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2"/>
  </p:sldMasterIdLst>
  <p:notesMasterIdLst>
    <p:notesMasterId r:id="rId60"/>
  </p:notesMasterIdLst>
  <p:handoutMasterIdLst>
    <p:handoutMasterId r:id="rId61"/>
  </p:handoutMasterIdLst>
  <p:sldIdLst>
    <p:sldId id="283" r:id="rId53"/>
    <p:sldId id="302" r:id="rId54"/>
    <p:sldId id="301" r:id="rId55"/>
    <p:sldId id="308" r:id="rId56"/>
    <p:sldId id="309" r:id="rId57"/>
    <p:sldId id="310" r:id="rId58"/>
    <p:sldId id="257"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2"/>
            <p14:sldId id="301"/>
            <p14:sldId id="308"/>
            <p14:sldId id="309"/>
            <p14:sldId id="31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D39637-AE0B-4A25-987F-869CB189D1FC}" v="2" dt="2020-02-09T20:11:07.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2" d="100"/>
          <a:sy n="92" d="100"/>
        </p:scale>
        <p:origin x="128" y="7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slide" Target="slides/slide3.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1.xml"/><Relationship Id="rId58" Type="http://schemas.openxmlformats.org/officeDocument/2006/relationships/slide" Target="slides/slide6.xml"/><Relationship Id="rId66"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handoutMaster" Target="handoutMasters/handoutMaster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4.xml"/><Relationship Id="rId64"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7.xml"/><Relationship Id="rId67" Type="http://schemas.microsoft.com/office/2016/11/relationships/changesInfo" Target="changesInfos/changesInfo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2.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5.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Master" Target="slideMasters/slideMaster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LiveId" clId="{0C829713-E558-48F5-AF8D-782408CE1EE6}"/>
    <pc:docChg chg="modSld">
      <pc:chgData name="Christopher Harrison" userId="3a6027744156af90" providerId="LiveId" clId="{0C829713-E558-48F5-AF8D-782408CE1EE6}" dt="2020-02-05T22:28:24.760" v="0" actId="20577"/>
      <pc:docMkLst>
        <pc:docMk/>
      </pc:docMkLst>
      <pc:sldChg chg="modSp mod">
        <pc:chgData name="Christopher Harrison" userId="3a6027744156af90" providerId="LiveId" clId="{0C829713-E558-48F5-AF8D-782408CE1EE6}" dt="2020-02-05T22:28:24.760" v="0" actId="20577"/>
        <pc:sldMkLst>
          <pc:docMk/>
          <pc:sldMk cId="508902267" sldId="310"/>
        </pc:sldMkLst>
        <pc:spChg chg="mod">
          <ac:chgData name="Christopher Harrison" userId="3a6027744156af90" providerId="LiveId" clId="{0C829713-E558-48F5-AF8D-782408CE1EE6}" dt="2020-02-05T22:28:24.760" v="0" actId="20577"/>
          <ac:spMkLst>
            <pc:docMk/>
            <pc:sldMk cId="508902267" sldId="310"/>
            <ac:spMk id="4" creationId="{5005156F-8E7C-4848-A9CA-38D2AD3B7007}"/>
          </ac:spMkLst>
        </pc:spChg>
      </pc:sldChg>
    </pc:docChg>
  </pc:docChgLst>
  <pc:docChgLst>
    <pc:chgData name="Christopher Harrison" userId="3a6027744156af90" providerId="LiveId" clId="{60D39637-AE0B-4A25-987F-869CB189D1FC}"/>
    <pc:docChg chg="undo custSel modSld">
      <pc:chgData name="Christopher Harrison" userId="3a6027744156af90" providerId="LiveId" clId="{60D39637-AE0B-4A25-987F-869CB189D1FC}" dt="2020-02-09T20:11:43.080" v="83" actId="6549"/>
      <pc:docMkLst>
        <pc:docMk/>
      </pc:docMkLst>
      <pc:sldChg chg="addSp delSp modSp mod delAnim modAnim">
        <pc:chgData name="Christopher Harrison" userId="3a6027744156af90" providerId="LiveId" clId="{60D39637-AE0B-4A25-987F-869CB189D1FC}" dt="2020-02-09T20:09:15.532" v="24"/>
        <pc:sldMkLst>
          <pc:docMk/>
          <pc:sldMk cId="1258425375" sldId="301"/>
        </pc:sldMkLst>
        <pc:spChg chg="add mod">
          <ac:chgData name="Christopher Harrison" userId="3a6027744156af90" providerId="LiveId" clId="{60D39637-AE0B-4A25-987F-869CB189D1FC}" dt="2020-02-09T20:09:09.419" v="22" actId="1582"/>
          <ac:spMkLst>
            <pc:docMk/>
            <pc:sldMk cId="1258425375" sldId="301"/>
            <ac:spMk id="2" creationId="{79BA5CE0-316A-48F7-80EF-73A654CA4C30}"/>
          </ac:spMkLst>
        </pc:spChg>
        <pc:spChg chg="mod">
          <ac:chgData name="Christopher Harrison" userId="3a6027744156af90" providerId="LiveId" clId="{60D39637-AE0B-4A25-987F-869CB189D1FC}" dt="2020-02-09T20:07:32.240" v="8" actId="20577"/>
          <ac:spMkLst>
            <pc:docMk/>
            <pc:sldMk cId="1258425375" sldId="301"/>
            <ac:spMk id="4" creationId="{5005156F-8E7C-4848-A9CA-38D2AD3B7007}"/>
          </ac:spMkLst>
        </pc:spChg>
        <pc:spChg chg="mod">
          <ac:chgData name="Christopher Harrison" userId="3a6027744156af90" providerId="LiveId" clId="{60D39637-AE0B-4A25-987F-869CB189D1FC}" dt="2020-02-09T20:06:47.600" v="4" actId="6549"/>
          <ac:spMkLst>
            <pc:docMk/>
            <pc:sldMk cId="1258425375" sldId="301"/>
            <ac:spMk id="5" creationId="{F6660934-79F1-4CAE-91F6-6F5644276CE4}"/>
          </ac:spMkLst>
        </pc:spChg>
        <pc:graphicFrameChg chg="mod modGraphic">
          <ac:chgData name="Christopher Harrison" userId="3a6027744156af90" providerId="LiveId" clId="{60D39637-AE0B-4A25-987F-869CB189D1FC}" dt="2020-02-09T20:08:29.290" v="19" actId="1076"/>
          <ac:graphicFrameMkLst>
            <pc:docMk/>
            <pc:sldMk cId="1258425375" sldId="301"/>
            <ac:graphicFrameMk id="8" creationId="{88BDE0B2-8DC8-4B7C-9BE8-5F3E0FE9F9DF}"/>
          </ac:graphicFrameMkLst>
        </pc:graphicFrameChg>
        <pc:picChg chg="del">
          <ac:chgData name="Christopher Harrison" userId="3a6027744156af90" providerId="LiveId" clId="{60D39637-AE0B-4A25-987F-869CB189D1FC}" dt="2020-02-09T20:08:10.717" v="16" actId="478"/>
          <ac:picMkLst>
            <pc:docMk/>
            <pc:sldMk cId="1258425375" sldId="301"/>
            <ac:picMk id="7" creationId="{F75508AD-E2FB-42AE-8BA6-AC6B33659E6D}"/>
          </ac:picMkLst>
        </pc:picChg>
      </pc:sldChg>
      <pc:sldChg chg="addSp delSp modSp mod modAnim">
        <pc:chgData name="Christopher Harrison" userId="3a6027744156af90" providerId="LiveId" clId="{60D39637-AE0B-4A25-987F-869CB189D1FC}" dt="2020-02-09T20:09:37.231" v="51" actId="1036"/>
        <pc:sldMkLst>
          <pc:docMk/>
          <pc:sldMk cId="508155716" sldId="308"/>
        </pc:sldMkLst>
        <pc:spChg chg="mod">
          <ac:chgData name="Christopher Harrison" userId="3a6027744156af90" providerId="LiveId" clId="{60D39637-AE0B-4A25-987F-869CB189D1FC}" dt="2020-02-09T20:07:49.460" v="12" actId="20577"/>
          <ac:spMkLst>
            <pc:docMk/>
            <pc:sldMk cId="508155716" sldId="308"/>
            <ac:spMk id="4" creationId="{5005156F-8E7C-4848-A9CA-38D2AD3B7007}"/>
          </ac:spMkLst>
        </pc:spChg>
        <pc:spChg chg="mod">
          <ac:chgData name="Christopher Harrison" userId="3a6027744156af90" providerId="LiveId" clId="{60D39637-AE0B-4A25-987F-869CB189D1FC}" dt="2020-02-09T20:07:24.113" v="6" actId="6549"/>
          <ac:spMkLst>
            <pc:docMk/>
            <pc:sldMk cId="508155716" sldId="308"/>
            <ac:spMk id="5" creationId="{F6660934-79F1-4CAE-91F6-6F5644276CE4}"/>
          </ac:spMkLst>
        </pc:spChg>
        <pc:spChg chg="add mod">
          <ac:chgData name="Christopher Harrison" userId="3a6027744156af90" providerId="LiveId" clId="{60D39637-AE0B-4A25-987F-869CB189D1FC}" dt="2020-02-09T20:09:37.231" v="51" actId="1036"/>
          <ac:spMkLst>
            <pc:docMk/>
            <pc:sldMk cId="508155716" sldId="308"/>
            <ac:spMk id="7" creationId="{CEC8AC2E-1389-4A7D-AE6E-28D984793F2C}"/>
          </ac:spMkLst>
        </pc:spChg>
        <pc:graphicFrameChg chg="add mod">
          <ac:chgData name="Christopher Harrison" userId="3a6027744156af90" providerId="LiveId" clId="{60D39637-AE0B-4A25-987F-869CB189D1FC}" dt="2020-02-09T20:09:30.609" v="28" actId="1076"/>
          <ac:graphicFrameMkLst>
            <pc:docMk/>
            <pc:sldMk cId="508155716" sldId="308"/>
            <ac:graphicFrameMk id="6" creationId="{37F80BF2-9B1E-4CC7-842E-1D692FAC96DA}"/>
          </ac:graphicFrameMkLst>
        </pc:graphicFrameChg>
        <pc:graphicFrameChg chg="del">
          <ac:chgData name="Christopher Harrison" userId="3a6027744156af90" providerId="LiveId" clId="{60D39637-AE0B-4A25-987F-869CB189D1FC}" dt="2020-02-09T20:09:23.409" v="25" actId="478"/>
          <ac:graphicFrameMkLst>
            <pc:docMk/>
            <pc:sldMk cId="508155716" sldId="308"/>
            <ac:graphicFrameMk id="8" creationId="{88BDE0B2-8DC8-4B7C-9BE8-5F3E0FE9F9DF}"/>
          </ac:graphicFrameMkLst>
        </pc:graphicFrameChg>
        <pc:picChg chg="del">
          <ac:chgData name="Christopher Harrison" userId="3a6027744156af90" providerId="LiveId" clId="{60D39637-AE0B-4A25-987F-869CB189D1FC}" dt="2020-02-09T20:08:07.414" v="15" actId="478"/>
          <ac:picMkLst>
            <pc:docMk/>
            <pc:sldMk cId="508155716" sldId="308"/>
            <ac:picMk id="2" creationId="{F154BF0C-B4ED-44BD-9F1E-7991106F18A1}"/>
          </ac:picMkLst>
        </pc:picChg>
      </pc:sldChg>
      <pc:sldChg chg="addSp delSp modSp mod modAnim">
        <pc:chgData name="Christopher Harrison" userId="3a6027744156af90" providerId="LiveId" clId="{60D39637-AE0B-4A25-987F-869CB189D1FC}" dt="2020-02-09T20:11:15.269" v="79"/>
        <pc:sldMkLst>
          <pc:docMk/>
          <pc:sldMk cId="715543882" sldId="309"/>
        </pc:sldMkLst>
        <pc:spChg chg="add mod">
          <ac:chgData name="Christopher Harrison" userId="3a6027744156af90" providerId="LiveId" clId="{60D39637-AE0B-4A25-987F-869CB189D1FC}" dt="2020-02-09T20:11:07.737" v="77" actId="207"/>
          <ac:spMkLst>
            <pc:docMk/>
            <pc:sldMk cId="715543882" sldId="309"/>
            <ac:spMk id="2" creationId="{561278E0-315F-4B03-A72D-BE7A53C0CCC8}"/>
          </ac:spMkLst>
        </pc:spChg>
        <pc:spChg chg="mod">
          <ac:chgData name="Christopher Harrison" userId="3a6027744156af90" providerId="LiveId" clId="{60D39637-AE0B-4A25-987F-869CB189D1FC}" dt="2020-02-09T20:09:54.198" v="55" actId="2711"/>
          <ac:spMkLst>
            <pc:docMk/>
            <pc:sldMk cId="715543882" sldId="309"/>
            <ac:spMk id="4" creationId="{5005156F-8E7C-4848-A9CA-38D2AD3B7007}"/>
          </ac:spMkLst>
        </pc:spChg>
        <pc:spChg chg="mod">
          <ac:chgData name="Christopher Harrison" userId="3a6027744156af90" providerId="LiveId" clId="{60D39637-AE0B-4A25-987F-869CB189D1FC}" dt="2020-02-09T20:10:04.189" v="58" actId="6549"/>
          <ac:spMkLst>
            <pc:docMk/>
            <pc:sldMk cId="715543882" sldId="309"/>
            <ac:spMk id="5" creationId="{F6660934-79F1-4CAE-91F6-6F5644276CE4}"/>
          </ac:spMkLst>
        </pc:spChg>
        <pc:graphicFrameChg chg="mod modGraphic">
          <ac:chgData name="Christopher Harrison" userId="3a6027744156af90" providerId="LiveId" clId="{60D39637-AE0B-4A25-987F-869CB189D1FC}" dt="2020-02-09T20:10:23.786" v="66" actId="1035"/>
          <ac:graphicFrameMkLst>
            <pc:docMk/>
            <pc:sldMk cId="715543882" sldId="309"/>
            <ac:graphicFrameMk id="8" creationId="{88BDE0B2-8DC8-4B7C-9BE8-5F3E0FE9F9DF}"/>
          </ac:graphicFrameMkLst>
        </pc:graphicFrameChg>
        <pc:picChg chg="del">
          <ac:chgData name="Christopher Harrison" userId="3a6027744156af90" providerId="LiveId" clId="{60D39637-AE0B-4A25-987F-869CB189D1FC}" dt="2020-02-09T20:10:01.663" v="57" actId="478"/>
          <ac:picMkLst>
            <pc:docMk/>
            <pc:sldMk cId="715543882" sldId="309"/>
            <ac:picMk id="6" creationId="{1C37EE55-0F97-4AA4-8543-CDB3284F8C08}"/>
          </ac:picMkLst>
        </pc:picChg>
      </pc:sldChg>
      <pc:sldChg chg="modSp mod">
        <pc:chgData name="Christopher Harrison" userId="3a6027744156af90" providerId="LiveId" clId="{60D39637-AE0B-4A25-987F-869CB189D1FC}" dt="2020-02-09T20:11:43.080" v="83" actId="6549"/>
        <pc:sldMkLst>
          <pc:docMk/>
          <pc:sldMk cId="508902267" sldId="310"/>
        </pc:sldMkLst>
        <pc:spChg chg="mod">
          <ac:chgData name="Christopher Harrison" userId="3a6027744156af90" providerId="LiveId" clId="{60D39637-AE0B-4A25-987F-869CB189D1FC}" dt="2020-02-09T20:11:33.197" v="81" actId="2711"/>
          <ac:spMkLst>
            <pc:docMk/>
            <pc:sldMk cId="508902267" sldId="310"/>
            <ac:spMk id="4" creationId="{5005156F-8E7C-4848-A9CA-38D2AD3B7007}"/>
          </ac:spMkLst>
        </pc:spChg>
        <pc:spChg chg="mod">
          <ac:chgData name="Christopher Harrison" userId="3a6027744156af90" providerId="LiveId" clId="{60D39637-AE0B-4A25-987F-869CB189D1FC}" dt="2020-02-09T20:11:43.080" v="83" actId="6549"/>
          <ac:spMkLst>
            <pc:docMk/>
            <pc:sldMk cId="508902267" sldId="310"/>
            <ac:spMk id="5" creationId="{F6660934-79F1-4CAE-91F6-6F5644276CE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2/9/2020 12:06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2/9/2020 12:06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1.png"/><Relationship Id="rId2" Type="http://schemas.openxmlformats.org/officeDocument/2006/relationships/customXml" Target="../../customXml/item38.xml"/><Relationship Id="rId1" Type="http://schemas.openxmlformats.org/officeDocument/2006/relationships/customXml" Target="../../customXml/item37.xml"/><Relationship Id="rId6" Type="http://schemas.openxmlformats.org/officeDocument/2006/relationships/slideMaster" Target="../slideMasters/slideMaster1.xml"/><Relationship Id="rId5" Type="http://schemas.openxmlformats.org/officeDocument/2006/relationships/customXml" Target="../../customXml/item41.xml"/><Relationship Id="rId4" Type="http://schemas.openxmlformats.org/officeDocument/2006/relationships/customXml" Target="../../customXml/item4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4.xml"/><Relationship Id="rId7" Type="http://schemas.openxmlformats.org/officeDocument/2006/relationships/image" Target="../media/image1.png"/><Relationship Id="rId2" Type="http://schemas.openxmlformats.org/officeDocument/2006/relationships/customXml" Target="../../customXml/item43.xml"/><Relationship Id="rId1" Type="http://schemas.openxmlformats.org/officeDocument/2006/relationships/customXml" Target="../../customXml/item42.xml"/><Relationship Id="rId6" Type="http://schemas.openxmlformats.org/officeDocument/2006/relationships/slideMaster" Target="../slideMasters/slideMaster1.xml"/><Relationship Id="rId5" Type="http://schemas.openxmlformats.org/officeDocument/2006/relationships/customXml" Target="../../customXml/item46.xml"/><Relationship Id="rId4" Type="http://schemas.openxmlformats.org/officeDocument/2006/relationships/customXml" Target="../../customXml/item4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9.xml"/><Relationship Id="rId7" Type="http://schemas.openxmlformats.org/officeDocument/2006/relationships/image" Target="../media/image2.png"/><Relationship Id="rId2" Type="http://schemas.openxmlformats.org/officeDocument/2006/relationships/customXml" Target="../../customXml/item48.xml"/><Relationship Id="rId1" Type="http://schemas.openxmlformats.org/officeDocument/2006/relationships/customXml" Target="../../customXml/item47.xml"/><Relationship Id="rId6" Type="http://schemas.openxmlformats.org/officeDocument/2006/relationships/slideMaster" Target="../slideMasters/slideMaster1.xml"/><Relationship Id="rId5" Type="http://schemas.openxmlformats.org/officeDocument/2006/relationships/customXml" Target="../../customXml/item51.xml"/><Relationship Id="rId4" Type="http://schemas.openxmlformats.org/officeDocument/2006/relationships/customXml" Target="../../customXml/item5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Examining pandas </a:t>
            </a:r>
            <a:r>
              <a:rPr lang="en-US" dirty="0" err="1">
                <a:solidFill>
                  <a:schemeClr val="bg1"/>
                </a:solidFill>
              </a:rPr>
              <a:t>DataFrame</a:t>
            </a:r>
            <a:r>
              <a:rPr lang="en-US" dirty="0">
                <a:solidFill>
                  <a:schemeClr val="bg1"/>
                </a:solidFill>
              </a:rPr>
              <a:t> contents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How can we explore the contents and structure of a pandas </a:t>
            </a:r>
            <a:r>
              <a:rPr lang="en-CA" dirty="0" err="1"/>
              <a:t>DataFrame</a:t>
            </a:r>
            <a:r>
              <a:rPr lang="en-CA" dirty="0"/>
              <a:t>?</a:t>
            </a:r>
          </a:p>
        </p:txBody>
      </p:sp>
      <p:graphicFrame>
        <p:nvGraphicFramePr>
          <p:cNvPr id="6" name="Table 13">
            <a:extLst>
              <a:ext uri="{FF2B5EF4-FFF2-40B4-BE49-F238E27FC236}">
                <a16:creationId xmlns:a16="http://schemas.microsoft.com/office/drawing/2014/main" id="{152A6714-9E8E-4D41-A8F3-7EF8BDD71081}"/>
              </a:ext>
            </a:extLst>
          </p:cNvPr>
          <p:cNvGraphicFramePr>
            <a:graphicFrameLocks noGrp="1"/>
          </p:cNvGraphicFramePr>
          <p:nvPr>
            <p:extLst>
              <p:ext uri="{D42A27DB-BD31-4B8C-83A1-F6EECF244321}">
                <p14:modId xmlns:p14="http://schemas.microsoft.com/office/powerpoint/2010/main" val="412498124"/>
              </p:ext>
            </p:extLst>
          </p:nvPr>
        </p:nvGraphicFramePr>
        <p:xfrm>
          <a:off x="2027237" y="2201862"/>
          <a:ext cx="7238999" cy="292608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Changi</a:t>
                      </a:r>
                    </a:p>
                  </a:txBody>
                  <a:tcPr/>
                </a:tc>
                <a:tc>
                  <a:txBody>
                    <a:bodyPr/>
                    <a:lstStyle/>
                    <a:p>
                      <a:r>
                        <a:rPr lang="en-CA" dirty="0"/>
                        <a:t>Singapore</a:t>
                      </a:r>
                    </a:p>
                  </a:txBody>
                  <a:tcPr/>
                </a:tc>
                <a:tc>
                  <a:txBody>
                    <a:bodyPr/>
                    <a:lstStyle/>
                    <a:p>
                      <a:r>
                        <a:rPr lang="en-CA" dirty="0"/>
                        <a:t>Singapore</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Pearson</a:t>
                      </a:r>
                    </a:p>
                  </a:txBody>
                  <a:tcPr/>
                </a:tc>
                <a:tc>
                  <a:txBody>
                    <a:bodyPr/>
                    <a:lstStyle/>
                    <a:p>
                      <a:r>
                        <a:rPr lang="en-CA" dirty="0"/>
                        <a:t>Toronto</a:t>
                      </a:r>
                    </a:p>
                  </a:txBody>
                  <a:tcPr/>
                </a:tc>
                <a:tc>
                  <a:txBody>
                    <a:bodyPr/>
                    <a:lstStyle/>
                    <a:p>
                      <a:r>
                        <a:rPr lang="en-CA" dirty="0"/>
                        <a:t>Canada</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Narita</a:t>
                      </a:r>
                    </a:p>
                  </a:txBody>
                  <a:tcPr/>
                </a:tc>
                <a:tc>
                  <a:txBody>
                    <a:bodyPr/>
                    <a:lstStyle/>
                    <a:p>
                      <a:r>
                        <a:rPr lang="en-CA" dirty="0"/>
                        <a:t>Tokyo</a:t>
                      </a:r>
                    </a:p>
                  </a:txBody>
                  <a:tcPr/>
                </a:tc>
                <a:tc>
                  <a:txBody>
                    <a:bodyPr/>
                    <a:lstStyle/>
                    <a:p>
                      <a:r>
                        <a:rPr lang="en-CA" dirty="0"/>
                        <a:t>Japan</a:t>
                      </a:r>
                    </a:p>
                  </a:txBody>
                  <a:tcPr/>
                </a:tc>
                <a:extLst>
                  <a:ext uri="{0D108BD9-81ED-4DB2-BD59-A6C34878D82A}">
                    <a16:rowId xmlns:a16="http://schemas.microsoft.com/office/drawing/2014/main" val="824987476"/>
                  </a:ext>
                </a:extLst>
              </a:tr>
            </a:tbl>
          </a:graphicData>
        </a:graphic>
      </p:graphicFrame>
    </p:spTree>
    <p:extLst>
      <p:ext uri="{BB962C8B-B14F-4D97-AF65-F5344CB8AC3E}">
        <p14:creationId xmlns:p14="http://schemas.microsoft.com/office/powerpoint/2010/main" val="29914385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b="1" dirty="0">
                <a:latin typeface="Consolas" panose="020B0609020204030204" pitchFamily="49" charset="0"/>
              </a:rPr>
              <a:t>head</a:t>
            </a:r>
            <a:r>
              <a:rPr lang="en-CA" dirty="0"/>
              <a:t> - first </a:t>
            </a:r>
            <a:r>
              <a:rPr lang="en-CA" i="1" dirty="0"/>
              <a:t>n</a:t>
            </a:r>
            <a:r>
              <a:rPr lang="en-CA" dirty="0"/>
              <a:t> rows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627864"/>
          </a:xfrm>
        </p:spPr>
        <p:txBody>
          <a:bodyPr/>
          <a:lstStyle/>
          <a:p>
            <a:pPr lvl="0"/>
            <a:r>
              <a:rPr lang="en-US" sz="3200" spc="0" dirty="0" err="1">
                <a:solidFill>
                  <a:srgbClr val="002050"/>
                </a:solidFill>
                <a:latin typeface="Consolas" panose="020B0609020204030204" pitchFamily="49" charset="0"/>
              </a:rPr>
              <a:t>airports.head</a:t>
            </a:r>
            <a:r>
              <a:rPr lang="en-US" sz="3200" spc="0" dirty="0">
                <a:solidFill>
                  <a:srgbClr val="002050"/>
                </a:solidFill>
                <a:latin typeface="Consolas" panose="020B0609020204030204" pitchFamily="49" charset="0"/>
              </a:rPr>
              <a:t>(</a:t>
            </a:r>
            <a:r>
              <a:rPr lang="en-US" sz="3200" spc="0" dirty="0">
                <a:solidFill>
                  <a:schemeClr val="tx2"/>
                </a:solidFill>
                <a:latin typeface="Consolas" panose="020B0609020204030204" pitchFamily="49" charset="0"/>
              </a:rPr>
              <a:t>3</a:t>
            </a:r>
            <a:r>
              <a:rPr lang="en-US" sz="3200" spc="0" dirty="0">
                <a:solidFill>
                  <a:srgbClr val="002050"/>
                </a:solidFill>
                <a:latin typeface="Consolas" panose="020B0609020204030204" pitchFamily="49" charset="0"/>
              </a:rPr>
              <a:t>)</a:t>
            </a:r>
          </a:p>
        </p:txBody>
      </p:sp>
      <p:graphicFrame>
        <p:nvGraphicFramePr>
          <p:cNvPr id="8" name="Table 13">
            <a:extLst>
              <a:ext uri="{FF2B5EF4-FFF2-40B4-BE49-F238E27FC236}">
                <a16:creationId xmlns:a16="http://schemas.microsoft.com/office/drawing/2014/main" id="{88BDE0B2-8DC8-4B7C-9BE8-5F3E0FE9F9DF}"/>
              </a:ext>
            </a:extLst>
          </p:cNvPr>
          <p:cNvGraphicFramePr>
            <a:graphicFrameLocks noGrp="1"/>
          </p:cNvGraphicFramePr>
          <p:nvPr>
            <p:extLst>
              <p:ext uri="{D42A27DB-BD31-4B8C-83A1-F6EECF244321}">
                <p14:modId xmlns:p14="http://schemas.microsoft.com/office/powerpoint/2010/main" val="1980158567"/>
              </p:ext>
            </p:extLst>
          </p:nvPr>
        </p:nvGraphicFramePr>
        <p:xfrm>
          <a:off x="1798637" y="2582862"/>
          <a:ext cx="8610600" cy="3169920"/>
        </p:xfrm>
        <a:graphic>
          <a:graphicData uri="http://schemas.openxmlformats.org/drawingml/2006/table">
            <a:tbl>
              <a:tblPr firstRow="1" bandRow="1">
                <a:tableStyleId>{21E4AEA4-8DFA-4A89-87EB-49C32662AFE0}</a:tableStyleId>
              </a:tblPr>
              <a:tblGrid>
                <a:gridCol w="1013013">
                  <a:extLst>
                    <a:ext uri="{9D8B030D-6E8A-4147-A177-3AD203B41FA5}">
                      <a16:colId xmlns:a16="http://schemas.microsoft.com/office/drawing/2014/main" val="2280287667"/>
                    </a:ext>
                  </a:extLst>
                </a:gridCol>
                <a:gridCol w="2532529">
                  <a:extLst>
                    <a:ext uri="{9D8B030D-6E8A-4147-A177-3AD203B41FA5}">
                      <a16:colId xmlns:a16="http://schemas.microsoft.com/office/drawing/2014/main" val="2876824610"/>
                    </a:ext>
                  </a:extLst>
                </a:gridCol>
                <a:gridCol w="2532529">
                  <a:extLst>
                    <a:ext uri="{9D8B030D-6E8A-4147-A177-3AD203B41FA5}">
                      <a16:colId xmlns:a16="http://schemas.microsoft.com/office/drawing/2014/main" val="3287971862"/>
                    </a:ext>
                  </a:extLst>
                </a:gridCol>
                <a:gridCol w="2532529">
                  <a:extLst>
                    <a:ext uri="{9D8B030D-6E8A-4147-A177-3AD203B41FA5}">
                      <a16:colId xmlns:a16="http://schemas.microsoft.com/office/drawing/2014/main" val="1618824246"/>
                    </a:ext>
                  </a:extLst>
                </a:gridCol>
              </a:tblGrid>
              <a:tr h="359229">
                <a:tc>
                  <a:txBody>
                    <a:bodyPr/>
                    <a:lstStyle/>
                    <a:p>
                      <a:r>
                        <a:rPr lang="en-CA" sz="2000" dirty="0"/>
                        <a:t>index</a:t>
                      </a:r>
                    </a:p>
                  </a:txBody>
                  <a:tcPr/>
                </a:tc>
                <a:tc>
                  <a:txBody>
                    <a:bodyPr/>
                    <a:lstStyle/>
                    <a:p>
                      <a:r>
                        <a:rPr lang="en-CA" sz="2000" dirty="0"/>
                        <a:t>Name</a:t>
                      </a:r>
                    </a:p>
                  </a:txBody>
                  <a:tcPr/>
                </a:tc>
                <a:tc>
                  <a:txBody>
                    <a:bodyPr/>
                    <a:lstStyle/>
                    <a:p>
                      <a:r>
                        <a:rPr lang="en-CA" sz="2000" dirty="0"/>
                        <a:t>City</a:t>
                      </a:r>
                    </a:p>
                  </a:txBody>
                  <a:tcPr/>
                </a:tc>
                <a:tc>
                  <a:txBody>
                    <a:bodyPr/>
                    <a:lstStyle/>
                    <a:p>
                      <a:r>
                        <a:rPr lang="en-CA" sz="2000" dirty="0"/>
                        <a:t>Country</a:t>
                      </a:r>
                    </a:p>
                  </a:txBody>
                  <a:tcPr/>
                </a:tc>
                <a:extLst>
                  <a:ext uri="{0D108BD9-81ED-4DB2-BD59-A6C34878D82A}">
                    <a16:rowId xmlns:a16="http://schemas.microsoft.com/office/drawing/2014/main" val="1484285941"/>
                  </a:ext>
                </a:extLst>
              </a:tr>
              <a:tr h="359229">
                <a:tc>
                  <a:txBody>
                    <a:bodyPr/>
                    <a:lstStyle/>
                    <a:p>
                      <a:r>
                        <a:rPr lang="en-CA" sz="2000" dirty="0"/>
                        <a:t>0</a:t>
                      </a:r>
                    </a:p>
                  </a:txBody>
                  <a:tcPr/>
                </a:tc>
                <a:tc>
                  <a:txBody>
                    <a:bodyPr/>
                    <a:lstStyle/>
                    <a:p>
                      <a:r>
                        <a:rPr lang="en-CA" sz="2000" dirty="0"/>
                        <a:t>Seattle-Tacoma</a:t>
                      </a:r>
                    </a:p>
                  </a:txBody>
                  <a:tcPr/>
                </a:tc>
                <a:tc>
                  <a:txBody>
                    <a:bodyPr/>
                    <a:lstStyle/>
                    <a:p>
                      <a:r>
                        <a:rPr lang="en-CA" sz="2000" dirty="0"/>
                        <a:t>Seattle</a:t>
                      </a:r>
                    </a:p>
                  </a:txBody>
                  <a:tcPr/>
                </a:tc>
                <a:tc>
                  <a:txBody>
                    <a:bodyPr/>
                    <a:lstStyle/>
                    <a:p>
                      <a:r>
                        <a:rPr lang="en-CA" sz="2000" dirty="0"/>
                        <a:t>USA</a:t>
                      </a:r>
                    </a:p>
                  </a:txBody>
                  <a:tcPr/>
                </a:tc>
                <a:extLst>
                  <a:ext uri="{0D108BD9-81ED-4DB2-BD59-A6C34878D82A}">
                    <a16:rowId xmlns:a16="http://schemas.microsoft.com/office/drawing/2014/main" val="1898846319"/>
                  </a:ext>
                </a:extLst>
              </a:tr>
              <a:tr h="359229">
                <a:tc>
                  <a:txBody>
                    <a:bodyPr/>
                    <a:lstStyle/>
                    <a:p>
                      <a:r>
                        <a:rPr lang="en-CA" sz="2000" dirty="0"/>
                        <a:t>1</a:t>
                      </a:r>
                    </a:p>
                  </a:txBody>
                  <a:tcPr/>
                </a:tc>
                <a:tc>
                  <a:txBody>
                    <a:bodyPr/>
                    <a:lstStyle/>
                    <a:p>
                      <a:r>
                        <a:rPr lang="en-CA" sz="2000" dirty="0"/>
                        <a:t>Dulles</a:t>
                      </a:r>
                    </a:p>
                  </a:txBody>
                  <a:tcPr/>
                </a:tc>
                <a:tc>
                  <a:txBody>
                    <a:bodyPr/>
                    <a:lstStyle/>
                    <a:p>
                      <a:r>
                        <a:rPr lang="en-CA" sz="2000" dirty="0"/>
                        <a:t>Washington</a:t>
                      </a:r>
                    </a:p>
                  </a:txBody>
                  <a:tcPr/>
                </a:tc>
                <a:tc>
                  <a:txBody>
                    <a:bodyPr/>
                    <a:lstStyle/>
                    <a:p>
                      <a:r>
                        <a:rPr lang="en-CA" sz="2000" dirty="0"/>
                        <a:t>USA</a:t>
                      </a:r>
                    </a:p>
                  </a:txBody>
                  <a:tcPr/>
                </a:tc>
                <a:extLst>
                  <a:ext uri="{0D108BD9-81ED-4DB2-BD59-A6C34878D82A}">
                    <a16:rowId xmlns:a16="http://schemas.microsoft.com/office/drawing/2014/main" val="3930894590"/>
                  </a:ext>
                </a:extLst>
              </a:tr>
              <a:tr h="359229">
                <a:tc>
                  <a:txBody>
                    <a:bodyPr/>
                    <a:lstStyle/>
                    <a:p>
                      <a:r>
                        <a:rPr lang="en-CA" sz="2000" dirty="0"/>
                        <a:t>2</a:t>
                      </a:r>
                    </a:p>
                  </a:txBody>
                  <a:tcPr/>
                </a:tc>
                <a:tc>
                  <a:txBody>
                    <a:bodyPr/>
                    <a:lstStyle/>
                    <a:p>
                      <a:r>
                        <a:rPr lang="en-CA" sz="2000" dirty="0"/>
                        <a:t>London Heathrow</a:t>
                      </a:r>
                    </a:p>
                  </a:txBody>
                  <a:tcPr/>
                </a:tc>
                <a:tc>
                  <a:txBody>
                    <a:bodyPr/>
                    <a:lstStyle/>
                    <a:p>
                      <a:r>
                        <a:rPr lang="en-CA" sz="2000" dirty="0"/>
                        <a:t>London</a:t>
                      </a:r>
                    </a:p>
                  </a:txBody>
                  <a:tcPr/>
                </a:tc>
                <a:tc>
                  <a:txBody>
                    <a:bodyPr/>
                    <a:lstStyle/>
                    <a:p>
                      <a:r>
                        <a:rPr lang="en-CA" sz="2000" dirty="0"/>
                        <a:t>United Kingdom</a:t>
                      </a:r>
                    </a:p>
                  </a:txBody>
                  <a:tcPr/>
                </a:tc>
                <a:extLst>
                  <a:ext uri="{0D108BD9-81ED-4DB2-BD59-A6C34878D82A}">
                    <a16:rowId xmlns:a16="http://schemas.microsoft.com/office/drawing/2014/main" val="336008888"/>
                  </a:ext>
                </a:extLst>
              </a:tr>
              <a:tr h="359229">
                <a:tc>
                  <a:txBody>
                    <a:bodyPr/>
                    <a:lstStyle/>
                    <a:p>
                      <a:r>
                        <a:rPr lang="en-CA" sz="2000" dirty="0"/>
                        <a:t>3</a:t>
                      </a:r>
                    </a:p>
                  </a:txBody>
                  <a:tcPr/>
                </a:tc>
                <a:tc>
                  <a:txBody>
                    <a:bodyPr/>
                    <a:lstStyle/>
                    <a:p>
                      <a:r>
                        <a:rPr lang="en-CA" sz="2000" dirty="0"/>
                        <a:t>Schiphol</a:t>
                      </a:r>
                    </a:p>
                  </a:txBody>
                  <a:tcPr/>
                </a:tc>
                <a:tc>
                  <a:txBody>
                    <a:bodyPr/>
                    <a:lstStyle/>
                    <a:p>
                      <a:r>
                        <a:rPr lang="en-CA" sz="2000" dirty="0"/>
                        <a:t>Amsterdam</a:t>
                      </a:r>
                    </a:p>
                  </a:txBody>
                  <a:tcPr/>
                </a:tc>
                <a:tc>
                  <a:txBody>
                    <a:bodyPr/>
                    <a:lstStyle/>
                    <a:p>
                      <a:r>
                        <a:rPr lang="en-CA" sz="2000" dirty="0"/>
                        <a:t>Netherlands</a:t>
                      </a:r>
                    </a:p>
                  </a:txBody>
                  <a:tcPr/>
                </a:tc>
                <a:extLst>
                  <a:ext uri="{0D108BD9-81ED-4DB2-BD59-A6C34878D82A}">
                    <a16:rowId xmlns:a16="http://schemas.microsoft.com/office/drawing/2014/main" val="676044704"/>
                  </a:ext>
                </a:extLst>
              </a:tr>
              <a:tr h="359229">
                <a:tc>
                  <a:txBody>
                    <a:bodyPr/>
                    <a:lstStyle/>
                    <a:p>
                      <a:r>
                        <a:rPr lang="en-CA" sz="2000" dirty="0"/>
                        <a:t>4</a:t>
                      </a:r>
                    </a:p>
                  </a:txBody>
                  <a:tcPr/>
                </a:tc>
                <a:tc>
                  <a:txBody>
                    <a:bodyPr/>
                    <a:lstStyle/>
                    <a:p>
                      <a:r>
                        <a:rPr lang="en-CA" sz="2000" dirty="0"/>
                        <a:t>Changi</a:t>
                      </a:r>
                    </a:p>
                  </a:txBody>
                  <a:tcPr/>
                </a:tc>
                <a:tc>
                  <a:txBody>
                    <a:bodyPr/>
                    <a:lstStyle/>
                    <a:p>
                      <a:r>
                        <a:rPr lang="en-CA" sz="2000" dirty="0"/>
                        <a:t>Singapore</a:t>
                      </a:r>
                    </a:p>
                  </a:txBody>
                  <a:tcPr/>
                </a:tc>
                <a:tc>
                  <a:txBody>
                    <a:bodyPr/>
                    <a:lstStyle/>
                    <a:p>
                      <a:r>
                        <a:rPr lang="en-CA" sz="2000" dirty="0"/>
                        <a:t>Singapore</a:t>
                      </a:r>
                    </a:p>
                  </a:txBody>
                  <a:tcPr/>
                </a:tc>
                <a:extLst>
                  <a:ext uri="{0D108BD9-81ED-4DB2-BD59-A6C34878D82A}">
                    <a16:rowId xmlns:a16="http://schemas.microsoft.com/office/drawing/2014/main" val="3428467801"/>
                  </a:ext>
                </a:extLst>
              </a:tr>
              <a:tr h="359229">
                <a:tc>
                  <a:txBody>
                    <a:bodyPr/>
                    <a:lstStyle/>
                    <a:p>
                      <a:r>
                        <a:rPr lang="en-CA" sz="2000" dirty="0"/>
                        <a:t>5</a:t>
                      </a:r>
                    </a:p>
                  </a:txBody>
                  <a:tcPr/>
                </a:tc>
                <a:tc>
                  <a:txBody>
                    <a:bodyPr/>
                    <a:lstStyle/>
                    <a:p>
                      <a:r>
                        <a:rPr lang="en-CA" sz="2000" dirty="0"/>
                        <a:t>Pearson</a:t>
                      </a:r>
                    </a:p>
                  </a:txBody>
                  <a:tcPr/>
                </a:tc>
                <a:tc>
                  <a:txBody>
                    <a:bodyPr/>
                    <a:lstStyle/>
                    <a:p>
                      <a:r>
                        <a:rPr lang="en-CA" sz="2000" dirty="0"/>
                        <a:t>Toronto</a:t>
                      </a:r>
                    </a:p>
                  </a:txBody>
                  <a:tcPr/>
                </a:tc>
                <a:tc>
                  <a:txBody>
                    <a:bodyPr/>
                    <a:lstStyle/>
                    <a:p>
                      <a:r>
                        <a:rPr lang="en-CA" sz="2000" dirty="0"/>
                        <a:t>Canada</a:t>
                      </a:r>
                    </a:p>
                  </a:txBody>
                  <a:tcPr/>
                </a:tc>
                <a:extLst>
                  <a:ext uri="{0D108BD9-81ED-4DB2-BD59-A6C34878D82A}">
                    <a16:rowId xmlns:a16="http://schemas.microsoft.com/office/drawing/2014/main" val="3981966450"/>
                  </a:ext>
                </a:extLst>
              </a:tr>
              <a:tr h="359229">
                <a:tc>
                  <a:txBody>
                    <a:bodyPr/>
                    <a:lstStyle/>
                    <a:p>
                      <a:r>
                        <a:rPr lang="en-CA" sz="2000" dirty="0"/>
                        <a:t>6</a:t>
                      </a:r>
                    </a:p>
                  </a:txBody>
                  <a:tcPr/>
                </a:tc>
                <a:tc>
                  <a:txBody>
                    <a:bodyPr/>
                    <a:lstStyle/>
                    <a:p>
                      <a:r>
                        <a:rPr lang="en-CA" sz="2000" dirty="0"/>
                        <a:t>Narita</a:t>
                      </a:r>
                    </a:p>
                  </a:txBody>
                  <a:tcPr/>
                </a:tc>
                <a:tc>
                  <a:txBody>
                    <a:bodyPr/>
                    <a:lstStyle/>
                    <a:p>
                      <a:r>
                        <a:rPr lang="en-CA" sz="2000" dirty="0"/>
                        <a:t>Tokyo</a:t>
                      </a:r>
                    </a:p>
                  </a:txBody>
                  <a:tcPr/>
                </a:tc>
                <a:tc>
                  <a:txBody>
                    <a:bodyPr/>
                    <a:lstStyle/>
                    <a:p>
                      <a:r>
                        <a:rPr lang="en-CA" sz="2000" dirty="0"/>
                        <a:t>Japan</a:t>
                      </a:r>
                    </a:p>
                  </a:txBody>
                  <a:tcPr/>
                </a:tc>
                <a:extLst>
                  <a:ext uri="{0D108BD9-81ED-4DB2-BD59-A6C34878D82A}">
                    <a16:rowId xmlns:a16="http://schemas.microsoft.com/office/drawing/2014/main" val="824987476"/>
                  </a:ext>
                </a:extLst>
              </a:tr>
            </a:tbl>
          </a:graphicData>
        </a:graphic>
      </p:graphicFrame>
      <p:sp>
        <p:nvSpPr>
          <p:cNvPr id="2" name="Rectangle 1">
            <a:extLst>
              <a:ext uri="{FF2B5EF4-FFF2-40B4-BE49-F238E27FC236}">
                <a16:creationId xmlns:a16="http://schemas.microsoft.com/office/drawing/2014/main" id="{79BA5CE0-316A-48F7-80EF-73A654CA4C30}"/>
              </a:ext>
            </a:extLst>
          </p:cNvPr>
          <p:cNvSpPr/>
          <p:nvPr/>
        </p:nvSpPr>
        <p:spPr bwMode="auto">
          <a:xfrm>
            <a:off x="1722437" y="2963862"/>
            <a:ext cx="8915400" cy="1219200"/>
          </a:xfrm>
          <a:prstGeom prst="rect">
            <a:avLst/>
          </a:prstGeom>
          <a:noFill/>
          <a:ln w="762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8425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b="1" dirty="0">
                <a:latin typeface="Consolas" panose="020B0609020204030204" pitchFamily="49" charset="0"/>
              </a:rPr>
              <a:t>tail</a:t>
            </a:r>
            <a:r>
              <a:rPr lang="en-CA" dirty="0"/>
              <a:t> - last </a:t>
            </a:r>
            <a:r>
              <a:rPr lang="en-CA" i="1" dirty="0"/>
              <a:t>n</a:t>
            </a:r>
            <a:r>
              <a:rPr lang="en-CA" dirty="0"/>
              <a:t> rows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1148007"/>
          </a:xfrm>
        </p:spPr>
        <p:txBody>
          <a:bodyPr/>
          <a:lstStyle/>
          <a:p>
            <a:pPr lvl="0"/>
            <a:r>
              <a:rPr lang="en-US" sz="3200" spc="0" dirty="0" err="1">
                <a:solidFill>
                  <a:srgbClr val="002050"/>
                </a:solidFill>
                <a:latin typeface="Consolas" panose="020B0609020204030204" pitchFamily="49" charset="0"/>
              </a:rPr>
              <a:t>airports.tail</a:t>
            </a:r>
            <a:r>
              <a:rPr lang="en-US" sz="3200" spc="0" dirty="0">
                <a:solidFill>
                  <a:srgbClr val="002050"/>
                </a:solidFill>
                <a:latin typeface="Consolas" panose="020B0609020204030204" pitchFamily="49" charset="0"/>
              </a:rPr>
              <a:t>(</a:t>
            </a:r>
            <a:r>
              <a:rPr lang="en-US" sz="3200" spc="0" dirty="0">
                <a:solidFill>
                  <a:schemeClr val="tx2"/>
                </a:solidFill>
                <a:latin typeface="Consolas" panose="020B0609020204030204" pitchFamily="49" charset="0"/>
              </a:rPr>
              <a:t>3</a:t>
            </a:r>
            <a:r>
              <a:rPr lang="en-US" sz="3200" spc="0" dirty="0">
                <a:solidFill>
                  <a:srgbClr val="002050"/>
                </a:solidFill>
                <a:latin typeface="Consolas" panose="020B0609020204030204" pitchFamily="49" charset="0"/>
              </a:rPr>
              <a:t>)</a:t>
            </a:r>
          </a:p>
          <a:p>
            <a:pPr lvl="0"/>
            <a:endParaRPr lang="en-US" sz="3200" spc="0" dirty="0">
              <a:solidFill>
                <a:srgbClr val="002050"/>
              </a:solidFill>
              <a:latin typeface="Consolas" panose="020B0609020204030204" pitchFamily="49" charset="0"/>
            </a:endParaRPr>
          </a:p>
        </p:txBody>
      </p:sp>
      <p:graphicFrame>
        <p:nvGraphicFramePr>
          <p:cNvPr id="6" name="Table 13">
            <a:extLst>
              <a:ext uri="{FF2B5EF4-FFF2-40B4-BE49-F238E27FC236}">
                <a16:creationId xmlns:a16="http://schemas.microsoft.com/office/drawing/2014/main" id="{37F80BF2-9B1E-4CC7-842E-1D692FAC96DA}"/>
              </a:ext>
            </a:extLst>
          </p:cNvPr>
          <p:cNvGraphicFramePr>
            <a:graphicFrameLocks noGrp="1"/>
          </p:cNvGraphicFramePr>
          <p:nvPr>
            <p:extLst>
              <p:ext uri="{D42A27DB-BD31-4B8C-83A1-F6EECF244321}">
                <p14:modId xmlns:p14="http://schemas.microsoft.com/office/powerpoint/2010/main" val="1188705366"/>
              </p:ext>
            </p:extLst>
          </p:nvPr>
        </p:nvGraphicFramePr>
        <p:xfrm>
          <a:off x="1798637" y="2582862"/>
          <a:ext cx="8610600" cy="3169920"/>
        </p:xfrm>
        <a:graphic>
          <a:graphicData uri="http://schemas.openxmlformats.org/drawingml/2006/table">
            <a:tbl>
              <a:tblPr firstRow="1" bandRow="1">
                <a:tableStyleId>{21E4AEA4-8DFA-4A89-87EB-49C32662AFE0}</a:tableStyleId>
              </a:tblPr>
              <a:tblGrid>
                <a:gridCol w="1013013">
                  <a:extLst>
                    <a:ext uri="{9D8B030D-6E8A-4147-A177-3AD203B41FA5}">
                      <a16:colId xmlns:a16="http://schemas.microsoft.com/office/drawing/2014/main" val="2280287667"/>
                    </a:ext>
                  </a:extLst>
                </a:gridCol>
                <a:gridCol w="2532529">
                  <a:extLst>
                    <a:ext uri="{9D8B030D-6E8A-4147-A177-3AD203B41FA5}">
                      <a16:colId xmlns:a16="http://schemas.microsoft.com/office/drawing/2014/main" val="2876824610"/>
                    </a:ext>
                  </a:extLst>
                </a:gridCol>
                <a:gridCol w="2532529">
                  <a:extLst>
                    <a:ext uri="{9D8B030D-6E8A-4147-A177-3AD203B41FA5}">
                      <a16:colId xmlns:a16="http://schemas.microsoft.com/office/drawing/2014/main" val="3287971862"/>
                    </a:ext>
                  </a:extLst>
                </a:gridCol>
                <a:gridCol w="2532529">
                  <a:extLst>
                    <a:ext uri="{9D8B030D-6E8A-4147-A177-3AD203B41FA5}">
                      <a16:colId xmlns:a16="http://schemas.microsoft.com/office/drawing/2014/main" val="1618824246"/>
                    </a:ext>
                  </a:extLst>
                </a:gridCol>
              </a:tblGrid>
              <a:tr h="359229">
                <a:tc>
                  <a:txBody>
                    <a:bodyPr/>
                    <a:lstStyle/>
                    <a:p>
                      <a:r>
                        <a:rPr lang="en-CA" sz="2000" dirty="0"/>
                        <a:t>index</a:t>
                      </a:r>
                    </a:p>
                  </a:txBody>
                  <a:tcPr/>
                </a:tc>
                <a:tc>
                  <a:txBody>
                    <a:bodyPr/>
                    <a:lstStyle/>
                    <a:p>
                      <a:r>
                        <a:rPr lang="en-CA" sz="2000" dirty="0"/>
                        <a:t>Name</a:t>
                      </a:r>
                    </a:p>
                  </a:txBody>
                  <a:tcPr/>
                </a:tc>
                <a:tc>
                  <a:txBody>
                    <a:bodyPr/>
                    <a:lstStyle/>
                    <a:p>
                      <a:r>
                        <a:rPr lang="en-CA" sz="2000" dirty="0"/>
                        <a:t>City</a:t>
                      </a:r>
                    </a:p>
                  </a:txBody>
                  <a:tcPr/>
                </a:tc>
                <a:tc>
                  <a:txBody>
                    <a:bodyPr/>
                    <a:lstStyle/>
                    <a:p>
                      <a:r>
                        <a:rPr lang="en-CA" sz="2000" dirty="0"/>
                        <a:t>Country</a:t>
                      </a:r>
                    </a:p>
                  </a:txBody>
                  <a:tcPr/>
                </a:tc>
                <a:extLst>
                  <a:ext uri="{0D108BD9-81ED-4DB2-BD59-A6C34878D82A}">
                    <a16:rowId xmlns:a16="http://schemas.microsoft.com/office/drawing/2014/main" val="1484285941"/>
                  </a:ext>
                </a:extLst>
              </a:tr>
              <a:tr h="359229">
                <a:tc>
                  <a:txBody>
                    <a:bodyPr/>
                    <a:lstStyle/>
                    <a:p>
                      <a:r>
                        <a:rPr lang="en-CA" sz="2000" dirty="0"/>
                        <a:t>0</a:t>
                      </a:r>
                    </a:p>
                  </a:txBody>
                  <a:tcPr/>
                </a:tc>
                <a:tc>
                  <a:txBody>
                    <a:bodyPr/>
                    <a:lstStyle/>
                    <a:p>
                      <a:r>
                        <a:rPr lang="en-CA" sz="2000" dirty="0"/>
                        <a:t>Seattle-Tacoma</a:t>
                      </a:r>
                    </a:p>
                  </a:txBody>
                  <a:tcPr/>
                </a:tc>
                <a:tc>
                  <a:txBody>
                    <a:bodyPr/>
                    <a:lstStyle/>
                    <a:p>
                      <a:r>
                        <a:rPr lang="en-CA" sz="2000" dirty="0"/>
                        <a:t>Seattle</a:t>
                      </a:r>
                    </a:p>
                  </a:txBody>
                  <a:tcPr/>
                </a:tc>
                <a:tc>
                  <a:txBody>
                    <a:bodyPr/>
                    <a:lstStyle/>
                    <a:p>
                      <a:r>
                        <a:rPr lang="en-CA" sz="2000" dirty="0"/>
                        <a:t>USA</a:t>
                      </a:r>
                    </a:p>
                  </a:txBody>
                  <a:tcPr/>
                </a:tc>
                <a:extLst>
                  <a:ext uri="{0D108BD9-81ED-4DB2-BD59-A6C34878D82A}">
                    <a16:rowId xmlns:a16="http://schemas.microsoft.com/office/drawing/2014/main" val="1898846319"/>
                  </a:ext>
                </a:extLst>
              </a:tr>
              <a:tr h="359229">
                <a:tc>
                  <a:txBody>
                    <a:bodyPr/>
                    <a:lstStyle/>
                    <a:p>
                      <a:r>
                        <a:rPr lang="en-CA" sz="2000" dirty="0"/>
                        <a:t>1</a:t>
                      </a:r>
                    </a:p>
                  </a:txBody>
                  <a:tcPr/>
                </a:tc>
                <a:tc>
                  <a:txBody>
                    <a:bodyPr/>
                    <a:lstStyle/>
                    <a:p>
                      <a:r>
                        <a:rPr lang="en-CA" sz="2000" dirty="0"/>
                        <a:t>Dulles</a:t>
                      </a:r>
                    </a:p>
                  </a:txBody>
                  <a:tcPr/>
                </a:tc>
                <a:tc>
                  <a:txBody>
                    <a:bodyPr/>
                    <a:lstStyle/>
                    <a:p>
                      <a:r>
                        <a:rPr lang="en-CA" sz="2000" dirty="0"/>
                        <a:t>Washington</a:t>
                      </a:r>
                    </a:p>
                  </a:txBody>
                  <a:tcPr/>
                </a:tc>
                <a:tc>
                  <a:txBody>
                    <a:bodyPr/>
                    <a:lstStyle/>
                    <a:p>
                      <a:r>
                        <a:rPr lang="en-CA" sz="2000" dirty="0"/>
                        <a:t>USA</a:t>
                      </a:r>
                    </a:p>
                  </a:txBody>
                  <a:tcPr/>
                </a:tc>
                <a:extLst>
                  <a:ext uri="{0D108BD9-81ED-4DB2-BD59-A6C34878D82A}">
                    <a16:rowId xmlns:a16="http://schemas.microsoft.com/office/drawing/2014/main" val="3930894590"/>
                  </a:ext>
                </a:extLst>
              </a:tr>
              <a:tr h="359229">
                <a:tc>
                  <a:txBody>
                    <a:bodyPr/>
                    <a:lstStyle/>
                    <a:p>
                      <a:r>
                        <a:rPr lang="en-CA" sz="2000" dirty="0"/>
                        <a:t>2</a:t>
                      </a:r>
                    </a:p>
                  </a:txBody>
                  <a:tcPr/>
                </a:tc>
                <a:tc>
                  <a:txBody>
                    <a:bodyPr/>
                    <a:lstStyle/>
                    <a:p>
                      <a:r>
                        <a:rPr lang="en-CA" sz="2000" dirty="0"/>
                        <a:t>London Heathrow</a:t>
                      </a:r>
                    </a:p>
                  </a:txBody>
                  <a:tcPr/>
                </a:tc>
                <a:tc>
                  <a:txBody>
                    <a:bodyPr/>
                    <a:lstStyle/>
                    <a:p>
                      <a:r>
                        <a:rPr lang="en-CA" sz="2000" dirty="0"/>
                        <a:t>London</a:t>
                      </a:r>
                    </a:p>
                  </a:txBody>
                  <a:tcPr/>
                </a:tc>
                <a:tc>
                  <a:txBody>
                    <a:bodyPr/>
                    <a:lstStyle/>
                    <a:p>
                      <a:r>
                        <a:rPr lang="en-CA" sz="2000" dirty="0"/>
                        <a:t>United Kingdom</a:t>
                      </a:r>
                    </a:p>
                  </a:txBody>
                  <a:tcPr/>
                </a:tc>
                <a:extLst>
                  <a:ext uri="{0D108BD9-81ED-4DB2-BD59-A6C34878D82A}">
                    <a16:rowId xmlns:a16="http://schemas.microsoft.com/office/drawing/2014/main" val="336008888"/>
                  </a:ext>
                </a:extLst>
              </a:tr>
              <a:tr h="359229">
                <a:tc>
                  <a:txBody>
                    <a:bodyPr/>
                    <a:lstStyle/>
                    <a:p>
                      <a:r>
                        <a:rPr lang="en-CA" sz="2000" dirty="0"/>
                        <a:t>3</a:t>
                      </a:r>
                    </a:p>
                  </a:txBody>
                  <a:tcPr/>
                </a:tc>
                <a:tc>
                  <a:txBody>
                    <a:bodyPr/>
                    <a:lstStyle/>
                    <a:p>
                      <a:r>
                        <a:rPr lang="en-CA" sz="2000" dirty="0"/>
                        <a:t>Schiphol</a:t>
                      </a:r>
                    </a:p>
                  </a:txBody>
                  <a:tcPr/>
                </a:tc>
                <a:tc>
                  <a:txBody>
                    <a:bodyPr/>
                    <a:lstStyle/>
                    <a:p>
                      <a:r>
                        <a:rPr lang="en-CA" sz="2000" dirty="0"/>
                        <a:t>Amsterdam</a:t>
                      </a:r>
                    </a:p>
                  </a:txBody>
                  <a:tcPr/>
                </a:tc>
                <a:tc>
                  <a:txBody>
                    <a:bodyPr/>
                    <a:lstStyle/>
                    <a:p>
                      <a:r>
                        <a:rPr lang="en-CA" sz="2000" dirty="0"/>
                        <a:t>Netherlands</a:t>
                      </a:r>
                    </a:p>
                  </a:txBody>
                  <a:tcPr/>
                </a:tc>
                <a:extLst>
                  <a:ext uri="{0D108BD9-81ED-4DB2-BD59-A6C34878D82A}">
                    <a16:rowId xmlns:a16="http://schemas.microsoft.com/office/drawing/2014/main" val="676044704"/>
                  </a:ext>
                </a:extLst>
              </a:tr>
              <a:tr h="359229">
                <a:tc>
                  <a:txBody>
                    <a:bodyPr/>
                    <a:lstStyle/>
                    <a:p>
                      <a:r>
                        <a:rPr lang="en-CA" sz="2000" dirty="0"/>
                        <a:t>4</a:t>
                      </a:r>
                    </a:p>
                  </a:txBody>
                  <a:tcPr/>
                </a:tc>
                <a:tc>
                  <a:txBody>
                    <a:bodyPr/>
                    <a:lstStyle/>
                    <a:p>
                      <a:r>
                        <a:rPr lang="en-CA" sz="2000" dirty="0"/>
                        <a:t>Changi</a:t>
                      </a:r>
                    </a:p>
                  </a:txBody>
                  <a:tcPr/>
                </a:tc>
                <a:tc>
                  <a:txBody>
                    <a:bodyPr/>
                    <a:lstStyle/>
                    <a:p>
                      <a:r>
                        <a:rPr lang="en-CA" sz="2000" dirty="0"/>
                        <a:t>Singapore</a:t>
                      </a:r>
                    </a:p>
                  </a:txBody>
                  <a:tcPr/>
                </a:tc>
                <a:tc>
                  <a:txBody>
                    <a:bodyPr/>
                    <a:lstStyle/>
                    <a:p>
                      <a:r>
                        <a:rPr lang="en-CA" sz="2000" dirty="0"/>
                        <a:t>Singapore</a:t>
                      </a:r>
                    </a:p>
                  </a:txBody>
                  <a:tcPr/>
                </a:tc>
                <a:extLst>
                  <a:ext uri="{0D108BD9-81ED-4DB2-BD59-A6C34878D82A}">
                    <a16:rowId xmlns:a16="http://schemas.microsoft.com/office/drawing/2014/main" val="3428467801"/>
                  </a:ext>
                </a:extLst>
              </a:tr>
              <a:tr h="359229">
                <a:tc>
                  <a:txBody>
                    <a:bodyPr/>
                    <a:lstStyle/>
                    <a:p>
                      <a:r>
                        <a:rPr lang="en-CA" sz="2000" dirty="0"/>
                        <a:t>5</a:t>
                      </a:r>
                    </a:p>
                  </a:txBody>
                  <a:tcPr/>
                </a:tc>
                <a:tc>
                  <a:txBody>
                    <a:bodyPr/>
                    <a:lstStyle/>
                    <a:p>
                      <a:r>
                        <a:rPr lang="en-CA" sz="2000" dirty="0"/>
                        <a:t>Pearson</a:t>
                      </a:r>
                    </a:p>
                  </a:txBody>
                  <a:tcPr/>
                </a:tc>
                <a:tc>
                  <a:txBody>
                    <a:bodyPr/>
                    <a:lstStyle/>
                    <a:p>
                      <a:r>
                        <a:rPr lang="en-CA" sz="2000" dirty="0"/>
                        <a:t>Toronto</a:t>
                      </a:r>
                    </a:p>
                  </a:txBody>
                  <a:tcPr/>
                </a:tc>
                <a:tc>
                  <a:txBody>
                    <a:bodyPr/>
                    <a:lstStyle/>
                    <a:p>
                      <a:r>
                        <a:rPr lang="en-CA" sz="2000" dirty="0"/>
                        <a:t>Canada</a:t>
                      </a:r>
                    </a:p>
                  </a:txBody>
                  <a:tcPr/>
                </a:tc>
                <a:extLst>
                  <a:ext uri="{0D108BD9-81ED-4DB2-BD59-A6C34878D82A}">
                    <a16:rowId xmlns:a16="http://schemas.microsoft.com/office/drawing/2014/main" val="3981966450"/>
                  </a:ext>
                </a:extLst>
              </a:tr>
              <a:tr h="359229">
                <a:tc>
                  <a:txBody>
                    <a:bodyPr/>
                    <a:lstStyle/>
                    <a:p>
                      <a:r>
                        <a:rPr lang="en-CA" sz="2000" dirty="0"/>
                        <a:t>6</a:t>
                      </a:r>
                    </a:p>
                  </a:txBody>
                  <a:tcPr/>
                </a:tc>
                <a:tc>
                  <a:txBody>
                    <a:bodyPr/>
                    <a:lstStyle/>
                    <a:p>
                      <a:r>
                        <a:rPr lang="en-CA" sz="2000" dirty="0"/>
                        <a:t>Narita</a:t>
                      </a:r>
                    </a:p>
                  </a:txBody>
                  <a:tcPr/>
                </a:tc>
                <a:tc>
                  <a:txBody>
                    <a:bodyPr/>
                    <a:lstStyle/>
                    <a:p>
                      <a:r>
                        <a:rPr lang="en-CA" sz="2000" dirty="0"/>
                        <a:t>Tokyo</a:t>
                      </a:r>
                    </a:p>
                  </a:txBody>
                  <a:tcPr/>
                </a:tc>
                <a:tc>
                  <a:txBody>
                    <a:bodyPr/>
                    <a:lstStyle/>
                    <a:p>
                      <a:r>
                        <a:rPr lang="en-CA" sz="2000" dirty="0"/>
                        <a:t>Japan</a:t>
                      </a:r>
                    </a:p>
                  </a:txBody>
                  <a:tcPr/>
                </a:tc>
                <a:extLst>
                  <a:ext uri="{0D108BD9-81ED-4DB2-BD59-A6C34878D82A}">
                    <a16:rowId xmlns:a16="http://schemas.microsoft.com/office/drawing/2014/main" val="824987476"/>
                  </a:ext>
                </a:extLst>
              </a:tr>
            </a:tbl>
          </a:graphicData>
        </a:graphic>
      </p:graphicFrame>
      <p:sp>
        <p:nvSpPr>
          <p:cNvPr id="7" name="Rectangle 6">
            <a:extLst>
              <a:ext uri="{FF2B5EF4-FFF2-40B4-BE49-F238E27FC236}">
                <a16:creationId xmlns:a16="http://schemas.microsoft.com/office/drawing/2014/main" id="{CEC8AC2E-1389-4A7D-AE6E-28D984793F2C}"/>
              </a:ext>
            </a:extLst>
          </p:cNvPr>
          <p:cNvSpPr/>
          <p:nvPr/>
        </p:nvSpPr>
        <p:spPr bwMode="auto">
          <a:xfrm>
            <a:off x="1722437" y="4564062"/>
            <a:ext cx="8915400" cy="1219200"/>
          </a:xfrm>
          <a:prstGeom prst="rect">
            <a:avLst/>
          </a:prstGeom>
          <a:noFill/>
          <a:ln w="762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8155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b="1" dirty="0">
                <a:latin typeface="Consolas" panose="020B0609020204030204" pitchFamily="49" charset="0"/>
              </a:rPr>
              <a:t>shape</a:t>
            </a:r>
            <a:r>
              <a:rPr lang="en-CA" dirty="0"/>
              <a:t> - number of rows and columns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1148007"/>
          </a:xfrm>
        </p:spPr>
        <p:txBody>
          <a:bodyPr/>
          <a:lstStyle/>
          <a:p>
            <a:pPr lvl="0"/>
            <a:r>
              <a:rPr lang="en-US" sz="3200" spc="0" dirty="0" err="1">
                <a:solidFill>
                  <a:srgbClr val="002050"/>
                </a:solidFill>
                <a:latin typeface="Consolas" panose="020B0609020204030204" pitchFamily="49" charset="0"/>
              </a:rPr>
              <a:t>airports.shape</a:t>
            </a:r>
            <a:endParaRPr lang="en-US" sz="3200" spc="0" dirty="0">
              <a:solidFill>
                <a:srgbClr val="002050"/>
              </a:solidFill>
              <a:latin typeface="Consolas" panose="020B0609020204030204" pitchFamily="49" charset="0"/>
            </a:endParaRPr>
          </a:p>
          <a:p>
            <a:pPr lvl="0"/>
            <a:endParaRPr lang="en-US" sz="3200" spc="0" dirty="0">
              <a:solidFill>
                <a:srgbClr val="002050"/>
              </a:solidFill>
              <a:latin typeface="Consolas" panose="020B0609020204030204" pitchFamily="49" charset="0"/>
            </a:endParaRPr>
          </a:p>
        </p:txBody>
      </p:sp>
      <p:graphicFrame>
        <p:nvGraphicFramePr>
          <p:cNvPr id="8" name="Table 13">
            <a:extLst>
              <a:ext uri="{FF2B5EF4-FFF2-40B4-BE49-F238E27FC236}">
                <a16:creationId xmlns:a16="http://schemas.microsoft.com/office/drawing/2014/main" id="{88BDE0B2-8DC8-4B7C-9BE8-5F3E0FE9F9DF}"/>
              </a:ext>
            </a:extLst>
          </p:cNvPr>
          <p:cNvGraphicFramePr>
            <a:graphicFrameLocks noGrp="1"/>
          </p:cNvGraphicFramePr>
          <p:nvPr>
            <p:extLst>
              <p:ext uri="{D42A27DB-BD31-4B8C-83A1-F6EECF244321}">
                <p14:modId xmlns:p14="http://schemas.microsoft.com/office/powerpoint/2010/main" val="1584068358"/>
              </p:ext>
            </p:extLst>
          </p:nvPr>
        </p:nvGraphicFramePr>
        <p:xfrm>
          <a:off x="3932237" y="3649662"/>
          <a:ext cx="8381998" cy="3169920"/>
        </p:xfrm>
        <a:graphic>
          <a:graphicData uri="http://schemas.openxmlformats.org/drawingml/2006/table">
            <a:tbl>
              <a:tblPr firstRow="1" bandRow="1">
                <a:tableStyleId>{21E4AEA4-8DFA-4A89-87EB-49C32662AFE0}</a:tableStyleId>
              </a:tblPr>
              <a:tblGrid>
                <a:gridCol w="986119">
                  <a:extLst>
                    <a:ext uri="{9D8B030D-6E8A-4147-A177-3AD203B41FA5}">
                      <a16:colId xmlns:a16="http://schemas.microsoft.com/office/drawing/2014/main" val="2280287667"/>
                    </a:ext>
                  </a:extLst>
                </a:gridCol>
                <a:gridCol w="2465293">
                  <a:extLst>
                    <a:ext uri="{9D8B030D-6E8A-4147-A177-3AD203B41FA5}">
                      <a16:colId xmlns:a16="http://schemas.microsoft.com/office/drawing/2014/main" val="2876824610"/>
                    </a:ext>
                  </a:extLst>
                </a:gridCol>
                <a:gridCol w="2465293">
                  <a:extLst>
                    <a:ext uri="{9D8B030D-6E8A-4147-A177-3AD203B41FA5}">
                      <a16:colId xmlns:a16="http://schemas.microsoft.com/office/drawing/2014/main" val="3287971862"/>
                    </a:ext>
                  </a:extLst>
                </a:gridCol>
                <a:gridCol w="2465293">
                  <a:extLst>
                    <a:ext uri="{9D8B030D-6E8A-4147-A177-3AD203B41FA5}">
                      <a16:colId xmlns:a16="http://schemas.microsoft.com/office/drawing/2014/main" val="1618824246"/>
                    </a:ext>
                  </a:extLst>
                </a:gridCol>
              </a:tblGrid>
              <a:tr h="359229">
                <a:tc>
                  <a:txBody>
                    <a:bodyPr/>
                    <a:lstStyle/>
                    <a:p>
                      <a:r>
                        <a:rPr lang="en-CA" sz="2000" dirty="0"/>
                        <a:t>index</a:t>
                      </a:r>
                    </a:p>
                  </a:txBody>
                  <a:tcPr/>
                </a:tc>
                <a:tc>
                  <a:txBody>
                    <a:bodyPr/>
                    <a:lstStyle/>
                    <a:p>
                      <a:r>
                        <a:rPr lang="en-CA" sz="2000" dirty="0"/>
                        <a:t>Name</a:t>
                      </a:r>
                    </a:p>
                  </a:txBody>
                  <a:tcPr/>
                </a:tc>
                <a:tc>
                  <a:txBody>
                    <a:bodyPr/>
                    <a:lstStyle/>
                    <a:p>
                      <a:r>
                        <a:rPr lang="en-CA" sz="2000" dirty="0"/>
                        <a:t>City</a:t>
                      </a:r>
                    </a:p>
                  </a:txBody>
                  <a:tcPr/>
                </a:tc>
                <a:tc>
                  <a:txBody>
                    <a:bodyPr/>
                    <a:lstStyle/>
                    <a:p>
                      <a:r>
                        <a:rPr lang="en-CA" sz="2000" dirty="0"/>
                        <a:t>Country</a:t>
                      </a:r>
                    </a:p>
                  </a:txBody>
                  <a:tcPr/>
                </a:tc>
                <a:extLst>
                  <a:ext uri="{0D108BD9-81ED-4DB2-BD59-A6C34878D82A}">
                    <a16:rowId xmlns:a16="http://schemas.microsoft.com/office/drawing/2014/main" val="1484285941"/>
                  </a:ext>
                </a:extLst>
              </a:tr>
              <a:tr h="359229">
                <a:tc>
                  <a:txBody>
                    <a:bodyPr/>
                    <a:lstStyle/>
                    <a:p>
                      <a:r>
                        <a:rPr lang="en-CA" sz="2000" dirty="0"/>
                        <a:t>0</a:t>
                      </a:r>
                    </a:p>
                  </a:txBody>
                  <a:tcPr/>
                </a:tc>
                <a:tc>
                  <a:txBody>
                    <a:bodyPr/>
                    <a:lstStyle/>
                    <a:p>
                      <a:r>
                        <a:rPr lang="en-CA" sz="2000" dirty="0"/>
                        <a:t>Seattle-Tacoma</a:t>
                      </a:r>
                    </a:p>
                  </a:txBody>
                  <a:tcPr/>
                </a:tc>
                <a:tc>
                  <a:txBody>
                    <a:bodyPr/>
                    <a:lstStyle/>
                    <a:p>
                      <a:r>
                        <a:rPr lang="en-CA" sz="2000" dirty="0"/>
                        <a:t>Seattle</a:t>
                      </a:r>
                    </a:p>
                  </a:txBody>
                  <a:tcPr/>
                </a:tc>
                <a:tc>
                  <a:txBody>
                    <a:bodyPr/>
                    <a:lstStyle/>
                    <a:p>
                      <a:r>
                        <a:rPr lang="en-CA" sz="2000" dirty="0"/>
                        <a:t>USA</a:t>
                      </a:r>
                    </a:p>
                  </a:txBody>
                  <a:tcPr/>
                </a:tc>
                <a:extLst>
                  <a:ext uri="{0D108BD9-81ED-4DB2-BD59-A6C34878D82A}">
                    <a16:rowId xmlns:a16="http://schemas.microsoft.com/office/drawing/2014/main" val="1898846319"/>
                  </a:ext>
                </a:extLst>
              </a:tr>
              <a:tr h="359229">
                <a:tc>
                  <a:txBody>
                    <a:bodyPr/>
                    <a:lstStyle/>
                    <a:p>
                      <a:r>
                        <a:rPr lang="en-CA" sz="2000" dirty="0"/>
                        <a:t>1</a:t>
                      </a:r>
                    </a:p>
                  </a:txBody>
                  <a:tcPr/>
                </a:tc>
                <a:tc>
                  <a:txBody>
                    <a:bodyPr/>
                    <a:lstStyle/>
                    <a:p>
                      <a:r>
                        <a:rPr lang="en-CA" sz="2000" dirty="0"/>
                        <a:t>Dulles</a:t>
                      </a:r>
                    </a:p>
                  </a:txBody>
                  <a:tcPr/>
                </a:tc>
                <a:tc>
                  <a:txBody>
                    <a:bodyPr/>
                    <a:lstStyle/>
                    <a:p>
                      <a:r>
                        <a:rPr lang="en-CA" sz="2000" dirty="0"/>
                        <a:t>Washington</a:t>
                      </a:r>
                    </a:p>
                  </a:txBody>
                  <a:tcPr/>
                </a:tc>
                <a:tc>
                  <a:txBody>
                    <a:bodyPr/>
                    <a:lstStyle/>
                    <a:p>
                      <a:r>
                        <a:rPr lang="en-CA" sz="2000" dirty="0"/>
                        <a:t>USA</a:t>
                      </a:r>
                    </a:p>
                  </a:txBody>
                  <a:tcPr/>
                </a:tc>
                <a:extLst>
                  <a:ext uri="{0D108BD9-81ED-4DB2-BD59-A6C34878D82A}">
                    <a16:rowId xmlns:a16="http://schemas.microsoft.com/office/drawing/2014/main" val="3930894590"/>
                  </a:ext>
                </a:extLst>
              </a:tr>
              <a:tr h="359229">
                <a:tc>
                  <a:txBody>
                    <a:bodyPr/>
                    <a:lstStyle/>
                    <a:p>
                      <a:r>
                        <a:rPr lang="en-CA" sz="2000" dirty="0"/>
                        <a:t>2</a:t>
                      </a:r>
                    </a:p>
                  </a:txBody>
                  <a:tcPr/>
                </a:tc>
                <a:tc>
                  <a:txBody>
                    <a:bodyPr/>
                    <a:lstStyle/>
                    <a:p>
                      <a:r>
                        <a:rPr lang="en-CA" sz="2000" dirty="0"/>
                        <a:t>London Heathrow</a:t>
                      </a:r>
                    </a:p>
                  </a:txBody>
                  <a:tcPr/>
                </a:tc>
                <a:tc>
                  <a:txBody>
                    <a:bodyPr/>
                    <a:lstStyle/>
                    <a:p>
                      <a:r>
                        <a:rPr lang="en-CA" sz="2000" dirty="0"/>
                        <a:t>London</a:t>
                      </a:r>
                    </a:p>
                  </a:txBody>
                  <a:tcPr/>
                </a:tc>
                <a:tc>
                  <a:txBody>
                    <a:bodyPr/>
                    <a:lstStyle/>
                    <a:p>
                      <a:r>
                        <a:rPr lang="en-CA" sz="2000" dirty="0"/>
                        <a:t>United Kingdom</a:t>
                      </a:r>
                    </a:p>
                  </a:txBody>
                  <a:tcPr/>
                </a:tc>
                <a:extLst>
                  <a:ext uri="{0D108BD9-81ED-4DB2-BD59-A6C34878D82A}">
                    <a16:rowId xmlns:a16="http://schemas.microsoft.com/office/drawing/2014/main" val="336008888"/>
                  </a:ext>
                </a:extLst>
              </a:tr>
              <a:tr h="359229">
                <a:tc>
                  <a:txBody>
                    <a:bodyPr/>
                    <a:lstStyle/>
                    <a:p>
                      <a:r>
                        <a:rPr lang="en-CA" sz="2000" dirty="0"/>
                        <a:t>3</a:t>
                      </a:r>
                    </a:p>
                  </a:txBody>
                  <a:tcPr/>
                </a:tc>
                <a:tc>
                  <a:txBody>
                    <a:bodyPr/>
                    <a:lstStyle/>
                    <a:p>
                      <a:r>
                        <a:rPr lang="en-CA" sz="2000" dirty="0"/>
                        <a:t>Schiphol</a:t>
                      </a:r>
                    </a:p>
                  </a:txBody>
                  <a:tcPr/>
                </a:tc>
                <a:tc>
                  <a:txBody>
                    <a:bodyPr/>
                    <a:lstStyle/>
                    <a:p>
                      <a:r>
                        <a:rPr lang="en-CA" sz="2000" dirty="0"/>
                        <a:t>Amsterdam</a:t>
                      </a:r>
                    </a:p>
                  </a:txBody>
                  <a:tcPr/>
                </a:tc>
                <a:tc>
                  <a:txBody>
                    <a:bodyPr/>
                    <a:lstStyle/>
                    <a:p>
                      <a:r>
                        <a:rPr lang="en-CA" sz="2000" dirty="0"/>
                        <a:t>Netherlands</a:t>
                      </a:r>
                    </a:p>
                  </a:txBody>
                  <a:tcPr/>
                </a:tc>
                <a:extLst>
                  <a:ext uri="{0D108BD9-81ED-4DB2-BD59-A6C34878D82A}">
                    <a16:rowId xmlns:a16="http://schemas.microsoft.com/office/drawing/2014/main" val="676044704"/>
                  </a:ext>
                </a:extLst>
              </a:tr>
              <a:tr h="359229">
                <a:tc>
                  <a:txBody>
                    <a:bodyPr/>
                    <a:lstStyle/>
                    <a:p>
                      <a:r>
                        <a:rPr lang="en-CA" sz="2000" dirty="0"/>
                        <a:t>4</a:t>
                      </a:r>
                    </a:p>
                  </a:txBody>
                  <a:tcPr/>
                </a:tc>
                <a:tc>
                  <a:txBody>
                    <a:bodyPr/>
                    <a:lstStyle/>
                    <a:p>
                      <a:r>
                        <a:rPr lang="en-CA" sz="2000" dirty="0"/>
                        <a:t>Changi</a:t>
                      </a:r>
                    </a:p>
                  </a:txBody>
                  <a:tcPr/>
                </a:tc>
                <a:tc>
                  <a:txBody>
                    <a:bodyPr/>
                    <a:lstStyle/>
                    <a:p>
                      <a:r>
                        <a:rPr lang="en-CA" sz="2000" dirty="0"/>
                        <a:t>Singapore</a:t>
                      </a:r>
                    </a:p>
                  </a:txBody>
                  <a:tcPr/>
                </a:tc>
                <a:tc>
                  <a:txBody>
                    <a:bodyPr/>
                    <a:lstStyle/>
                    <a:p>
                      <a:r>
                        <a:rPr lang="en-CA" sz="2000" dirty="0"/>
                        <a:t>Singapore</a:t>
                      </a:r>
                    </a:p>
                  </a:txBody>
                  <a:tcPr/>
                </a:tc>
                <a:extLst>
                  <a:ext uri="{0D108BD9-81ED-4DB2-BD59-A6C34878D82A}">
                    <a16:rowId xmlns:a16="http://schemas.microsoft.com/office/drawing/2014/main" val="3428467801"/>
                  </a:ext>
                </a:extLst>
              </a:tr>
              <a:tr h="359229">
                <a:tc>
                  <a:txBody>
                    <a:bodyPr/>
                    <a:lstStyle/>
                    <a:p>
                      <a:r>
                        <a:rPr lang="en-CA" sz="2000" dirty="0"/>
                        <a:t>5</a:t>
                      </a:r>
                    </a:p>
                  </a:txBody>
                  <a:tcPr/>
                </a:tc>
                <a:tc>
                  <a:txBody>
                    <a:bodyPr/>
                    <a:lstStyle/>
                    <a:p>
                      <a:r>
                        <a:rPr lang="en-CA" sz="2000" dirty="0"/>
                        <a:t>Pearson</a:t>
                      </a:r>
                    </a:p>
                  </a:txBody>
                  <a:tcPr/>
                </a:tc>
                <a:tc>
                  <a:txBody>
                    <a:bodyPr/>
                    <a:lstStyle/>
                    <a:p>
                      <a:r>
                        <a:rPr lang="en-CA" sz="2000" dirty="0"/>
                        <a:t>Toronto</a:t>
                      </a:r>
                    </a:p>
                  </a:txBody>
                  <a:tcPr/>
                </a:tc>
                <a:tc>
                  <a:txBody>
                    <a:bodyPr/>
                    <a:lstStyle/>
                    <a:p>
                      <a:r>
                        <a:rPr lang="en-CA" sz="2000" dirty="0"/>
                        <a:t>Canada</a:t>
                      </a:r>
                    </a:p>
                  </a:txBody>
                  <a:tcPr/>
                </a:tc>
                <a:extLst>
                  <a:ext uri="{0D108BD9-81ED-4DB2-BD59-A6C34878D82A}">
                    <a16:rowId xmlns:a16="http://schemas.microsoft.com/office/drawing/2014/main" val="3981966450"/>
                  </a:ext>
                </a:extLst>
              </a:tr>
              <a:tr h="359229">
                <a:tc>
                  <a:txBody>
                    <a:bodyPr/>
                    <a:lstStyle/>
                    <a:p>
                      <a:r>
                        <a:rPr lang="en-CA" sz="2000" dirty="0"/>
                        <a:t>6</a:t>
                      </a:r>
                    </a:p>
                  </a:txBody>
                  <a:tcPr/>
                </a:tc>
                <a:tc>
                  <a:txBody>
                    <a:bodyPr/>
                    <a:lstStyle/>
                    <a:p>
                      <a:r>
                        <a:rPr lang="en-CA" sz="2000" dirty="0"/>
                        <a:t>Narita</a:t>
                      </a:r>
                    </a:p>
                  </a:txBody>
                  <a:tcPr/>
                </a:tc>
                <a:tc>
                  <a:txBody>
                    <a:bodyPr/>
                    <a:lstStyle/>
                    <a:p>
                      <a:r>
                        <a:rPr lang="en-CA" sz="2000" dirty="0"/>
                        <a:t>Tokyo</a:t>
                      </a:r>
                    </a:p>
                  </a:txBody>
                  <a:tcPr/>
                </a:tc>
                <a:tc>
                  <a:txBody>
                    <a:bodyPr/>
                    <a:lstStyle/>
                    <a:p>
                      <a:r>
                        <a:rPr lang="en-CA" sz="2000" dirty="0"/>
                        <a:t>Japan</a:t>
                      </a:r>
                    </a:p>
                  </a:txBody>
                  <a:tcPr/>
                </a:tc>
                <a:extLst>
                  <a:ext uri="{0D108BD9-81ED-4DB2-BD59-A6C34878D82A}">
                    <a16:rowId xmlns:a16="http://schemas.microsoft.com/office/drawing/2014/main" val="824987476"/>
                  </a:ext>
                </a:extLst>
              </a:tr>
            </a:tbl>
          </a:graphicData>
        </a:graphic>
      </p:graphicFrame>
      <p:sp>
        <p:nvSpPr>
          <p:cNvPr id="2" name="Rectangle 1">
            <a:extLst>
              <a:ext uri="{FF2B5EF4-FFF2-40B4-BE49-F238E27FC236}">
                <a16:creationId xmlns:a16="http://schemas.microsoft.com/office/drawing/2014/main" id="{561278E0-315F-4B03-A72D-BE7A53C0CCC8}"/>
              </a:ext>
            </a:extLst>
          </p:cNvPr>
          <p:cNvSpPr/>
          <p:nvPr/>
        </p:nvSpPr>
        <p:spPr bwMode="auto">
          <a:xfrm>
            <a:off x="503237" y="2201862"/>
            <a:ext cx="3352800" cy="99060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tx1">
                    <a:lumMod val="50000"/>
                  </a:schemeClr>
                </a:solidFill>
                <a:ea typeface="Segoe UI" pitchFamily="34" charset="0"/>
                <a:cs typeface="Segoe UI" pitchFamily="34" charset="0"/>
              </a:rPr>
              <a:t>(7, 3)</a:t>
            </a:r>
          </a:p>
        </p:txBody>
      </p:sp>
    </p:spTree>
    <p:extLst>
      <p:ext uri="{BB962C8B-B14F-4D97-AF65-F5344CB8AC3E}">
        <p14:creationId xmlns:p14="http://schemas.microsoft.com/office/powerpoint/2010/main" val="715543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b="1" dirty="0">
                <a:latin typeface="Consolas" panose="020B0609020204030204" pitchFamily="49" charset="0"/>
              </a:rPr>
              <a:t>info</a:t>
            </a:r>
            <a:r>
              <a:rPr lang="en-CA" dirty="0"/>
              <a:t> will return more detailed information</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627864"/>
          </a:xfrm>
        </p:spPr>
        <p:txBody>
          <a:bodyPr/>
          <a:lstStyle/>
          <a:p>
            <a:pPr lvl="0"/>
            <a:r>
              <a:rPr lang="en-US" sz="3200" spc="0">
                <a:solidFill>
                  <a:srgbClr val="002050"/>
                </a:solidFill>
                <a:latin typeface="Consolas" panose="020B0609020204030204" pitchFamily="49" charset="0"/>
              </a:rPr>
              <a:t>airports</a:t>
            </a:r>
            <a:r>
              <a:rPr lang="en-US" sz="3200" spc="0" dirty="0">
                <a:solidFill>
                  <a:srgbClr val="002050"/>
                </a:solidFill>
                <a:latin typeface="Consolas" panose="020B0609020204030204" pitchFamily="49" charset="0"/>
              </a:rPr>
              <a:t>.info</a:t>
            </a:r>
            <a:r>
              <a:rPr lang="en-US" sz="3200" spc="0" dirty="0">
                <a:solidFill>
                  <a:schemeClr val="tx2"/>
                </a:solidFill>
                <a:latin typeface="Consolas" panose="020B0609020204030204" pitchFamily="49" charset="0"/>
              </a:rPr>
              <a:t>()</a:t>
            </a:r>
          </a:p>
        </p:txBody>
      </p:sp>
      <p:pic>
        <p:nvPicPr>
          <p:cNvPr id="2" name="Picture 1">
            <a:extLst>
              <a:ext uri="{FF2B5EF4-FFF2-40B4-BE49-F238E27FC236}">
                <a16:creationId xmlns:a16="http://schemas.microsoft.com/office/drawing/2014/main" id="{5693C6ED-2D22-4827-A851-38352007A0BC}"/>
              </a:ext>
            </a:extLst>
          </p:cNvPr>
          <p:cNvPicPr>
            <a:picLocks noChangeAspect="1"/>
          </p:cNvPicPr>
          <p:nvPr/>
        </p:nvPicPr>
        <p:blipFill>
          <a:blip r:embed="rId2"/>
          <a:stretch>
            <a:fillRect/>
          </a:stretch>
        </p:blipFill>
        <p:spPr>
          <a:xfrm>
            <a:off x="2560637" y="3504492"/>
            <a:ext cx="6709885" cy="3048024"/>
          </a:xfrm>
          <a:prstGeom prst="rect">
            <a:avLst/>
          </a:prstGeom>
        </p:spPr>
      </p:pic>
      <p:grpSp>
        <p:nvGrpSpPr>
          <p:cNvPr id="3" name="Group 2">
            <a:extLst>
              <a:ext uri="{FF2B5EF4-FFF2-40B4-BE49-F238E27FC236}">
                <a16:creationId xmlns:a16="http://schemas.microsoft.com/office/drawing/2014/main" id="{DC51257E-3493-435E-84DE-06B060D6A3D5}"/>
              </a:ext>
            </a:extLst>
          </p:cNvPr>
          <p:cNvGrpSpPr/>
          <p:nvPr/>
        </p:nvGrpSpPr>
        <p:grpSpPr>
          <a:xfrm>
            <a:off x="4694237" y="3794585"/>
            <a:ext cx="7309563" cy="627864"/>
            <a:chOff x="4694237" y="3794585"/>
            <a:chExt cx="7309563" cy="627864"/>
          </a:xfrm>
        </p:grpSpPr>
        <p:sp>
          <p:nvSpPr>
            <p:cNvPr id="7" name="Rectangle 6">
              <a:extLst>
                <a:ext uri="{FF2B5EF4-FFF2-40B4-BE49-F238E27FC236}">
                  <a16:creationId xmlns:a16="http://schemas.microsoft.com/office/drawing/2014/main" id="{5BECE1E6-1C92-4547-BACB-D7521E4BE6A6}"/>
                </a:ext>
              </a:extLst>
            </p:cNvPr>
            <p:cNvSpPr/>
            <p:nvPr/>
          </p:nvSpPr>
          <p:spPr bwMode="auto">
            <a:xfrm>
              <a:off x="4694237" y="3878262"/>
              <a:ext cx="1676400" cy="46051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E7CB0F85-7F72-4FFE-BE03-73BDA9D55F25}"/>
                </a:ext>
              </a:extLst>
            </p:cNvPr>
            <p:cNvSpPr txBox="1"/>
            <p:nvPr/>
          </p:nvSpPr>
          <p:spPr>
            <a:xfrm>
              <a:off x="9336801" y="3794585"/>
              <a:ext cx="2666999"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solidFill>
                    <a:srgbClr val="002050"/>
                  </a:solidFill>
                </a:rPr>
                <a:t>Number of rows</a:t>
              </a:r>
            </a:p>
          </p:txBody>
        </p:sp>
      </p:grpSp>
      <p:grpSp>
        <p:nvGrpSpPr>
          <p:cNvPr id="10" name="Group 9">
            <a:extLst>
              <a:ext uri="{FF2B5EF4-FFF2-40B4-BE49-F238E27FC236}">
                <a16:creationId xmlns:a16="http://schemas.microsoft.com/office/drawing/2014/main" id="{8E21864C-F221-4952-8A86-572DD9D056EB}"/>
              </a:ext>
            </a:extLst>
          </p:cNvPr>
          <p:cNvGrpSpPr/>
          <p:nvPr/>
        </p:nvGrpSpPr>
        <p:grpSpPr>
          <a:xfrm>
            <a:off x="6428397" y="3794585"/>
            <a:ext cx="5641683" cy="960263"/>
            <a:chOff x="4694237" y="3787108"/>
            <a:chExt cx="5641683" cy="960263"/>
          </a:xfrm>
        </p:grpSpPr>
        <p:sp>
          <p:nvSpPr>
            <p:cNvPr id="11" name="Rectangle 10">
              <a:extLst>
                <a:ext uri="{FF2B5EF4-FFF2-40B4-BE49-F238E27FC236}">
                  <a16:creationId xmlns:a16="http://schemas.microsoft.com/office/drawing/2014/main" id="{70B0761D-6472-4249-B860-06CC22E00E3E}"/>
                </a:ext>
              </a:extLst>
            </p:cNvPr>
            <p:cNvSpPr/>
            <p:nvPr/>
          </p:nvSpPr>
          <p:spPr bwMode="auto">
            <a:xfrm>
              <a:off x="4694237" y="3878262"/>
              <a:ext cx="1676400" cy="46051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83B60D08-720E-48F6-ACC9-B5C4707811B0}"/>
                </a:ext>
              </a:extLst>
            </p:cNvPr>
            <p:cNvSpPr txBox="1"/>
            <p:nvPr/>
          </p:nvSpPr>
          <p:spPr>
            <a:xfrm>
              <a:off x="7668921" y="3787108"/>
              <a:ext cx="2666999" cy="960263"/>
            </a:xfrm>
            <a:prstGeom prst="rect">
              <a:avLst/>
            </a:prstGeom>
            <a:noFill/>
          </p:spPr>
          <p:txBody>
            <a:bodyPr wrap="square" lIns="182880" tIns="146304" rIns="182880" bIns="146304" rtlCol="0">
              <a:spAutoFit/>
            </a:bodyPr>
            <a:lstStyle/>
            <a:p>
              <a:pPr>
                <a:lnSpc>
                  <a:spcPct val="90000"/>
                </a:lnSpc>
                <a:spcAft>
                  <a:spcPts val="600"/>
                </a:spcAft>
              </a:pPr>
              <a:r>
                <a:rPr lang="en-CA" sz="2400" dirty="0">
                  <a:solidFill>
                    <a:srgbClr val="002050"/>
                  </a:solidFill>
                </a:rPr>
                <a:t>Range of values in index</a:t>
              </a:r>
            </a:p>
          </p:txBody>
        </p:sp>
      </p:grpSp>
      <p:grpSp>
        <p:nvGrpSpPr>
          <p:cNvPr id="13" name="Group 12">
            <a:extLst>
              <a:ext uri="{FF2B5EF4-FFF2-40B4-BE49-F238E27FC236}">
                <a16:creationId xmlns:a16="http://schemas.microsoft.com/office/drawing/2014/main" id="{F2546D5B-E0D7-4578-9512-80F8784B3BB8}"/>
              </a:ext>
            </a:extLst>
          </p:cNvPr>
          <p:cNvGrpSpPr/>
          <p:nvPr/>
        </p:nvGrpSpPr>
        <p:grpSpPr>
          <a:xfrm>
            <a:off x="6006735" y="4115994"/>
            <a:ext cx="6021618" cy="960263"/>
            <a:chOff x="4692894" y="3689795"/>
            <a:chExt cx="6021618" cy="960263"/>
          </a:xfrm>
        </p:grpSpPr>
        <p:sp>
          <p:nvSpPr>
            <p:cNvPr id="14" name="Rectangle 13">
              <a:extLst>
                <a:ext uri="{FF2B5EF4-FFF2-40B4-BE49-F238E27FC236}">
                  <a16:creationId xmlns:a16="http://schemas.microsoft.com/office/drawing/2014/main" id="{5743698D-AC50-454B-9F51-7C6F6BE975F7}"/>
                </a:ext>
              </a:extLst>
            </p:cNvPr>
            <p:cNvSpPr/>
            <p:nvPr/>
          </p:nvSpPr>
          <p:spPr bwMode="auto">
            <a:xfrm>
              <a:off x="4692894" y="3834613"/>
              <a:ext cx="1676401" cy="450387"/>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6F0F0806-EA66-4366-80DF-B35FEF2B9647}"/>
                </a:ext>
              </a:extLst>
            </p:cNvPr>
            <p:cNvSpPr txBox="1"/>
            <p:nvPr/>
          </p:nvSpPr>
          <p:spPr>
            <a:xfrm>
              <a:off x="8047513" y="3689795"/>
              <a:ext cx="2666999" cy="960263"/>
            </a:xfrm>
            <a:prstGeom prst="rect">
              <a:avLst/>
            </a:prstGeom>
            <a:noFill/>
          </p:spPr>
          <p:txBody>
            <a:bodyPr wrap="square" lIns="182880" tIns="146304" rIns="182880" bIns="146304" rtlCol="0">
              <a:spAutoFit/>
            </a:bodyPr>
            <a:lstStyle/>
            <a:p>
              <a:pPr>
                <a:lnSpc>
                  <a:spcPct val="90000"/>
                </a:lnSpc>
                <a:spcAft>
                  <a:spcPts val="600"/>
                </a:spcAft>
              </a:pPr>
              <a:r>
                <a:rPr lang="en-CA" sz="2400" dirty="0">
                  <a:solidFill>
                    <a:srgbClr val="002050"/>
                  </a:solidFill>
                </a:rPr>
                <a:t>Number of columns</a:t>
              </a:r>
            </a:p>
          </p:txBody>
        </p:sp>
      </p:grpSp>
      <p:grpSp>
        <p:nvGrpSpPr>
          <p:cNvPr id="16" name="Group 15">
            <a:extLst>
              <a:ext uri="{FF2B5EF4-FFF2-40B4-BE49-F238E27FC236}">
                <a16:creationId xmlns:a16="http://schemas.microsoft.com/office/drawing/2014/main" id="{F1C8C34D-6AE6-4614-9C50-A423F784ED99}"/>
              </a:ext>
            </a:extLst>
          </p:cNvPr>
          <p:cNvGrpSpPr/>
          <p:nvPr/>
        </p:nvGrpSpPr>
        <p:grpSpPr>
          <a:xfrm>
            <a:off x="2789238" y="4463223"/>
            <a:ext cx="9686947" cy="1320039"/>
            <a:chOff x="4694237" y="3746913"/>
            <a:chExt cx="8229346" cy="1320039"/>
          </a:xfrm>
        </p:grpSpPr>
        <p:sp>
          <p:nvSpPr>
            <p:cNvPr id="17" name="Rectangle 16">
              <a:extLst>
                <a:ext uri="{FF2B5EF4-FFF2-40B4-BE49-F238E27FC236}">
                  <a16:creationId xmlns:a16="http://schemas.microsoft.com/office/drawing/2014/main" id="{D10CCA7C-E928-443E-AB5A-0755D65BD657}"/>
                </a:ext>
              </a:extLst>
            </p:cNvPr>
            <p:cNvSpPr/>
            <p:nvPr/>
          </p:nvSpPr>
          <p:spPr bwMode="auto">
            <a:xfrm>
              <a:off x="4694237" y="3878262"/>
              <a:ext cx="1295400" cy="118869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272D07C0-77A9-451B-AD92-AABBCB0C9768}"/>
                </a:ext>
              </a:extLst>
            </p:cNvPr>
            <p:cNvSpPr txBox="1"/>
            <p:nvPr/>
          </p:nvSpPr>
          <p:spPr>
            <a:xfrm>
              <a:off x="10256584" y="3746913"/>
              <a:ext cx="2666999"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solidFill>
                    <a:srgbClr val="002050"/>
                  </a:solidFill>
                </a:rPr>
                <a:t>Column  names</a:t>
              </a:r>
            </a:p>
          </p:txBody>
        </p:sp>
      </p:grpSp>
      <p:grpSp>
        <p:nvGrpSpPr>
          <p:cNvPr id="19" name="Group 18">
            <a:extLst>
              <a:ext uri="{FF2B5EF4-FFF2-40B4-BE49-F238E27FC236}">
                <a16:creationId xmlns:a16="http://schemas.microsoft.com/office/drawing/2014/main" id="{7B744F6C-895D-436A-8F3E-10C5759EFE6A}"/>
              </a:ext>
            </a:extLst>
          </p:cNvPr>
          <p:cNvGrpSpPr/>
          <p:nvPr/>
        </p:nvGrpSpPr>
        <p:grpSpPr>
          <a:xfrm>
            <a:off x="4493327" y="4462905"/>
            <a:ext cx="7998415" cy="1279583"/>
            <a:chOff x="4694237" y="3787369"/>
            <a:chExt cx="6794889" cy="1279583"/>
          </a:xfrm>
        </p:grpSpPr>
        <p:sp>
          <p:nvSpPr>
            <p:cNvPr id="20" name="Rectangle 19">
              <a:extLst>
                <a:ext uri="{FF2B5EF4-FFF2-40B4-BE49-F238E27FC236}">
                  <a16:creationId xmlns:a16="http://schemas.microsoft.com/office/drawing/2014/main" id="{857A1CD1-BBED-4EE5-B143-463D1E0DC403}"/>
                </a:ext>
              </a:extLst>
            </p:cNvPr>
            <p:cNvSpPr/>
            <p:nvPr/>
          </p:nvSpPr>
          <p:spPr bwMode="auto">
            <a:xfrm>
              <a:off x="4694237" y="3878262"/>
              <a:ext cx="1594830" cy="118869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2EA3DC6C-D4F9-4DAC-8D44-EA6ABF715552}"/>
                </a:ext>
              </a:extLst>
            </p:cNvPr>
            <p:cNvSpPr txBox="1"/>
            <p:nvPr/>
          </p:nvSpPr>
          <p:spPr>
            <a:xfrm>
              <a:off x="8822127" y="3787369"/>
              <a:ext cx="2666999" cy="1037207"/>
            </a:xfrm>
            <a:prstGeom prst="rect">
              <a:avLst/>
            </a:prstGeom>
            <a:noFill/>
          </p:spPr>
          <p:txBody>
            <a:bodyPr wrap="square" lIns="182880" tIns="146304" rIns="182880" bIns="146304" rtlCol="0">
              <a:spAutoFit/>
            </a:bodyPr>
            <a:lstStyle/>
            <a:p>
              <a:pPr>
                <a:lnSpc>
                  <a:spcPct val="90000"/>
                </a:lnSpc>
                <a:spcAft>
                  <a:spcPts val="600"/>
                </a:spcAft>
              </a:pPr>
              <a:r>
                <a:rPr lang="en-CA" sz="2400" dirty="0">
                  <a:solidFill>
                    <a:srgbClr val="002050"/>
                  </a:solidFill>
                </a:rPr>
                <a:t>Number of non-null </a:t>
              </a:r>
            </a:p>
            <a:p>
              <a:pPr>
                <a:lnSpc>
                  <a:spcPct val="90000"/>
                </a:lnSpc>
                <a:spcAft>
                  <a:spcPts val="600"/>
                </a:spcAft>
              </a:pPr>
              <a:r>
                <a:rPr lang="en-CA" sz="2400" dirty="0">
                  <a:solidFill>
                    <a:srgbClr val="002050"/>
                  </a:solidFill>
                </a:rPr>
                <a:t>values</a:t>
              </a:r>
            </a:p>
          </p:txBody>
        </p:sp>
      </p:grpSp>
      <p:grpSp>
        <p:nvGrpSpPr>
          <p:cNvPr id="22" name="Group 21">
            <a:extLst>
              <a:ext uri="{FF2B5EF4-FFF2-40B4-BE49-F238E27FC236}">
                <a16:creationId xmlns:a16="http://schemas.microsoft.com/office/drawing/2014/main" id="{C2C6089F-BB97-4AF6-B86A-E167215173F4}"/>
              </a:ext>
            </a:extLst>
          </p:cNvPr>
          <p:cNvGrpSpPr/>
          <p:nvPr/>
        </p:nvGrpSpPr>
        <p:grpSpPr>
          <a:xfrm>
            <a:off x="6370637" y="4473895"/>
            <a:ext cx="6121104" cy="1369606"/>
            <a:chOff x="4694237" y="3798359"/>
            <a:chExt cx="5200059" cy="1369606"/>
          </a:xfrm>
        </p:grpSpPr>
        <p:sp>
          <p:nvSpPr>
            <p:cNvPr id="23" name="Rectangle 22">
              <a:extLst>
                <a:ext uri="{FF2B5EF4-FFF2-40B4-BE49-F238E27FC236}">
                  <a16:creationId xmlns:a16="http://schemas.microsoft.com/office/drawing/2014/main" id="{FCF48383-B9DB-44E8-9CB2-BE23501E39CD}"/>
                </a:ext>
              </a:extLst>
            </p:cNvPr>
            <p:cNvSpPr/>
            <p:nvPr/>
          </p:nvSpPr>
          <p:spPr bwMode="auto">
            <a:xfrm>
              <a:off x="4694237" y="3878262"/>
              <a:ext cx="1137005" cy="118869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04E4C8A5-B516-4A7E-B701-66BB90AB7D31}"/>
                </a:ext>
              </a:extLst>
            </p:cNvPr>
            <p:cNvSpPr txBox="1"/>
            <p:nvPr/>
          </p:nvSpPr>
          <p:spPr>
            <a:xfrm>
              <a:off x="7227297" y="3798359"/>
              <a:ext cx="2666999" cy="1369606"/>
            </a:xfrm>
            <a:prstGeom prst="rect">
              <a:avLst/>
            </a:prstGeom>
            <a:noFill/>
          </p:spPr>
          <p:txBody>
            <a:bodyPr wrap="square" lIns="182880" tIns="146304" rIns="182880" bIns="146304" rtlCol="0">
              <a:spAutoFit/>
            </a:bodyPr>
            <a:lstStyle/>
            <a:p>
              <a:pPr>
                <a:lnSpc>
                  <a:spcPct val="90000"/>
                </a:lnSpc>
                <a:spcAft>
                  <a:spcPts val="600"/>
                </a:spcAft>
              </a:pPr>
              <a:r>
                <a:rPr lang="en-CA" sz="2400" dirty="0">
                  <a:solidFill>
                    <a:srgbClr val="002050"/>
                  </a:solidFill>
                </a:rPr>
                <a:t>Datatypes</a:t>
              </a:r>
            </a:p>
            <a:p>
              <a:pPr>
                <a:lnSpc>
                  <a:spcPct val="90000"/>
                </a:lnSpc>
                <a:spcAft>
                  <a:spcPts val="600"/>
                </a:spcAft>
              </a:pPr>
              <a:r>
                <a:rPr lang="en-CA" sz="2400" dirty="0">
                  <a:solidFill>
                    <a:srgbClr val="002050"/>
                  </a:solidFill>
                </a:rPr>
                <a:t>NOTE: strings are datatype </a:t>
              </a:r>
              <a:r>
                <a:rPr lang="en-CA" sz="2400" i="1" dirty="0">
                  <a:solidFill>
                    <a:srgbClr val="002050"/>
                  </a:solidFill>
                </a:rPr>
                <a:t>object</a:t>
              </a:r>
            </a:p>
          </p:txBody>
        </p:sp>
      </p:grpSp>
    </p:spTree>
    <p:extLst>
      <p:ext uri="{BB962C8B-B14F-4D97-AF65-F5344CB8AC3E}">
        <p14:creationId xmlns:p14="http://schemas.microsoft.com/office/powerpoint/2010/main" val="508902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Control xmlns="http://schemas.microsoft.com/VisualStudio/2011/storyboarding/control">
  <Id Name="fb22c541-ded0-47fa-8877-83a4c2d16227" Revision="1" Stencil="7276b9ef-3953-4dce-a89b-ed85f20b8b93" StencilVersion="1.0"/>
</Control>
</file>

<file path=customXml/item45.xml><?xml version="1.0" encoding="utf-8"?>
<Control xmlns="http://schemas.microsoft.com/VisualStudio/2011/storyboarding/control">
  <Id Name="a2191c86-fc50-4add-948c-129f6b5a88d8" Revision="1" Stencil="7276b9ef-3953-4dce-a89b-ed85f20b8b93" StencilVersion="1.0"/>
</Control>
</file>

<file path=customXml/item4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7.xml><?xml version="1.0" encoding="utf-8"?>
<Control xmlns="http://schemas.microsoft.com/VisualStudio/2011/storyboarding/control">
  <Id Name="a2191c86-fc50-4add-948c-129f6b5a88d8" Revision="1" Stencil="7276b9ef-3953-4dce-a89b-ed85f20b8b93" StencilVersion="1.0"/>
</Control>
</file>

<file path=customXml/item48.xml><?xml version="1.0" encoding="utf-8"?>
<Control xmlns="http://schemas.microsoft.com/VisualStudio/2011/storyboarding/control">
  <Id Name="d69996e1-3d61-4686-9b63-f1b855c596ab" Revision="1" Stencil="7276b9ef-3953-4dce-a89b-ed85f20b8b93" StencilVersion="1.0"/>
</Control>
</file>

<file path=customXml/item49.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50.xml><?xml version="1.0" encoding="utf-8"?>
<Control xmlns="http://schemas.microsoft.com/VisualStudio/2011/storyboarding/control">
  <Id Name="a2191c86-fc50-4add-948c-129f6b5a88d8" Revision="1" Stencil="7276b9ef-3953-4dce-a89b-ed85f20b8b93" StencilVersion="1.0"/>
</Control>
</file>

<file path=customXml/item51.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0.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21.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4.xml><?xml version="1.0" encoding="utf-8"?>
<ds:datastoreItem xmlns:ds="http://schemas.openxmlformats.org/officeDocument/2006/customXml" ds:itemID="{0BFD2DA9-3BAE-4725-AA1A-910CCBCBA37F}">
  <ds:schemaRefs>
    <ds:schemaRef ds:uri="http://schemas.microsoft.com/sharepoint/v3/contenttype/forms"/>
  </ds:schemaRefs>
</ds:datastoreItem>
</file>

<file path=customXml/itemProps25.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2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7.xml><?xml version="1.0" encoding="utf-8"?>
<ds:datastoreItem xmlns:ds="http://schemas.openxmlformats.org/officeDocument/2006/customXml" ds:itemID="{CFD4962A-4AAB-4D4D-8866-ED991627EC7C}">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29.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3.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3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3.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5.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8.xml><?xml version="1.0" encoding="utf-8"?>
<ds:datastoreItem xmlns:ds="http://schemas.openxmlformats.org/officeDocument/2006/customXml" ds:itemID="{65084C1D-C443-4D55-9F55-F2D5A241241A}">
  <ds:schemaRefs>
    <ds:schemaRef ds:uri="http://schemas.microsoft.com/sharepoint/v3/contenttype/forms"/>
  </ds:schemaRefs>
</ds:datastoreItem>
</file>

<file path=customXml/itemProps3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4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6.xml><?xml version="1.0" encoding="utf-8"?>
<ds:datastoreItem xmlns:ds="http://schemas.openxmlformats.org/officeDocument/2006/customXml" ds:itemID="{F330F168-6C39-4931-BE26-0A460FFA190F}">
  <ds:schemaRefs>
    <ds:schemaRef ds:uri="http://schemas.microsoft.com/office/2006/metadata/properties"/>
    <ds:schemaRef ds:uri="http://schemas.microsoft.com/office/infopath/2007/PartnerControls"/>
    <ds:schemaRef ds:uri="83cd2334-221a-48c3-9034-bfd1542dfe28"/>
  </ds:schemaRefs>
</ds:datastoreItem>
</file>

<file path=customXml/itemProps4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5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2422</TotalTime>
  <Words>224</Words>
  <Application>Microsoft Office PowerPoint</Application>
  <PresentationFormat>Custom</PresentationFormat>
  <Paragraphs>147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Examining pandas DataFrame contents</vt:lpstr>
      <vt:lpstr>How can we explore the contents and structure of a pandas DataFrame?</vt:lpstr>
      <vt:lpstr>head - first n rows</vt:lpstr>
      <vt:lpstr>tail - last n rows</vt:lpstr>
      <vt:lpstr>shape - number of rows and columns</vt:lpstr>
      <vt:lpstr>info will return more detailed information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222</cp:revision>
  <dcterms:created xsi:type="dcterms:W3CDTF">2015-06-04T21:40:17Z</dcterms:created>
  <dcterms:modified xsi:type="dcterms:W3CDTF">2020-02-09T20:11:47Z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