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6"/>
  </p:sldMasterIdLst>
  <p:notesMasterIdLst>
    <p:notesMasterId r:id="rId63"/>
  </p:notesMasterIdLst>
  <p:handoutMasterIdLst>
    <p:handoutMasterId r:id="rId64"/>
  </p:handoutMasterIdLst>
  <p:sldIdLst>
    <p:sldId id="283" r:id="rId57"/>
    <p:sldId id="326" r:id="rId58"/>
    <p:sldId id="328" r:id="rId59"/>
    <p:sldId id="333" r:id="rId60"/>
    <p:sldId id="323"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26"/>
            <p14:sldId id="328"/>
            <p14:sldId id="333"/>
            <p14:sldId id="32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C7D968-6723-4EC0-8DAA-32C7AEA88E51}" v="161" dt="2020-02-11T17:29:28.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56" d="100"/>
          <a:sy n="56" d="100"/>
        </p:scale>
        <p:origin x="616" y="8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2.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61" Type="http://schemas.openxmlformats.org/officeDocument/2006/relationships/slide" Target="slides/slide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Windows Live" clId="Web-{E6A84F34-F504-4D8C-A961-CC6A21228F54}"/>
    <pc:docChg chg="modSld">
      <pc:chgData name="susan ibach" userId="11074aa641b35c68" providerId="Windows Live" clId="Web-{E6A84F34-F504-4D8C-A961-CC6A21228F54}" dt="2020-02-10T13:51:45.897" v="29" actId="20577"/>
      <pc:docMkLst>
        <pc:docMk/>
      </pc:docMkLst>
      <pc:sldChg chg="modSp">
        <pc:chgData name="susan ibach" userId="11074aa641b35c68" providerId="Windows Live" clId="Web-{E6A84F34-F504-4D8C-A961-CC6A21228F54}" dt="2020-02-10T13:51:34.569" v="27" actId="20577"/>
        <pc:sldMkLst>
          <pc:docMk/>
          <pc:sldMk cId="633817565" sldId="328"/>
        </pc:sldMkLst>
        <pc:spChg chg="mod">
          <ac:chgData name="susan ibach" userId="11074aa641b35c68" providerId="Windows Live" clId="Web-{E6A84F34-F504-4D8C-A961-CC6A21228F54}" dt="2020-02-10T13:51:34.569" v="27" actId="20577"/>
          <ac:spMkLst>
            <pc:docMk/>
            <pc:sldMk cId="633817565" sldId="328"/>
            <ac:spMk id="7" creationId="{03364E63-B02F-4A43-B815-2FE93D082ACF}"/>
          </ac:spMkLst>
        </pc:spChg>
      </pc:sldChg>
    </pc:docChg>
  </pc:docChgLst>
  <pc:docChgLst>
    <pc:chgData name="susan ibach" userId="11074aa641b35c68" providerId="Windows Live" clId="Web-{F6E3585D-91D5-452E-8DEC-5F461028BF8C}"/>
    <pc:docChg chg="modSld">
      <pc:chgData name="susan ibach" userId="11074aa641b35c68" providerId="Windows Live" clId="Web-{F6E3585D-91D5-452E-8DEC-5F461028BF8C}" dt="2020-02-07T19:17:07.500" v="19" actId="20577"/>
      <pc:docMkLst>
        <pc:docMk/>
      </pc:docMkLst>
      <pc:sldChg chg="modSp addAnim delAnim">
        <pc:chgData name="susan ibach" userId="11074aa641b35c68" providerId="Windows Live" clId="Web-{F6E3585D-91D5-452E-8DEC-5F461028BF8C}" dt="2020-02-07T19:17:07.500" v="18" actId="20577"/>
        <pc:sldMkLst>
          <pc:docMk/>
          <pc:sldMk cId="633817565" sldId="328"/>
        </pc:sldMkLst>
        <pc:spChg chg="mod">
          <ac:chgData name="susan ibach" userId="11074aa641b35c68" providerId="Windows Live" clId="Web-{F6E3585D-91D5-452E-8DEC-5F461028BF8C}" dt="2020-02-07T19:17:07.500" v="18" actId="20577"/>
          <ac:spMkLst>
            <pc:docMk/>
            <pc:sldMk cId="633817565" sldId="328"/>
            <ac:spMk id="7" creationId="{03364E63-B02F-4A43-B815-2FE93D082ACF}"/>
          </ac:spMkLst>
        </pc:spChg>
      </pc:sldChg>
      <pc:sldChg chg="modSp">
        <pc:chgData name="susan ibach" userId="11074aa641b35c68" providerId="Windows Live" clId="Web-{F6E3585D-91D5-452E-8DEC-5F461028BF8C}" dt="2020-02-07T19:16:41.172" v="5" actId="14100"/>
        <pc:sldMkLst>
          <pc:docMk/>
          <pc:sldMk cId="2635575834" sldId="333"/>
        </pc:sldMkLst>
        <pc:spChg chg="mod">
          <ac:chgData name="susan ibach" userId="11074aa641b35c68" providerId="Windows Live" clId="Web-{F6E3585D-91D5-452E-8DEC-5F461028BF8C}" dt="2020-02-07T19:16:41.172" v="5" actId="14100"/>
          <ac:spMkLst>
            <pc:docMk/>
            <pc:sldMk cId="2635575834" sldId="333"/>
            <ac:spMk id="7" creationId="{03364E63-B02F-4A43-B815-2FE93D082ACF}"/>
          </ac:spMkLst>
        </pc:spChg>
      </pc:sldChg>
    </pc:docChg>
  </pc:docChgLst>
  <pc:docChgLst>
    <pc:chgData name="susan ibach" userId="11074aa641b35c68" providerId="LiveId" clId="{C9C7D968-6723-4EC0-8DAA-32C7AEA88E51}"/>
    <pc:docChg chg="custSel modSld">
      <pc:chgData name="susan ibach" userId="11074aa641b35c68" providerId="LiveId" clId="{C9C7D968-6723-4EC0-8DAA-32C7AEA88E51}" dt="2020-02-11T17:29:28.045" v="596"/>
      <pc:docMkLst>
        <pc:docMk/>
      </pc:docMkLst>
      <pc:sldChg chg="modSp">
        <pc:chgData name="susan ibach" userId="11074aa641b35c68" providerId="LiveId" clId="{C9C7D968-6723-4EC0-8DAA-32C7AEA88E51}" dt="2020-02-10T23:30:17.682" v="540" actId="20577"/>
        <pc:sldMkLst>
          <pc:docMk/>
          <pc:sldMk cId="2692502677" sldId="323"/>
        </pc:sldMkLst>
        <pc:spChg chg="mod">
          <ac:chgData name="susan ibach" userId="11074aa641b35c68" providerId="LiveId" clId="{C9C7D968-6723-4EC0-8DAA-32C7AEA88E51}" dt="2020-02-10T23:30:17.682" v="540" actId="20577"/>
          <ac:spMkLst>
            <pc:docMk/>
            <pc:sldMk cId="2692502677" sldId="323"/>
            <ac:spMk id="4" creationId="{5005156F-8E7C-4848-A9CA-38D2AD3B7007}"/>
          </ac:spMkLst>
        </pc:spChg>
      </pc:sldChg>
      <pc:sldChg chg="addSp modSp modAnim">
        <pc:chgData name="susan ibach" userId="11074aa641b35c68" providerId="LiveId" clId="{C9C7D968-6723-4EC0-8DAA-32C7AEA88E51}" dt="2020-02-11T17:29:28.045" v="596"/>
        <pc:sldMkLst>
          <pc:docMk/>
          <pc:sldMk cId="1452687482" sldId="326"/>
        </pc:sldMkLst>
        <pc:spChg chg="mod">
          <ac:chgData name="susan ibach" userId="11074aa641b35c68" providerId="LiveId" clId="{C9C7D968-6723-4EC0-8DAA-32C7AEA88E51}" dt="2020-02-10T13:54:17.696" v="49" actId="20577"/>
          <ac:spMkLst>
            <pc:docMk/>
            <pc:sldMk cId="1452687482" sldId="326"/>
            <ac:spMk id="5" creationId="{BAEDB486-25F9-49AD-B2BB-0BDE8AF91B5F}"/>
          </ac:spMkLst>
        </pc:spChg>
        <pc:spChg chg="mod">
          <ac:chgData name="susan ibach" userId="11074aa641b35c68" providerId="LiveId" clId="{C9C7D968-6723-4EC0-8DAA-32C7AEA88E51}" dt="2020-02-11T17:29:09.490" v="595" actId="20577"/>
          <ac:spMkLst>
            <pc:docMk/>
            <pc:sldMk cId="1452687482" sldId="326"/>
            <ac:spMk id="7" creationId="{03364E63-B02F-4A43-B815-2FE93D082ACF}"/>
          </ac:spMkLst>
        </pc:spChg>
        <pc:graphicFrameChg chg="modGraphic">
          <ac:chgData name="susan ibach" userId="11074aa641b35c68" providerId="LiveId" clId="{C9C7D968-6723-4EC0-8DAA-32C7AEA88E51}" dt="2020-02-10T23:26:12.477" v="326" actId="14100"/>
          <ac:graphicFrameMkLst>
            <pc:docMk/>
            <pc:sldMk cId="1452687482" sldId="326"/>
            <ac:graphicFrameMk id="4" creationId="{27D64860-BF8C-4038-B925-2E59F292E1DE}"/>
          </ac:graphicFrameMkLst>
        </pc:graphicFrameChg>
        <pc:graphicFrameChg chg="add mod modGraphic">
          <ac:chgData name="susan ibach" userId="11074aa641b35c68" providerId="LiveId" clId="{C9C7D968-6723-4EC0-8DAA-32C7AEA88E51}" dt="2020-02-10T23:26:41.175" v="329" actId="1076"/>
          <ac:graphicFrameMkLst>
            <pc:docMk/>
            <pc:sldMk cId="1452687482" sldId="326"/>
            <ac:graphicFrameMk id="6" creationId="{EFEABA19-2FC2-4643-B9AD-584A4C35A01B}"/>
          </ac:graphicFrameMkLst>
        </pc:graphicFrameChg>
      </pc:sldChg>
      <pc:sldChg chg="modSp">
        <pc:chgData name="susan ibach" userId="11074aa641b35c68" providerId="LiveId" clId="{C9C7D968-6723-4EC0-8DAA-32C7AEA88E51}" dt="2020-02-10T13:52:34.155" v="13" actId="2711"/>
        <pc:sldMkLst>
          <pc:docMk/>
          <pc:sldMk cId="633817565" sldId="328"/>
        </pc:sldMkLst>
        <pc:spChg chg="mod">
          <ac:chgData name="susan ibach" userId="11074aa641b35c68" providerId="LiveId" clId="{C9C7D968-6723-4EC0-8DAA-32C7AEA88E51}" dt="2020-02-10T13:52:34.155" v="13" actId="2711"/>
          <ac:spMkLst>
            <pc:docMk/>
            <pc:sldMk cId="633817565" sldId="328"/>
            <ac:spMk id="7" creationId="{03364E63-B02F-4A43-B815-2FE93D082ACF}"/>
          </ac:spMkLst>
        </pc:spChg>
      </pc:sldChg>
      <pc:sldChg chg="modSp modAnim">
        <pc:chgData name="susan ibach" userId="11074aa641b35c68" providerId="LiveId" clId="{C9C7D968-6723-4EC0-8DAA-32C7AEA88E51}" dt="2020-02-10T23:28:13.835" v="360" actId="5793"/>
        <pc:sldMkLst>
          <pc:docMk/>
          <pc:sldMk cId="2635575834" sldId="333"/>
        </pc:sldMkLst>
        <pc:spChg chg="mod">
          <ac:chgData name="susan ibach" userId="11074aa641b35c68" providerId="LiveId" clId="{C9C7D968-6723-4EC0-8DAA-32C7AEA88E51}" dt="2020-02-10T23:28:13.835" v="360" actId="5793"/>
          <ac:spMkLst>
            <pc:docMk/>
            <pc:sldMk cId="2635575834" sldId="333"/>
            <ac:spMk id="7" creationId="{03364E63-B02F-4A43-B815-2FE93D082A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3:25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3:25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1.png"/><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4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8.xml"/><Relationship Id="rId7" Type="http://schemas.openxmlformats.org/officeDocument/2006/relationships/image" Target="../media/image1.png"/><Relationship Id="rId2" Type="http://schemas.openxmlformats.org/officeDocument/2006/relationships/customXml" Target="../../customXml/item47.xml"/><Relationship Id="rId1" Type="http://schemas.openxmlformats.org/officeDocument/2006/relationships/customXml" Target="../../customXml/item46.xml"/><Relationship Id="rId6" Type="http://schemas.openxmlformats.org/officeDocument/2006/relationships/slideMaster" Target="../slideMasters/slideMaster1.xml"/><Relationship Id="rId5" Type="http://schemas.openxmlformats.org/officeDocument/2006/relationships/customXml" Target="../../customXml/item50.xml"/><Relationship Id="rId4" Type="http://schemas.openxmlformats.org/officeDocument/2006/relationships/customXml" Target="../../customXml/item4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3.xml"/><Relationship Id="rId7" Type="http://schemas.openxmlformats.org/officeDocument/2006/relationships/image" Target="../media/image2.png"/><Relationship Id="rId2" Type="http://schemas.openxmlformats.org/officeDocument/2006/relationships/customXml" Target="../../customXml/item52.xml"/><Relationship Id="rId1" Type="http://schemas.openxmlformats.org/officeDocument/2006/relationships/customXml" Target="../../customXml/item51.xml"/><Relationship Id="rId6" Type="http://schemas.openxmlformats.org/officeDocument/2006/relationships/slideMaster" Target="../slideMasters/slideMaster1.xml"/><Relationship Id="rId5" Type="http://schemas.openxmlformats.org/officeDocument/2006/relationships/customXml" Target="../../customXml/item55.xml"/><Relationship Id="rId4" Type="http://schemas.openxmlformats.org/officeDocument/2006/relationships/customXml" Target="../../customXml/item5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Evaluating accuracy of a model using calculations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5219891"/>
          </a:xfrm>
        </p:spPr>
        <p:txBody>
          <a:bodyPr/>
          <a:lstStyle/>
          <a:p>
            <a:endParaRPr lang="en-CA" dirty="0"/>
          </a:p>
          <a:p>
            <a:endParaRPr lang="en-CA" dirty="0"/>
          </a:p>
          <a:p>
            <a:r>
              <a:rPr lang="en-CA" dirty="0"/>
              <a:t> </a:t>
            </a:r>
            <a:r>
              <a:rPr lang="en-CA" dirty="0" err="1"/>
              <a:t>y_test</a:t>
            </a:r>
            <a:r>
              <a:rPr lang="en-CA" dirty="0"/>
              <a:t>                           </a:t>
            </a:r>
            <a:r>
              <a:rPr lang="en-CA" dirty="0" err="1"/>
              <a:t>y_pred</a:t>
            </a:r>
            <a:endParaRPr lang="en-CA" dirty="0"/>
          </a:p>
          <a:p>
            <a:endParaRPr lang="en-CA" dirty="0"/>
          </a:p>
          <a:p>
            <a:endParaRPr lang="en-CA" dirty="0"/>
          </a:p>
          <a:p>
            <a:endParaRPr lang="en-CA" dirty="0"/>
          </a:p>
          <a:p>
            <a:endParaRPr lang="en-CA" dirty="0"/>
          </a:p>
          <a:p>
            <a:endParaRPr lang="en-CA" dirty="0"/>
          </a:p>
          <a:p>
            <a:endParaRPr lang="en-CA" dirty="0"/>
          </a:p>
          <a:p>
            <a:r>
              <a:rPr lang="en-CA" dirty="0"/>
              <a:t>Instead we use standard calculations to get a sense of overall accuracy</a:t>
            </a:r>
          </a:p>
          <a:p>
            <a:endParaRPr lang="en-CA" dirty="0"/>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dirty="0"/>
              <a:t>It's impractical to visually compare predicted and actual values across thousands of rows </a:t>
            </a:r>
          </a:p>
        </p:txBody>
      </p:sp>
      <p:graphicFrame>
        <p:nvGraphicFramePr>
          <p:cNvPr id="4" name="Table 13">
            <a:extLst>
              <a:ext uri="{FF2B5EF4-FFF2-40B4-BE49-F238E27FC236}">
                <a16:creationId xmlns:a16="http://schemas.microsoft.com/office/drawing/2014/main" id="{27D64860-BF8C-4038-B925-2E59F292E1DE}"/>
              </a:ext>
            </a:extLst>
          </p:cNvPr>
          <p:cNvGraphicFramePr>
            <a:graphicFrameLocks noGrp="1"/>
          </p:cNvGraphicFramePr>
          <p:nvPr>
            <p:extLst>
              <p:ext uri="{D42A27DB-BD31-4B8C-83A1-F6EECF244321}">
                <p14:modId xmlns:p14="http://schemas.microsoft.com/office/powerpoint/2010/main" val="683272527"/>
              </p:ext>
            </p:extLst>
          </p:nvPr>
        </p:nvGraphicFramePr>
        <p:xfrm>
          <a:off x="503237" y="2929985"/>
          <a:ext cx="2819400" cy="2103120"/>
        </p:xfrm>
        <a:graphic>
          <a:graphicData uri="http://schemas.openxmlformats.org/drawingml/2006/table">
            <a:tbl>
              <a:tblPr firstRow="1" bandRow="1">
                <a:tableStyleId>{00A15C55-8517-42AA-B614-E9B94910E393}</a:tableStyleId>
              </a:tblPr>
              <a:tblGrid>
                <a:gridCol w="1141691">
                  <a:extLst>
                    <a:ext uri="{9D8B030D-6E8A-4147-A177-3AD203B41FA5}">
                      <a16:colId xmlns:a16="http://schemas.microsoft.com/office/drawing/2014/main" val="2280287667"/>
                    </a:ext>
                  </a:extLst>
                </a:gridCol>
                <a:gridCol w="1677709">
                  <a:extLst>
                    <a:ext uri="{9D8B030D-6E8A-4147-A177-3AD203B41FA5}">
                      <a16:colId xmlns:a16="http://schemas.microsoft.com/office/drawing/2014/main" val="2876824610"/>
                    </a:ext>
                  </a:extLst>
                </a:gridCol>
              </a:tblGrid>
              <a:tr h="359229">
                <a:tc>
                  <a:txBody>
                    <a:bodyPr/>
                    <a:lstStyle/>
                    <a:p>
                      <a:r>
                        <a:rPr lang="en-CA" dirty="0"/>
                        <a:t>index</a:t>
                      </a:r>
                    </a:p>
                  </a:txBody>
                  <a:tcPr/>
                </a:tc>
                <a:tc>
                  <a:txBody>
                    <a:bodyPr/>
                    <a:lstStyle/>
                    <a:p>
                      <a:r>
                        <a:rPr lang="en-CA" dirty="0"/>
                        <a:t>ACTUAL_ARR_DELAY</a:t>
                      </a:r>
                    </a:p>
                  </a:txBody>
                  <a:tcPr/>
                </a:tc>
                <a:extLst>
                  <a:ext uri="{0D108BD9-81ED-4DB2-BD59-A6C34878D82A}">
                    <a16:rowId xmlns:a16="http://schemas.microsoft.com/office/drawing/2014/main" val="1484285941"/>
                  </a:ext>
                </a:extLst>
              </a:tr>
              <a:tr h="359229">
                <a:tc>
                  <a:txBody>
                    <a:bodyPr/>
                    <a:lstStyle/>
                    <a:p>
                      <a:r>
                        <a:rPr lang="en-CA" dirty="0"/>
                        <a:t>291483</a:t>
                      </a:r>
                    </a:p>
                  </a:txBody>
                  <a:tcPr/>
                </a:tc>
                <a:tc>
                  <a:txBody>
                    <a:bodyPr/>
                    <a:lstStyle/>
                    <a:p>
                      <a:r>
                        <a:rPr lang="en-CA" dirty="0"/>
                        <a:t>-5.0</a:t>
                      </a:r>
                    </a:p>
                  </a:txBody>
                  <a:tcPr/>
                </a:tc>
                <a:extLst>
                  <a:ext uri="{0D108BD9-81ED-4DB2-BD59-A6C34878D82A}">
                    <a16:rowId xmlns:a16="http://schemas.microsoft.com/office/drawing/2014/main" val="1898846319"/>
                  </a:ext>
                </a:extLst>
              </a:tr>
              <a:tr h="359229">
                <a:tc>
                  <a:txBody>
                    <a:bodyPr/>
                    <a:lstStyle/>
                    <a:p>
                      <a:r>
                        <a:rPr lang="en-CA" dirty="0"/>
                        <a:t>164800</a:t>
                      </a:r>
                    </a:p>
                  </a:txBody>
                  <a:tcPr/>
                </a:tc>
                <a:tc>
                  <a:txBody>
                    <a:bodyPr/>
                    <a:lstStyle/>
                    <a:p>
                      <a:r>
                        <a:rPr lang="en-CA" dirty="0"/>
                        <a:t>20.0</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60706</a:t>
                      </a:r>
                    </a:p>
                  </a:txBody>
                  <a:tcPr/>
                </a:tc>
                <a:tc>
                  <a:txBody>
                    <a:bodyPr/>
                    <a:lstStyle/>
                    <a:p>
                      <a:r>
                        <a:rPr lang="en-CA" dirty="0"/>
                        <a:t>-6.0</a:t>
                      </a:r>
                    </a:p>
                  </a:txBody>
                  <a:tcPr/>
                </a:tc>
                <a:extLst>
                  <a:ext uri="{0D108BD9-81ED-4DB2-BD59-A6C34878D82A}">
                    <a16:rowId xmlns:a16="http://schemas.microsoft.com/office/drawing/2014/main" val="824987476"/>
                  </a:ext>
                </a:extLst>
              </a:tr>
            </a:tbl>
          </a:graphicData>
        </a:graphic>
      </p:graphicFrame>
      <p:graphicFrame>
        <p:nvGraphicFramePr>
          <p:cNvPr id="6" name="Table 13">
            <a:extLst>
              <a:ext uri="{FF2B5EF4-FFF2-40B4-BE49-F238E27FC236}">
                <a16:creationId xmlns:a16="http://schemas.microsoft.com/office/drawing/2014/main" id="{EFEABA19-2FC2-4643-B9AD-584A4C35A01B}"/>
              </a:ext>
            </a:extLst>
          </p:cNvPr>
          <p:cNvGraphicFramePr>
            <a:graphicFrameLocks noGrp="1"/>
          </p:cNvGraphicFramePr>
          <p:nvPr>
            <p:extLst>
              <p:ext uri="{D42A27DB-BD31-4B8C-83A1-F6EECF244321}">
                <p14:modId xmlns:p14="http://schemas.microsoft.com/office/powerpoint/2010/main" val="1407911440"/>
              </p:ext>
            </p:extLst>
          </p:nvPr>
        </p:nvGraphicFramePr>
        <p:xfrm>
          <a:off x="3771301" y="2929985"/>
          <a:ext cx="2421711" cy="2103120"/>
        </p:xfrm>
        <a:graphic>
          <a:graphicData uri="http://schemas.openxmlformats.org/drawingml/2006/table">
            <a:tbl>
              <a:tblPr firstRow="1" bandRow="1">
                <a:tableStyleId>{00A15C55-8517-42AA-B614-E9B94910E393}</a:tableStyleId>
              </a:tblPr>
              <a:tblGrid>
                <a:gridCol w="2421711">
                  <a:extLst>
                    <a:ext uri="{9D8B030D-6E8A-4147-A177-3AD203B41FA5}">
                      <a16:colId xmlns:a16="http://schemas.microsoft.com/office/drawing/2014/main" val="2390799714"/>
                    </a:ext>
                  </a:extLst>
                </a:gridCol>
              </a:tblGrid>
              <a:tr h="165014">
                <a:tc>
                  <a:txBody>
                    <a:bodyPr/>
                    <a:lstStyle/>
                    <a:p>
                      <a:r>
                        <a:rPr lang="en-CA" dirty="0"/>
                        <a:t>PREDICTED_ ARR_DELAY</a:t>
                      </a:r>
                    </a:p>
                  </a:txBody>
                  <a:tcPr/>
                </a:tc>
                <a:extLst>
                  <a:ext uri="{0D108BD9-81ED-4DB2-BD59-A6C34878D82A}">
                    <a16:rowId xmlns:a16="http://schemas.microsoft.com/office/drawing/2014/main" val="1484285941"/>
                  </a:ext>
                </a:extLst>
              </a:tr>
              <a:tr h="359229">
                <a:tc>
                  <a:txBody>
                    <a:bodyPr/>
                    <a:lstStyle/>
                    <a:p>
                      <a:r>
                        <a:rPr lang="en-CA" dirty="0"/>
                        <a:t>3.48</a:t>
                      </a:r>
                    </a:p>
                  </a:txBody>
                  <a:tcPr/>
                </a:tc>
                <a:extLst>
                  <a:ext uri="{0D108BD9-81ED-4DB2-BD59-A6C34878D82A}">
                    <a16:rowId xmlns:a16="http://schemas.microsoft.com/office/drawing/2014/main" val="1898846319"/>
                  </a:ext>
                </a:extLst>
              </a:tr>
              <a:tr h="359229">
                <a:tc>
                  <a:txBody>
                    <a:bodyPr/>
                    <a:lstStyle/>
                    <a:p>
                      <a:r>
                        <a:rPr lang="en-CA" dirty="0"/>
                        <a:t>5.80</a:t>
                      </a:r>
                    </a:p>
                  </a:txBody>
                  <a:tcPr/>
                </a:tc>
                <a:extLst>
                  <a:ext uri="{0D108BD9-81ED-4DB2-BD59-A6C34878D82A}">
                    <a16:rowId xmlns:a16="http://schemas.microsoft.com/office/drawing/2014/main" val="336008888"/>
                  </a:ext>
                </a:extLst>
              </a:tr>
              <a:tr h="359229">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6.08</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1452687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4712059"/>
          </a:xfrm>
        </p:spPr>
        <p:txBody>
          <a:bodyPr vert="horz" wrap="square" lIns="91440" tIns="91440" rIns="91440" bIns="91440" rtlCol="0" anchor="t">
            <a:spAutoFit/>
          </a:bodyPr>
          <a:lstStyle/>
          <a:p>
            <a:endParaRPr lang="en-CA" dirty="0"/>
          </a:p>
          <a:p>
            <a:r>
              <a:rPr lang="en-CA" dirty="0"/>
              <a:t>MSE = mean((actual – predicted)**2)</a:t>
            </a:r>
          </a:p>
          <a:p>
            <a:endParaRPr lang="en-CA" dirty="0"/>
          </a:p>
          <a:p>
            <a:r>
              <a:rPr lang="en-CA" dirty="0"/>
              <a:t>You could write a python function to loop through each row, and perform this calculation</a:t>
            </a:r>
          </a:p>
          <a:p>
            <a:r>
              <a:rPr lang="en-CA" dirty="0"/>
              <a:t>OR</a:t>
            </a:r>
            <a:br>
              <a:rPr lang="en-CA" dirty="0"/>
            </a:br>
            <a:r>
              <a:rPr lang="en-CA" dirty="0"/>
              <a:t>You could use </a:t>
            </a:r>
            <a:r>
              <a:rPr lang="en-CA" dirty="0" err="1">
                <a:latin typeface="Consolas" panose="020B0609020204030204" pitchFamily="49" charset="0"/>
              </a:rPr>
              <a:t>mean_squared_error</a:t>
            </a:r>
            <a:r>
              <a:rPr lang="en-CA" dirty="0">
                <a:latin typeface="Consolas" panose="020B0609020204030204" pitchFamily="49" charset="0"/>
              </a:rPr>
              <a:t> </a:t>
            </a:r>
            <a:r>
              <a:rPr lang="en-CA" dirty="0"/>
              <a:t>from the</a:t>
            </a:r>
            <a:r>
              <a:rPr lang="en-CA" b="1" i="1" dirty="0"/>
              <a:t> </a:t>
            </a:r>
            <a:r>
              <a:rPr lang="en-CA" dirty="0" err="1">
                <a:latin typeface="Consolas"/>
              </a:rPr>
              <a:t>scikit</a:t>
            </a:r>
            <a:r>
              <a:rPr lang="en-CA" dirty="0">
                <a:latin typeface="Consolas"/>
              </a:rPr>
              <a:t>-learn</a:t>
            </a:r>
            <a:r>
              <a:rPr lang="en-CA" dirty="0"/>
              <a:t> library</a:t>
            </a:r>
          </a:p>
          <a:p>
            <a:endParaRPr lang="en-CA" b="1" dirty="0"/>
          </a:p>
          <a:p>
            <a:r>
              <a:rPr lang="en-US" sz="3200" spc="0" dirty="0">
                <a:solidFill>
                  <a:schemeClr val="tx2"/>
                </a:solidFill>
                <a:latin typeface="Consolas" panose="020B0609020204030204" pitchFamily="49" charset="0"/>
              </a:rPr>
              <a:t>from</a:t>
            </a:r>
            <a:r>
              <a:rPr lang="en-US" sz="3200" spc="0" dirty="0">
                <a:ln w="3175">
                  <a:noFill/>
                </a:ln>
                <a:solidFill>
                  <a:srgbClr val="002050"/>
                </a:solidFill>
                <a:latin typeface="Consolas" panose="020B0609020204030204" pitchFamily="49" charset="0"/>
              </a:rPr>
              <a:t> </a:t>
            </a:r>
            <a:r>
              <a:rPr lang="en-US" sz="3200" spc="0" dirty="0" err="1">
                <a:ln w="3175">
                  <a:noFill/>
                </a:ln>
                <a:solidFill>
                  <a:srgbClr val="002050"/>
                </a:solidFill>
                <a:latin typeface="Consolas" panose="020B0609020204030204" pitchFamily="49" charset="0"/>
              </a:rPr>
              <a:t>sklearn</a:t>
            </a:r>
            <a:r>
              <a:rPr lang="en-US" sz="3200" spc="0" dirty="0">
                <a:ln w="3175">
                  <a:noFill/>
                </a:ln>
                <a:solidFill>
                  <a:srgbClr val="002050"/>
                </a:solidFill>
                <a:latin typeface="Consolas" panose="020B0609020204030204" pitchFamily="49" charset="0"/>
              </a:rPr>
              <a:t> </a:t>
            </a:r>
            <a:r>
              <a:rPr lang="en-US" sz="3200" spc="0" dirty="0">
                <a:solidFill>
                  <a:schemeClr val="tx2"/>
                </a:solidFill>
                <a:latin typeface="Consolas" panose="020B0609020204030204" pitchFamily="49" charset="0"/>
              </a:rPr>
              <a:t>import</a:t>
            </a:r>
            <a:r>
              <a:rPr lang="en-US" sz="3200" spc="0" dirty="0">
                <a:ln w="3175">
                  <a:noFill/>
                </a:ln>
                <a:solidFill>
                  <a:srgbClr val="002050"/>
                </a:solidFill>
                <a:latin typeface="Consolas" panose="020B0609020204030204" pitchFamily="49" charset="0"/>
              </a:rPr>
              <a:t> metrics</a:t>
            </a:r>
          </a:p>
          <a:p>
            <a:r>
              <a:rPr lang="en-US" sz="3200" spc="0" dirty="0" err="1">
                <a:ln w="3175">
                  <a:noFill/>
                </a:ln>
                <a:solidFill>
                  <a:srgbClr val="002050"/>
                </a:solidFill>
                <a:latin typeface="Consolas"/>
              </a:rPr>
              <a:t>metrics.mean_squared_error</a:t>
            </a:r>
            <a:r>
              <a:rPr lang="en-US" sz="3200" spc="0" dirty="0">
                <a:ln w="3175">
                  <a:noFill/>
                </a:ln>
                <a:solidFill>
                  <a:srgbClr val="002050"/>
                </a:solidFill>
                <a:latin typeface="Consolas"/>
              </a:rPr>
              <a:t>(</a:t>
            </a:r>
            <a:r>
              <a:rPr lang="en-US" sz="3200" spc="0" dirty="0" err="1">
                <a:ln w="3175">
                  <a:noFill/>
                </a:ln>
                <a:solidFill>
                  <a:srgbClr val="002050"/>
                </a:solidFill>
                <a:latin typeface="Consolas"/>
              </a:rPr>
              <a:t>y_test</a:t>
            </a:r>
            <a:r>
              <a:rPr lang="en-US" sz="3200" spc="0" dirty="0">
                <a:ln w="3175">
                  <a:noFill/>
                </a:ln>
                <a:solidFill>
                  <a:srgbClr val="002050"/>
                </a:solidFill>
                <a:latin typeface="Consolas"/>
              </a:rPr>
              <a:t>, </a:t>
            </a:r>
            <a:r>
              <a:rPr lang="en-US" sz="3200" spc="0" dirty="0" err="1">
                <a:ln w="3175">
                  <a:noFill/>
                </a:ln>
                <a:solidFill>
                  <a:srgbClr val="002050"/>
                </a:solidFill>
                <a:latin typeface="Consolas"/>
              </a:rPr>
              <a:t>y_pred</a:t>
            </a:r>
            <a:r>
              <a:rPr lang="en-US" sz="3200" spc="0" dirty="0">
                <a:ln w="3175">
                  <a:noFill/>
                </a:ln>
                <a:solidFill>
                  <a:srgbClr val="002050"/>
                </a:solidFill>
                <a:latin typeface="Consolas"/>
              </a:rPr>
              <a:t>)</a:t>
            </a:r>
            <a:endParaRPr lang="en-CA" sz="3200" spc="0" dirty="0">
              <a:ln w="3175">
                <a:noFill/>
              </a:ln>
              <a:solidFill>
                <a:srgbClr val="002050"/>
              </a:solidFill>
              <a:latin typeface="Consolas"/>
            </a:endParaRP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dirty="0"/>
              <a:t>Mean Squared Error (MSE) is the average error</a:t>
            </a:r>
          </a:p>
        </p:txBody>
      </p:sp>
    </p:spTree>
    <p:extLst>
      <p:ext uri="{BB962C8B-B14F-4D97-AF65-F5344CB8AC3E}">
        <p14:creationId xmlns:p14="http://schemas.microsoft.com/office/powerpoint/2010/main" val="633817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4950266"/>
              </a:xfrm>
            </p:spPr>
            <p:txBody>
              <a:bodyPr/>
              <a:lstStyle/>
              <a:p>
                <a:endParaRPr lang="en-CA" dirty="0"/>
              </a:p>
              <a:p>
                <a:r>
                  <a:rPr lang="en-CA" dirty="0"/>
                  <a:t>RMSE = </a:t>
                </a:r>
                <a14:m>
                  <m:oMath xmlns:m="http://schemas.openxmlformats.org/officeDocument/2006/math">
                    <m:r>
                      <a:rPr lang="en-CA" i="1" dirty="0" smtClean="0">
                        <a:latin typeface="Cambria Math" panose="02040503050406030204" pitchFamily="18" charset="0"/>
                        <a:ea typeface="Cambria Math" panose="02040503050406030204" pitchFamily="18" charset="0"/>
                      </a:rPr>
                      <m:t>√</m:t>
                    </m:r>
                  </m:oMath>
                </a14:m>
                <a:r>
                  <a:rPr lang="en-CA" dirty="0"/>
                  <a:t>MSE</a:t>
                </a:r>
              </a:p>
              <a:p>
                <a:endParaRPr lang="en-CA" dirty="0"/>
              </a:p>
              <a:p>
                <a:r>
                  <a:rPr lang="en-CA" dirty="0" err="1"/>
                  <a:t>scikit</a:t>
                </a:r>
                <a:r>
                  <a:rPr lang="en-CA" dirty="0"/>
                  <a:t>-learn doesn't have a method for RMSE but…</a:t>
                </a:r>
              </a:p>
              <a:p>
                <a:r>
                  <a:rPr lang="en-CA" dirty="0" err="1">
                    <a:latin typeface="Consolas" panose="020B0609020204030204" pitchFamily="49" charset="0"/>
                  </a:rPr>
                  <a:t>scikit</a:t>
                </a:r>
                <a:r>
                  <a:rPr lang="en-CA" dirty="0">
                    <a:latin typeface="Consolas" panose="020B0609020204030204" pitchFamily="49" charset="0"/>
                  </a:rPr>
                  <a:t>-learn</a:t>
                </a:r>
                <a:r>
                  <a:rPr lang="en-CA" dirty="0"/>
                  <a:t> has the </a:t>
                </a:r>
                <a:r>
                  <a:rPr lang="en-CA" dirty="0" err="1">
                    <a:latin typeface="Consolas" panose="020B0609020204030204" pitchFamily="49" charset="0"/>
                  </a:rPr>
                  <a:t>mean_squared_error</a:t>
                </a:r>
                <a:r>
                  <a:rPr lang="en-CA" dirty="0">
                    <a:latin typeface="Consolas" panose="020B0609020204030204" pitchFamily="49" charset="0"/>
                  </a:rPr>
                  <a:t> </a:t>
                </a:r>
                <a:r>
                  <a:rPr lang="en-CA" dirty="0"/>
                  <a:t>method to calculate MSE</a:t>
                </a:r>
              </a:p>
              <a:p>
                <a:r>
                  <a:rPr lang="en-CA" dirty="0" err="1">
                    <a:latin typeface="Consolas" panose="020B0609020204030204" pitchFamily="49" charset="0"/>
                  </a:rPr>
                  <a:t>numpy</a:t>
                </a:r>
                <a:r>
                  <a:rPr lang="en-CA" dirty="0"/>
                  <a:t> has a </a:t>
                </a:r>
                <a:r>
                  <a:rPr lang="en-CA" dirty="0">
                    <a:latin typeface="Consolas" panose="020B0609020204030204" pitchFamily="49" charset="0"/>
                  </a:rPr>
                  <a:t>sqrt</a:t>
                </a:r>
                <a:r>
                  <a:rPr lang="en-CA" dirty="0"/>
                  <a:t> method to calculate square root </a:t>
                </a:r>
              </a:p>
              <a:p>
                <a:endParaRPr lang="en-CA" b="1" dirty="0"/>
              </a:p>
              <a:p>
                <a:r>
                  <a:rPr lang="en-US" sz="3200" spc="0" dirty="0">
                    <a:solidFill>
                      <a:schemeClr val="tx2"/>
                    </a:solidFill>
                    <a:latin typeface="Consolas" panose="020B0609020204030204" pitchFamily="49" charset="0"/>
                  </a:rPr>
                  <a:t>from</a:t>
                </a:r>
                <a:r>
                  <a:rPr lang="en-US" sz="3200" spc="0" dirty="0">
                    <a:ln w="3175">
                      <a:noFill/>
                    </a:ln>
                    <a:solidFill>
                      <a:srgbClr val="002050"/>
                    </a:solidFill>
                    <a:latin typeface="Consolas" panose="020B0609020204030204" pitchFamily="49" charset="0"/>
                  </a:rPr>
                  <a:t> </a:t>
                </a:r>
                <a:r>
                  <a:rPr lang="en-US" sz="3200" spc="0" dirty="0" err="1">
                    <a:ln w="3175">
                      <a:noFill/>
                    </a:ln>
                    <a:solidFill>
                      <a:srgbClr val="002050"/>
                    </a:solidFill>
                    <a:latin typeface="Consolas" panose="020B0609020204030204" pitchFamily="49" charset="0"/>
                  </a:rPr>
                  <a:t>sklearn</a:t>
                </a:r>
                <a:r>
                  <a:rPr lang="en-US" sz="3200" spc="0" dirty="0">
                    <a:ln w="3175">
                      <a:noFill/>
                    </a:ln>
                    <a:solidFill>
                      <a:srgbClr val="002050"/>
                    </a:solidFill>
                    <a:latin typeface="Consolas" panose="020B0609020204030204" pitchFamily="49" charset="0"/>
                  </a:rPr>
                  <a:t> </a:t>
                </a:r>
                <a:r>
                  <a:rPr lang="en-US" sz="3200" spc="0" dirty="0">
                    <a:solidFill>
                      <a:schemeClr val="tx2"/>
                    </a:solidFill>
                    <a:latin typeface="Consolas" panose="020B0609020204030204" pitchFamily="49" charset="0"/>
                  </a:rPr>
                  <a:t>import</a:t>
                </a:r>
                <a:r>
                  <a:rPr lang="en-US" sz="3200" spc="0" dirty="0">
                    <a:ln w="3175">
                      <a:noFill/>
                    </a:ln>
                    <a:solidFill>
                      <a:srgbClr val="002050"/>
                    </a:solidFill>
                    <a:latin typeface="Consolas" panose="020B0609020204030204" pitchFamily="49" charset="0"/>
                  </a:rPr>
                  <a:t> metrics</a:t>
                </a:r>
              </a:p>
              <a:p>
                <a:r>
                  <a:rPr lang="en-US" sz="3200" spc="0" dirty="0">
                    <a:solidFill>
                      <a:schemeClr val="tx2"/>
                    </a:solidFill>
                    <a:latin typeface="Consolas" panose="020B0609020204030204" pitchFamily="49" charset="0"/>
                  </a:rPr>
                  <a:t>import</a:t>
                </a:r>
                <a:r>
                  <a:rPr lang="en-US" sz="3200" spc="0" dirty="0">
                    <a:ln w="3175">
                      <a:noFill/>
                    </a:ln>
                    <a:solidFill>
                      <a:srgbClr val="002050"/>
                    </a:solidFill>
                    <a:latin typeface="Consolas" panose="020B0609020204030204" pitchFamily="49" charset="0"/>
                  </a:rPr>
                  <a:t> </a:t>
                </a:r>
                <a:r>
                  <a:rPr lang="en-US" sz="3200" spc="0" dirty="0" err="1">
                    <a:ln w="3175">
                      <a:noFill/>
                    </a:ln>
                    <a:solidFill>
                      <a:srgbClr val="002050"/>
                    </a:solidFill>
                    <a:latin typeface="Consolas" panose="020B0609020204030204" pitchFamily="49" charset="0"/>
                  </a:rPr>
                  <a:t>numpy</a:t>
                </a:r>
                <a:r>
                  <a:rPr lang="en-US" sz="3200" spc="0" dirty="0">
                    <a:ln w="3175">
                      <a:noFill/>
                    </a:ln>
                    <a:solidFill>
                      <a:srgbClr val="002050"/>
                    </a:solidFill>
                    <a:latin typeface="Consolas" panose="020B0609020204030204" pitchFamily="49" charset="0"/>
                  </a:rPr>
                  <a:t> </a:t>
                </a:r>
                <a:r>
                  <a:rPr lang="en-US" sz="3200" spc="0" dirty="0">
                    <a:solidFill>
                      <a:schemeClr val="tx2"/>
                    </a:solidFill>
                    <a:latin typeface="Consolas" panose="020B0609020204030204" pitchFamily="49" charset="0"/>
                  </a:rPr>
                  <a:t>as</a:t>
                </a:r>
                <a:r>
                  <a:rPr lang="en-US" sz="3200" spc="0" dirty="0">
                    <a:ln w="3175">
                      <a:noFill/>
                    </a:ln>
                    <a:solidFill>
                      <a:srgbClr val="002050"/>
                    </a:solidFill>
                    <a:latin typeface="Consolas" panose="020B0609020204030204" pitchFamily="49" charset="0"/>
                  </a:rPr>
                  <a:t> np</a:t>
                </a:r>
              </a:p>
              <a:p>
                <a:r>
                  <a:rPr lang="en-US" sz="3200" spc="0" dirty="0" err="1">
                    <a:ln w="3175">
                      <a:noFill/>
                    </a:ln>
                    <a:solidFill>
                      <a:srgbClr val="002050"/>
                    </a:solidFill>
                    <a:latin typeface="Consolas" panose="020B0609020204030204" pitchFamily="49" charset="0"/>
                  </a:rPr>
                  <a:t>np.sqrt</a:t>
                </a:r>
                <a:r>
                  <a:rPr lang="en-US" sz="3200" spc="0" dirty="0">
                    <a:ln w="3175">
                      <a:noFill/>
                    </a:ln>
                    <a:solidFill>
                      <a:srgbClr val="002050"/>
                    </a:solidFill>
                    <a:latin typeface="Consolas" panose="020B0609020204030204" pitchFamily="49" charset="0"/>
                  </a:rPr>
                  <a:t>(</a:t>
                </a:r>
                <a:r>
                  <a:rPr lang="en-US" sz="3200" spc="0" dirty="0" err="1">
                    <a:ln w="3175">
                      <a:noFill/>
                    </a:ln>
                    <a:solidFill>
                      <a:srgbClr val="002050"/>
                    </a:solidFill>
                    <a:latin typeface="Consolas" panose="020B0609020204030204" pitchFamily="49" charset="0"/>
                  </a:rPr>
                  <a:t>metrics.mean_squared_error</a:t>
                </a:r>
                <a:r>
                  <a:rPr lang="en-US" sz="3200" spc="0" dirty="0">
                    <a:ln w="3175">
                      <a:noFill/>
                    </a:ln>
                    <a:solidFill>
                      <a:srgbClr val="002050"/>
                    </a:solidFill>
                    <a:latin typeface="Consolas" panose="020B0609020204030204" pitchFamily="49" charset="0"/>
                  </a:rPr>
                  <a:t>(</a:t>
                </a:r>
                <a:r>
                  <a:rPr lang="en-US" sz="3200" spc="0" dirty="0" err="1">
                    <a:ln w="3175">
                      <a:noFill/>
                    </a:ln>
                    <a:solidFill>
                      <a:srgbClr val="002050"/>
                    </a:solidFill>
                    <a:latin typeface="Consolas" panose="020B0609020204030204" pitchFamily="49" charset="0"/>
                  </a:rPr>
                  <a:t>y_test</a:t>
                </a:r>
                <a:r>
                  <a:rPr lang="en-US" sz="3200" spc="0" dirty="0">
                    <a:ln w="3175">
                      <a:noFill/>
                    </a:ln>
                    <a:solidFill>
                      <a:srgbClr val="002050"/>
                    </a:solidFill>
                    <a:latin typeface="Consolas" panose="020B0609020204030204" pitchFamily="49" charset="0"/>
                  </a:rPr>
                  <a:t>, </a:t>
                </a:r>
                <a:r>
                  <a:rPr lang="en-US" sz="3200" spc="0" dirty="0" err="1">
                    <a:ln w="3175">
                      <a:noFill/>
                    </a:ln>
                    <a:solidFill>
                      <a:srgbClr val="002050"/>
                    </a:solidFill>
                    <a:latin typeface="Consolas" panose="020B0609020204030204" pitchFamily="49" charset="0"/>
                  </a:rPr>
                  <a:t>y_pred</a:t>
                </a:r>
                <a:r>
                  <a:rPr lang="en-US" sz="3200" spc="0" dirty="0">
                    <a:ln w="3175">
                      <a:noFill/>
                    </a:ln>
                    <a:solidFill>
                      <a:srgbClr val="002050"/>
                    </a:solidFill>
                    <a:latin typeface="Consolas" panose="020B0609020204030204" pitchFamily="49" charset="0"/>
                  </a:rPr>
                  <a:t>))</a:t>
                </a:r>
                <a:endParaRPr lang="en-CA" sz="3200" spc="0" dirty="0">
                  <a:ln w="3175">
                    <a:noFill/>
                  </a:ln>
                  <a:solidFill>
                    <a:srgbClr val="002050"/>
                  </a:solidFill>
                  <a:latin typeface="Consolas" panose="020B0609020204030204" pitchFamily="49" charset="0"/>
                </a:endParaRPr>
              </a:p>
            </p:txBody>
          </p:sp>
        </mc:Choice>
        <mc:Fallback>
          <p:sp>
            <p:nvSpPr>
              <p:cNvPr id="7" name="Text Placeholder 4">
                <a:extLst>
                  <a:ext uri="{FF2B5EF4-FFF2-40B4-BE49-F238E27FC236}">
                    <a16:creationId xmlns:a16="http://schemas.microsoft.com/office/drawing/2014/main" id="{03364E63-B02F-4A43-B815-2FE93D082ACF}"/>
                  </a:ext>
                </a:extLst>
              </p:cNvPr>
              <p:cNvSpPr>
                <a:spLocks noGrp="1" noRot="1" noChangeAspect="1" noMove="1" noResize="1" noEditPoints="1" noAdjustHandles="1" noChangeArrowheads="1" noChangeShapeType="1" noTextEdit="1"/>
              </p:cNvSpPr>
              <p:nvPr>
                <p:ph type="body" sz="quarter" idx="10"/>
              </p:nvPr>
            </p:nvSpPr>
            <p:spPr>
              <a:xfrm>
                <a:off x="365760" y="1371600"/>
                <a:ext cx="11704320" cy="4950266"/>
              </a:xfrm>
              <a:blipFill>
                <a:blip r:embed="rId2"/>
                <a:stretch>
                  <a:fillRect l="-1302" r="-365" b="-2094"/>
                </a:stretch>
              </a:blipFill>
            </p:spPr>
            <p:txBody>
              <a:bodyPr/>
              <a:lstStyle/>
              <a:p>
                <a:r>
                  <a:rPr lang="en-CA">
                    <a:noFill/>
                  </a:rPr>
                  <a:t> </a:t>
                </a:r>
              </a:p>
            </p:txBody>
          </p:sp>
        </mc:Fallback>
      </mc:AlternateContent>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dirty="0"/>
              <a:t>Root Mean Squared Error (RMSE) is the square root of the mean squared error</a:t>
            </a:r>
          </a:p>
        </p:txBody>
      </p:sp>
    </p:spTree>
    <p:extLst>
      <p:ext uri="{BB962C8B-B14F-4D97-AF65-F5344CB8AC3E}">
        <p14:creationId xmlns:p14="http://schemas.microsoft.com/office/powerpoint/2010/main" val="2635575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a:xfrm>
            <a:off x="365760" y="365760"/>
            <a:ext cx="11704320" cy="1455102"/>
          </a:xfrm>
        </p:spPr>
        <p:txBody>
          <a:bodyPr/>
          <a:lstStyle/>
          <a:p>
            <a:r>
              <a:rPr lang="en-CA" dirty="0"/>
              <a:t>Different models have different metrics to measure accuracy</a:t>
            </a:r>
            <a:br>
              <a:rPr lang="en-CA" dirty="0"/>
            </a:br>
            <a:br>
              <a:rPr lang="en-CA" dirty="0"/>
            </a:br>
            <a:r>
              <a:rPr lang="en-CA" sz="4000" dirty="0" err="1">
                <a:latin typeface="Consolas" panose="020B0609020204030204" pitchFamily="49" charset="0"/>
              </a:rPr>
              <a:t>numpy</a:t>
            </a:r>
            <a:r>
              <a:rPr lang="en-CA" sz="4000" dirty="0"/>
              <a:t> provides standard mathematical functions </a:t>
            </a:r>
            <a:br>
              <a:rPr lang="en-CA" sz="4000" dirty="0"/>
            </a:br>
            <a:br>
              <a:rPr lang="en-CA" sz="4000" dirty="0"/>
            </a:br>
            <a:r>
              <a:rPr lang="en-CA" sz="4000" dirty="0" err="1">
                <a:latin typeface="Consolas" panose="020B0609020204030204" pitchFamily="49" charset="0"/>
              </a:rPr>
              <a:t>scikit</a:t>
            </a:r>
            <a:r>
              <a:rPr lang="en-CA" sz="4000" dirty="0">
                <a:latin typeface="Consolas" panose="020B0609020204030204" pitchFamily="49" charset="0"/>
              </a:rPr>
              <a:t>-learn</a:t>
            </a:r>
            <a:r>
              <a:rPr lang="en-CA" sz="4000" dirty="0"/>
              <a:t> provides a number of functions for assessing prediction error</a:t>
            </a:r>
            <a:br>
              <a:rPr lang="en-CA" sz="4000" dirty="0"/>
            </a:br>
            <a:br>
              <a:rPr lang="en-CA" sz="4000" dirty="0"/>
            </a:br>
            <a:r>
              <a:rPr lang="en-CA" sz="4000" dirty="0"/>
              <a:t>Together they allow us to measure model accuracy</a:t>
            </a:r>
            <a:br>
              <a:rPr lang="en-CA" sz="4000" dirty="0"/>
            </a:br>
            <a:br>
              <a:rPr lang="en-CA" sz="4000" dirty="0"/>
            </a:br>
            <a:br>
              <a:rPr lang="en-CA" dirty="0"/>
            </a:br>
            <a:endParaRPr lang="en-CA" dirty="0"/>
          </a:p>
        </p:txBody>
      </p:sp>
    </p:spTree>
    <p:extLst>
      <p:ext uri="{BB962C8B-B14F-4D97-AF65-F5344CB8AC3E}">
        <p14:creationId xmlns:p14="http://schemas.microsoft.com/office/powerpoint/2010/main" val="26925026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a53d73d2-368b-429e-b817-1324eec1382c" Revision="1" Stencil="7276b9ef-3953-4dce-a89b-ed85f20b8b93" StencilVersion="1.0"/>
</Control>
</file>

<file path=customXml/item47.xml><?xml version="1.0" encoding="utf-8"?>
<Control xmlns="http://schemas.microsoft.com/VisualStudio/2011/storyboarding/control">
  <Id Name="369f9055-6b6c-48b9-9320-5df2d46c430a" Revision="1" Stencil="7276b9ef-3953-4dce-a89b-ed85f20b8b93" StencilVersion="1.0"/>
</Control>
</file>

<file path=customXml/item48.xml><?xml version="1.0" encoding="utf-8"?>
<Control xmlns="http://schemas.microsoft.com/VisualStudio/2011/storyboarding/control">
  <Id Name="fb22c541-ded0-47fa-8877-83a4c2d16227"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5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1.xml><?xml version="1.0" encoding="utf-8"?>
<Control xmlns="http://schemas.microsoft.com/VisualStudio/2011/storyboarding/control">
  <Id Name="a2191c86-fc50-4add-948c-129f6b5a88d8" Revision="1" Stencil="7276b9ef-3953-4dce-a89b-ed85f20b8b93" StencilVersion="1.0"/>
</Control>
</file>

<file path=customXml/item52.xml><?xml version="1.0" encoding="utf-8"?>
<Control xmlns="http://schemas.microsoft.com/VisualStudio/2011/storyboarding/control">
  <Id Name="d69996e1-3d61-4686-9b63-f1b855c596ab" Revision="1" Stencil="7276b9ef-3953-4dce-a89b-ed85f20b8b93" StencilVersion="1.0"/>
</Control>
</file>

<file path=customXml/item53.xml><?xml version="1.0" encoding="utf-8"?>
<Control xmlns="http://schemas.microsoft.com/VisualStudio/2011/storyboarding/control">
  <Id Name="fb22c541-ded0-47fa-8877-83a4c2d16227" Revision="1" Stencil="7276b9ef-3953-4dce-a89b-ed85f20b8b93" StencilVersion="1.0"/>
</Control>
</file>

<file path=customXml/item54.xml><?xml version="1.0" encoding="utf-8"?>
<Control xmlns="http://schemas.microsoft.com/VisualStudio/2011/storyboarding/control">
  <Id Name="a2191c86-fc50-4add-948c-129f6b5a88d8" Revision="1" Stencil="7276b9ef-3953-4dce-a89b-ed85f20b8b93" StencilVersion="1.0"/>
</Control>
</file>

<file path=customXml/item55.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0.xml><?xml version="1.0" encoding="utf-8"?>
<ds:datastoreItem xmlns:ds="http://schemas.openxmlformats.org/officeDocument/2006/customXml" ds:itemID="{EE248B95-BFF8-4830-9F1D-7FE8A71B8FE1}">
  <ds:schemaRefs>
    <ds:schemaRef ds:uri="http://schemas.microsoft.com/sharepoint/v3/contenttype/forms"/>
  </ds:schemaRefs>
</ds:datastoreItem>
</file>

<file path=customXml/itemProps1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4.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FA80EBEA-53E1-4CEA-BF86-5327B8D6D919}">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1.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284FFCF9-5950-4BCF-8687-182892F043EB}">
  <ds:schemaRefs>
    <ds:schemaRef ds:uri="http://schemas.microsoft.com/sharepoint/v3/contenttype/forms"/>
  </ds:schemaRefs>
</ds:datastoreItem>
</file>

<file path=customXml/itemProps2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7.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2.xml><?xml version="1.0" encoding="utf-8"?>
<ds:datastoreItem xmlns:ds="http://schemas.openxmlformats.org/officeDocument/2006/customXml" ds:itemID="{549290D1-BAE3-497D-97B9-14F8B2936DCC}">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4.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35.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3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9.xml><?xml version="1.0" encoding="utf-8"?>
<ds:datastoreItem xmlns:ds="http://schemas.openxmlformats.org/officeDocument/2006/customXml" ds:itemID="{2E5599B2-5744-4AB4-9F89-CD00724BF72C}">
  <ds:schemaRefs>
    <ds:schemaRef ds:uri="http://schemas.microsoft.com/sharepoint/v3/contenttype/forms"/>
  </ds:schemaRefs>
</ds:datastoreItem>
</file>

<file path=customXml/itemProps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0.xml><?xml version="1.0" encoding="utf-8"?>
<ds:datastoreItem xmlns:ds="http://schemas.openxmlformats.org/officeDocument/2006/customXml" ds:itemID="{D9EF4830-D8A4-4F6D-A97F-F529B08EB51C}">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D8EDAA06-E1D9-4885-AC17-682AA89887B9}">
  <ds:schemaRefs>
    <ds:schemaRef ds:uri="http://schemas.microsoft.com/VisualStudio/2011/storyboarding/control"/>
  </ds:schemaRefs>
</ds:datastoreItem>
</file>

<file path=customXml/itemProps42.xml><?xml version="1.0" encoding="utf-8"?>
<ds:datastoreItem xmlns:ds="http://schemas.openxmlformats.org/officeDocument/2006/customXml" ds:itemID="{7A77CE83-46B8-4107-9E6D-494642FFA1F7}">
  <ds:schemaRefs>
    <ds:schemaRef ds:uri="http://schemas.microsoft.com/sharepoint/v3/contenttype/forms"/>
  </ds:schemaRefs>
</ds:datastoreItem>
</file>

<file path=customXml/itemProps43.xml><?xml version="1.0" encoding="utf-8"?>
<ds:datastoreItem xmlns:ds="http://schemas.openxmlformats.org/officeDocument/2006/customXml" ds:itemID="{97993E56-45BC-4E63-BF85-C7B103810D6C}">
  <ds:schemaRefs>
    <ds:schemaRef ds:uri="http://schemas.microsoft.com/VisualStudio/2011/storyboarding/control"/>
  </ds:schemaRefs>
</ds:datastoreItem>
</file>

<file path=customXml/itemProps44.xml><?xml version="1.0" encoding="utf-8"?>
<ds:datastoreItem xmlns:ds="http://schemas.openxmlformats.org/officeDocument/2006/customXml" ds:itemID="{CDE3664F-A563-4CBE-A3E6-37BAA251FC03}">
  <ds:schemaRefs>
    <ds:schemaRef ds:uri="http://schemas.microsoft.com/VisualStudio/2011/storyboarding/control"/>
  </ds:schemaRefs>
</ds:datastoreItem>
</file>

<file path=customXml/itemProps45.xml><?xml version="1.0" encoding="utf-8"?>
<ds:datastoreItem xmlns:ds="http://schemas.openxmlformats.org/officeDocument/2006/customXml" ds:itemID="{0F99E1A8-3A62-4434-BF3D-67D2FA830844}">
  <ds:schemaRefs>
    <ds:schemaRef ds:uri="http://schemas.microsoft.com/VisualStudio/2011/storyboarding/control"/>
  </ds:schemaRefs>
</ds:datastoreItem>
</file>

<file path=customXml/itemProps46.xml><?xml version="1.0" encoding="utf-8"?>
<ds:datastoreItem xmlns:ds="http://schemas.openxmlformats.org/officeDocument/2006/customXml" ds:itemID="{F21BF2D6-7DC1-4AB7-9EBD-3197AF4506B6}">
  <ds:schemaRefs>
    <ds:schemaRef ds:uri="http://schemas.microsoft.com/VisualStudio/2011/storyboarding/control"/>
  </ds:schemaRefs>
</ds:datastoreItem>
</file>

<file path=customXml/itemProps47.xml><?xml version="1.0" encoding="utf-8"?>
<ds:datastoreItem xmlns:ds="http://schemas.openxmlformats.org/officeDocument/2006/customXml" ds:itemID="{E0545EDA-249C-40B7-BF0B-B470B806006D}">
  <ds:schemaRefs>
    <ds:schemaRef ds:uri="http://schemas.microsoft.com/VisualStudio/2011/storyboarding/control"/>
  </ds:schemaRefs>
</ds:datastoreItem>
</file>

<file path=customXml/itemProps48.xml><?xml version="1.0" encoding="utf-8"?>
<ds:datastoreItem xmlns:ds="http://schemas.openxmlformats.org/officeDocument/2006/customXml" ds:itemID="{12979123-5FF1-4FDB-9068-F0EA27FE35AD}">
  <ds:schemaRefs>
    <ds:schemaRef ds:uri="http://schemas.microsoft.com/VisualStudio/2011/storyboarding/control"/>
  </ds:schemaRefs>
</ds:datastoreItem>
</file>

<file path=customXml/itemProps49.xml><?xml version="1.0" encoding="utf-8"?>
<ds:datastoreItem xmlns:ds="http://schemas.openxmlformats.org/officeDocument/2006/customXml" ds:itemID="{030BF558-A742-478A-AB14-D263438CF769}">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0.xml><?xml version="1.0" encoding="utf-8"?>
<ds:datastoreItem xmlns:ds="http://schemas.openxmlformats.org/officeDocument/2006/customXml" ds:itemID="{FB489651-1CFD-4252-B1BE-B2A65E1FD312}">
  <ds:schemaRefs>
    <ds:schemaRef ds:uri="http://schemas.microsoft.com/office/2006/metadata/properties"/>
    <ds:schemaRef ds:uri="http://schemas.microsoft.com/office/infopath/2007/PartnerControls"/>
    <ds:schemaRef ds:uri="83cd2334-221a-48c3-9034-bfd1542dfe28"/>
  </ds:schemaRefs>
</ds:datastoreItem>
</file>

<file path=customXml/itemProps5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3775</TotalTime>
  <Words>252</Words>
  <Application>Microsoft Office PowerPoint</Application>
  <PresentationFormat>Custom</PresentationFormat>
  <Paragraphs>48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Cambria Math</vt:lpstr>
      <vt:lpstr>Consolas</vt:lpstr>
      <vt:lpstr>Segoe UI</vt:lpstr>
      <vt:lpstr>Segoe UI Light</vt:lpstr>
      <vt:lpstr>Wingdings</vt:lpstr>
      <vt:lpstr>WHITE TEMPLATE</vt:lpstr>
      <vt:lpstr>Evaluating accuracy of a model using calculations</vt:lpstr>
      <vt:lpstr>It's impractical to visually compare predicted and actual values across thousands of rows </vt:lpstr>
      <vt:lpstr>Mean Squared Error (MSE) is the average error</vt:lpstr>
      <vt:lpstr>Root Mean Squared Error (RMSE) is the square root of the mean squared error</vt:lpstr>
      <vt:lpstr>Different models have different metrics to measure accuracy  numpy provides standard mathematical functions   scikit-learn provides a number of functions for assessing prediction error  Together they allow us to measure model accuracy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269</cp:revision>
  <dcterms:created xsi:type="dcterms:W3CDTF">2015-06-04T21:40:17Z</dcterms:created>
  <dcterms:modified xsi:type="dcterms:W3CDTF">2020-02-11T17:29:32Z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