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0"/>
  </p:sldMasterIdLst>
  <p:notesMasterIdLst>
    <p:notesMasterId r:id="rId58"/>
  </p:notesMasterIdLst>
  <p:handoutMasterIdLst>
    <p:handoutMasterId r:id="rId59"/>
  </p:handoutMasterIdLst>
  <p:sldIdLst>
    <p:sldId id="283" r:id="rId51"/>
    <p:sldId id="318" r:id="rId52"/>
    <p:sldId id="301" r:id="rId53"/>
    <p:sldId id="321" r:id="rId54"/>
    <p:sldId id="319" r:id="rId55"/>
    <p:sldId id="320" r:id="rId56"/>
    <p:sldId id="257"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18"/>
            <p14:sldId id="301"/>
            <p14:sldId id="321"/>
            <p14:sldId id="319"/>
            <p14:sldId id="320"/>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4"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35DC4-F4A0-4201-8FA2-9AC11F707E27}" v="7" dt="2020-02-07T19:14:56.016"/>
    <p1510:client id="{565526EA-C7EB-4A9D-93A2-A7BC0F9DACAA}" v="282" dt="2020-02-06T15:38:04.456"/>
    <p1510:client id="{6F9F2B87-639C-4831-837B-025A396122EA}" v="1" dt="2020-02-05T22:33:17.671"/>
    <p1510:client id="{C677226C-F888-4B61-ABE8-931F4262D718}" v="29" dt="2020-02-09T20:07:22.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11" d="100"/>
          <a:sy n="111" d="100"/>
        </p:scale>
        <p:origin x="198" y="53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Master" Target="slideMasters/slideMaster1.xml"/><Relationship Id="rId55" Type="http://schemas.openxmlformats.org/officeDocument/2006/relationships/slide" Target="slides/slide5.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3.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customXml" Target="../customXml/item5.xml"/><Relationship Id="rId61" Type="http://schemas.openxmlformats.org/officeDocument/2006/relationships/presProps" Target="pres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6.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4.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7.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2.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Windows Live" clId="Web-{565526EA-C7EB-4A9D-93A2-A7BC0F9DACAA}"/>
    <pc:docChg chg="addSld modSld modSection">
      <pc:chgData name="susan ibach" userId="11074aa641b35c68" providerId="Windows Live" clId="Web-{565526EA-C7EB-4A9D-93A2-A7BC0F9DACAA}" dt="2020-02-06T15:38:04.456" v="281"/>
      <pc:docMkLst>
        <pc:docMk/>
      </pc:docMkLst>
      <pc:sldChg chg="modSp delCm">
        <pc:chgData name="susan ibach" userId="11074aa641b35c68" providerId="Windows Live" clId="Web-{565526EA-C7EB-4A9D-93A2-A7BC0F9DACAA}" dt="2020-02-06T15:38:04.456" v="281"/>
        <pc:sldMkLst>
          <pc:docMk/>
          <pc:sldMk cId="1258425375" sldId="301"/>
        </pc:sldMkLst>
        <pc:spChg chg="mod">
          <ac:chgData name="susan ibach" userId="11074aa641b35c68" providerId="Windows Live" clId="Web-{565526EA-C7EB-4A9D-93A2-A7BC0F9DACAA}" dt="2020-02-06T15:29:25.004" v="229" actId="20577"/>
          <ac:spMkLst>
            <pc:docMk/>
            <pc:sldMk cId="1258425375" sldId="301"/>
            <ac:spMk id="5" creationId="{F6660934-79F1-4CAE-91F6-6F5644276CE4}"/>
          </ac:spMkLst>
        </pc:spChg>
      </pc:sldChg>
      <pc:sldChg chg="modSp add replId">
        <pc:chgData name="susan ibach" userId="11074aa641b35c68" providerId="Windows Live" clId="Web-{565526EA-C7EB-4A9D-93A2-A7BC0F9DACAA}" dt="2020-02-06T15:37:59.971" v="279" actId="20577"/>
        <pc:sldMkLst>
          <pc:docMk/>
          <pc:sldMk cId="2419272039" sldId="321"/>
        </pc:sldMkLst>
        <pc:spChg chg="mod">
          <ac:chgData name="susan ibach" userId="11074aa641b35c68" providerId="Windows Live" clId="Web-{565526EA-C7EB-4A9D-93A2-A7BC0F9DACAA}" dt="2020-02-06T15:30:02.786" v="270" actId="20577"/>
          <ac:spMkLst>
            <pc:docMk/>
            <pc:sldMk cId="2419272039" sldId="321"/>
            <ac:spMk id="4" creationId="{5005156F-8E7C-4848-A9CA-38D2AD3B7007}"/>
          </ac:spMkLst>
        </pc:spChg>
        <pc:spChg chg="mod">
          <ac:chgData name="susan ibach" userId="11074aa641b35c68" providerId="Windows Live" clId="Web-{565526EA-C7EB-4A9D-93A2-A7BC0F9DACAA}" dt="2020-02-06T15:37:59.971" v="279" actId="20577"/>
          <ac:spMkLst>
            <pc:docMk/>
            <pc:sldMk cId="2419272039" sldId="321"/>
            <ac:spMk id="5" creationId="{F6660934-79F1-4CAE-91F6-6F5644276CE4}"/>
          </ac:spMkLst>
        </pc:spChg>
      </pc:sldChg>
    </pc:docChg>
  </pc:docChgLst>
  <pc:docChgLst>
    <pc:chgData name="susan ibach" userId="11074aa641b35c68" providerId="Windows Live" clId="Web-{2AD35DC4-F4A0-4201-8FA2-9AC11F707E27}"/>
    <pc:docChg chg="modSld">
      <pc:chgData name="susan ibach" userId="11074aa641b35c68" providerId="Windows Live" clId="Web-{2AD35DC4-F4A0-4201-8FA2-9AC11F707E27}" dt="2020-02-07T19:14:48.328" v="5" actId="20577"/>
      <pc:docMkLst>
        <pc:docMk/>
      </pc:docMkLst>
      <pc:sldChg chg="modSp">
        <pc:chgData name="susan ibach" userId="11074aa641b35c68" providerId="Windows Live" clId="Web-{2AD35DC4-F4A0-4201-8FA2-9AC11F707E27}" dt="2020-02-07T19:14:48.328" v="4" actId="20577"/>
        <pc:sldMkLst>
          <pc:docMk/>
          <pc:sldMk cId="1258425375" sldId="301"/>
        </pc:sldMkLst>
        <pc:spChg chg="mod">
          <ac:chgData name="susan ibach" userId="11074aa641b35c68" providerId="Windows Live" clId="Web-{2AD35DC4-F4A0-4201-8FA2-9AC11F707E27}" dt="2020-02-07T19:14:48.328" v="4" actId="20577"/>
          <ac:spMkLst>
            <pc:docMk/>
            <pc:sldMk cId="1258425375" sldId="301"/>
            <ac:spMk id="5" creationId="{F6660934-79F1-4CAE-91F6-6F5644276CE4}"/>
          </ac:spMkLst>
        </pc:spChg>
      </pc:sldChg>
    </pc:docChg>
  </pc:docChgLst>
  <pc:docChgLst>
    <pc:chgData name="susan ibach" userId="11074aa641b35c68" providerId="Windows Live" clId="Web-{C677226C-F888-4B61-ABE8-931F4262D718}"/>
    <pc:docChg chg="modSld">
      <pc:chgData name="susan ibach" userId="11074aa641b35c68" providerId="Windows Live" clId="Web-{C677226C-F888-4B61-ABE8-931F4262D718}" dt="2020-02-09T20:07:22.925" v="27" actId="20577"/>
      <pc:docMkLst>
        <pc:docMk/>
      </pc:docMkLst>
      <pc:sldChg chg="modSp">
        <pc:chgData name="susan ibach" userId="11074aa641b35c68" providerId="Windows Live" clId="Web-{C677226C-F888-4B61-ABE8-931F4262D718}" dt="2020-02-09T20:07:12.285" v="20" actId="20577"/>
        <pc:sldMkLst>
          <pc:docMk/>
          <pc:sldMk cId="1258425375" sldId="301"/>
        </pc:sldMkLst>
        <pc:spChg chg="mod">
          <ac:chgData name="susan ibach" userId="11074aa641b35c68" providerId="Windows Live" clId="Web-{C677226C-F888-4B61-ABE8-931F4262D718}" dt="2020-02-09T20:05:43.708" v="5" actId="20577"/>
          <ac:spMkLst>
            <pc:docMk/>
            <pc:sldMk cId="1258425375" sldId="301"/>
            <ac:spMk id="4" creationId="{5005156F-8E7C-4848-A9CA-38D2AD3B7007}"/>
          </ac:spMkLst>
        </pc:spChg>
        <pc:spChg chg="mod">
          <ac:chgData name="susan ibach" userId="11074aa641b35c68" providerId="Windows Live" clId="Web-{C677226C-F888-4B61-ABE8-931F4262D718}" dt="2020-02-09T20:07:12.285" v="20" actId="20577"/>
          <ac:spMkLst>
            <pc:docMk/>
            <pc:sldMk cId="1258425375" sldId="301"/>
            <ac:spMk id="5" creationId="{F6660934-79F1-4CAE-91F6-6F5644276CE4}"/>
          </ac:spMkLst>
        </pc:spChg>
      </pc:sldChg>
      <pc:sldChg chg="modSp">
        <pc:chgData name="susan ibach" userId="11074aa641b35c68" providerId="Windows Live" clId="Web-{C677226C-F888-4B61-ABE8-931F4262D718}" dt="2020-02-09T20:07:19.082" v="25" actId="20577"/>
        <pc:sldMkLst>
          <pc:docMk/>
          <pc:sldMk cId="2419272039" sldId="321"/>
        </pc:sldMkLst>
        <pc:spChg chg="mod">
          <ac:chgData name="susan ibach" userId="11074aa641b35c68" providerId="Windows Live" clId="Web-{C677226C-F888-4B61-ABE8-931F4262D718}" dt="2020-02-09T20:05:39.645" v="4" actId="20577"/>
          <ac:spMkLst>
            <pc:docMk/>
            <pc:sldMk cId="2419272039" sldId="321"/>
            <ac:spMk id="4" creationId="{5005156F-8E7C-4848-A9CA-38D2AD3B7007}"/>
          </ac:spMkLst>
        </pc:spChg>
        <pc:spChg chg="mod">
          <ac:chgData name="susan ibach" userId="11074aa641b35c68" providerId="Windows Live" clId="Web-{C677226C-F888-4B61-ABE8-931F4262D718}" dt="2020-02-09T20:07:19.082" v="25" actId="20577"/>
          <ac:spMkLst>
            <pc:docMk/>
            <pc:sldMk cId="2419272039" sldId="321"/>
            <ac:spMk id="5" creationId="{F6660934-79F1-4CAE-91F6-6F5644276CE4}"/>
          </ac:spMkLst>
        </pc:spChg>
      </pc:sldChg>
    </pc:docChg>
  </pc:docChgLst>
  <pc:docChgLst>
    <pc:chgData name="Christopher Harrison" userId="3a6027744156af90" providerId="LiveId" clId="{6F9F2B87-639C-4831-837B-025A396122EA}"/>
    <pc:docChg chg="custSel modSld">
      <pc:chgData name="Christopher Harrison" userId="3a6027744156af90" providerId="LiveId" clId="{6F9F2B87-639C-4831-837B-025A396122EA}" dt="2020-02-05T22:33:17.670" v="1"/>
      <pc:docMkLst>
        <pc:docMk/>
      </pc:docMkLst>
      <pc:sldChg chg="addCm modCm">
        <pc:chgData name="Christopher Harrison" userId="3a6027744156af90" providerId="LiveId" clId="{6F9F2B87-639C-4831-837B-025A396122EA}" dt="2020-02-05T22:33:17.670" v="1"/>
        <pc:sldMkLst>
          <pc:docMk/>
          <pc:sldMk cId="1258425375" sldId="30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2/9/2020 12:05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2/9/2020 12:04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49.xml"/><Relationship Id="rId7" Type="http://schemas.openxmlformats.org/officeDocument/2006/relationships/image" Target="../media/image1.png"/><Relationship Id="rId2" Type="http://schemas.openxmlformats.org/officeDocument/2006/relationships/customXml" Target="../../customXml/item36.xml"/><Relationship Id="rId1" Type="http://schemas.openxmlformats.org/officeDocument/2006/relationships/customXml" Target="../../customXml/item40.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38.xml"/><Relationship Id="rId4" Type="http://schemas.openxmlformats.org/officeDocument/2006/relationships/customXml" Target="../../customXml/item4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9.xml"/><Relationship Id="rId7" Type="http://schemas.openxmlformats.org/officeDocument/2006/relationships/image" Target="../media/image2.png"/><Relationship Id="rId2" Type="http://schemas.openxmlformats.org/officeDocument/2006/relationships/customXml" Target="../../customXml/item18.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42.xml"/><Relationship Id="rId4" Type="http://schemas.openxmlformats.org/officeDocument/2006/relationships/customXml" Target="../../customXml/item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Xmark01.svg"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commons.wikimedia.org/wiki/File:Xmark01.svg"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Removing and splitting </a:t>
            </a:r>
            <a:r>
              <a:rPr lang="en-US" dirty="0" err="1">
                <a:solidFill>
                  <a:schemeClr val="bg1"/>
                </a:solidFill>
              </a:rPr>
              <a:t>DataFrame</a:t>
            </a:r>
            <a:r>
              <a:rPr lang="en-US" dirty="0">
                <a:solidFill>
                  <a:schemeClr val="bg1"/>
                </a:solidFill>
              </a:rPr>
              <a:t> columns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When preparing data for machine learning you may need to remove specific columns from the </a:t>
            </a:r>
            <a:r>
              <a:rPr lang="en-CA" dirty="0" err="1"/>
              <a:t>DataFrame</a:t>
            </a:r>
            <a:endParaRPr lang="en-CA" dirty="0"/>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extLst>
              <p:ext uri="{D42A27DB-BD31-4B8C-83A1-F6EECF244321}">
                <p14:modId xmlns:p14="http://schemas.microsoft.com/office/powerpoint/2010/main" val="3640813482"/>
              </p:ext>
            </p:extLst>
          </p:nvPr>
        </p:nvGraphicFramePr>
        <p:xfrm>
          <a:off x="346107" y="3802062"/>
          <a:ext cx="11704318" cy="292608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gridCol w="2167466">
                  <a:extLst>
                    <a:ext uri="{9D8B030D-6E8A-4147-A177-3AD203B41FA5}">
                      <a16:colId xmlns:a16="http://schemas.microsoft.com/office/drawing/2014/main" val="487903021"/>
                    </a:ext>
                  </a:extLst>
                </a:gridCol>
                <a:gridCol w="2167466">
                  <a:extLst>
                    <a:ext uri="{9D8B030D-6E8A-4147-A177-3AD203B41FA5}">
                      <a16:colId xmlns:a16="http://schemas.microsoft.com/office/drawing/2014/main" val="1396307165"/>
                    </a:ext>
                  </a:extLst>
                </a:gridCol>
              </a:tblGrid>
              <a:tr h="3592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tc>
                  <a:txBody>
                    <a:bodyPr/>
                    <a:lstStyle/>
                    <a:p>
                      <a:r>
                        <a:rPr lang="en-CA" dirty="0" err="1"/>
                        <a:t>Sch_arr_time</a:t>
                      </a:r>
                      <a:endParaRPr lang="en-CA" dirty="0"/>
                    </a:p>
                  </a:txBody>
                  <a:tcPr/>
                </a:tc>
                <a:tc>
                  <a:txBody>
                    <a:bodyPr/>
                    <a:lstStyle/>
                    <a:p>
                      <a:r>
                        <a:rPr lang="en-CA" dirty="0" err="1"/>
                        <a:t>Actual_arr_time</a:t>
                      </a:r>
                      <a:endParaRPr lang="en-CA" dirty="0"/>
                    </a:p>
                  </a:txBody>
                  <a:tcPr/>
                </a:tc>
                <a:tc>
                  <a:txBody>
                    <a:bodyPr/>
                    <a:lstStyle/>
                    <a:p>
                      <a:r>
                        <a:rPr lang="en-CA" dirty="0" err="1"/>
                        <a:t>Arr_delay</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tc>
                  <a:txBody>
                    <a:bodyPr/>
                    <a:lstStyle/>
                    <a:p>
                      <a:r>
                        <a:rPr lang="en-CA" dirty="0"/>
                        <a:t>1425</a:t>
                      </a:r>
                    </a:p>
                  </a:txBody>
                  <a:tcPr/>
                </a:tc>
                <a:tc>
                  <a:txBody>
                    <a:bodyPr/>
                    <a:lstStyle/>
                    <a:p>
                      <a:r>
                        <a:rPr lang="en-CA" dirty="0"/>
                        <a:t>1450</a:t>
                      </a:r>
                    </a:p>
                  </a:txBody>
                  <a:tcPr/>
                </a:tc>
                <a:tc>
                  <a:txBody>
                    <a:bodyPr/>
                    <a:lstStyle/>
                    <a:p>
                      <a:r>
                        <a:rPr lang="en-CA" dirty="0"/>
                        <a:t>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tc>
                  <a:txBody>
                    <a:bodyPr/>
                    <a:lstStyle/>
                    <a:p>
                      <a:r>
                        <a:rPr lang="en-CA" dirty="0"/>
                        <a:t>2045</a:t>
                      </a:r>
                    </a:p>
                  </a:txBody>
                  <a:tcPr/>
                </a:tc>
                <a:tc>
                  <a:txBody>
                    <a:bodyPr/>
                    <a:lstStyle/>
                    <a:p>
                      <a:r>
                        <a:rPr lang="en-CA" dirty="0"/>
                        <a:t>2046</a:t>
                      </a:r>
                    </a:p>
                  </a:txBody>
                  <a:tcPr/>
                </a:tc>
                <a:tc>
                  <a:txBody>
                    <a:bodyPr/>
                    <a:lstStyle/>
                    <a:p>
                      <a:r>
                        <a:rPr lang="en-CA" dirty="0"/>
                        <a:t>1</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a:t>
                      </a:r>
                    </a:p>
                  </a:txBody>
                  <a:tcPr/>
                </a:tc>
                <a:tc>
                  <a:txBody>
                    <a:bodyPr/>
                    <a:lstStyle/>
                    <a:p>
                      <a:r>
                        <a:rPr lang="en-CA" dirty="0"/>
                        <a:t>BWI</a:t>
                      </a:r>
                    </a:p>
                  </a:txBody>
                  <a:tcPr/>
                </a:tc>
                <a:tc>
                  <a:txBody>
                    <a:bodyPr/>
                    <a:lstStyle/>
                    <a:p>
                      <a:r>
                        <a:rPr lang="en-CA" dirty="0"/>
                        <a:t>950</a:t>
                      </a:r>
                    </a:p>
                  </a:txBody>
                  <a:tcPr/>
                </a:tc>
                <a:tc>
                  <a:txBody>
                    <a:bodyPr/>
                    <a:lstStyle/>
                    <a:p>
                      <a:r>
                        <a:rPr lang="en-CA" dirty="0"/>
                        <a:t>947</a:t>
                      </a:r>
                    </a:p>
                  </a:txBody>
                  <a:tcPr/>
                </a:tc>
                <a:tc>
                  <a:txBody>
                    <a:bodyPr/>
                    <a:lstStyle/>
                    <a:p>
                      <a:r>
                        <a:rPr lang="en-CA" dirty="0"/>
                        <a:t>-3</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tc>
                  <a:txBody>
                    <a:bodyPr/>
                    <a:lstStyle/>
                    <a:p>
                      <a:r>
                        <a:rPr lang="en-CA" dirty="0"/>
                        <a:t>1150</a:t>
                      </a:r>
                    </a:p>
                  </a:txBody>
                  <a:tcPr/>
                </a:tc>
                <a:tc>
                  <a:txBody>
                    <a:bodyPr/>
                    <a:lstStyle/>
                    <a:p>
                      <a:r>
                        <a:rPr lang="en-CA" dirty="0"/>
                        <a:t>1151</a:t>
                      </a:r>
                    </a:p>
                  </a:txBody>
                  <a:tcPr/>
                </a:tc>
                <a:tc>
                  <a:txBody>
                    <a:bodyPr/>
                    <a:lstStyle/>
                    <a:p>
                      <a:r>
                        <a:rPr lang="en-CA" dirty="0"/>
                        <a:t>1</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tc>
                  <a:txBody>
                    <a:bodyPr/>
                    <a:lstStyle/>
                    <a:p>
                      <a:r>
                        <a:rPr lang="en-CA" dirty="0"/>
                        <a:t>1500</a:t>
                      </a:r>
                    </a:p>
                  </a:txBody>
                  <a:tcPr/>
                </a:tc>
                <a:tc>
                  <a:txBody>
                    <a:bodyPr/>
                    <a:lstStyle/>
                    <a:p>
                      <a:r>
                        <a:rPr lang="en-CA" dirty="0"/>
                        <a:t>1458</a:t>
                      </a:r>
                    </a:p>
                  </a:txBody>
                  <a:tcPr/>
                </a:tc>
                <a:tc>
                  <a:txBody>
                    <a:bodyPr/>
                    <a:lstStyle/>
                    <a:p>
                      <a:r>
                        <a:rPr lang="en-CA" dirty="0"/>
                        <a:t>-2</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tc>
                  <a:txBody>
                    <a:bodyPr/>
                    <a:lstStyle/>
                    <a:p>
                      <a:r>
                        <a:rPr lang="en-CA" dirty="0"/>
                        <a:t>1800</a:t>
                      </a:r>
                    </a:p>
                  </a:txBody>
                  <a:tcPr/>
                </a:tc>
                <a:tc>
                  <a:txBody>
                    <a:bodyPr/>
                    <a:lstStyle/>
                    <a:p>
                      <a:r>
                        <a:rPr lang="en-CA" dirty="0"/>
                        <a:t>1802</a:t>
                      </a:r>
                    </a:p>
                  </a:txBody>
                  <a:tcPr/>
                </a:tc>
                <a:tc>
                  <a:txBody>
                    <a:bodyPr/>
                    <a:lstStyle/>
                    <a:p>
                      <a:r>
                        <a:rPr lang="en-CA" dirty="0"/>
                        <a:t>2</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tc>
                  <a:txBody>
                    <a:bodyPr/>
                    <a:lstStyle/>
                    <a:p>
                      <a:r>
                        <a:rPr lang="en-CA" dirty="0"/>
                        <a:t>1015</a:t>
                      </a:r>
                    </a:p>
                  </a:txBody>
                  <a:tcPr/>
                </a:tc>
                <a:tc>
                  <a:txBody>
                    <a:bodyPr/>
                    <a:lstStyle/>
                    <a:p>
                      <a:r>
                        <a:rPr lang="en-CA" dirty="0"/>
                        <a:t>1042</a:t>
                      </a:r>
                    </a:p>
                  </a:txBody>
                  <a:tcPr/>
                </a:tc>
                <a:tc>
                  <a:txBody>
                    <a:bodyPr/>
                    <a:lstStyle/>
                    <a:p>
                      <a:r>
                        <a:rPr lang="en-CA" dirty="0"/>
                        <a:t>27</a:t>
                      </a:r>
                    </a:p>
                  </a:txBody>
                  <a:tcPr/>
                </a:tc>
                <a:extLst>
                  <a:ext uri="{0D108BD9-81ED-4DB2-BD59-A6C34878D82A}">
                    <a16:rowId xmlns:a16="http://schemas.microsoft.com/office/drawing/2014/main" val="824987476"/>
                  </a:ext>
                </a:extLst>
              </a:tr>
            </a:tbl>
          </a:graphicData>
        </a:graphic>
      </p:graphicFrame>
    </p:spTree>
    <p:extLst>
      <p:ext uri="{BB962C8B-B14F-4D97-AF65-F5344CB8AC3E}">
        <p14:creationId xmlns:p14="http://schemas.microsoft.com/office/powerpoint/2010/main" val="786478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latin typeface="Consolas"/>
                <a:cs typeface="Segoe UI"/>
              </a:rPr>
              <a:t>drop</a:t>
            </a:r>
            <a:r>
              <a:rPr lang="en-CA" dirty="0">
                <a:cs typeface="Segoe UI"/>
              </a:rPr>
              <a:t> deletes columns from a </a:t>
            </a:r>
            <a:r>
              <a:rPr lang="en-CA" dirty="0" err="1">
                <a:cs typeface="Segoe UI"/>
              </a:rPr>
              <a:t>DataFrame</a:t>
            </a:r>
            <a:endParaRPr lang="en-CA" dirty="0">
              <a:cs typeface="Segoe UI"/>
            </a:endParaRP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2022092"/>
          </a:xfrm>
        </p:spPr>
        <p:txBody>
          <a:bodyPr vert="horz" wrap="square" lIns="91440" tIns="91440" rIns="91440" bIns="91440" rtlCol="0" anchor="t">
            <a:spAutoFit/>
          </a:bodyPr>
          <a:lstStyle/>
          <a:p>
            <a:r>
              <a:rPr lang="en-US" i="1" spc="0" dirty="0" err="1">
                <a:solidFill>
                  <a:srgbClr val="002050"/>
                </a:solidFill>
                <a:latin typeface="Consolas"/>
              </a:rPr>
              <a:t>DataFrameName</a:t>
            </a:r>
            <a:r>
              <a:rPr lang="en-US" spc="0" dirty="0" err="1">
                <a:solidFill>
                  <a:srgbClr val="002050"/>
                </a:solidFill>
                <a:latin typeface="Consolas"/>
              </a:rPr>
              <a:t>.drop</a:t>
            </a:r>
            <a:r>
              <a:rPr lang="en-US" spc="0" dirty="0">
                <a:solidFill>
                  <a:srgbClr val="002050"/>
                </a:solidFill>
                <a:latin typeface="Consolas"/>
              </a:rPr>
              <a:t>(columns=[</a:t>
            </a:r>
            <a:r>
              <a:rPr lang="en-US" spc="0" dirty="0">
                <a:solidFill>
                  <a:srgbClr val="C00000"/>
                </a:solidFill>
                <a:latin typeface="Consolas"/>
              </a:rPr>
              <a:t>'</a:t>
            </a:r>
            <a:r>
              <a:rPr lang="en-US" spc="0" dirty="0" err="1">
                <a:solidFill>
                  <a:srgbClr val="C00000"/>
                </a:solidFill>
                <a:latin typeface="Consolas"/>
              </a:rPr>
              <a:t>columnname</a:t>
            </a:r>
            <a:r>
              <a:rPr lang="en-US" spc="0" dirty="0">
                <a:solidFill>
                  <a:srgbClr val="C00000"/>
                </a:solidFill>
                <a:latin typeface="Consolas"/>
              </a:rPr>
              <a:t>'</a:t>
            </a:r>
            <a:r>
              <a:rPr lang="en-US" spc="0" dirty="0">
                <a:solidFill>
                  <a:srgbClr val="002050"/>
                </a:solidFill>
                <a:latin typeface="Consolas"/>
              </a:rPr>
              <a:t>])</a:t>
            </a:r>
          </a:p>
          <a:p>
            <a:pPr lvl="0"/>
            <a:endParaRPr lang="en-US" spc="0" dirty="0">
              <a:solidFill>
                <a:srgbClr val="002050"/>
              </a:solidFill>
              <a:latin typeface="Consolas" panose="020B0609020204030204" pitchFamily="49" charset="0"/>
            </a:endParaRPr>
          </a:p>
          <a:p>
            <a:r>
              <a:rPr lang="en-US" spc="0" dirty="0" err="1">
                <a:solidFill>
                  <a:srgbClr val="002050"/>
                </a:solidFill>
                <a:latin typeface="Consolas"/>
              </a:rPr>
              <a:t>new_df</a:t>
            </a:r>
            <a:r>
              <a:rPr lang="en-US" spc="0" dirty="0">
                <a:solidFill>
                  <a:srgbClr val="002050"/>
                </a:solidFill>
                <a:latin typeface="Consolas"/>
              </a:rPr>
              <a:t> = </a:t>
            </a:r>
            <a:r>
              <a:rPr lang="en-US" spc="0" dirty="0" err="1">
                <a:solidFill>
                  <a:srgbClr val="002050"/>
                </a:solidFill>
                <a:latin typeface="Consolas"/>
              </a:rPr>
              <a:t>delays_df.drop</a:t>
            </a:r>
            <a:r>
              <a:rPr lang="en-US" spc="0" dirty="0">
                <a:solidFill>
                  <a:srgbClr val="002050"/>
                </a:solidFill>
                <a:latin typeface="Consolas"/>
              </a:rPr>
              <a:t>(columns=[</a:t>
            </a:r>
            <a:r>
              <a:rPr lang="en-US" spc="0" dirty="0">
                <a:solidFill>
                  <a:srgbClr val="C00000"/>
                </a:solidFill>
                <a:latin typeface="Consolas"/>
              </a:rPr>
              <a:t>'</a:t>
            </a:r>
            <a:r>
              <a:rPr lang="en-US" spc="0" dirty="0" err="1">
                <a:solidFill>
                  <a:srgbClr val="C00000"/>
                </a:solidFill>
                <a:latin typeface="Consolas"/>
              </a:rPr>
              <a:t>Actual_arr_time</a:t>
            </a:r>
            <a:r>
              <a:rPr lang="en-US" spc="0" dirty="0">
                <a:solidFill>
                  <a:srgbClr val="C00000"/>
                </a:solidFill>
                <a:latin typeface="Consolas"/>
              </a:rPr>
              <a:t>'</a:t>
            </a:r>
            <a:r>
              <a:rPr lang="en-US" spc="0" dirty="0">
                <a:solidFill>
                  <a:srgbClr val="002050"/>
                </a:solidFill>
                <a:latin typeface="Consolas"/>
              </a:rPr>
              <a:t>]) </a:t>
            </a:r>
            <a:endParaRPr lang="en-US" spc="0" dirty="0">
              <a:solidFill>
                <a:srgbClr val="002050"/>
              </a:solidFill>
              <a:latin typeface="Consolas" panose="020B0609020204030204" pitchFamily="49" charset="0"/>
            </a:endParaRPr>
          </a:p>
          <a:p>
            <a:endParaRPr lang="en-CA" sz="3200" dirty="0"/>
          </a:p>
        </p:txBody>
      </p:sp>
      <p:graphicFrame>
        <p:nvGraphicFramePr>
          <p:cNvPr id="7" name="Table 13">
            <a:extLst>
              <a:ext uri="{FF2B5EF4-FFF2-40B4-BE49-F238E27FC236}">
                <a16:creationId xmlns:a16="http://schemas.microsoft.com/office/drawing/2014/main" id="{F0977183-F7A8-4973-BB1B-87A0CAE210F9}"/>
              </a:ext>
            </a:extLst>
          </p:cNvPr>
          <p:cNvGraphicFramePr>
            <a:graphicFrameLocks noGrp="1"/>
          </p:cNvGraphicFramePr>
          <p:nvPr>
            <p:extLst>
              <p:ext uri="{D42A27DB-BD31-4B8C-83A1-F6EECF244321}">
                <p14:modId xmlns:p14="http://schemas.microsoft.com/office/powerpoint/2010/main" val="2787918261"/>
              </p:ext>
            </p:extLst>
          </p:nvPr>
        </p:nvGraphicFramePr>
        <p:xfrm>
          <a:off x="346107" y="3802062"/>
          <a:ext cx="11704318" cy="292608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gridCol w="2167466">
                  <a:extLst>
                    <a:ext uri="{9D8B030D-6E8A-4147-A177-3AD203B41FA5}">
                      <a16:colId xmlns:a16="http://schemas.microsoft.com/office/drawing/2014/main" val="487903021"/>
                    </a:ext>
                  </a:extLst>
                </a:gridCol>
                <a:gridCol w="2167466">
                  <a:extLst>
                    <a:ext uri="{9D8B030D-6E8A-4147-A177-3AD203B41FA5}">
                      <a16:colId xmlns:a16="http://schemas.microsoft.com/office/drawing/2014/main" val="1396307165"/>
                    </a:ext>
                  </a:extLst>
                </a:gridCol>
              </a:tblGrid>
              <a:tr h="3592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tc>
                  <a:txBody>
                    <a:bodyPr/>
                    <a:lstStyle/>
                    <a:p>
                      <a:r>
                        <a:rPr lang="en-CA" dirty="0" err="1"/>
                        <a:t>Sch_arr_time</a:t>
                      </a:r>
                      <a:endParaRPr lang="en-CA" dirty="0"/>
                    </a:p>
                  </a:txBody>
                  <a:tcPr/>
                </a:tc>
                <a:tc>
                  <a:txBody>
                    <a:bodyPr/>
                    <a:lstStyle/>
                    <a:p>
                      <a:r>
                        <a:rPr lang="en-CA" dirty="0" err="1"/>
                        <a:t>Actual_arr_time</a:t>
                      </a:r>
                      <a:endParaRPr lang="en-CA" dirty="0"/>
                    </a:p>
                  </a:txBody>
                  <a:tcPr/>
                </a:tc>
                <a:tc>
                  <a:txBody>
                    <a:bodyPr/>
                    <a:lstStyle/>
                    <a:p>
                      <a:r>
                        <a:rPr lang="en-CA" dirty="0" err="1"/>
                        <a:t>Arr_delay</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tc>
                  <a:txBody>
                    <a:bodyPr/>
                    <a:lstStyle/>
                    <a:p>
                      <a:r>
                        <a:rPr lang="en-CA" dirty="0"/>
                        <a:t>1425</a:t>
                      </a:r>
                    </a:p>
                  </a:txBody>
                  <a:tcPr/>
                </a:tc>
                <a:tc>
                  <a:txBody>
                    <a:bodyPr/>
                    <a:lstStyle/>
                    <a:p>
                      <a:r>
                        <a:rPr lang="en-CA" dirty="0"/>
                        <a:t>1450</a:t>
                      </a:r>
                    </a:p>
                  </a:txBody>
                  <a:tcPr/>
                </a:tc>
                <a:tc>
                  <a:txBody>
                    <a:bodyPr/>
                    <a:lstStyle/>
                    <a:p>
                      <a:r>
                        <a:rPr lang="en-CA" dirty="0"/>
                        <a:t>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tc>
                  <a:txBody>
                    <a:bodyPr/>
                    <a:lstStyle/>
                    <a:p>
                      <a:r>
                        <a:rPr lang="en-CA" dirty="0"/>
                        <a:t>2045</a:t>
                      </a:r>
                    </a:p>
                  </a:txBody>
                  <a:tcPr/>
                </a:tc>
                <a:tc>
                  <a:txBody>
                    <a:bodyPr/>
                    <a:lstStyle/>
                    <a:p>
                      <a:r>
                        <a:rPr lang="en-CA" dirty="0"/>
                        <a:t>2046</a:t>
                      </a:r>
                    </a:p>
                  </a:txBody>
                  <a:tcPr/>
                </a:tc>
                <a:tc>
                  <a:txBody>
                    <a:bodyPr/>
                    <a:lstStyle/>
                    <a:p>
                      <a:r>
                        <a:rPr lang="en-CA" dirty="0"/>
                        <a:t>1</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a:t>
                      </a:r>
                    </a:p>
                  </a:txBody>
                  <a:tcPr/>
                </a:tc>
                <a:tc>
                  <a:txBody>
                    <a:bodyPr/>
                    <a:lstStyle/>
                    <a:p>
                      <a:r>
                        <a:rPr lang="en-CA" dirty="0"/>
                        <a:t>BWI</a:t>
                      </a:r>
                    </a:p>
                  </a:txBody>
                  <a:tcPr/>
                </a:tc>
                <a:tc>
                  <a:txBody>
                    <a:bodyPr/>
                    <a:lstStyle/>
                    <a:p>
                      <a:r>
                        <a:rPr lang="en-CA" dirty="0"/>
                        <a:t>950</a:t>
                      </a:r>
                    </a:p>
                  </a:txBody>
                  <a:tcPr/>
                </a:tc>
                <a:tc>
                  <a:txBody>
                    <a:bodyPr/>
                    <a:lstStyle/>
                    <a:p>
                      <a:r>
                        <a:rPr lang="en-CA" dirty="0"/>
                        <a:t>947</a:t>
                      </a:r>
                    </a:p>
                  </a:txBody>
                  <a:tcPr/>
                </a:tc>
                <a:tc>
                  <a:txBody>
                    <a:bodyPr/>
                    <a:lstStyle/>
                    <a:p>
                      <a:r>
                        <a:rPr lang="en-CA" dirty="0"/>
                        <a:t>-3</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tc>
                  <a:txBody>
                    <a:bodyPr/>
                    <a:lstStyle/>
                    <a:p>
                      <a:r>
                        <a:rPr lang="en-CA" dirty="0"/>
                        <a:t>1150</a:t>
                      </a:r>
                    </a:p>
                  </a:txBody>
                  <a:tcPr/>
                </a:tc>
                <a:tc>
                  <a:txBody>
                    <a:bodyPr/>
                    <a:lstStyle/>
                    <a:p>
                      <a:r>
                        <a:rPr lang="en-CA" dirty="0"/>
                        <a:t>1151</a:t>
                      </a:r>
                    </a:p>
                  </a:txBody>
                  <a:tcPr/>
                </a:tc>
                <a:tc>
                  <a:txBody>
                    <a:bodyPr/>
                    <a:lstStyle/>
                    <a:p>
                      <a:r>
                        <a:rPr lang="en-CA" dirty="0"/>
                        <a:t>1</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tc>
                  <a:txBody>
                    <a:bodyPr/>
                    <a:lstStyle/>
                    <a:p>
                      <a:r>
                        <a:rPr lang="en-CA" dirty="0"/>
                        <a:t>1500</a:t>
                      </a:r>
                    </a:p>
                  </a:txBody>
                  <a:tcPr/>
                </a:tc>
                <a:tc>
                  <a:txBody>
                    <a:bodyPr/>
                    <a:lstStyle/>
                    <a:p>
                      <a:r>
                        <a:rPr lang="en-CA" dirty="0"/>
                        <a:t>1458</a:t>
                      </a:r>
                    </a:p>
                  </a:txBody>
                  <a:tcPr/>
                </a:tc>
                <a:tc>
                  <a:txBody>
                    <a:bodyPr/>
                    <a:lstStyle/>
                    <a:p>
                      <a:r>
                        <a:rPr lang="en-CA" dirty="0"/>
                        <a:t>-2</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tc>
                  <a:txBody>
                    <a:bodyPr/>
                    <a:lstStyle/>
                    <a:p>
                      <a:r>
                        <a:rPr lang="en-CA" dirty="0"/>
                        <a:t>1800</a:t>
                      </a:r>
                    </a:p>
                  </a:txBody>
                  <a:tcPr/>
                </a:tc>
                <a:tc>
                  <a:txBody>
                    <a:bodyPr/>
                    <a:lstStyle/>
                    <a:p>
                      <a:r>
                        <a:rPr lang="en-CA" dirty="0"/>
                        <a:t>1802</a:t>
                      </a:r>
                    </a:p>
                  </a:txBody>
                  <a:tcPr/>
                </a:tc>
                <a:tc>
                  <a:txBody>
                    <a:bodyPr/>
                    <a:lstStyle/>
                    <a:p>
                      <a:r>
                        <a:rPr lang="en-CA" dirty="0"/>
                        <a:t>2</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tc>
                  <a:txBody>
                    <a:bodyPr/>
                    <a:lstStyle/>
                    <a:p>
                      <a:r>
                        <a:rPr lang="en-CA" dirty="0"/>
                        <a:t>1015</a:t>
                      </a:r>
                    </a:p>
                  </a:txBody>
                  <a:tcPr/>
                </a:tc>
                <a:tc>
                  <a:txBody>
                    <a:bodyPr/>
                    <a:lstStyle/>
                    <a:p>
                      <a:r>
                        <a:rPr lang="en-CA" dirty="0"/>
                        <a:t>1042</a:t>
                      </a:r>
                    </a:p>
                  </a:txBody>
                  <a:tcPr/>
                </a:tc>
                <a:tc>
                  <a:txBody>
                    <a:bodyPr/>
                    <a:lstStyle/>
                    <a:p>
                      <a:r>
                        <a:rPr lang="en-CA" dirty="0"/>
                        <a:t>27</a:t>
                      </a:r>
                    </a:p>
                  </a:txBody>
                  <a:tcPr/>
                </a:tc>
                <a:extLst>
                  <a:ext uri="{0D108BD9-81ED-4DB2-BD59-A6C34878D82A}">
                    <a16:rowId xmlns:a16="http://schemas.microsoft.com/office/drawing/2014/main" val="824987476"/>
                  </a:ext>
                </a:extLst>
              </a:tr>
            </a:tbl>
          </a:graphicData>
        </a:graphic>
      </p:graphicFrame>
      <p:pic>
        <p:nvPicPr>
          <p:cNvPr id="6" name="Picture 5" descr="A picture containing clock&#10;&#10;Description automatically generated">
            <a:extLst>
              <a:ext uri="{FF2B5EF4-FFF2-40B4-BE49-F238E27FC236}">
                <a16:creationId xmlns:a16="http://schemas.microsoft.com/office/drawing/2014/main" id="{FFF81F6E-293C-464C-A079-FB8A3703217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437437" y="3192462"/>
            <a:ext cx="2819400" cy="4114800"/>
          </a:xfrm>
          <a:prstGeom prst="rect">
            <a:avLst/>
          </a:prstGeom>
        </p:spPr>
      </p:pic>
    </p:spTree>
    <p:extLst>
      <p:ext uri="{BB962C8B-B14F-4D97-AF65-F5344CB8AC3E}">
        <p14:creationId xmlns:p14="http://schemas.microsoft.com/office/powerpoint/2010/main" val="1258425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cs typeface="Segoe UI"/>
              </a:rPr>
              <a:t>Use </a:t>
            </a:r>
            <a:r>
              <a:rPr lang="en-CA" dirty="0" err="1">
                <a:latin typeface="Consolas"/>
                <a:cs typeface="Segoe UI"/>
              </a:rPr>
              <a:t>inplace</a:t>
            </a:r>
            <a:r>
              <a:rPr lang="en-CA" b="1" i="1" dirty="0">
                <a:cs typeface="Segoe UI"/>
              </a:rPr>
              <a:t> </a:t>
            </a:r>
            <a:r>
              <a:rPr lang="en-CA" dirty="0">
                <a:cs typeface="Segoe UI"/>
              </a:rPr>
              <a:t>to edit the existing </a:t>
            </a:r>
            <a:r>
              <a:rPr lang="en-CA" dirty="0" err="1">
                <a:cs typeface="Segoe UI"/>
              </a:rPr>
              <a:t>DataFrame</a:t>
            </a:r>
            <a:endParaRPr lang="en-CA" dirty="0">
              <a:cs typeface="Segoe UI"/>
            </a:endParaRPr>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2022092"/>
          </a:xfrm>
        </p:spPr>
        <p:txBody>
          <a:bodyPr vert="horz" wrap="square" lIns="91440" tIns="91440" rIns="91440" bIns="91440" rtlCol="0" anchor="t">
            <a:spAutoFit/>
          </a:bodyPr>
          <a:lstStyle/>
          <a:p>
            <a:r>
              <a:rPr lang="en-US" spc="0" dirty="0" err="1">
                <a:solidFill>
                  <a:srgbClr val="002050"/>
                </a:solidFill>
                <a:latin typeface="Consolas"/>
              </a:rPr>
              <a:t>delays_df.drop</a:t>
            </a:r>
            <a:r>
              <a:rPr lang="en-US" spc="0" dirty="0">
                <a:solidFill>
                  <a:srgbClr val="002050"/>
                </a:solidFill>
                <a:latin typeface="Consolas"/>
              </a:rPr>
              <a:t>(columns=[</a:t>
            </a:r>
            <a:r>
              <a:rPr lang="en-US" spc="0" dirty="0">
                <a:solidFill>
                  <a:srgbClr val="C00000"/>
                </a:solidFill>
                <a:latin typeface="Consolas"/>
              </a:rPr>
              <a:t>'</a:t>
            </a:r>
            <a:r>
              <a:rPr lang="en-US" spc="0" dirty="0" err="1">
                <a:solidFill>
                  <a:srgbClr val="C00000"/>
                </a:solidFill>
                <a:latin typeface="Consolas"/>
              </a:rPr>
              <a:t>Actual_arr_time</a:t>
            </a:r>
            <a:r>
              <a:rPr lang="en-US" spc="0" dirty="0">
                <a:solidFill>
                  <a:srgbClr val="C00000"/>
                </a:solidFill>
                <a:latin typeface="Consolas"/>
              </a:rPr>
              <a:t>'</a:t>
            </a:r>
            <a:r>
              <a:rPr lang="en-US" spc="0" dirty="0">
                <a:solidFill>
                  <a:srgbClr val="002050"/>
                </a:solidFill>
                <a:latin typeface="Consolas"/>
              </a:rPr>
              <a:t>],</a:t>
            </a:r>
            <a:endParaRPr lang="en-US" dirty="0">
              <a:solidFill>
                <a:srgbClr val="002050"/>
              </a:solidFill>
              <a:latin typeface="Segoe UI Light"/>
              <a:cs typeface="Segoe UI Light"/>
            </a:endParaRPr>
          </a:p>
          <a:p>
            <a:r>
              <a:rPr lang="en-US" spc="0" dirty="0">
                <a:solidFill>
                  <a:srgbClr val="002050"/>
                </a:solidFill>
                <a:latin typeface="Consolas"/>
              </a:rPr>
              <a:t>               </a:t>
            </a:r>
            <a:r>
              <a:rPr lang="en-US" spc="0" dirty="0" err="1">
                <a:solidFill>
                  <a:srgbClr val="002050"/>
                </a:solidFill>
                <a:latin typeface="Consolas"/>
              </a:rPr>
              <a:t>inplace</a:t>
            </a:r>
            <a:r>
              <a:rPr lang="en-US" spc="0" dirty="0">
                <a:solidFill>
                  <a:srgbClr val="002050"/>
                </a:solidFill>
                <a:latin typeface="Consolas"/>
              </a:rPr>
              <a:t>=True) </a:t>
            </a:r>
            <a:endParaRPr lang="en-US" dirty="0">
              <a:cs typeface="Segoe UI Light"/>
            </a:endParaRPr>
          </a:p>
          <a:p>
            <a:endParaRPr lang="en-US" spc="0" dirty="0">
              <a:solidFill>
                <a:srgbClr val="002050"/>
              </a:solidFill>
              <a:latin typeface="Consolas"/>
            </a:endParaRPr>
          </a:p>
          <a:p>
            <a:pPr lvl="0"/>
            <a:r>
              <a:rPr lang="en-CA" sz="3200" dirty="0"/>
              <a:t>will remove </a:t>
            </a:r>
            <a:r>
              <a:rPr lang="en-CA" sz="3200" dirty="0" err="1"/>
              <a:t>Actual_arr_time</a:t>
            </a:r>
            <a:r>
              <a:rPr lang="en-CA" sz="3200" dirty="0"/>
              <a:t> from the </a:t>
            </a:r>
            <a:r>
              <a:rPr lang="en-CA" sz="3200" dirty="0" err="1"/>
              <a:t>DataFrame</a:t>
            </a:r>
            <a:r>
              <a:rPr lang="en-CA" sz="3200" dirty="0"/>
              <a:t> </a:t>
            </a:r>
            <a:r>
              <a:rPr lang="en-CA" sz="3200" dirty="0" err="1"/>
              <a:t>delays_df</a:t>
            </a:r>
            <a:r>
              <a:rPr lang="en-CA" sz="3200" dirty="0"/>
              <a:t>:</a:t>
            </a:r>
          </a:p>
        </p:txBody>
      </p:sp>
      <p:graphicFrame>
        <p:nvGraphicFramePr>
          <p:cNvPr id="7" name="Table 13">
            <a:extLst>
              <a:ext uri="{FF2B5EF4-FFF2-40B4-BE49-F238E27FC236}">
                <a16:creationId xmlns:a16="http://schemas.microsoft.com/office/drawing/2014/main" id="{F0977183-F7A8-4973-BB1B-87A0CAE210F9}"/>
              </a:ext>
            </a:extLst>
          </p:cNvPr>
          <p:cNvGraphicFramePr>
            <a:graphicFrameLocks noGrp="1"/>
          </p:cNvGraphicFramePr>
          <p:nvPr/>
        </p:nvGraphicFramePr>
        <p:xfrm>
          <a:off x="346107" y="3802062"/>
          <a:ext cx="11704318" cy="292608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gridCol w="2167466">
                  <a:extLst>
                    <a:ext uri="{9D8B030D-6E8A-4147-A177-3AD203B41FA5}">
                      <a16:colId xmlns:a16="http://schemas.microsoft.com/office/drawing/2014/main" val="487903021"/>
                    </a:ext>
                  </a:extLst>
                </a:gridCol>
                <a:gridCol w="2167466">
                  <a:extLst>
                    <a:ext uri="{9D8B030D-6E8A-4147-A177-3AD203B41FA5}">
                      <a16:colId xmlns:a16="http://schemas.microsoft.com/office/drawing/2014/main" val="1396307165"/>
                    </a:ext>
                  </a:extLst>
                </a:gridCol>
              </a:tblGrid>
              <a:tr h="3592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tc>
                  <a:txBody>
                    <a:bodyPr/>
                    <a:lstStyle/>
                    <a:p>
                      <a:r>
                        <a:rPr lang="en-CA" dirty="0" err="1"/>
                        <a:t>Sch_arr_time</a:t>
                      </a:r>
                      <a:endParaRPr lang="en-CA" dirty="0"/>
                    </a:p>
                  </a:txBody>
                  <a:tcPr/>
                </a:tc>
                <a:tc>
                  <a:txBody>
                    <a:bodyPr/>
                    <a:lstStyle/>
                    <a:p>
                      <a:r>
                        <a:rPr lang="en-CA" dirty="0" err="1"/>
                        <a:t>Actual_arr_time</a:t>
                      </a:r>
                      <a:endParaRPr lang="en-CA" dirty="0"/>
                    </a:p>
                  </a:txBody>
                  <a:tcPr/>
                </a:tc>
                <a:tc>
                  <a:txBody>
                    <a:bodyPr/>
                    <a:lstStyle/>
                    <a:p>
                      <a:r>
                        <a:rPr lang="en-CA" dirty="0" err="1"/>
                        <a:t>Arr_delay</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tc>
                  <a:txBody>
                    <a:bodyPr/>
                    <a:lstStyle/>
                    <a:p>
                      <a:r>
                        <a:rPr lang="en-CA" dirty="0"/>
                        <a:t>1425</a:t>
                      </a:r>
                    </a:p>
                  </a:txBody>
                  <a:tcPr/>
                </a:tc>
                <a:tc>
                  <a:txBody>
                    <a:bodyPr/>
                    <a:lstStyle/>
                    <a:p>
                      <a:r>
                        <a:rPr lang="en-CA" dirty="0"/>
                        <a:t>1450</a:t>
                      </a:r>
                    </a:p>
                  </a:txBody>
                  <a:tcPr/>
                </a:tc>
                <a:tc>
                  <a:txBody>
                    <a:bodyPr/>
                    <a:lstStyle/>
                    <a:p>
                      <a:r>
                        <a:rPr lang="en-CA" dirty="0"/>
                        <a:t>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tc>
                  <a:txBody>
                    <a:bodyPr/>
                    <a:lstStyle/>
                    <a:p>
                      <a:r>
                        <a:rPr lang="en-CA" dirty="0"/>
                        <a:t>2045</a:t>
                      </a:r>
                    </a:p>
                  </a:txBody>
                  <a:tcPr/>
                </a:tc>
                <a:tc>
                  <a:txBody>
                    <a:bodyPr/>
                    <a:lstStyle/>
                    <a:p>
                      <a:r>
                        <a:rPr lang="en-CA" dirty="0"/>
                        <a:t>2046</a:t>
                      </a:r>
                    </a:p>
                  </a:txBody>
                  <a:tcPr/>
                </a:tc>
                <a:tc>
                  <a:txBody>
                    <a:bodyPr/>
                    <a:lstStyle/>
                    <a:p>
                      <a:r>
                        <a:rPr lang="en-CA" dirty="0"/>
                        <a:t>1</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a:t>
                      </a:r>
                    </a:p>
                  </a:txBody>
                  <a:tcPr/>
                </a:tc>
                <a:tc>
                  <a:txBody>
                    <a:bodyPr/>
                    <a:lstStyle/>
                    <a:p>
                      <a:r>
                        <a:rPr lang="en-CA" dirty="0"/>
                        <a:t>BWI</a:t>
                      </a:r>
                    </a:p>
                  </a:txBody>
                  <a:tcPr/>
                </a:tc>
                <a:tc>
                  <a:txBody>
                    <a:bodyPr/>
                    <a:lstStyle/>
                    <a:p>
                      <a:r>
                        <a:rPr lang="en-CA" dirty="0"/>
                        <a:t>950</a:t>
                      </a:r>
                    </a:p>
                  </a:txBody>
                  <a:tcPr/>
                </a:tc>
                <a:tc>
                  <a:txBody>
                    <a:bodyPr/>
                    <a:lstStyle/>
                    <a:p>
                      <a:r>
                        <a:rPr lang="en-CA" dirty="0"/>
                        <a:t>947</a:t>
                      </a:r>
                    </a:p>
                  </a:txBody>
                  <a:tcPr/>
                </a:tc>
                <a:tc>
                  <a:txBody>
                    <a:bodyPr/>
                    <a:lstStyle/>
                    <a:p>
                      <a:r>
                        <a:rPr lang="en-CA" dirty="0"/>
                        <a:t>-3</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tc>
                  <a:txBody>
                    <a:bodyPr/>
                    <a:lstStyle/>
                    <a:p>
                      <a:r>
                        <a:rPr lang="en-CA" dirty="0"/>
                        <a:t>1150</a:t>
                      </a:r>
                    </a:p>
                  </a:txBody>
                  <a:tcPr/>
                </a:tc>
                <a:tc>
                  <a:txBody>
                    <a:bodyPr/>
                    <a:lstStyle/>
                    <a:p>
                      <a:r>
                        <a:rPr lang="en-CA" dirty="0"/>
                        <a:t>1151</a:t>
                      </a:r>
                    </a:p>
                  </a:txBody>
                  <a:tcPr/>
                </a:tc>
                <a:tc>
                  <a:txBody>
                    <a:bodyPr/>
                    <a:lstStyle/>
                    <a:p>
                      <a:r>
                        <a:rPr lang="en-CA" dirty="0"/>
                        <a:t>1</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tc>
                  <a:txBody>
                    <a:bodyPr/>
                    <a:lstStyle/>
                    <a:p>
                      <a:r>
                        <a:rPr lang="en-CA" dirty="0"/>
                        <a:t>1500</a:t>
                      </a:r>
                    </a:p>
                  </a:txBody>
                  <a:tcPr/>
                </a:tc>
                <a:tc>
                  <a:txBody>
                    <a:bodyPr/>
                    <a:lstStyle/>
                    <a:p>
                      <a:r>
                        <a:rPr lang="en-CA" dirty="0"/>
                        <a:t>1458</a:t>
                      </a:r>
                    </a:p>
                  </a:txBody>
                  <a:tcPr/>
                </a:tc>
                <a:tc>
                  <a:txBody>
                    <a:bodyPr/>
                    <a:lstStyle/>
                    <a:p>
                      <a:r>
                        <a:rPr lang="en-CA" dirty="0"/>
                        <a:t>-2</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tc>
                  <a:txBody>
                    <a:bodyPr/>
                    <a:lstStyle/>
                    <a:p>
                      <a:r>
                        <a:rPr lang="en-CA" dirty="0"/>
                        <a:t>1800</a:t>
                      </a:r>
                    </a:p>
                  </a:txBody>
                  <a:tcPr/>
                </a:tc>
                <a:tc>
                  <a:txBody>
                    <a:bodyPr/>
                    <a:lstStyle/>
                    <a:p>
                      <a:r>
                        <a:rPr lang="en-CA" dirty="0"/>
                        <a:t>1802</a:t>
                      </a:r>
                    </a:p>
                  </a:txBody>
                  <a:tcPr/>
                </a:tc>
                <a:tc>
                  <a:txBody>
                    <a:bodyPr/>
                    <a:lstStyle/>
                    <a:p>
                      <a:r>
                        <a:rPr lang="en-CA" dirty="0"/>
                        <a:t>2</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tc>
                  <a:txBody>
                    <a:bodyPr/>
                    <a:lstStyle/>
                    <a:p>
                      <a:r>
                        <a:rPr lang="en-CA" dirty="0"/>
                        <a:t>1015</a:t>
                      </a:r>
                    </a:p>
                  </a:txBody>
                  <a:tcPr/>
                </a:tc>
                <a:tc>
                  <a:txBody>
                    <a:bodyPr/>
                    <a:lstStyle/>
                    <a:p>
                      <a:r>
                        <a:rPr lang="en-CA" dirty="0"/>
                        <a:t>1042</a:t>
                      </a:r>
                    </a:p>
                  </a:txBody>
                  <a:tcPr/>
                </a:tc>
                <a:tc>
                  <a:txBody>
                    <a:bodyPr/>
                    <a:lstStyle/>
                    <a:p>
                      <a:r>
                        <a:rPr lang="en-CA" dirty="0"/>
                        <a:t>27</a:t>
                      </a:r>
                    </a:p>
                  </a:txBody>
                  <a:tcPr/>
                </a:tc>
                <a:extLst>
                  <a:ext uri="{0D108BD9-81ED-4DB2-BD59-A6C34878D82A}">
                    <a16:rowId xmlns:a16="http://schemas.microsoft.com/office/drawing/2014/main" val="824987476"/>
                  </a:ext>
                </a:extLst>
              </a:tr>
            </a:tbl>
          </a:graphicData>
        </a:graphic>
      </p:graphicFrame>
      <p:pic>
        <p:nvPicPr>
          <p:cNvPr id="6" name="Picture 5" descr="A picture containing clock&#10;&#10;Description automatically generated">
            <a:extLst>
              <a:ext uri="{FF2B5EF4-FFF2-40B4-BE49-F238E27FC236}">
                <a16:creationId xmlns:a16="http://schemas.microsoft.com/office/drawing/2014/main" id="{FFF81F6E-293C-464C-A079-FB8A3703217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437437" y="3192462"/>
            <a:ext cx="2819400" cy="4114800"/>
          </a:xfrm>
          <a:prstGeom prst="rect">
            <a:avLst/>
          </a:prstGeom>
        </p:spPr>
      </p:pic>
    </p:spTree>
    <p:extLst>
      <p:ext uri="{BB962C8B-B14F-4D97-AF65-F5344CB8AC3E}">
        <p14:creationId xmlns:p14="http://schemas.microsoft.com/office/powerpoint/2010/main" val="241927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When preparing data for machine learning you may need to split the columns into separate </a:t>
            </a:r>
            <a:r>
              <a:rPr lang="en-CA" dirty="0" err="1"/>
              <a:t>DataFrames</a:t>
            </a:r>
            <a:endParaRPr lang="en-CA" dirty="0"/>
          </a:p>
        </p:txBody>
      </p:sp>
      <p:graphicFrame>
        <p:nvGraphicFramePr>
          <p:cNvPr id="5" name="Table 13">
            <a:extLst>
              <a:ext uri="{FF2B5EF4-FFF2-40B4-BE49-F238E27FC236}">
                <a16:creationId xmlns:a16="http://schemas.microsoft.com/office/drawing/2014/main" id="{20B92A84-42D6-4BFB-B3E5-3CECEBFBC7BA}"/>
              </a:ext>
            </a:extLst>
          </p:cNvPr>
          <p:cNvGraphicFramePr>
            <a:graphicFrameLocks noGrp="1"/>
          </p:cNvGraphicFramePr>
          <p:nvPr>
            <p:extLst>
              <p:ext uri="{D42A27DB-BD31-4B8C-83A1-F6EECF244321}">
                <p14:modId xmlns:p14="http://schemas.microsoft.com/office/powerpoint/2010/main" val="1866848610"/>
              </p:ext>
            </p:extLst>
          </p:nvPr>
        </p:nvGraphicFramePr>
        <p:xfrm>
          <a:off x="346107" y="3802062"/>
          <a:ext cx="11704318" cy="292608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gridCol w="2167466">
                  <a:extLst>
                    <a:ext uri="{9D8B030D-6E8A-4147-A177-3AD203B41FA5}">
                      <a16:colId xmlns:a16="http://schemas.microsoft.com/office/drawing/2014/main" val="487903021"/>
                    </a:ext>
                  </a:extLst>
                </a:gridCol>
                <a:gridCol w="2167466">
                  <a:extLst>
                    <a:ext uri="{9D8B030D-6E8A-4147-A177-3AD203B41FA5}">
                      <a16:colId xmlns:a16="http://schemas.microsoft.com/office/drawing/2014/main" val="1396307165"/>
                    </a:ext>
                  </a:extLst>
                </a:gridCol>
              </a:tblGrid>
              <a:tr h="3592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tc>
                  <a:txBody>
                    <a:bodyPr/>
                    <a:lstStyle/>
                    <a:p>
                      <a:r>
                        <a:rPr lang="en-CA" dirty="0" err="1"/>
                        <a:t>Sch_arr_time</a:t>
                      </a:r>
                      <a:endParaRPr lang="en-CA" dirty="0"/>
                    </a:p>
                  </a:txBody>
                  <a:tcPr/>
                </a:tc>
                <a:tc>
                  <a:txBody>
                    <a:bodyPr/>
                    <a:lstStyle/>
                    <a:p>
                      <a:r>
                        <a:rPr lang="en-CA" dirty="0" err="1"/>
                        <a:t>Actual_arr_time</a:t>
                      </a:r>
                      <a:endParaRPr lang="en-CA" dirty="0"/>
                    </a:p>
                  </a:txBody>
                  <a:tcPr/>
                </a:tc>
                <a:tc>
                  <a:txBody>
                    <a:bodyPr/>
                    <a:lstStyle/>
                    <a:p>
                      <a:r>
                        <a:rPr lang="en-CA" dirty="0" err="1"/>
                        <a:t>Arr_delay</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tc>
                  <a:txBody>
                    <a:bodyPr/>
                    <a:lstStyle/>
                    <a:p>
                      <a:r>
                        <a:rPr lang="en-CA" dirty="0"/>
                        <a:t>1425</a:t>
                      </a:r>
                    </a:p>
                  </a:txBody>
                  <a:tcPr/>
                </a:tc>
                <a:tc>
                  <a:txBody>
                    <a:bodyPr/>
                    <a:lstStyle/>
                    <a:p>
                      <a:r>
                        <a:rPr lang="en-CA" dirty="0"/>
                        <a:t>1450</a:t>
                      </a:r>
                    </a:p>
                  </a:txBody>
                  <a:tcPr/>
                </a:tc>
                <a:tc>
                  <a:txBody>
                    <a:bodyPr/>
                    <a:lstStyle/>
                    <a:p>
                      <a:r>
                        <a:rPr lang="en-CA" dirty="0"/>
                        <a:t>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tc>
                  <a:txBody>
                    <a:bodyPr/>
                    <a:lstStyle/>
                    <a:p>
                      <a:r>
                        <a:rPr lang="en-CA" dirty="0"/>
                        <a:t>2045</a:t>
                      </a:r>
                    </a:p>
                  </a:txBody>
                  <a:tcPr/>
                </a:tc>
                <a:tc>
                  <a:txBody>
                    <a:bodyPr/>
                    <a:lstStyle/>
                    <a:p>
                      <a:r>
                        <a:rPr lang="en-CA" dirty="0"/>
                        <a:t>2046</a:t>
                      </a:r>
                    </a:p>
                  </a:txBody>
                  <a:tcPr/>
                </a:tc>
                <a:tc>
                  <a:txBody>
                    <a:bodyPr/>
                    <a:lstStyle/>
                    <a:p>
                      <a:r>
                        <a:rPr lang="en-CA" dirty="0"/>
                        <a:t>1</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a:t>
                      </a:r>
                    </a:p>
                  </a:txBody>
                  <a:tcPr/>
                </a:tc>
                <a:tc>
                  <a:txBody>
                    <a:bodyPr/>
                    <a:lstStyle/>
                    <a:p>
                      <a:r>
                        <a:rPr lang="en-CA" dirty="0"/>
                        <a:t>BWI</a:t>
                      </a:r>
                    </a:p>
                  </a:txBody>
                  <a:tcPr/>
                </a:tc>
                <a:tc>
                  <a:txBody>
                    <a:bodyPr/>
                    <a:lstStyle/>
                    <a:p>
                      <a:r>
                        <a:rPr lang="en-CA" dirty="0"/>
                        <a:t>950</a:t>
                      </a:r>
                    </a:p>
                  </a:txBody>
                  <a:tcPr/>
                </a:tc>
                <a:tc>
                  <a:txBody>
                    <a:bodyPr/>
                    <a:lstStyle/>
                    <a:p>
                      <a:r>
                        <a:rPr lang="en-CA" dirty="0"/>
                        <a:t>947</a:t>
                      </a:r>
                    </a:p>
                  </a:txBody>
                  <a:tcPr/>
                </a:tc>
                <a:tc>
                  <a:txBody>
                    <a:bodyPr/>
                    <a:lstStyle/>
                    <a:p>
                      <a:r>
                        <a:rPr lang="en-CA" dirty="0"/>
                        <a:t>-3</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tc>
                  <a:txBody>
                    <a:bodyPr/>
                    <a:lstStyle/>
                    <a:p>
                      <a:r>
                        <a:rPr lang="en-CA" dirty="0"/>
                        <a:t>1150</a:t>
                      </a:r>
                    </a:p>
                  </a:txBody>
                  <a:tcPr/>
                </a:tc>
                <a:tc>
                  <a:txBody>
                    <a:bodyPr/>
                    <a:lstStyle/>
                    <a:p>
                      <a:r>
                        <a:rPr lang="en-CA" dirty="0"/>
                        <a:t>1151</a:t>
                      </a:r>
                    </a:p>
                  </a:txBody>
                  <a:tcPr/>
                </a:tc>
                <a:tc>
                  <a:txBody>
                    <a:bodyPr/>
                    <a:lstStyle/>
                    <a:p>
                      <a:r>
                        <a:rPr lang="en-CA" dirty="0"/>
                        <a:t>1</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tc>
                  <a:txBody>
                    <a:bodyPr/>
                    <a:lstStyle/>
                    <a:p>
                      <a:r>
                        <a:rPr lang="en-CA" dirty="0"/>
                        <a:t>1500</a:t>
                      </a:r>
                    </a:p>
                  </a:txBody>
                  <a:tcPr/>
                </a:tc>
                <a:tc>
                  <a:txBody>
                    <a:bodyPr/>
                    <a:lstStyle/>
                    <a:p>
                      <a:r>
                        <a:rPr lang="en-CA" dirty="0"/>
                        <a:t>1458</a:t>
                      </a:r>
                    </a:p>
                  </a:txBody>
                  <a:tcPr/>
                </a:tc>
                <a:tc>
                  <a:txBody>
                    <a:bodyPr/>
                    <a:lstStyle/>
                    <a:p>
                      <a:r>
                        <a:rPr lang="en-CA" dirty="0"/>
                        <a:t>-2</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tc>
                  <a:txBody>
                    <a:bodyPr/>
                    <a:lstStyle/>
                    <a:p>
                      <a:r>
                        <a:rPr lang="en-CA" dirty="0"/>
                        <a:t>1800</a:t>
                      </a:r>
                    </a:p>
                  </a:txBody>
                  <a:tcPr/>
                </a:tc>
                <a:tc>
                  <a:txBody>
                    <a:bodyPr/>
                    <a:lstStyle/>
                    <a:p>
                      <a:r>
                        <a:rPr lang="en-CA" dirty="0"/>
                        <a:t>1802</a:t>
                      </a:r>
                    </a:p>
                  </a:txBody>
                  <a:tcPr/>
                </a:tc>
                <a:tc>
                  <a:txBody>
                    <a:bodyPr/>
                    <a:lstStyle/>
                    <a:p>
                      <a:r>
                        <a:rPr lang="en-CA" dirty="0"/>
                        <a:t>2</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tc>
                  <a:txBody>
                    <a:bodyPr/>
                    <a:lstStyle/>
                    <a:p>
                      <a:r>
                        <a:rPr lang="en-CA" dirty="0"/>
                        <a:t>1015</a:t>
                      </a:r>
                    </a:p>
                  </a:txBody>
                  <a:tcPr/>
                </a:tc>
                <a:tc>
                  <a:txBody>
                    <a:bodyPr/>
                    <a:lstStyle/>
                    <a:p>
                      <a:r>
                        <a:rPr lang="en-CA" dirty="0"/>
                        <a:t>1042</a:t>
                      </a:r>
                    </a:p>
                  </a:txBody>
                  <a:tcPr/>
                </a:tc>
                <a:tc>
                  <a:txBody>
                    <a:bodyPr/>
                    <a:lstStyle/>
                    <a:p>
                      <a:r>
                        <a:rPr lang="en-CA" dirty="0"/>
                        <a:t>27</a:t>
                      </a:r>
                    </a:p>
                  </a:txBody>
                  <a:tcPr/>
                </a:tc>
                <a:extLst>
                  <a:ext uri="{0D108BD9-81ED-4DB2-BD59-A6C34878D82A}">
                    <a16:rowId xmlns:a16="http://schemas.microsoft.com/office/drawing/2014/main" val="824987476"/>
                  </a:ext>
                </a:extLst>
              </a:tr>
            </a:tbl>
          </a:graphicData>
        </a:graphic>
      </p:graphicFrame>
      <p:sp>
        <p:nvSpPr>
          <p:cNvPr id="3" name="Rectangle 2">
            <a:extLst>
              <a:ext uri="{FF2B5EF4-FFF2-40B4-BE49-F238E27FC236}">
                <a16:creationId xmlns:a16="http://schemas.microsoft.com/office/drawing/2014/main" id="{4AD2657B-A781-4520-B5B7-D0402D0F12DF}"/>
              </a:ext>
            </a:extLst>
          </p:cNvPr>
          <p:cNvSpPr/>
          <p:nvPr/>
        </p:nvSpPr>
        <p:spPr>
          <a:xfrm>
            <a:off x="369888" y="2637563"/>
            <a:ext cx="10953750" cy="978729"/>
          </a:xfrm>
          <a:prstGeom prst="rect">
            <a:avLst/>
          </a:prstGeom>
        </p:spPr>
        <p:txBody>
          <a:bodyPr wrap="square">
            <a:spAutoFit/>
          </a:bodyPr>
          <a:lstStyle/>
          <a:p>
            <a:pPr>
              <a:lnSpc>
                <a:spcPct val="90000"/>
              </a:lnSpc>
              <a:spcBef>
                <a:spcPts val="600"/>
              </a:spcBef>
              <a:buSzPct val="90000"/>
            </a:pPr>
            <a:r>
              <a:rPr lang="en-US" sz="3200" spc="-30" dirty="0">
                <a:solidFill>
                  <a:srgbClr val="0072C6"/>
                </a:solidFill>
                <a:latin typeface="Segoe UI Light"/>
              </a:rPr>
              <a:t>You might need to split quantitative and qualitative data into separate </a:t>
            </a:r>
            <a:r>
              <a:rPr lang="en-US" sz="3200" spc="-30" dirty="0" err="1">
                <a:solidFill>
                  <a:srgbClr val="0072C6"/>
                </a:solidFill>
                <a:latin typeface="Segoe UI Light"/>
              </a:rPr>
              <a:t>DataFrames</a:t>
            </a:r>
            <a:endParaRPr lang="en-CA" sz="3200" spc="-30" dirty="0">
              <a:solidFill>
                <a:srgbClr val="0072C6"/>
              </a:solidFill>
              <a:latin typeface="Segoe UI Light"/>
            </a:endParaRPr>
          </a:p>
        </p:txBody>
      </p:sp>
      <p:sp>
        <p:nvSpPr>
          <p:cNvPr id="6" name="Rectangle 5">
            <a:extLst>
              <a:ext uri="{FF2B5EF4-FFF2-40B4-BE49-F238E27FC236}">
                <a16:creationId xmlns:a16="http://schemas.microsoft.com/office/drawing/2014/main" id="{9EC2F93D-68D7-4B24-BA28-08044CB1D616}"/>
              </a:ext>
            </a:extLst>
          </p:cNvPr>
          <p:cNvSpPr/>
          <p:nvPr/>
        </p:nvSpPr>
        <p:spPr bwMode="auto">
          <a:xfrm>
            <a:off x="1265237" y="4205604"/>
            <a:ext cx="4267200" cy="25146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F1466F89-664F-4222-B4B8-5E0F2CFCEC0A}"/>
              </a:ext>
            </a:extLst>
          </p:cNvPr>
          <p:cNvSpPr/>
          <p:nvPr/>
        </p:nvSpPr>
        <p:spPr bwMode="auto">
          <a:xfrm>
            <a:off x="5559423" y="4197666"/>
            <a:ext cx="6491001" cy="2514600"/>
          </a:xfrm>
          <a:prstGeom prst="rect">
            <a:avLst/>
          </a:prstGeom>
          <a:solidFill>
            <a:srgbClr val="FFFF00">
              <a:alpha val="40000"/>
            </a:srgbClr>
          </a:solid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2B3EAD1F-3339-4DE9-95D4-1143CCECEE46}"/>
              </a:ext>
            </a:extLst>
          </p:cNvPr>
          <p:cNvSpPr/>
          <p:nvPr/>
        </p:nvSpPr>
        <p:spPr>
          <a:xfrm>
            <a:off x="2027237" y="5203824"/>
            <a:ext cx="2108269" cy="461665"/>
          </a:xfrm>
          <a:prstGeom prst="rect">
            <a:avLst/>
          </a:prstGeom>
        </p:spPr>
        <p:txBody>
          <a:bodyPr wrap="none">
            <a:spAutoFit/>
          </a:bodyPr>
          <a:lstStyle/>
          <a:p>
            <a:r>
              <a:rPr lang="en-CA" sz="2400" b="1" dirty="0"/>
              <a:t>QUALITATIVE</a:t>
            </a:r>
          </a:p>
        </p:txBody>
      </p:sp>
      <p:sp>
        <p:nvSpPr>
          <p:cNvPr id="10" name="Rectangle 9">
            <a:extLst>
              <a:ext uri="{FF2B5EF4-FFF2-40B4-BE49-F238E27FC236}">
                <a16:creationId xmlns:a16="http://schemas.microsoft.com/office/drawing/2014/main" id="{3D476ED9-F43D-4109-B965-631B2272B98E}"/>
              </a:ext>
            </a:extLst>
          </p:cNvPr>
          <p:cNvSpPr/>
          <p:nvPr/>
        </p:nvSpPr>
        <p:spPr>
          <a:xfrm>
            <a:off x="7132637" y="5203823"/>
            <a:ext cx="2375971" cy="461665"/>
          </a:xfrm>
          <a:prstGeom prst="rect">
            <a:avLst/>
          </a:prstGeom>
        </p:spPr>
        <p:txBody>
          <a:bodyPr wrap="none">
            <a:spAutoFit/>
          </a:bodyPr>
          <a:lstStyle/>
          <a:p>
            <a:r>
              <a:rPr lang="en-CA" sz="2400" b="1" dirty="0"/>
              <a:t>QUANTITATIVE</a:t>
            </a:r>
          </a:p>
        </p:txBody>
      </p:sp>
    </p:spTree>
    <p:extLst>
      <p:ext uri="{BB962C8B-B14F-4D97-AF65-F5344CB8AC3E}">
        <p14:creationId xmlns:p14="http://schemas.microsoft.com/office/powerpoint/2010/main" val="23930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5156F-8E7C-4848-A9CA-38D2AD3B7007}"/>
              </a:ext>
            </a:extLst>
          </p:cNvPr>
          <p:cNvSpPr>
            <a:spLocks noGrp="1"/>
          </p:cNvSpPr>
          <p:nvPr>
            <p:ph type="title"/>
          </p:nvPr>
        </p:nvSpPr>
        <p:spPr/>
        <p:txBody>
          <a:bodyPr/>
          <a:lstStyle/>
          <a:p>
            <a:r>
              <a:rPr lang="en-CA" dirty="0"/>
              <a:t>Create a slice of the </a:t>
            </a:r>
            <a:r>
              <a:rPr lang="en-CA" dirty="0" err="1"/>
              <a:t>DataFrame</a:t>
            </a:r>
            <a:r>
              <a:rPr lang="en-CA" dirty="0"/>
              <a:t> and assign it to a new </a:t>
            </a:r>
            <a:r>
              <a:rPr lang="en-CA" dirty="0" err="1"/>
              <a:t>DataFrame</a:t>
            </a:r>
            <a:endParaRPr lang="en-CA" dirty="0"/>
          </a:p>
        </p:txBody>
      </p:sp>
      <p:sp>
        <p:nvSpPr>
          <p:cNvPr id="5" name="Text Placeholder 4">
            <a:extLst>
              <a:ext uri="{FF2B5EF4-FFF2-40B4-BE49-F238E27FC236}">
                <a16:creationId xmlns:a16="http://schemas.microsoft.com/office/drawing/2014/main" id="{F6660934-79F1-4CAE-91F6-6F5644276CE4}"/>
              </a:ext>
            </a:extLst>
          </p:cNvPr>
          <p:cNvSpPr>
            <a:spLocks noGrp="1"/>
          </p:cNvSpPr>
          <p:nvPr>
            <p:ph type="body" sz="quarter" idx="10"/>
          </p:nvPr>
        </p:nvSpPr>
        <p:spPr>
          <a:xfrm>
            <a:off x="365760" y="1371600"/>
            <a:ext cx="11704320" cy="2022092"/>
          </a:xfrm>
        </p:spPr>
        <p:txBody>
          <a:bodyPr/>
          <a:lstStyle/>
          <a:p>
            <a:pPr lvl="0"/>
            <a:endParaRPr lang="en-US" spc="0" dirty="0">
              <a:solidFill>
                <a:srgbClr val="002050"/>
              </a:solidFill>
              <a:latin typeface="Consolas" panose="020B0609020204030204" pitchFamily="49" charset="0"/>
            </a:endParaRPr>
          </a:p>
          <a:p>
            <a:pPr lvl="0"/>
            <a:r>
              <a:rPr lang="en-US" spc="0" dirty="0" err="1">
                <a:solidFill>
                  <a:srgbClr val="002050"/>
                </a:solidFill>
                <a:latin typeface="Consolas" panose="020B0609020204030204" pitchFamily="49" charset="0"/>
              </a:rPr>
              <a:t>desc_df</a:t>
            </a:r>
            <a:r>
              <a:rPr lang="en-US" spc="0" dirty="0">
                <a:solidFill>
                  <a:srgbClr val="002050"/>
                </a:solidFill>
                <a:latin typeface="Consolas" panose="020B0609020204030204" pitchFamily="49" charset="0"/>
              </a:rPr>
              <a:t> = </a:t>
            </a:r>
          </a:p>
          <a:p>
            <a:pPr lvl="0"/>
            <a:r>
              <a:rPr lang="en-US" spc="0" dirty="0">
                <a:solidFill>
                  <a:srgbClr val="002050"/>
                </a:solidFill>
                <a:latin typeface="Consolas" panose="020B0609020204030204" pitchFamily="49" charset="0"/>
              </a:rPr>
              <a:t>   </a:t>
            </a:r>
            <a:r>
              <a:rPr lang="en-US" spc="0" dirty="0" err="1">
                <a:solidFill>
                  <a:srgbClr val="002050"/>
                </a:solidFill>
                <a:latin typeface="Consolas" panose="020B0609020204030204" pitchFamily="49" charset="0"/>
              </a:rPr>
              <a:t>delays_df.loc</a:t>
            </a:r>
            <a:r>
              <a:rPr lang="en-US" spc="0" dirty="0">
                <a:solidFill>
                  <a:srgbClr val="002050"/>
                </a:solidFill>
                <a:latin typeface="Consolas" panose="020B0609020204030204" pitchFamily="49" charset="0"/>
              </a:rPr>
              <a:t>[:,[</a:t>
            </a:r>
            <a:r>
              <a:rPr lang="en-US" spc="0" dirty="0">
                <a:solidFill>
                  <a:srgbClr val="C00000"/>
                </a:solidFill>
                <a:latin typeface="Consolas" panose="020B0609020204030204" pitchFamily="49" charset="0"/>
              </a:rPr>
              <a:t>'Origin_airport'</a:t>
            </a:r>
            <a:r>
              <a:rPr lang="en-US" spc="0" dirty="0">
                <a:solidFill>
                  <a:srgbClr val="002050"/>
                </a:solidFill>
                <a:latin typeface="Consolas" panose="020B0609020204030204" pitchFamily="49" charset="0"/>
              </a:rPr>
              <a:t>,</a:t>
            </a:r>
            <a:r>
              <a:rPr lang="en-US" spc="0" dirty="0">
                <a:solidFill>
                  <a:srgbClr val="C00000"/>
                </a:solidFill>
                <a:latin typeface="Consolas" panose="020B0609020204030204" pitchFamily="49" charset="0"/>
              </a:rPr>
              <a:t>'</a:t>
            </a:r>
            <a:r>
              <a:rPr lang="en-US" spc="0" dirty="0" err="1">
                <a:solidFill>
                  <a:srgbClr val="C00000"/>
                </a:solidFill>
                <a:latin typeface="Consolas" panose="020B0609020204030204" pitchFamily="49" charset="0"/>
              </a:rPr>
              <a:t>Dest_airport</a:t>
            </a:r>
            <a:r>
              <a:rPr lang="en-US" spc="0" dirty="0">
                <a:solidFill>
                  <a:srgbClr val="C00000"/>
                </a:solidFill>
                <a:latin typeface="Consolas" panose="020B0609020204030204" pitchFamily="49" charset="0"/>
              </a:rPr>
              <a:t>'</a:t>
            </a:r>
            <a:r>
              <a:rPr lang="en-US" spc="0" dirty="0">
                <a:solidFill>
                  <a:srgbClr val="002050"/>
                </a:solidFill>
                <a:latin typeface="Consolas" panose="020B0609020204030204" pitchFamily="49" charset="0"/>
              </a:rPr>
              <a:t>]] </a:t>
            </a:r>
          </a:p>
          <a:p>
            <a:pPr lvl="0"/>
            <a:r>
              <a:rPr lang="en-CA" dirty="0"/>
              <a:t>will create a new </a:t>
            </a:r>
            <a:r>
              <a:rPr lang="en-CA" dirty="0" err="1"/>
              <a:t>DataFrame</a:t>
            </a:r>
            <a:r>
              <a:rPr lang="en-CA" dirty="0"/>
              <a:t> containing the specified slice</a:t>
            </a:r>
            <a:endParaRPr lang="en-US" spc="0" dirty="0">
              <a:solidFill>
                <a:srgbClr val="002050"/>
              </a:solidFill>
              <a:latin typeface="Consolas" panose="020B0609020204030204" pitchFamily="49" charset="0"/>
            </a:endParaRPr>
          </a:p>
        </p:txBody>
      </p:sp>
      <p:graphicFrame>
        <p:nvGraphicFramePr>
          <p:cNvPr id="7" name="Table 13">
            <a:extLst>
              <a:ext uri="{FF2B5EF4-FFF2-40B4-BE49-F238E27FC236}">
                <a16:creationId xmlns:a16="http://schemas.microsoft.com/office/drawing/2014/main" id="{F0977183-F7A8-4973-BB1B-87A0CAE210F9}"/>
              </a:ext>
            </a:extLst>
          </p:cNvPr>
          <p:cNvGraphicFramePr>
            <a:graphicFrameLocks noGrp="1"/>
          </p:cNvGraphicFramePr>
          <p:nvPr>
            <p:extLst>
              <p:ext uri="{D42A27DB-BD31-4B8C-83A1-F6EECF244321}">
                <p14:modId xmlns:p14="http://schemas.microsoft.com/office/powerpoint/2010/main" val="3789396110"/>
              </p:ext>
            </p:extLst>
          </p:nvPr>
        </p:nvGraphicFramePr>
        <p:xfrm>
          <a:off x="346107" y="3802062"/>
          <a:ext cx="11704318" cy="2926080"/>
        </p:xfrm>
        <a:graphic>
          <a:graphicData uri="http://schemas.openxmlformats.org/drawingml/2006/table">
            <a:tbl>
              <a:tblPr firstRow="1" bandRow="1">
                <a:tableStyleId>{21E4AEA4-8DFA-4A89-87EB-49C32662AFE0}</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gridCol w="2167466">
                  <a:extLst>
                    <a:ext uri="{9D8B030D-6E8A-4147-A177-3AD203B41FA5}">
                      <a16:colId xmlns:a16="http://schemas.microsoft.com/office/drawing/2014/main" val="1618824246"/>
                    </a:ext>
                  </a:extLst>
                </a:gridCol>
                <a:gridCol w="2167466">
                  <a:extLst>
                    <a:ext uri="{9D8B030D-6E8A-4147-A177-3AD203B41FA5}">
                      <a16:colId xmlns:a16="http://schemas.microsoft.com/office/drawing/2014/main" val="487903021"/>
                    </a:ext>
                  </a:extLst>
                </a:gridCol>
                <a:gridCol w="2167466">
                  <a:extLst>
                    <a:ext uri="{9D8B030D-6E8A-4147-A177-3AD203B41FA5}">
                      <a16:colId xmlns:a16="http://schemas.microsoft.com/office/drawing/2014/main" val="1396307165"/>
                    </a:ext>
                  </a:extLst>
                </a:gridCol>
              </a:tblGrid>
              <a:tr h="3592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tc>
                  <a:txBody>
                    <a:bodyPr/>
                    <a:lstStyle/>
                    <a:p>
                      <a:r>
                        <a:rPr lang="en-CA" dirty="0" err="1"/>
                        <a:t>Sch_arr_time</a:t>
                      </a:r>
                      <a:endParaRPr lang="en-CA" dirty="0"/>
                    </a:p>
                  </a:txBody>
                  <a:tcPr/>
                </a:tc>
                <a:tc>
                  <a:txBody>
                    <a:bodyPr/>
                    <a:lstStyle/>
                    <a:p>
                      <a:r>
                        <a:rPr lang="en-CA" dirty="0" err="1"/>
                        <a:t>Actual_arr_time</a:t>
                      </a:r>
                      <a:endParaRPr lang="en-CA" dirty="0"/>
                    </a:p>
                  </a:txBody>
                  <a:tcPr/>
                </a:tc>
                <a:tc>
                  <a:txBody>
                    <a:bodyPr/>
                    <a:lstStyle/>
                    <a:p>
                      <a:r>
                        <a:rPr lang="en-CA" dirty="0" err="1"/>
                        <a:t>Arr_delay</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tc>
                  <a:txBody>
                    <a:bodyPr/>
                    <a:lstStyle/>
                    <a:p>
                      <a:r>
                        <a:rPr lang="en-CA" dirty="0"/>
                        <a:t>1425</a:t>
                      </a:r>
                    </a:p>
                  </a:txBody>
                  <a:tcPr/>
                </a:tc>
                <a:tc>
                  <a:txBody>
                    <a:bodyPr/>
                    <a:lstStyle/>
                    <a:p>
                      <a:r>
                        <a:rPr lang="en-CA" dirty="0"/>
                        <a:t>1450</a:t>
                      </a:r>
                    </a:p>
                  </a:txBody>
                  <a:tcPr/>
                </a:tc>
                <a:tc>
                  <a:txBody>
                    <a:bodyPr/>
                    <a:lstStyle/>
                    <a:p>
                      <a:r>
                        <a:rPr lang="en-CA" dirty="0"/>
                        <a:t>25</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tc>
                  <a:txBody>
                    <a:bodyPr/>
                    <a:lstStyle/>
                    <a:p>
                      <a:r>
                        <a:rPr lang="en-CA" dirty="0"/>
                        <a:t>2045</a:t>
                      </a:r>
                    </a:p>
                  </a:txBody>
                  <a:tcPr/>
                </a:tc>
                <a:tc>
                  <a:txBody>
                    <a:bodyPr/>
                    <a:lstStyle/>
                    <a:p>
                      <a:r>
                        <a:rPr lang="en-CA" dirty="0"/>
                        <a:t>2046</a:t>
                      </a:r>
                    </a:p>
                  </a:txBody>
                  <a:tcPr/>
                </a:tc>
                <a:tc>
                  <a:txBody>
                    <a:bodyPr/>
                    <a:lstStyle/>
                    <a:p>
                      <a:r>
                        <a:rPr lang="en-CA" dirty="0"/>
                        <a:t>1</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a:t>
                      </a:r>
                    </a:p>
                  </a:txBody>
                  <a:tcPr/>
                </a:tc>
                <a:tc>
                  <a:txBody>
                    <a:bodyPr/>
                    <a:lstStyle/>
                    <a:p>
                      <a:r>
                        <a:rPr lang="en-CA" dirty="0"/>
                        <a:t>BWI</a:t>
                      </a:r>
                    </a:p>
                  </a:txBody>
                  <a:tcPr/>
                </a:tc>
                <a:tc>
                  <a:txBody>
                    <a:bodyPr/>
                    <a:lstStyle/>
                    <a:p>
                      <a:r>
                        <a:rPr lang="en-CA" dirty="0"/>
                        <a:t>950</a:t>
                      </a:r>
                    </a:p>
                  </a:txBody>
                  <a:tcPr/>
                </a:tc>
                <a:tc>
                  <a:txBody>
                    <a:bodyPr/>
                    <a:lstStyle/>
                    <a:p>
                      <a:r>
                        <a:rPr lang="en-CA" dirty="0"/>
                        <a:t>947</a:t>
                      </a:r>
                    </a:p>
                  </a:txBody>
                  <a:tcPr/>
                </a:tc>
                <a:tc>
                  <a:txBody>
                    <a:bodyPr/>
                    <a:lstStyle/>
                    <a:p>
                      <a:r>
                        <a:rPr lang="en-CA" dirty="0"/>
                        <a:t>-3</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tc>
                  <a:txBody>
                    <a:bodyPr/>
                    <a:lstStyle/>
                    <a:p>
                      <a:r>
                        <a:rPr lang="en-CA" dirty="0"/>
                        <a:t>1150</a:t>
                      </a:r>
                    </a:p>
                  </a:txBody>
                  <a:tcPr/>
                </a:tc>
                <a:tc>
                  <a:txBody>
                    <a:bodyPr/>
                    <a:lstStyle/>
                    <a:p>
                      <a:r>
                        <a:rPr lang="en-CA" dirty="0"/>
                        <a:t>1151</a:t>
                      </a:r>
                    </a:p>
                  </a:txBody>
                  <a:tcPr/>
                </a:tc>
                <a:tc>
                  <a:txBody>
                    <a:bodyPr/>
                    <a:lstStyle/>
                    <a:p>
                      <a:r>
                        <a:rPr lang="en-CA" dirty="0"/>
                        <a:t>1</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tc>
                  <a:txBody>
                    <a:bodyPr/>
                    <a:lstStyle/>
                    <a:p>
                      <a:r>
                        <a:rPr lang="en-CA" dirty="0"/>
                        <a:t>1500</a:t>
                      </a:r>
                    </a:p>
                  </a:txBody>
                  <a:tcPr/>
                </a:tc>
                <a:tc>
                  <a:txBody>
                    <a:bodyPr/>
                    <a:lstStyle/>
                    <a:p>
                      <a:r>
                        <a:rPr lang="en-CA" dirty="0"/>
                        <a:t>1458</a:t>
                      </a:r>
                    </a:p>
                  </a:txBody>
                  <a:tcPr/>
                </a:tc>
                <a:tc>
                  <a:txBody>
                    <a:bodyPr/>
                    <a:lstStyle/>
                    <a:p>
                      <a:r>
                        <a:rPr lang="en-CA" dirty="0"/>
                        <a:t>-2</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tc>
                  <a:txBody>
                    <a:bodyPr/>
                    <a:lstStyle/>
                    <a:p>
                      <a:r>
                        <a:rPr lang="en-CA" dirty="0"/>
                        <a:t>1800</a:t>
                      </a:r>
                    </a:p>
                  </a:txBody>
                  <a:tcPr/>
                </a:tc>
                <a:tc>
                  <a:txBody>
                    <a:bodyPr/>
                    <a:lstStyle/>
                    <a:p>
                      <a:r>
                        <a:rPr lang="en-CA" dirty="0"/>
                        <a:t>1802</a:t>
                      </a:r>
                    </a:p>
                  </a:txBody>
                  <a:tcPr/>
                </a:tc>
                <a:tc>
                  <a:txBody>
                    <a:bodyPr/>
                    <a:lstStyle/>
                    <a:p>
                      <a:r>
                        <a:rPr lang="en-CA" dirty="0"/>
                        <a:t>2</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tc>
                  <a:txBody>
                    <a:bodyPr/>
                    <a:lstStyle/>
                    <a:p>
                      <a:r>
                        <a:rPr lang="en-CA" dirty="0"/>
                        <a:t>1015</a:t>
                      </a:r>
                    </a:p>
                  </a:txBody>
                  <a:tcPr/>
                </a:tc>
                <a:tc>
                  <a:txBody>
                    <a:bodyPr/>
                    <a:lstStyle/>
                    <a:p>
                      <a:r>
                        <a:rPr lang="en-CA" dirty="0"/>
                        <a:t>1042</a:t>
                      </a:r>
                    </a:p>
                  </a:txBody>
                  <a:tcPr/>
                </a:tc>
                <a:tc>
                  <a:txBody>
                    <a:bodyPr/>
                    <a:lstStyle/>
                    <a:p>
                      <a:r>
                        <a:rPr lang="en-CA" dirty="0"/>
                        <a:t>27</a:t>
                      </a:r>
                    </a:p>
                  </a:txBody>
                  <a:tcPr/>
                </a:tc>
                <a:extLst>
                  <a:ext uri="{0D108BD9-81ED-4DB2-BD59-A6C34878D82A}">
                    <a16:rowId xmlns:a16="http://schemas.microsoft.com/office/drawing/2014/main" val="824987476"/>
                  </a:ext>
                </a:extLst>
              </a:tr>
            </a:tbl>
          </a:graphicData>
        </a:graphic>
      </p:graphicFrame>
      <p:graphicFrame>
        <p:nvGraphicFramePr>
          <p:cNvPr id="8" name="Table 13">
            <a:extLst>
              <a:ext uri="{FF2B5EF4-FFF2-40B4-BE49-F238E27FC236}">
                <a16:creationId xmlns:a16="http://schemas.microsoft.com/office/drawing/2014/main" id="{3B2F4BA6-A681-4650-9153-F1D3738EBA5B}"/>
              </a:ext>
            </a:extLst>
          </p:cNvPr>
          <p:cNvGraphicFramePr>
            <a:graphicFrameLocks noGrp="1"/>
          </p:cNvGraphicFramePr>
          <p:nvPr>
            <p:extLst>
              <p:ext uri="{D42A27DB-BD31-4B8C-83A1-F6EECF244321}">
                <p14:modId xmlns:p14="http://schemas.microsoft.com/office/powerpoint/2010/main" val="3561218672"/>
              </p:ext>
            </p:extLst>
          </p:nvPr>
        </p:nvGraphicFramePr>
        <p:xfrm>
          <a:off x="4160837" y="3695382"/>
          <a:ext cx="5201920" cy="2926080"/>
        </p:xfrm>
        <a:graphic>
          <a:graphicData uri="http://schemas.openxmlformats.org/drawingml/2006/table">
            <a:tbl>
              <a:tblPr firstRow="1" bandRow="1">
                <a:tableStyleId>{00A15C55-8517-42AA-B614-E9B94910E393}</a:tableStyleId>
              </a:tblPr>
              <a:tblGrid>
                <a:gridCol w="866988">
                  <a:extLst>
                    <a:ext uri="{9D8B030D-6E8A-4147-A177-3AD203B41FA5}">
                      <a16:colId xmlns:a16="http://schemas.microsoft.com/office/drawing/2014/main" val="2280287667"/>
                    </a:ext>
                  </a:extLst>
                </a:gridCol>
                <a:gridCol w="2167466">
                  <a:extLst>
                    <a:ext uri="{9D8B030D-6E8A-4147-A177-3AD203B41FA5}">
                      <a16:colId xmlns:a16="http://schemas.microsoft.com/office/drawing/2014/main" val="2876824610"/>
                    </a:ext>
                  </a:extLst>
                </a:gridCol>
                <a:gridCol w="2167466">
                  <a:extLst>
                    <a:ext uri="{9D8B030D-6E8A-4147-A177-3AD203B41FA5}">
                      <a16:colId xmlns:a16="http://schemas.microsoft.com/office/drawing/2014/main" val="3287971862"/>
                    </a:ext>
                  </a:extLst>
                </a:gridCol>
              </a:tblGrid>
              <a:tr h="130629">
                <a:tc>
                  <a:txBody>
                    <a:bodyPr/>
                    <a:lstStyle/>
                    <a:p>
                      <a:r>
                        <a:rPr lang="en-CA" dirty="0"/>
                        <a:t>index</a:t>
                      </a:r>
                    </a:p>
                  </a:txBody>
                  <a:tcPr/>
                </a:tc>
                <a:tc>
                  <a:txBody>
                    <a:bodyPr/>
                    <a:lstStyle/>
                    <a:p>
                      <a:r>
                        <a:rPr lang="en-CA" dirty="0" err="1"/>
                        <a:t>Origin_airport</a:t>
                      </a:r>
                      <a:endParaRPr lang="en-CA" dirty="0"/>
                    </a:p>
                  </a:txBody>
                  <a:tcPr/>
                </a:tc>
                <a:tc>
                  <a:txBody>
                    <a:bodyPr/>
                    <a:lstStyle/>
                    <a:p>
                      <a:r>
                        <a:rPr lang="en-CA" dirty="0" err="1"/>
                        <a:t>Dest_Airport</a:t>
                      </a:r>
                      <a:endParaRPr lang="en-CA" dirty="0"/>
                    </a:p>
                  </a:txBody>
                  <a:tcPr/>
                </a:tc>
                <a:extLst>
                  <a:ext uri="{0D108BD9-81ED-4DB2-BD59-A6C34878D82A}">
                    <a16:rowId xmlns:a16="http://schemas.microsoft.com/office/drawing/2014/main" val="1484285941"/>
                  </a:ext>
                </a:extLst>
              </a:tr>
              <a:tr h="359229">
                <a:tc>
                  <a:txBody>
                    <a:bodyPr/>
                    <a:lstStyle/>
                    <a:p>
                      <a:r>
                        <a:rPr lang="en-CA" dirty="0"/>
                        <a:t>0</a:t>
                      </a:r>
                    </a:p>
                  </a:txBody>
                  <a:tcPr/>
                </a:tc>
                <a:tc>
                  <a:txBody>
                    <a:bodyPr/>
                    <a:lstStyle/>
                    <a:p>
                      <a:r>
                        <a:rPr lang="en-CA" dirty="0"/>
                        <a:t>BWI</a:t>
                      </a:r>
                    </a:p>
                  </a:txBody>
                  <a:tcPr/>
                </a:tc>
                <a:tc>
                  <a:txBody>
                    <a:bodyPr/>
                    <a:lstStyle/>
                    <a:p>
                      <a:r>
                        <a:rPr lang="en-CA" dirty="0"/>
                        <a:t>DAL</a:t>
                      </a:r>
                    </a:p>
                  </a:txBody>
                  <a:tcPr/>
                </a:tc>
                <a:extLst>
                  <a:ext uri="{0D108BD9-81ED-4DB2-BD59-A6C34878D82A}">
                    <a16:rowId xmlns:a16="http://schemas.microsoft.com/office/drawing/2014/main" val="1898846319"/>
                  </a:ext>
                </a:extLst>
              </a:tr>
              <a:tr h="359229">
                <a:tc>
                  <a:txBody>
                    <a:bodyPr/>
                    <a:lstStyle/>
                    <a:p>
                      <a:r>
                        <a:rPr lang="en-CA" dirty="0"/>
                        <a:t>1</a:t>
                      </a:r>
                    </a:p>
                  </a:txBody>
                  <a:tcPr/>
                </a:tc>
                <a:tc>
                  <a:txBody>
                    <a:bodyPr/>
                    <a:lstStyle/>
                    <a:p>
                      <a:r>
                        <a:rPr lang="en-CA" dirty="0"/>
                        <a:t>DUL</a:t>
                      </a:r>
                    </a:p>
                  </a:txBody>
                  <a:tcPr/>
                </a:tc>
                <a:tc>
                  <a:txBody>
                    <a:bodyPr/>
                    <a:lstStyle/>
                    <a:p>
                      <a:r>
                        <a:rPr lang="en-CA" dirty="0"/>
                        <a:t>ABQ</a:t>
                      </a:r>
                    </a:p>
                  </a:txBody>
                  <a:tcPr/>
                </a:tc>
                <a:extLst>
                  <a:ext uri="{0D108BD9-81ED-4DB2-BD59-A6C34878D82A}">
                    <a16:rowId xmlns:a16="http://schemas.microsoft.com/office/drawing/2014/main" val="3930894590"/>
                  </a:ext>
                </a:extLst>
              </a:tr>
              <a:tr h="359229">
                <a:tc>
                  <a:txBody>
                    <a:bodyPr/>
                    <a:lstStyle/>
                    <a:p>
                      <a:r>
                        <a:rPr lang="en-CA" dirty="0"/>
                        <a:t>2</a:t>
                      </a:r>
                    </a:p>
                  </a:txBody>
                  <a:tcPr/>
                </a:tc>
                <a:tc>
                  <a:txBody>
                    <a:bodyPr/>
                    <a:lstStyle/>
                    <a:p>
                      <a:r>
                        <a:rPr lang="en-CA" dirty="0"/>
                        <a:t>DUL</a:t>
                      </a:r>
                    </a:p>
                  </a:txBody>
                  <a:tcPr/>
                </a:tc>
                <a:tc>
                  <a:txBody>
                    <a:bodyPr/>
                    <a:lstStyle/>
                    <a:p>
                      <a:r>
                        <a:rPr lang="en-CA" dirty="0"/>
                        <a:t>BWI</a:t>
                      </a:r>
                    </a:p>
                  </a:txBody>
                  <a:tcPr/>
                </a:tc>
                <a:extLst>
                  <a:ext uri="{0D108BD9-81ED-4DB2-BD59-A6C34878D82A}">
                    <a16:rowId xmlns:a16="http://schemas.microsoft.com/office/drawing/2014/main" val="336008888"/>
                  </a:ext>
                </a:extLst>
              </a:tr>
              <a:tr h="359229">
                <a:tc>
                  <a:txBody>
                    <a:bodyPr/>
                    <a:lstStyle/>
                    <a:p>
                      <a:r>
                        <a:rPr lang="en-CA" dirty="0"/>
                        <a:t>3</a:t>
                      </a:r>
                    </a:p>
                  </a:txBody>
                  <a:tcPr/>
                </a:tc>
                <a:tc>
                  <a:txBody>
                    <a:bodyPr/>
                    <a:lstStyle/>
                    <a:p>
                      <a:r>
                        <a:rPr lang="en-CA" dirty="0"/>
                        <a:t>ORD</a:t>
                      </a:r>
                    </a:p>
                  </a:txBody>
                  <a:tcPr/>
                </a:tc>
                <a:tc>
                  <a:txBody>
                    <a:bodyPr/>
                    <a:lstStyle/>
                    <a:p>
                      <a:r>
                        <a:rPr lang="en-CA" dirty="0"/>
                        <a:t>SEA</a:t>
                      </a:r>
                    </a:p>
                  </a:txBody>
                  <a:tcPr/>
                </a:tc>
                <a:extLst>
                  <a:ext uri="{0D108BD9-81ED-4DB2-BD59-A6C34878D82A}">
                    <a16:rowId xmlns:a16="http://schemas.microsoft.com/office/drawing/2014/main" val="676044704"/>
                  </a:ext>
                </a:extLst>
              </a:tr>
              <a:tr h="359229">
                <a:tc>
                  <a:txBody>
                    <a:bodyPr/>
                    <a:lstStyle/>
                    <a:p>
                      <a:r>
                        <a:rPr lang="en-CA" dirty="0"/>
                        <a:t>4</a:t>
                      </a:r>
                    </a:p>
                  </a:txBody>
                  <a:tcPr/>
                </a:tc>
                <a:tc>
                  <a:txBody>
                    <a:bodyPr/>
                    <a:lstStyle/>
                    <a:p>
                      <a:r>
                        <a:rPr lang="en-CA" dirty="0"/>
                        <a:t>ORD</a:t>
                      </a:r>
                    </a:p>
                  </a:txBody>
                  <a:tcPr/>
                </a:tc>
                <a:tc>
                  <a:txBody>
                    <a:bodyPr/>
                    <a:lstStyle/>
                    <a:p>
                      <a:r>
                        <a:rPr lang="en-CA" dirty="0"/>
                        <a:t>DAL</a:t>
                      </a:r>
                    </a:p>
                  </a:txBody>
                  <a:tcPr/>
                </a:tc>
                <a:extLst>
                  <a:ext uri="{0D108BD9-81ED-4DB2-BD59-A6C34878D82A}">
                    <a16:rowId xmlns:a16="http://schemas.microsoft.com/office/drawing/2014/main" val="3428467801"/>
                  </a:ext>
                </a:extLst>
              </a:tr>
              <a:tr h="359229">
                <a:tc>
                  <a:txBody>
                    <a:bodyPr/>
                    <a:lstStyle/>
                    <a:p>
                      <a:r>
                        <a:rPr lang="en-CA" dirty="0"/>
                        <a:t>5</a:t>
                      </a:r>
                    </a:p>
                  </a:txBody>
                  <a:tcPr/>
                </a:tc>
                <a:tc>
                  <a:txBody>
                    <a:bodyPr/>
                    <a:lstStyle/>
                    <a:p>
                      <a:r>
                        <a:rPr lang="en-CA" dirty="0"/>
                        <a:t>SEA</a:t>
                      </a:r>
                    </a:p>
                  </a:txBody>
                  <a:tcPr/>
                </a:tc>
                <a:tc>
                  <a:txBody>
                    <a:bodyPr/>
                    <a:lstStyle/>
                    <a:p>
                      <a:r>
                        <a:rPr lang="en-CA" dirty="0"/>
                        <a:t>ABQ</a:t>
                      </a:r>
                    </a:p>
                  </a:txBody>
                  <a:tcPr/>
                </a:tc>
                <a:extLst>
                  <a:ext uri="{0D108BD9-81ED-4DB2-BD59-A6C34878D82A}">
                    <a16:rowId xmlns:a16="http://schemas.microsoft.com/office/drawing/2014/main" val="3981966450"/>
                  </a:ext>
                </a:extLst>
              </a:tr>
              <a:tr h="359229">
                <a:tc>
                  <a:txBody>
                    <a:bodyPr/>
                    <a:lstStyle/>
                    <a:p>
                      <a:r>
                        <a:rPr lang="en-CA" dirty="0"/>
                        <a:t>6</a:t>
                      </a:r>
                    </a:p>
                  </a:txBody>
                  <a:tcPr/>
                </a:tc>
                <a:tc>
                  <a:txBody>
                    <a:bodyPr/>
                    <a:lstStyle/>
                    <a:p>
                      <a:r>
                        <a:rPr lang="en-CA" dirty="0"/>
                        <a:t>SFO</a:t>
                      </a:r>
                    </a:p>
                  </a:txBody>
                  <a:tcPr/>
                </a:tc>
                <a:tc>
                  <a:txBody>
                    <a:bodyPr/>
                    <a:lstStyle/>
                    <a:p>
                      <a:r>
                        <a:rPr lang="en-CA" dirty="0"/>
                        <a:t>SEA</a:t>
                      </a:r>
                    </a:p>
                  </a:txBody>
                  <a:tcPr/>
                </a:tc>
                <a:extLst>
                  <a:ext uri="{0D108BD9-81ED-4DB2-BD59-A6C34878D82A}">
                    <a16:rowId xmlns:a16="http://schemas.microsoft.com/office/drawing/2014/main" val="824987476"/>
                  </a:ext>
                </a:extLst>
              </a:tr>
            </a:tbl>
          </a:graphicData>
        </a:graphic>
      </p:graphicFrame>
    </p:spTree>
    <p:extLst>
      <p:ext uri="{BB962C8B-B14F-4D97-AF65-F5344CB8AC3E}">
        <p14:creationId xmlns:p14="http://schemas.microsoft.com/office/powerpoint/2010/main" val="1006704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9" presetClass="emph" presetSubtype="0" nodeType="withEffect">
                                  <p:stCondLst>
                                    <p:cond delay="0"/>
                                  </p:stCondLst>
                                  <p:childTnLst>
                                    <p:set>
                                      <p:cBhvr>
                                        <p:cTn id="16" dur="indefinite"/>
                                        <p:tgtEl>
                                          <p:spTgt spid="7"/>
                                        </p:tgtEl>
                                        <p:attrNameLst>
                                          <p:attrName>style.opacity</p:attrName>
                                        </p:attrNameLst>
                                      </p:cBhvr>
                                      <p:to>
                                        <p:strVal val="0.5"/>
                                      </p:to>
                                    </p:set>
                                    <p:animEffect filter="image" prLst="opacity: 0.5">
                                      <p:cBhvr rctx="IE">
                                        <p:cTn id="17"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5.xml><?xml version="1.0" encoding="utf-8"?>
<Control xmlns="http://schemas.microsoft.com/VisualStudio/2011/storyboarding/control">
  <Id Name="a2191c86-fc50-4add-948c-129f6b5a88d8" Revision="1" Stencil="7276b9ef-3953-4dce-a89b-ed85f20b8b93" StencilVersion="1.0"/>
</Control>
</file>

<file path=customXml/item16.xml><?xml version="1.0" encoding="utf-8"?>
<Control xmlns="http://schemas.microsoft.com/VisualStudio/2011/storyboarding/control">
  <Id Name="d69996e1-3d61-4686-9b63-f1b855c596ab"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FormTemplates xmlns="http://schemas.microsoft.com/sharepoint/v3/contenttype/forms">
  <Display>DocumentLibraryForm</Display>
  <Edit>DocumentLibraryForm</Edit>
  <New>DocumentLibraryForm</New>
</FormTemplates>
</file>

<file path=customXml/item2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1.xml><?xml version="1.0" encoding="utf-8"?>
<?mso-contentType ?>
<FormTemplates xmlns="http://schemas.microsoft.com/sharepoint/v3/contenttype/forms">
  <Display>DocumentLibraryForm</Display>
  <Edit>DocumentLibraryForm</Edit>
  <New>DocumentLibraryForm</New>
</FormTemplates>
</file>

<file path=customXml/item2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ontrol xmlns="http://schemas.microsoft.com/VisualStudio/2011/storyboarding/control">
  <Id Name="d69996e1-3d61-4686-9b63-f1b855c596ab"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40.xml><?xml version="1.0" encoding="utf-8"?>
<Control xmlns="http://schemas.microsoft.com/VisualStudio/2011/storyboarding/control">
  <Id Name="369f9055-6b6c-48b9-9320-5df2d46c430a" Revision="1" Stencil="7276b9ef-3953-4dce-a89b-ed85f20b8b93" StencilVersion="1.0"/>
</Control>
</file>

<file path=customXml/item41.xml><?xml version="1.0" encoding="utf-8"?>
<Control xmlns="http://schemas.microsoft.com/VisualStudio/2011/storyboarding/control">
  <Id Name="a53d73d2-368b-429e-b817-1324eec1382c"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Control xmlns="http://schemas.microsoft.com/VisualStudio/2011/storyboarding/control">
  <Id Name="369f9055-6b6c-48b9-9320-5df2d46c430a" Revision="1" Stencil="7276b9ef-3953-4dce-a89b-ed85f20b8b93" StencilVersion="1.0"/>
</Control>
</file>

<file path=customXml/item45.xml><?xml version="1.0" encoding="utf-8"?>
<?mso-contentType ?>
<FormTemplates xmlns="http://schemas.microsoft.com/sharepoint/v3/contenttype/forms">
  <Display>DocumentLibraryForm</Display>
  <Edit>DocumentLibraryForm</Edit>
  <New>DocumentLibraryForm</New>
</FormTemplates>
</file>

<file path=customXml/item46.xml><?xml version="1.0" encoding="utf-8"?>
<?mso-contentType ?>
<FormTemplates xmlns="http://schemas.microsoft.com/sharepoint/v3/contenttype/forms">
  <Display>DocumentLibraryForm</Display>
  <Edit>DocumentLibraryForm</Edit>
  <New>DocumentLibraryForm</New>
</FormTemplates>
</file>

<file path=customXml/item47.xml><?xml version="1.0" encoding="utf-8"?>
<Control xmlns="http://schemas.microsoft.com/VisualStudio/2011/storyboarding/control">
  <Id Name="d69996e1-3d61-4686-9b63-f1b855c596ab" Revision="1" Stencil="7276b9ef-3953-4dce-a89b-ed85f20b8b93" StencilVersion="1.0"/>
</Control>
</file>

<file path=customXml/item48.xml><?xml version="1.0" encoding="utf-8"?>
<Control xmlns="http://schemas.microsoft.com/VisualStudio/2011/storyboarding/control">
  <Id Name="369f9055-6b6c-48b9-9320-5df2d46c430a" Revision="1" Stencil="7276b9ef-3953-4dce-a89b-ed85f20b8b93" StencilVersion="1.0"/>
</Control>
</file>

<file path=customXml/item49.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0.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1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4.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5.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9.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2.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20.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21.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22.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23.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24.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5.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1.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5.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6.xml><?xml version="1.0" encoding="utf-8"?>
<ds:datastoreItem xmlns:ds="http://schemas.openxmlformats.org/officeDocument/2006/customXml" ds:itemID="{2FEC45E6-59CC-4C17-88E8-B4A3770FE8AA}">
  <ds:schemaRefs>
    <ds:schemaRef ds:uri="http://schemas.microsoft.com/sharepoint/v3/contenttype/forms"/>
  </ds:schemaRefs>
</ds:datastoreItem>
</file>

<file path=customXml/itemProps3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8.xml><?xml version="1.0" encoding="utf-8"?>
<ds:datastoreItem xmlns:ds="http://schemas.openxmlformats.org/officeDocument/2006/customXml" ds:itemID="{7B170120-EAB7-4272-A2A2-1D732BAFE602}">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40.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4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4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4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6.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4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8.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2512</TotalTime>
  <Words>422</Words>
  <Application>Microsoft Office PowerPoint</Application>
  <PresentationFormat>Custom</PresentationFormat>
  <Paragraphs>232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WHITE TEMPLATE</vt:lpstr>
      <vt:lpstr>Removing and splitting DataFrame columns</vt:lpstr>
      <vt:lpstr>When preparing data for machine learning you may need to remove specific columns from the DataFrame</vt:lpstr>
      <vt:lpstr>drop deletes columns from a DataFrame</vt:lpstr>
      <vt:lpstr>Use inplace to edit the existing DataFrame</vt:lpstr>
      <vt:lpstr>When preparing data for machine learning you may need to split the columns into separate DataFrames</vt:lpstr>
      <vt:lpstr>Create a slice of the DataFrame and assign it to a new DataFrame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303</cp:revision>
  <dcterms:created xsi:type="dcterms:W3CDTF">2015-06-04T21:40:17Z</dcterms:created>
  <dcterms:modified xsi:type="dcterms:W3CDTF">2020-02-09T20:07:24Z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