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6"/>
  </p:notesMasterIdLst>
  <p:handoutMasterIdLst>
    <p:handoutMasterId r:id="rId67"/>
  </p:handoutMasterIdLst>
  <p:sldIdLst>
    <p:sldId id="283" r:id="rId57"/>
    <p:sldId id="328" r:id="rId58"/>
    <p:sldId id="323" r:id="rId59"/>
    <p:sldId id="324" r:id="rId60"/>
    <p:sldId id="318" r:id="rId61"/>
    <p:sldId id="322" r:id="rId62"/>
    <p:sldId id="326" r:id="rId63"/>
    <p:sldId id="327" r:id="rId64"/>
    <p:sldId id="257"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8"/>
            <p14:sldId id="323"/>
            <p14:sldId id="324"/>
            <p14:sldId id="318"/>
            <p14:sldId id="322"/>
            <p14:sldId id="326"/>
            <p14:sldId id="32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6"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A6290-311B-447A-A7CB-23B2FCA00524}" v="41" dt="2020-02-10T21:37:14.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2" d="100"/>
          <a:sy n="92" d="100"/>
        </p:scale>
        <p:origin x="128" y="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7.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slide" Target="slides/slide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slide" Target="slides/slide9.xml"/><Relationship Id="rId73"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 Type="http://schemas.openxmlformats.org/officeDocument/2006/relationships/customXml" Target="../customXml/item7.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LiveId" clId="{50858077-A254-45B8-B369-158DE524E30C}"/>
    <pc:docChg chg="custSel modSld">
      <pc:chgData name="Christopher Harrison" userId="3a6027744156af90" providerId="LiveId" clId="{50858077-A254-45B8-B369-158DE524E30C}" dt="2020-02-05T22:39:09.235" v="86"/>
      <pc:docMkLst>
        <pc:docMk/>
      </pc:docMkLst>
      <pc:sldChg chg="addCm modCm">
        <pc:chgData name="Christopher Harrison" userId="3a6027744156af90" providerId="LiveId" clId="{50858077-A254-45B8-B369-158DE524E30C}" dt="2020-02-05T22:37:20.371" v="3"/>
        <pc:sldMkLst>
          <pc:docMk/>
          <pc:sldMk cId="2692502677" sldId="323"/>
        </pc:sldMkLst>
      </pc:sldChg>
      <pc:sldChg chg="modSp addCm modCm">
        <pc:chgData name="Christopher Harrison" userId="3a6027744156af90" providerId="LiveId" clId="{50858077-A254-45B8-B369-158DE524E30C}" dt="2020-02-05T22:39:09.235" v="86"/>
        <pc:sldMkLst>
          <pc:docMk/>
          <pc:sldMk cId="1452687482" sldId="326"/>
        </pc:sldMkLst>
        <pc:spChg chg="mod">
          <ac:chgData name="Christopher Harrison" userId="3a6027744156af90" providerId="LiveId" clId="{50858077-A254-45B8-B369-158DE524E30C}" dt="2020-02-05T22:38:56.919" v="84" actId="20577"/>
          <ac:spMkLst>
            <pc:docMk/>
            <pc:sldMk cId="1452687482" sldId="326"/>
            <ac:spMk id="7" creationId="{03364E63-B02F-4A43-B815-2FE93D082ACF}"/>
          </ac:spMkLst>
        </pc:spChg>
      </pc:sldChg>
    </pc:docChg>
  </pc:docChgLst>
  <pc:docChgLst>
    <pc:chgData name="Christopher Harrison" userId="3a6027744156af90" providerId="LiveId" clId="{BEFA6290-311B-447A-A7CB-23B2FCA00524}"/>
    <pc:docChg chg="undo custSel addSld modSld">
      <pc:chgData name="Christopher Harrison" userId="3a6027744156af90" providerId="LiveId" clId="{BEFA6290-311B-447A-A7CB-23B2FCA00524}" dt="2020-02-10T21:37:14.500" v="284" actId="20577"/>
      <pc:docMkLst>
        <pc:docMk/>
      </pc:docMkLst>
      <pc:sldChg chg="modSp mod">
        <pc:chgData name="Christopher Harrison" userId="3a6027744156af90" providerId="LiveId" clId="{BEFA6290-311B-447A-A7CB-23B2FCA00524}" dt="2020-02-09T20:18:57.520" v="0" actId="20577"/>
        <pc:sldMkLst>
          <pc:docMk/>
          <pc:sldMk cId="1842309144" sldId="283"/>
        </pc:sldMkLst>
        <pc:spChg chg="mod">
          <ac:chgData name="Christopher Harrison" userId="3a6027744156af90" providerId="LiveId" clId="{BEFA6290-311B-447A-A7CB-23B2FCA00524}" dt="2020-02-09T20:18:57.520" v="0" actId="20577"/>
          <ac:spMkLst>
            <pc:docMk/>
            <pc:sldMk cId="1842309144" sldId="283"/>
            <ac:spMk id="9" creationId="{00000000-0000-0000-0000-000000000000}"/>
          </ac:spMkLst>
        </pc:spChg>
      </pc:sldChg>
      <pc:sldChg chg="modSp mod">
        <pc:chgData name="Christopher Harrison" userId="3a6027744156af90" providerId="LiveId" clId="{BEFA6290-311B-447A-A7CB-23B2FCA00524}" dt="2020-02-10T21:37:14.500" v="284" actId="20577"/>
        <pc:sldMkLst>
          <pc:docMk/>
          <pc:sldMk cId="786478035" sldId="318"/>
        </pc:sldMkLst>
        <pc:spChg chg="mod">
          <ac:chgData name="Christopher Harrison" userId="3a6027744156af90" providerId="LiveId" clId="{BEFA6290-311B-447A-A7CB-23B2FCA00524}" dt="2020-02-09T20:20:38.700" v="35" actId="20577"/>
          <ac:spMkLst>
            <pc:docMk/>
            <pc:sldMk cId="786478035" sldId="318"/>
            <ac:spMk id="4" creationId="{5005156F-8E7C-4848-A9CA-38D2AD3B7007}"/>
          </ac:spMkLst>
        </pc:spChg>
        <pc:spChg chg="mod">
          <ac:chgData name="Christopher Harrison" userId="3a6027744156af90" providerId="LiveId" clId="{BEFA6290-311B-447A-A7CB-23B2FCA00524}" dt="2020-02-10T21:37:14.500" v="284" actId="20577"/>
          <ac:spMkLst>
            <pc:docMk/>
            <pc:sldMk cId="786478035" sldId="318"/>
            <ac:spMk id="12" creationId="{2285A4E8-0C18-47BB-A315-2F132050A30D}"/>
          </ac:spMkLst>
        </pc:spChg>
      </pc:sldChg>
      <pc:sldChg chg="modSp mod modClrScheme modAnim chgLayout">
        <pc:chgData name="Christopher Harrison" userId="3a6027744156af90" providerId="LiveId" clId="{BEFA6290-311B-447A-A7CB-23B2FCA00524}" dt="2020-02-09T20:21:45.526" v="46" actId="700"/>
        <pc:sldMkLst>
          <pc:docMk/>
          <pc:sldMk cId="1125154104" sldId="322"/>
        </pc:sldMkLst>
        <pc:spChg chg="mod ord">
          <ac:chgData name="Christopher Harrison" userId="3a6027744156af90" providerId="LiveId" clId="{BEFA6290-311B-447A-A7CB-23B2FCA00524}" dt="2020-02-09T20:21:45.526" v="46" actId="700"/>
          <ac:spMkLst>
            <pc:docMk/>
            <pc:sldMk cId="1125154104" sldId="322"/>
            <ac:spMk id="4" creationId="{5005156F-8E7C-4848-A9CA-38D2AD3B7007}"/>
          </ac:spMkLst>
        </pc:spChg>
        <pc:spChg chg="mod ord">
          <ac:chgData name="Christopher Harrison" userId="3a6027744156af90" providerId="LiveId" clId="{BEFA6290-311B-447A-A7CB-23B2FCA00524}" dt="2020-02-09T20:21:45.526" v="46" actId="700"/>
          <ac:spMkLst>
            <pc:docMk/>
            <pc:sldMk cId="1125154104" sldId="322"/>
            <ac:spMk id="7" creationId="{03364E63-B02F-4A43-B815-2FE93D082ACF}"/>
          </ac:spMkLst>
        </pc:spChg>
      </pc:sldChg>
      <pc:sldChg chg="modSp mod modClrScheme modAnim chgLayout">
        <pc:chgData name="Christopher Harrison" userId="3a6027744156af90" providerId="LiveId" clId="{BEFA6290-311B-447A-A7CB-23B2FCA00524}" dt="2020-02-09T20:22:59.372" v="66" actId="27636"/>
        <pc:sldMkLst>
          <pc:docMk/>
          <pc:sldMk cId="2692502677" sldId="323"/>
        </pc:sldMkLst>
        <pc:spChg chg="mod ord">
          <ac:chgData name="Christopher Harrison" userId="3a6027744156af90" providerId="LiveId" clId="{BEFA6290-311B-447A-A7CB-23B2FCA00524}" dt="2020-02-09T20:22:59.372" v="66" actId="27636"/>
          <ac:spMkLst>
            <pc:docMk/>
            <pc:sldMk cId="2692502677" sldId="323"/>
            <ac:spMk id="4" creationId="{5005156F-8E7C-4848-A9CA-38D2AD3B7007}"/>
          </ac:spMkLst>
        </pc:spChg>
        <pc:spChg chg="mod ord">
          <ac:chgData name="Christopher Harrison" userId="3a6027744156af90" providerId="LiveId" clId="{BEFA6290-311B-447A-A7CB-23B2FCA00524}" dt="2020-02-09T20:20:02.450" v="28" actId="700"/>
          <ac:spMkLst>
            <pc:docMk/>
            <pc:sldMk cId="2692502677" sldId="323"/>
            <ac:spMk id="12" creationId="{389542F8-9B7C-42D9-85E3-8E88F06FD946}"/>
          </ac:spMkLst>
        </pc:spChg>
      </pc:sldChg>
      <pc:sldChg chg="modSp">
        <pc:chgData name="Christopher Harrison" userId="3a6027744156af90" providerId="LiveId" clId="{BEFA6290-311B-447A-A7CB-23B2FCA00524}" dt="2020-02-09T20:22:23.982" v="49" actId="20577"/>
        <pc:sldMkLst>
          <pc:docMk/>
          <pc:sldMk cId="1452687482" sldId="326"/>
        </pc:sldMkLst>
        <pc:spChg chg="mod">
          <ac:chgData name="Christopher Harrison" userId="3a6027744156af90" providerId="LiveId" clId="{BEFA6290-311B-447A-A7CB-23B2FCA00524}" dt="2020-02-09T20:22:23.982" v="49" actId="20577"/>
          <ac:spMkLst>
            <pc:docMk/>
            <pc:sldMk cId="1452687482" sldId="326"/>
            <ac:spMk id="7" creationId="{03364E63-B02F-4A43-B815-2FE93D082ACF}"/>
          </ac:spMkLst>
        </pc:spChg>
      </pc:sldChg>
      <pc:sldChg chg="addSp delSp modSp add mod modClrScheme chgLayout">
        <pc:chgData name="Christopher Harrison" userId="3a6027744156af90" providerId="LiveId" clId="{BEFA6290-311B-447A-A7CB-23B2FCA00524}" dt="2020-02-09T20:24:48.257" v="283" actId="20577"/>
        <pc:sldMkLst>
          <pc:docMk/>
          <pc:sldMk cId="359034696" sldId="328"/>
        </pc:sldMkLst>
        <pc:spChg chg="del mod ord">
          <ac:chgData name="Christopher Harrison" userId="3a6027744156af90" providerId="LiveId" clId="{BEFA6290-311B-447A-A7CB-23B2FCA00524}" dt="2020-02-09T20:23:12.955" v="68" actId="700"/>
          <ac:spMkLst>
            <pc:docMk/>
            <pc:sldMk cId="359034696" sldId="328"/>
            <ac:spMk id="2" creationId="{4764A6E9-27AC-495C-ADCD-505C56BDF163}"/>
          </ac:spMkLst>
        </pc:spChg>
        <pc:spChg chg="del mod ord">
          <ac:chgData name="Christopher Harrison" userId="3a6027744156af90" providerId="LiveId" clId="{BEFA6290-311B-447A-A7CB-23B2FCA00524}" dt="2020-02-09T20:23:12.955" v="68" actId="700"/>
          <ac:spMkLst>
            <pc:docMk/>
            <pc:sldMk cId="359034696" sldId="328"/>
            <ac:spMk id="3" creationId="{2821C190-DC22-4B37-A107-F79AF4EE8EFA}"/>
          </ac:spMkLst>
        </pc:spChg>
        <pc:spChg chg="add mod ord">
          <ac:chgData name="Christopher Harrison" userId="3a6027744156af90" providerId="LiveId" clId="{BEFA6290-311B-447A-A7CB-23B2FCA00524}" dt="2020-02-09T20:23:23.615" v="88" actId="20577"/>
          <ac:spMkLst>
            <pc:docMk/>
            <pc:sldMk cId="359034696" sldId="328"/>
            <ac:spMk id="4" creationId="{A7BB6ABB-C7A7-47DD-8895-73D13A7ADAB2}"/>
          </ac:spMkLst>
        </pc:spChg>
        <pc:spChg chg="add mod ord">
          <ac:chgData name="Christopher Harrison" userId="3a6027744156af90" providerId="LiveId" clId="{BEFA6290-311B-447A-A7CB-23B2FCA00524}" dt="2020-02-09T20:24:48.257" v="283" actId="20577"/>
          <ac:spMkLst>
            <pc:docMk/>
            <pc:sldMk cId="359034696" sldId="328"/>
            <ac:spMk id="5" creationId="{684A6F19-DDCB-414C-9828-040049A956ED}"/>
          </ac:spMkLst>
        </pc:spChg>
      </pc:sldChg>
    </pc:docChg>
  </pc:docChgLst>
  <pc:docChgLst>
    <pc:chgData name="susan ibach" userId="11074aa641b35c68" providerId="Windows Live" clId="Web-{1E11AAB0-E639-4D34-ACCA-181CC8613CC2}"/>
    <pc:docChg chg="modSld">
      <pc:chgData name="susan ibach" userId="11074aa641b35c68" providerId="Windows Live" clId="Web-{1E11AAB0-E639-4D34-ACCA-181CC8613CC2}" dt="2020-02-06T15:44:50.280" v="336" actId="20577"/>
      <pc:docMkLst>
        <pc:docMk/>
      </pc:docMkLst>
      <pc:sldChg chg="modSp delCm">
        <pc:chgData name="susan ibach" userId="11074aa641b35c68" providerId="Windows Live" clId="Web-{1E11AAB0-E639-4D34-ACCA-181CC8613CC2}" dt="2020-02-06T15:44:49.437" v="335" actId="20577"/>
        <pc:sldMkLst>
          <pc:docMk/>
          <pc:sldMk cId="2692502677" sldId="323"/>
        </pc:sldMkLst>
        <pc:spChg chg="mod">
          <ac:chgData name="susan ibach" userId="11074aa641b35c68" providerId="Windows Live" clId="Web-{1E11AAB0-E639-4D34-ACCA-181CC8613CC2}" dt="2020-02-06T15:40:52.202" v="79" actId="20577"/>
          <ac:spMkLst>
            <pc:docMk/>
            <pc:sldMk cId="2692502677" sldId="323"/>
            <ac:spMk id="4" creationId="{5005156F-8E7C-4848-A9CA-38D2AD3B7007}"/>
          </ac:spMkLst>
        </pc:spChg>
        <pc:spChg chg="mod">
          <ac:chgData name="susan ibach" userId="11074aa641b35c68" providerId="Windows Live" clId="Web-{1E11AAB0-E639-4D34-ACCA-181CC8613CC2}" dt="2020-02-06T15:44:49.437" v="335" actId="20577"/>
          <ac:spMkLst>
            <pc:docMk/>
            <pc:sldMk cId="2692502677" sldId="323"/>
            <ac:spMk id="12" creationId="{389542F8-9B7C-42D9-85E3-8E88F06FD946}"/>
          </ac:spMkLst>
        </pc:spChg>
      </pc:sldChg>
      <pc:sldChg chg="delCm">
        <pc:chgData name="susan ibach" userId="11074aa641b35c68" providerId="Windows Live" clId="Web-{1E11AAB0-E639-4D34-ACCA-181CC8613CC2}" dt="2020-02-06T15:43:47.077" v="323"/>
        <pc:sldMkLst>
          <pc:docMk/>
          <pc:sldMk cId="1452687482" sldId="326"/>
        </pc:sldMkLst>
      </pc:sldChg>
    </pc:docChg>
  </pc:docChgLst>
  <pc:docChgLst>
    <pc:chgData name="susan ibach" userId="11074aa641b35c68" providerId="Windows Live" clId="Web-{92036CF1-232B-4B78-B44E-08ACF342B287}"/>
    <pc:docChg chg="modSld">
      <pc:chgData name="susan ibach" userId="11074aa641b35c68" providerId="Windows Live" clId="Web-{92036CF1-232B-4B78-B44E-08ACF342B287}" dt="2020-02-07T19:15:37.872" v="1" actId="20577"/>
      <pc:docMkLst>
        <pc:docMk/>
      </pc:docMkLst>
      <pc:sldChg chg="modSp">
        <pc:chgData name="susan ibach" userId="11074aa641b35c68" providerId="Windows Live" clId="Web-{92036CF1-232B-4B78-B44E-08ACF342B287}" dt="2020-02-07T19:15:37.872" v="1" actId="20577"/>
        <pc:sldMkLst>
          <pc:docMk/>
          <pc:sldMk cId="2554220179" sldId="324"/>
        </pc:sldMkLst>
        <pc:spChg chg="mod">
          <ac:chgData name="susan ibach" userId="11074aa641b35c68" providerId="Windows Live" clId="Web-{92036CF1-232B-4B78-B44E-08ACF342B287}" dt="2020-02-07T19:15:37.872" v="1" actId="20577"/>
          <ac:spMkLst>
            <pc:docMk/>
            <pc:sldMk cId="2554220179" sldId="324"/>
            <ac:spMk id="4" creationId="{5005156F-8E7C-4848-A9CA-38D2AD3B7007}"/>
          </ac:spMkLst>
        </pc:spChg>
      </pc:sldChg>
    </pc:docChg>
  </pc:docChgLst>
  <pc:docChgLst>
    <pc:chgData name="susan ibach" userId="11074aa641b35c68" providerId="LiveId" clId="{AE2BC067-E1B9-4528-8E09-2B7154F28867}"/>
    <pc:docChg chg="custSel modSld">
      <pc:chgData name="susan ibach" userId="11074aa641b35c68" providerId="LiveId" clId="{AE2BC067-E1B9-4528-8E09-2B7154F28867}" dt="2020-02-06T15:48:27.424" v="64"/>
      <pc:docMkLst>
        <pc:docMk/>
      </pc:docMkLst>
      <pc:sldChg chg="delSp modSp delAnim modAnim">
        <pc:chgData name="susan ibach" userId="11074aa641b35c68" providerId="LiveId" clId="{AE2BC067-E1B9-4528-8E09-2B7154F28867}" dt="2020-02-06T15:48:27.424" v="64"/>
        <pc:sldMkLst>
          <pc:docMk/>
          <pc:sldMk cId="2554220179" sldId="324"/>
        </pc:sldMkLst>
        <pc:spChg chg="mod">
          <ac:chgData name="susan ibach" userId="11074aa641b35c68" providerId="LiveId" clId="{AE2BC067-E1B9-4528-8E09-2B7154F28867}" dt="2020-02-06T15:47:05.120" v="61" actId="1037"/>
          <ac:spMkLst>
            <pc:docMk/>
            <pc:sldMk cId="2554220179" sldId="324"/>
            <ac:spMk id="4" creationId="{5005156F-8E7C-4848-A9CA-38D2AD3B7007}"/>
          </ac:spMkLst>
        </pc:spChg>
        <pc:spChg chg="del mod">
          <ac:chgData name="susan ibach" userId="11074aa641b35c68" providerId="LiveId" clId="{AE2BC067-E1B9-4528-8E09-2B7154F28867}" dt="2020-02-06T15:48:01.946" v="63" actId="478"/>
          <ac:spMkLst>
            <pc:docMk/>
            <pc:sldMk cId="2554220179" sldId="324"/>
            <ac:spMk id="11" creationId="{5FC74F57-7700-45BF-8AB2-6E437C096F3A}"/>
          </ac:spMkLst>
        </pc:spChg>
        <pc:spChg chg="mod">
          <ac:chgData name="susan ibach" userId="11074aa641b35c68" providerId="LiveId" clId="{AE2BC067-E1B9-4528-8E09-2B7154F28867}" dt="2020-02-06T15:47:05.120" v="61" actId="1037"/>
          <ac:spMkLst>
            <pc:docMk/>
            <pc:sldMk cId="2554220179" sldId="324"/>
            <ac:spMk id="21" creationId="{C1F06E34-CD19-4BC8-BD5C-389DC04E98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1.png"/><Relationship Id="rId2" Type="http://schemas.openxmlformats.org/officeDocument/2006/relationships/customXml" Target="../../customXml/item47.xml"/><Relationship Id="rId1" Type="http://schemas.openxmlformats.org/officeDocument/2006/relationships/customXml" Target="../../customXml/item46.xml"/><Relationship Id="rId6" Type="http://schemas.openxmlformats.org/officeDocument/2006/relationships/slideMaster" Target="../slideMasters/slideMaster1.xml"/><Relationship Id="rId5" Type="http://schemas.openxmlformats.org/officeDocument/2006/relationships/customXml" Target="../../customXml/item50.xml"/><Relationship Id="rId4" Type="http://schemas.openxmlformats.org/officeDocument/2006/relationships/customXml" Target="../../customXml/item4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2.png"/><Relationship Id="rId2" Type="http://schemas.openxmlformats.org/officeDocument/2006/relationships/customXml" Target="../../customXml/item52.xml"/><Relationship Id="rId1" Type="http://schemas.openxmlformats.org/officeDocument/2006/relationships/customXml" Target="../../customXml/item51.xml"/><Relationship Id="rId6" Type="http://schemas.openxmlformats.org/officeDocument/2006/relationships/slideMaster" Target="../slideMasters/slideMaster1.xml"/><Relationship Id="rId5" Type="http://schemas.openxmlformats.org/officeDocument/2006/relationships/customXml" Target="../../customXml/item55.xml"/><Relationship Id="rId4" Type="http://schemas.openxmlformats.org/officeDocument/2006/relationships/customXml" Target="../../customXml/item5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Splitting test and training data with </a:t>
            </a:r>
            <a:r>
              <a:rPr lang="en-US" dirty="0" err="1">
                <a:solidFill>
                  <a:schemeClr val="bg1"/>
                </a:solidFill>
              </a:rPr>
              <a:t>scikit</a:t>
            </a:r>
            <a:r>
              <a:rPr lang="en-US" dirty="0">
                <a:solidFill>
                  <a:schemeClr val="bg1"/>
                </a:solidFill>
              </a:rPr>
              <a:t>-learn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BB6ABB-C7A7-47DD-8895-73D13A7ADAB2}"/>
              </a:ext>
            </a:extLst>
          </p:cNvPr>
          <p:cNvSpPr>
            <a:spLocks noGrp="1"/>
          </p:cNvSpPr>
          <p:nvPr>
            <p:ph type="title"/>
          </p:nvPr>
        </p:nvSpPr>
        <p:spPr/>
        <p:txBody>
          <a:bodyPr/>
          <a:lstStyle/>
          <a:p>
            <a:r>
              <a:rPr lang="en-US" dirty="0"/>
              <a:t>Machine learning 101</a:t>
            </a:r>
          </a:p>
        </p:txBody>
      </p:sp>
      <p:sp>
        <p:nvSpPr>
          <p:cNvPr id="5" name="Text Placeholder 4">
            <a:extLst>
              <a:ext uri="{FF2B5EF4-FFF2-40B4-BE49-F238E27FC236}">
                <a16:creationId xmlns:a16="http://schemas.microsoft.com/office/drawing/2014/main" id="{684A6F19-DDCB-414C-9828-040049A956ED}"/>
              </a:ext>
            </a:extLst>
          </p:cNvPr>
          <p:cNvSpPr>
            <a:spLocks noGrp="1"/>
          </p:cNvSpPr>
          <p:nvPr>
            <p:ph type="body" sz="quarter" idx="10"/>
          </p:nvPr>
        </p:nvSpPr>
        <p:spPr>
          <a:xfrm>
            <a:off x="365760" y="1371600"/>
            <a:ext cx="11704320" cy="1634294"/>
          </a:xfrm>
        </p:spPr>
        <p:txBody>
          <a:bodyPr/>
          <a:lstStyle/>
          <a:p>
            <a:r>
              <a:rPr lang="en-US" dirty="0"/>
              <a:t>Given X data, predict y value</a:t>
            </a:r>
          </a:p>
          <a:p>
            <a:pPr lvl="1"/>
            <a:r>
              <a:rPr lang="en-US" dirty="0"/>
              <a:t>Given a customer, predict if they will by a product</a:t>
            </a:r>
          </a:p>
          <a:p>
            <a:pPr lvl="1"/>
            <a:r>
              <a:rPr lang="en-US" dirty="0"/>
              <a:t>Given a shopping cart, predict similar products</a:t>
            </a:r>
          </a:p>
          <a:p>
            <a:pPr lvl="1"/>
            <a:r>
              <a:rPr lang="en-US" dirty="0"/>
              <a:t>Given a flight, predict </a:t>
            </a:r>
            <a:r>
              <a:rPr lang="en-US"/>
              <a:t>the chance it will be late</a:t>
            </a:r>
            <a:endParaRPr lang="en-US" dirty="0"/>
          </a:p>
        </p:txBody>
      </p:sp>
    </p:spTree>
    <p:extLst>
      <p:ext uri="{BB962C8B-B14F-4D97-AF65-F5344CB8AC3E}">
        <p14:creationId xmlns:p14="http://schemas.microsoft.com/office/powerpoint/2010/main" val="359034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normAutofit fontScale="90000"/>
          </a:bodyPr>
          <a:lstStyle/>
          <a:p>
            <a:r>
              <a:rPr lang="en-CA" dirty="0">
                <a:cs typeface="Segoe UI"/>
              </a:rPr>
              <a:t>We need to split our data before creating a model</a:t>
            </a:r>
          </a:p>
        </p:txBody>
      </p:sp>
      <p:sp>
        <p:nvSpPr>
          <p:cNvPr id="12" name="Text Placeholder 4">
            <a:extLst>
              <a:ext uri="{FF2B5EF4-FFF2-40B4-BE49-F238E27FC236}">
                <a16:creationId xmlns:a16="http://schemas.microsoft.com/office/drawing/2014/main" id="{389542F8-9B7C-42D9-85E3-8E88F06FD946}"/>
              </a:ext>
            </a:extLst>
          </p:cNvPr>
          <p:cNvSpPr>
            <a:spLocks noGrp="1"/>
          </p:cNvSpPr>
          <p:nvPr>
            <p:ph type="body" sz="quarter" idx="10"/>
          </p:nvPr>
        </p:nvSpPr>
        <p:spPr/>
        <p:txBody>
          <a:bodyPr vert="horz" wrap="square" lIns="91440" tIns="91440" rIns="91440" bIns="91440" rtlCol="0" anchor="t">
            <a:spAutoFit/>
          </a:bodyPr>
          <a:lstStyle/>
          <a:p>
            <a:pPr lvl="0"/>
            <a:r>
              <a:rPr lang="en-CA" dirty="0"/>
              <a:t>Conventions</a:t>
            </a:r>
          </a:p>
          <a:p>
            <a:pPr lvl="1"/>
            <a:r>
              <a:rPr lang="en-CA" dirty="0">
                <a:ea typeface="+mj-lt"/>
                <a:cs typeface="+mj-lt"/>
              </a:rPr>
              <a:t>Put the </a:t>
            </a:r>
            <a:r>
              <a:rPr lang="en-CA" dirty="0"/>
              <a:t>data you want to predict (the label) in a </a:t>
            </a:r>
            <a:r>
              <a:rPr lang="en-CA" dirty="0" err="1">
                <a:latin typeface="Consolas" panose="020B0609020204030204" pitchFamily="49" charset="0"/>
              </a:rPr>
              <a:t>DataFrame</a:t>
            </a:r>
            <a:r>
              <a:rPr lang="en-CA" dirty="0"/>
              <a:t> called </a:t>
            </a:r>
            <a:r>
              <a:rPr lang="en-CA" dirty="0">
                <a:latin typeface="Consolas" panose="020B0609020204030204" pitchFamily="49" charset="0"/>
              </a:rPr>
              <a:t>y</a:t>
            </a:r>
          </a:p>
          <a:p>
            <a:pPr lvl="1"/>
            <a:r>
              <a:rPr lang="en-CA" dirty="0">
                <a:cs typeface="Segoe UI Light"/>
              </a:rPr>
              <a:t>Put the data that influence the label (the features) in a </a:t>
            </a:r>
            <a:r>
              <a:rPr lang="en-CA" dirty="0" err="1">
                <a:latin typeface="Consolas" panose="020B0609020204030204" pitchFamily="49" charset="0"/>
              </a:rPr>
              <a:t>DataFrame</a:t>
            </a:r>
            <a:r>
              <a:rPr lang="en-CA" dirty="0">
                <a:latin typeface="Consolas" panose="020B0609020204030204" pitchFamily="49" charset="0"/>
              </a:rPr>
              <a:t> </a:t>
            </a:r>
            <a:r>
              <a:rPr lang="en-CA" dirty="0">
                <a:cs typeface="Segoe UI Light"/>
              </a:rPr>
              <a:t>called </a:t>
            </a:r>
            <a:r>
              <a:rPr lang="en-CA" dirty="0">
                <a:latin typeface="Consolas" panose="020B0609020204030204" pitchFamily="49" charset="0"/>
              </a:rPr>
              <a:t>X</a:t>
            </a:r>
          </a:p>
        </p:txBody>
      </p:sp>
    </p:spTree>
    <p:extLst>
      <p:ext uri="{BB962C8B-B14F-4D97-AF65-F5344CB8AC3E}">
        <p14:creationId xmlns:p14="http://schemas.microsoft.com/office/powerpoint/2010/main" val="2692502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a:xfrm>
            <a:off x="655637" y="1058862"/>
            <a:ext cx="11704320" cy="584775"/>
          </a:xfrm>
        </p:spPr>
        <p:txBody>
          <a:bodyPr/>
          <a:lstStyle/>
          <a:p>
            <a:r>
              <a:rPr lang="es-ES" sz="2800" spc="0" dirty="0">
                <a:solidFill>
                  <a:srgbClr val="002050"/>
                </a:solidFill>
                <a:latin typeface="Consolas"/>
                <a:cs typeface="+mn-cs"/>
              </a:rPr>
              <a:t>X = </a:t>
            </a:r>
            <a:r>
              <a:rPr lang="es-ES" sz="2800" spc="0" err="1">
                <a:solidFill>
                  <a:srgbClr val="002050"/>
                </a:solidFill>
                <a:latin typeface="Consolas"/>
                <a:cs typeface="+mn-cs"/>
              </a:rPr>
              <a:t>delays_df.loc</a:t>
            </a:r>
            <a:r>
              <a:rPr lang="es-ES" sz="2800" spc="0" dirty="0">
                <a:solidFill>
                  <a:srgbClr val="002050"/>
                </a:solidFill>
                <a:latin typeface="Consolas"/>
                <a:cs typeface="+mn-cs"/>
              </a:rPr>
              <a:t>[:,[</a:t>
            </a:r>
            <a:r>
              <a:rPr lang="es-ES" sz="2800" spc="0" dirty="0">
                <a:solidFill>
                  <a:srgbClr val="C00000"/>
                </a:solidFill>
                <a:latin typeface="Consolas"/>
                <a:cs typeface="+mn-cs"/>
              </a:rPr>
              <a:t>'DISTANCE'</a:t>
            </a:r>
            <a:r>
              <a:rPr lang="es-ES" sz="2800" spc="0">
                <a:solidFill>
                  <a:srgbClr val="002050"/>
                </a:solidFill>
                <a:latin typeface="Consolas"/>
                <a:cs typeface="+mn-cs"/>
              </a:rPr>
              <a:t>, </a:t>
            </a:r>
            <a:r>
              <a:rPr lang="es-ES" sz="2800" spc="0" dirty="0">
                <a:solidFill>
                  <a:srgbClr val="C00000"/>
                </a:solidFill>
                <a:latin typeface="Consolas"/>
                <a:cs typeface="+mn-cs"/>
              </a:rPr>
              <a:t>'CRS_ELAPSED_TIME'</a:t>
            </a:r>
            <a:r>
              <a:rPr lang="es-ES" sz="2800" spc="0" dirty="0">
                <a:solidFill>
                  <a:srgbClr val="002050"/>
                </a:solidFill>
                <a:latin typeface="Consolas"/>
                <a:cs typeface="+mn-cs"/>
              </a:rPr>
              <a:t>]]</a:t>
            </a:r>
            <a:endParaRPr lang="en-CA" sz="2800" spc="0" dirty="0">
              <a:solidFill>
                <a:srgbClr val="002050"/>
              </a:solidFill>
              <a:latin typeface="Consolas"/>
              <a:cs typeface="+mn-cs"/>
            </a:endParaRPr>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1977410698"/>
              </p:ext>
            </p:extLst>
          </p:nvPr>
        </p:nvGraphicFramePr>
        <p:xfrm>
          <a:off x="655637" y="1841977"/>
          <a:ext cx="8717980" cy="2194560"/>
        </p:xfrm>
        <a:graphic>
          <a:graphicData uri="http://schemas.openxmlformats.org/drawingml/2006/table">
            <a:tbl>
              <a:tblPr firstRow="1" bandRow="1">
                <a:tableStyleId>{21E4AEA4-8DFA-4A89-87EB-49C32662AFE0}</a:tableStyleId>
              </a:tblPr>
              <a:tblGrid>
                <a:gridCol w="1508951">
                  <a:extLst>
                    <a:ext uri="{9D8B030D-6E8A-4147-A177-3AD203B41FA5}">
                      <a16:colId xmlns:a16="http://schemas.microsoft.com/office/drawing/2014/main" val="2280287667"/>
                    </a:ext>
                  </a:extLst>
                </a:gridCol>
                <a:gridCol w="2126679">
                  <a:extLst>
                    <a:ext uri="{9D8B030D-6E8A-4147-A177-3AD203B41FA5}">
                      <a16:colId xmlns:a16="http://schemas.microsoft.com/office/drawing/2014/main" val="2876824610"/>
                    </a:ext>
                  </a:extLst>
                </a:gridCol>
                <a:gridCol w="2541175">
                  <a:extLst>
                    <a:ext uri="{9D8B030D-6E8A-4147-A177-3AD203B41FA5}">
                      <a16:colId xmlns:a16="http://schemas.microsoft.com/office/drawing/2014/main" val="3287971862"/>
                    </a:ext>
                  </a:extLst>
                </a:gridCol>
                <a:gridCol w="2541175">
                  <a:extLst>
                    <a:ext uri="{9D8B030D-6E8A-4147-A177-3AD203B41FA5}">
                      <a16:colId xmlns:a16="http://schemas.microsoft.com/office/drawing/2014/main" val="2913712724"/>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tc>
                  <a:txBody>
                    <a:bodyPr/>
                    <a:lstStyle/>
                    <a:p>
                      <a:r>
                        <a:rPr lang="en-CA" dirty="0"/>
                        <a:t>7</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tc>
                  <a:txBody>
                    <a:bodyPr/>
                    <a:lstStyle/>
                    <a:p>
                      <a:r>
                        <a:rPr lang="en-CA" dirty="0"/>
                        <a:t>-4</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tc>
                  <a:txBody>
                    <a:bodyPr/>
                    <a:lstStyle/>
                    <a:p>
                      <a:r>
                        <a:rPr lang="en-CA" dirty="0"/>
                        <a:t>5</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tc>
                  <a:txBody>
                    <a:bodyPr/>
                    <a:lstStyle/>
                    <a:p>
                      <a:r>
                        <a:rPr lang="en-CA" dirty="0"/>
                        <a:t>73</a:t>
                      </a:r>
                    </a:p>
                  </a:txBody>
                  <a:tcPr/>
                </a:tc>
                <a:extLst>
                  <a:ext uri="{0D108BD9-81ED-4DB2-BD59-A6C34878D82A}">
                    <a16:rowId xmlns:a16="http://schemas.microsoft.com/office/drawing/2014/main" val="824987476"/>
                  </a:ext>
                </a:extLst>
              </a:tr>
            </a:tbl>
          </a:graphicData>
        </a:graphic>
      </p:graphicFrame>
      <p:graphicFrame>
        <p:nvGraphicFramePr>
          <p:cNvPr id="7" name="Table 13">
            <a:extLst>
              <a:ext uri="{FF2B5EF4-FFF2-40B4-BE49-F238E27FC236}">
                <a16:creationId xmlns:a16="http://schemas.microsoft.com/office/drawing/2014/main" id="{58717597-5C12-4856-AFDC-7853E0F4ADDF}"/>
              </a:ext>
            </a:extLst>
          </p:cNvPr>
          <p:cNvGraphicFramePr>
            <a:graphicFrameLocks noGrp="1"/>
          </p:cNvGraphicFramePr>
          <p:nvPr>
            <p:extLst>
              <p:ext uri="{D42A27DB-BD31-4B8C-83A1-F6EECF244321}">
                <p14:modId xmlns:p14="http://schemas.microsoft.com/office/powerpoint/2010/main" val="4098842284"/>
              </p:ext>
            </p:extLst>
          </p:nvPr>
        </p:nvGraphicFramePr>
        <p:xfrm>
          <a:off x="6904037" y="4957261"/>
          <a:ext cx="2469580" cy="182880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7</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-4</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74</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20B5A1F-A422-49FC-9E44-A62E7B22A38E}"/>
              </a:ext>
            </a:extLst>
          </p:cNvPr>
          <p:cNvGraphicFramePr>
            <a:graphicFrameLocks noGrp="1"/>
          </p:cNvGraphicFramePr>
          <p:nvPr>
            <p:extLst>
              <p:ext uri="{D42A27DB-BD31-4B8C-83A1-F6EECF244321}">
                <p14:modId xmlns:p14="http://schemas.microsoft.com/office/powerpoint/2010/main" val="1817850391"/>
              </p:ext>
            </p:extLst>
          </p:nvPr>
        </p:nvGraphicFramePr>
        <p:xfrm>
          <a:off x="655637" y="4957261"/>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extLst>
                  <a:ext uri="{0D108BD9-81ED-4DB2-BD59-A6C34878D82A}">
                    <a16:rowId xmlns:a16="http://schemas.microsoft.com/office/drawing/2014/main" val="3930894590"/>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6341320E-E6B8-42F9-BE50-BA400093A2DE}"/>
              </a:ext>
            </a:extLst>
          </p:cNvPr>
          <p:cNvSpPr/>
          <p:nvPr/>
        </p:nvSpPr>
        <p:spPr>
          <a:xfrm>
            <a:off x="579437" y="4305966"/>
            <a:ext cx="2365712" cy="584775"/>
          </a:xfrm>
          <a:prstGeom prst="rect">
            <a:avLst/>
          </a:prstGeom>
        </p:spPr>
        <p:txBody>
          <a:bodyPr wrap="none">
            <a:spAutoFit/>
          </a:bodyPr>
          <a:lstStyle/>
          <a:p>
            <a:r>
              <a:rPr lang="en-CA" sz="3200" spc="-30" dirty="0" err="1">
                <a:solidFill>
                  <a:srgbClr val="0072C6"/>
                </a:solidFill>
                <a:latin typeface="Segoe UI Light"/>
              </a:rPr>
              <a:t>DataFrame</a:t>
            </a:r>
            <a:r>
              <a:rPr lang="en-CA" sz="3200" spc="-30" dirty="0">
                <a:solidFill>
                  <a:srgbClr val="0072C6"/>
                </a:solidFill>
                <a:latin typeface="Segoe UI Light"/>
              </a:rPr>
              <a:t> X</a:t>
            </a:r>
            <a:endParaRPr lang="en-CA" dirty="0"/>
          </a:p>
        </p:txBody>
      </p:sp>
      <p:sp>
        <p:nvSpPr>
          <p:cNvPr id="13" name="Rectangle 12">
            <a:extLst>
              <a:ext uri="{FF2B5EF4-FFF2-40B4-BE49-F238E27FC236}">
                <a16:creationId xmlns:a16="http://schemas.microsoft.com/office/drawing/2014/main" id="{8C03EE99-98C5-4691-9747-9907926AF573}"/>
              </a:ext>
            </a:extLst>
          </p:cNvPr>
          <p:cNvSpPr/>
          <p:nvPr/>
        </p:nvSpPr>
        <p:spPr>
          <a:xfrm>
            <a:off x="6904037" y="4294997"/>
            <a:ext cx="2469580" cy="584775"/>
          </a:xfrm>
          <a:prstGeom prst="rect">
            <a:avLst/>
          </a:prstGeom>
        </p:spPr>
        <p:txBody>
          <a:bodyPr wrap="square">
            <a:spAutoFit/>
          </a:bodyPr>
          <a:lstStyle/>
          <a:p>
            <a:r>
              <a:rPr lang="en-CA" sz="3200" spc="-30" dirty="0" err="1">
                <a:solidFill>
                  <a:srgbClr val="0072C6"/>
                </a:solidFill>
                <a:latin typeface="Segoe UI Light"/>
              </a:rPr>
              <a:t>DataFrame</a:t>
            </a:r>
            <a:r>
              <a:rPr lang="en-CA" sz="3200" spc="-30" dirty="0">
                <a:solidFill>
                  <a:srgbClr val="0072C6"/>
                </a:solidFill>
                <a:latin typeface="Segoe UI Light"/>
              </a:rPr>
              <a:t> y</a:t>
            </a:r>
            <a:endParaRPr lang="en-CA" dirty="0"/>
          </a:p>
        </p:txBody>
      </p:sp>
      <p:grpSp>
        <p:nvGrpSpPr>
          <p:cNvPr id="14" name="Group 13">
            <a:extLst>
              <a:ext uri="{FF2B5EF4-FFF2-40B4-BE49-F238E27FC236}">
                <a16:creationId xmlns:a16="http://schemas.microsoft.com/office/drawing/2014/main" id="{ACAE4A50-8EE7-45C3-AA49-0D6BF256D9DC}"/>
              </a:ext>
            </a:extLst>
          </p:cNvPr>
          <p:cNvGrpSpPr/>
          <p:nvPr/>
        </p:nvGrpSpPr>
        <p:grpSpPr>
          <a:xfrm>
            <a:off x="6770317" y="1841976"/>
            <a:ext cx="2603300" cy="2194559"/>
            <a:chOff x="6770317" y="1841977"/>
            <a:chExt cx="2603300" cy="2173484"/>
          </a:xfrm>
        </p:grpSpPr>
        <p:sp>
          <p:nvSpPr>
            <p:cNvPr id="15" name="Rectangle 14">
              <a:extLst>
                <a:ext uri="{FF2B5EF4-FFF2-40B4-BE49-F238E27FC236}">
                  <a16:creationId xmlns:a16="http://schemas.microsoft.com/office/drawing/2014/main" id="{E44AFB29-1913-495B-A509-A605FFA49B4A}"/>
                </a:ext>
              </a:extLst>
            </p:cNvPr>
            <p:cNvSpPr/>
            <p:nvPr/>
          </p:nvSpPr>
          <p:spPr bwMode="auto">
            <a:xfrm>
              <a:off x="6770317" y="1841977"/>
              <a:ext cx="2603300" cy="2173484"/>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3242A760-DA2E-4640-9F11-02C465D47E38}"/>
                </a:ext>
              </a:extLst>
            </p:cNvPr>
            <p:cNvSpPr txBox="1"/>
            <p:nvPr/>
          </p:nvSpPr>
          <p:spPr>
            <a:xfrm>
              <a:off x="7818437" y="2473646"/>
              <a:ext cx="1175553"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Label</a:t>
              </a:r>
            </a:p>
          </p:txBody>
        </p:sp>
      </p:grpSp>
      <p:sp>
        <p:nvSpPr>
          <p:cNvPr id="19" name="Rectangle 18">
            <a:extLst>
              <a:ext uri="{FF2B5EF4-FFF2-40B4-BE49-F238E27FC236}">
                <a16:creationId xmlns:a16="http://schemas.microsoft.com/office/drawing/2014/main" id="{948C2BB8-1589-4F68-B14C-2883E1E373BD}"/>
              </a:ext>
            </a:extLst>
          </p:cNvPr>
          <p:cNvSpPr/>
          <p:nvPr/>
        </p:nvSpPr>
        <p:spPr bwMode="auto">
          <a:xfrm>
            <a:off x="2175451" y="1841977"/>
            <a:ext cx="4594866" cy="219456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8965F099-4BB9-4A0F-9958-7DDAEB56122F}"/>
              </a:ext>
            </a:extLst>
          </p:cNvPr>
          <p:cNvSpPr txBox="1"/>
          <p:nvPr/>
        </p:nvSpPr>
        <p:spPr>
          <a:xfrm>
            <a:off x="5014627" y="2492378"/>
            <a:ext cx="2071273"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Features</a:t>
            </a:r>
          </a:p>
        </p:txBody>
      </p:sp>
      <p:sp>
        <p:nvSpPr>
          <p:cNvPr id="21" name="Title 3">
            <a:extLst>
              <a:ext uri="{FF2B5EF4-FFF2-40B4-BE49-F238E27FC236}">
                <a16:creationId xmlns:a16="http://schemas.microsoft.com/office/drawing/2014/main" id="{C1F06E34-CD19-4BC8-BD5C-389DC04E98E2}"/>
              </a:ext>
            </a:extLst>
          </p:cNvPr>
          <p:cNvSpPr txBox="1">
            <a:spLocks/>
          </p:cNvSpPr>
          <p:nvPr/>
        </p:nvSpPr>
        <p:spPr>
          <a:xfrm>
            <a:off x="655637" y="472798"/>
            <a:ext cx="11704320" cy="662264"/>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s-ES" sz="2800" spc="0" dirty="0">
                <a:solidFill>
                  <a:srgbClr val="002050"/>
                </a:solidFill>
                <a:latin typeface="Consolas" panose="020B0609020204030204" pitchFamily="49" charset="0"/>
                <a:cs typeface="+mn-cs"/>
              </a:rPr>
              <a:t>y = </a:t>
            </a:r>
            <a:r>
              <a:rPr lang="es-ES" sz="2800" spc="0" dirty="0" err="1">
                <a:solidFill>
                  <a:srgbClr val="002050"/>
                </a:solidFill>
                <a:latin typeface="Consolas" panose="020B0609020204030204" pitchFamily="49" charset="0"/>
                <a:cs typeface="+mn-cs"/>
              </a:rPr>
              <a:t>delays_df.loc</a:t>
            </a:r>
            <a:r>
              <a:rPr lang="es-ES" sz="2800" spc="0" dirty="0">
                <a:solidFill>
                  <a:srgbClr val="002050"/>
                </a:solidFill>
                <a:latin typeface="Consolas" panose="020B0609020204030204" pitchFamily="49" charset="0"/>
                <a:cs typeface="+mn-cs"/>
              </a:rPr>
              <a:t>[:,[</a:t>
            </a:r>
            <a:r>
              <a:rPr lang="es-ES" sz="2800" spc="0" dirty="0">
                <a:solidFill>
                  <a:srgbClr val="C00000"/>
                </a:solidFill>
                <a:latin typeface="Consolas" panose="020B0609020204030204" pitchFamily="49" charset="0"/>
                <a:cs typeface="+mn-cs"/>
              </a:rPr>
              <a:t>'ARR_DELAY'</a:t>
            </a:r>
            <a:r>
              <a:rPr lang="es-ES" sz="2800" spc="0" dirty="0">
                <a:solidFill>
                  <a:srgbClr val="002050"/>
                </a:solidFill>
                <a:latin typeface="Consolas" panose="020B0609020204030204" pitchFamily="49" charset="0"/>
                <a:cs typeface="+mn-cs"/>
              </a:rPr>
              <a:t>]]</a:t>
            </a:r>
            <a:endParaRPr lang="en-CA" sz="2800" spc="0" dirty="0">
              <a:solidFill>
                <a:srgbClr val="002050"/>
              </a:solidFill>
              <a:latin typeface="Consolas" panose="020B0609020204030204" pitchFamily="49" charset="0"/>
              <a:cs typeface="+mn-cs"/>
            </a:endParaRPr>
          </a:p>
        </p:txBody>
      </p:sp>
    </p:spTree>
    <p:extLst>
      <p:ext uri="{BB962C8B-B14F-4D97-AF65-F5344CB8AC3E}">
        <p14:creationId xmlns:p14="http://schemas.microsoft.com/office/powerpoint/2010/main" val="2554220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3" grpId="0"/>
      <p:bldP spid="19" grpId="0" animBg="1"/>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You may need to split your data into training and test data sets before you train your model</a:t>
            </a:r>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2266309266"/>
              </p:ext>
            </p:extLst>
          </p:nvPr>
        </p:nvGraphicFramePr>
        <p:xfrm>
          <a:off x="579437" y="2691589"/>
          <a:ext cx="4667436" cy="2194560"/>
        </p:xfrm>
        <a:graphic>
          <a:graphicData uri="http://schemas.openxmlformats.org/drawingml/2006/table">
            <a:tbl>
              <a:tblPr firstRow="1" bandRow="1">
                <a:tableStyleId>{21E4AEA4-8DFA-4A89-87EB-49C32662AFE0}</a:tableStyleId>
              </a:tblPr>
              <a:tblGrid>
                <a:gridCol w="990600">
                  <a:extLst>
                    <a:ext uri="{9D8B030D-6E8A-4147-A177-3AD203B41FA5}">
                      <a16:colId xmlns:a16="http://schemas.microsoft.com/office/drawing/2014/main" val="2280287667"/>
                    </a:ext>
                  </a:extLst>
                </a:gridCol>
                <a:gridCol w="1295400">
                  <a:extLst>
                    <a:ext uri="{9D8B030D-6E8A-4147-A177-3AD203B41FA5}">
                      <a16:colId xmlns:a16="http://schemas.microsoft.com/office/drawing/2014/main" val="2876824610"/>
                    </a:ext>
                  </a:extLst>
                </a:gridCol>
                <a:gridCol w="23814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extLst>
                  <a:ext uri="{0D108BD9-81ED-4DB2-BD59-A6C34878D82A}">
                    <a16:rowId xmlns:a16="http://schemas.microsoft.com/office/drawing/2014/main" val="824987476"/>
                  </a:ext>
                </a:extLst>
              </a:tr>
            </a:tbl>
          </a:graphicData>
        </a:graphic>
      </p:graphicFrame>
      <p:graphicFrame>
        <p:nvGraphicFramePr>
          <p:cNvPr id="7" name="Table 13">
            <a:extLst>
              <a:ext uri="{FF2B5EF4-FFF2-40B4-BE49-F238E27FC236}">
                <a16:creationId xmlns:a16="http://schemas.microsoft.com/office/drawing/2014/main" id="{58717597-5C12-4856-AFDC-7853E0F4ADDF}"/>
              </a:ext>
            </a:extLst>
          </p:cNvPr>
          <p:cNvGraphicFramePr>
            <a:graphicFrameLocks noGrp="1"/>
          </p:cNvGraphicFramePr>
          <p:nvPr>
            <p:extLst>
              <p:ext uri="{D42A27DB-BD31-4B8C-83A1-F6EECF244321}">
                <p14:modId xmlns:p14="http://schemas.microsoft.com/office/powerpoint/2010/main" val="2494320382"/>
              </p:ext>
            </p:extLst>
          </p:nvPr>
        </p:nvGraphicFramePr>
        <p:xfrm>
          <a:off x="6569915" y="1987161"/>
          <a:ext cx="4195730" cy="210312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gridCol w="1726150">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extLst>
                  <a:ext uri="{0D108BD9-81ED-4DB2-BD59-A6C34878D82A}">
                    <a16:rowId xmlns:a16="http://schemas.microsoft.com/office/drawing/2014/main" val="1898846319"/>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20B5A1F-A422-49FC-9E44-A62E7B22A38E}"/>
              </a:ext>
            </a:extLst>
          </p:cNvPr>
          <p:cNvGraphicFramePr>
            <a:graphicFrameLocks noGrp="1"/>
          </p:cNvGraphicFramePr>
          <p:nvPr>
            <p:extLst>
              <p:ext uri="{D42A27DB-BD31-4B8C-83A1-F6EECF244321}">
                <p14:modId xmlns:p14="http://schemas.microsoft.com/office/powerpoint/2010/main" val="3073772055"/>
              </p:ext>
            </p:extLst>
          </p:nvPr>
        </p:nvGraphicFramePr>
        <p:xfrm>
          <a:off x="6584421" y="4716462"/>
          <a:ext cx="4195730" cy="210312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gridCol w="1726150">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extLst>
                  <a:ext uri="{0D108BD9-81ED-4DB2-BD59-A6C34878D82A}">
                    <a16:rowId xmlns:a16="http://schemas.microsoft.com/office/drawing/2014/main" val="3930894590"/>
                  </a:ext>
                </a:extLst>
              </a:tr>
              <a:tr h="359229">
                <a:tc>
                  <a:txBody>
                    <a:bodyPr/>
                    <a:lstStyle/>
                    <a:p>
                      <a:r>
                        <a:rPr lang="en-CA" dirty="0"/>
                        <a:t>17</a:t>
                      </a:r>
                    </a:p>
                  </a:txBody>
                  <a:tcPr/>
                </a:tc>
                <a:tc>
                  <a:txBody>
                    <a:bodyPr/>
                    <a:lstStyle/>
                    <a:p>
                      <a:r>
                        <a:rPr lang="en-CA" dirty="0"/>
                        <a:t>750</a:t>
                      </a:r>
                    </a:p>
                  </a:txBody>
                  <a:tcPr/>
                </a:tc>
                <a:tc>
                  <a:txBody>
                    <a:bodyPr/>
                    <a:lstStyle/>
                    <a:p>
                      <a:r>
                        <a:rPr lang="en-CA" dirty="0"/>
                        <a:t>130</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299643</a:t>
                      </a:r>
                    </a:p>
                  </a:txBody>
                  <a:tcPr/>
                </a:tc>
                <a:tc>
                  <a:txBody>
                    <a:bodyPr/>
                    <a:lstStyle/>
                    <a:p>
                      <a:r>
                        <a:rPr lang="en-CA" dirty="0"/>
                        <a:t>425</a:t>
                      </a:r>
                    </a:p>
                  </a:txBody>
                  <a:tcPr/>
                </a:tc>
                <a:tc>
                  <a:txBody>
                    <a:bodyPr/>
                    <a:lstStyle/>
                    <a:p>
                      <a:r>
                        <a:rPr lang="en-CA" dirty="0"/>
                        <a:t>100</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6341320E-E6B8-42F9-BE50-BA400093A2DE}"/>
              </a:ext>
            </a:extLst>
          </p:cNvPr>
          <p:cNvSpPr/>
          <p:nvPr/>
        </p:nvSpPr>
        <p:spPr>
          <a:xfrm>
            <a:off x="562412" y="2128976"/>
            <a:ext cx="2365712" cy="584775"/>
          </a:xfrm>
          <a:prstGeom prst="rect">
            <a:avLst/>
          </a:prstGeom>
        </p:spPr>
        <p:txBody>
          <a:bodyPr wrap="none">
            <a:spAutoFit/>
          </a:bodyPr>
          <a:lstStyle/>
          <a:p>
            <a:r>
              <a:rPr lang="en-CA" sz="3200" spc="-30" dirty="0" err="1">
                <a:solidFill>
                  <a:srgbClr val="0072C6"/>
                </a:solidFill>
                <a:latin typeface="Segoe UI Light"/>
              </a:rPr>
              <a:t>DataFrame</a:t>
            </a:r>
            <a:r>
              <a:rPr lang="en-CA" sz="3200" spc="-30" dirty="0">
                <a:solidFill>
                  <a:srgbClr val="0072C6"/>
                </a:solidFill>
                <a:latin typeface="Segoe UI Light"/>
              </a:rPr>
              <a:t> X</a:t>
            </a:r>
            <a:endParaRPr lang="en-CA" dirty="0"/>
          </a:p>
        </p:txBody>
      </p:sp>
      <p:sp>
        <p:nvSpPr>
          <p:cNvPr id="9" name="Rectangle 8">
            <a:extLst>
              <a:ext uri="{FF2B5EF4-FFF2-40B4-BE49-F238E27FC236}">
                <a16:creationId xmlns:a16="http://schemas.microsoft.com/office/drawing/2014/main" id="{285D5896-B300-42DA-A67B-602F8A3EAC6A}"/>
              </a:ext>
            </a:extLst>
          </p:cNvPr>
          <p:cNvSpPr/>
          <p:nvPr/>
        </p:nvSpPr>
        <p:spPr>
          <a:xfrm>
            <a:off x="10989515" y="2469656"/>
            <a:ext cx="1324722" cy="584775"/>
          </a:xfrm>
          <a:prstGeom prst="rect">
            <a:avLst/>
          </a:prstGeom>
        </p:spPr>
        <p:txBody>
          <a:bodyPr wrap="none">
            <a:spAutoFit/>
          </a:bodyPr>
          <a:lstStyle/>
          <a:p>
            <a:r>
              <a:rPr lang="en-CA" sz="3200" spc="-30" dirty="0" err="1">
                <a:solidFill>
                  <a:srgbClr val="0072C6"/>
                </a:solidFill>
                <a:latin typeface="Segoe UI Light"/>
              </a:rPr>
              <a:t>X_train</a:t>
            </a:r>
            <a:endParaRPr lang="en-CA" dirty="0"/>
          </a:p>
        </p:txBody>
      </p:sp>
      <p:sp>
        <p:nvSpPr>
          <p:cNvPr id="10" name="Rectangle 9">
            <a:extLst>
              <a:ext uri="{FF2B5EF4-FFF2-40B4-BE49-F238E27FC236}">
                <a16:creationId xmlns:a16="http://schemas.microsoft.com/office/drawing/2014/main" id="{02AD8581-888A-40B7-BCD5-2DCE083A150E}"/>
              </a:ext>
            </a:extLst>
          </p:cNvPr>
          <p:cNvSpPr/>
          <p:nvPr/>
        </p:nvSpPr>
        <p:spPr>
          <a:xfrm>
            <a:off x="10989515" y="5326062"/>
            <a:ext cx="1171475" cy="584775"/>
          </a:xfrm>
          <a:prstGeom prst="rect">
            <a:avLst/>
          </a:prstGeom>
        </p:spPr>
        <p:txBody>
          <a:bodyPr wrap="none">
            <a:spAutoFit/>
          </a:bodyPr>
          <a:lstStyle/>
          <a:p>
            <a:r>
              <a:rPr lang="en-CA" sz="3200" spc="-30" dirty="0" err="1">
                <a:solidFill>
                  <a:srgbClr val="0072C6"/>
                </a:solidFill>
                <a:latin typeface="Segoe UI Light"/>
              </a:rPr>
              <a:t>X_test</a:t>
            </a:r>
            <a:endParaRPr lang="en-CA" dirty="0"/>
          </a:p>
        </p:txBody>
      </p:sp>
      <p:sp>
        <p:nvSpPr>
          <p:cNvPr id="11" name="Arrow: Right 10">
            <a:extLst>
              <a:ext uri="{FF2B5EF4-FFF2-40B4-BE49-F238E27FC236}">
                <a16:creationId xmlns:a16="http://schemas.microsoft.com/office/drawing/2014/main" id="{5FC74F57-7700-45BF-8AB2-6E437C096F3A}"/>
              </a:ext>
            </a:extLst>
          </p:cNvPr>
          <p:cNvSpPr/>
          <p:nvPr/>
        </p:nvSpPr>
        <p:spPr bwMode="auto">
          <a:xfrm>
            <a:off x="5456237" y="3497262"/>
            <a:ext cx="990600" cy="762000"/>
          </a:xfrm>
          <a:prstGeom prst="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285A4E8-0C18-47BB-A315-2F132050A30D}"/>
              </a:ext>
            </a:extLst>
          </p:cNvPr>
          <p:cNvSpPr/>
          <p:nvPr/>
        </p:nvSpPr>
        <p:spPr>
          <a:xfrm>
            <a:off x="579437" y="5122929"/>
            <a:ext cx="4667436" cy="1575816"/>
          </a:xfrm>
          <a:prstGeom prst="rect">
            <a:avLst/>
          </a:prstGeom>
        </p:spPr>
        <p:txBody>
          <a:bodyPr wrap="square">
            <a:spAutoFit/>
          </a:bodyPr>
          <a:lstStyle/>
          <a:p>
            <a:pPr lvl="0">
              <a:lnSpc>
                <a:spcPct val="90000"/>
              </a:lnSpc>
              <a:spcBef>
                <a:spcPts val="600"/>
              </a:spcBef>
              <a:buSzPct val="90000"/>
            </a:pPr>
            <a:r>
              <a:rPr lang="en-CA" sz="2400" b="1" i="1" spc="-30" dirty="0">
                <a:solidFill>
                  <a:srgbClr val="0072C6"/>
                </a:solidFill>
                <a:latin typeface="Segoe UI Light"/>
              </a:rPr>
              <a:t>train</a:t>
            </a:r>
            <a:r>
              <a:rPr lang="en-CA" sz="2400" spc="-30" dirty="0">
                <a:solidFill>
                  <a:srgbClr val="0072C6"/>
                </a:solidFill>
                <a:latin typeface="Segoe UI Light"/>
              </a:rPr>
              <a:t> will be used to train the model</a:t>
            </a:r>
          </a:p>
          <a:p>
            <a:pPr lvl="0">
              <a:lnSpc>
                <a:spcPct val="90000"/>
              </a:lnSpc>
              <a:spcBef>
                <a:spcPts val="600"/>
              </a:spcBef>
              <a:buSzPct val="90000"/>
            </a:pPr>
            <a:r>
              <a:rPr lang="en-CA" sz="2400" b="1" i="1" spc="-30" dirty="0">
                <a:solidFill>
                  <a:srgbClr val="0072C6"/>
                </a:solidFill>
                <a:latin typeface="Segoe UI Light"/>
              </a:rPr>
              <a:t>test</a:t>
            </a:r>
            <a:r>
              <a:rPr lang="en-CA" sz="2400" spc="-30" dirty="0">
                <a:solidFill>
                  <a:srgbClr val="0072C6"/>
                </a:solidFill>
                <a:latin typeface="Segoe UI Light"/>
              </a:rPr>
              <a:t> will be used to test the model </a:t>
            </a:r>
            <a:endParaRPr lang="en-CA" sz="2400" dirty="0">
              <a:solidFill>
                <a:srgbClr val="002050"/>
              </a:solidFill>
              <a:latin typeface="Consolas" panose="020B0609020204030204" pitchFamily="49" charset="0"/>
            </a:endParaRPr>
          </a:p>
          <a:p>
            <a:pPr lvl="0">
              <a:lnSpc>
                <a:spcPct val="90000"/>
              </a:lnSpc>
              <a:spcBef>
                <a:spcPts val="600"/>
              </a:spcBef>
              <a:buSzPct val="90000"/>
            </a:pPr>
            <a:r>
              <a:rPr lang="en-CA" sz="2400" spc="-30" dirty="0">
                <a:solidFill>
                  <a:srgbClr val="0072C6"/>
                </a:solidFill>
                <a:latin typeface="Segoe UI Light"/>
              </a:rPr>
              <a:t>Typically put aside 20 to 30% of your records for testing</a:t>
            </a:r>
          </a:p>
        </p:txBody>
      </p:sp>
    </p:spTree>
    <p:extLst>
      <p:ext uri="{BB962C8B-B14F-4D97-AF65-F5344CB8AC3E}">
        <p14:creationId xmlns:p14="http://schemas.microsoft.com/office/powerpoint/2010/main" val="786478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err="1"/>
              <a:t>scikit</a:t>
            </a:r>
            <a:r>
              <a:rPr lang="en-CA" dirty="0"/>
              <a:t>-learn</a:t>
            </a:r>
          </a:p>
        </p:txBody>
      </p:sp>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p:txBody>
          <a:bodyPr/>
          <a:lstStyle/>
          <a:p>
            <a:pPr lvl="0"/>
            <a:r>
              <a:rPr lang="en-CA" dirty="0"/>
              <a:t>Open source library for preprocessing data and model training</a:t>
            </a:r>
          </a:p>
          <a:p>
            <a:pPr lvl="1"/>
            <a:r>
              <a:rPr lang="en-CA" b="1" dirty="0" err="1">
                <a:latin typeface="Consolas" panose="020B0609020204030204" pitchFamily="49" charset="0"/>
              </a:rPr>
              <a:t>train_test_split</a:t>
            </a:r>
            <a:r>
              <a:rPr lang="en-CA" b="1" dirty="0">
                <a:latin typeface="Consolas" panose="020B0609020204030204" pitchFamily="49" charset="0"/>
              </a:rPr>
              <a:t> </a:t>
            </a:r>
            <a:r>
              <a:rPr lang="en-CA" dirty="0"/>
              <a:t>to split each of the X and y </a:t>
            </a:r>
            <a:r>
              <a:rPr lang="en-CA" dirty="0" err="1"/>
              <a:t>DataFrames</a:t>
            </a:r>
            <a:r>
              <a:rPr lang="en-CA" dirty="0"/>
              <a:t> into training and test </a:t>
            </a:r>
            <a:r>
              <a:rPr lang="en-CA" dirty="0" err="1"/>
              <a:t>DataFrames</a:t>
            </a:r>
            <a:endParaRPr lang="en-CA" dirty="0"/>
          </a:p>
          <a:p>
            <a:pPr lvl="0"/>
            <a:endParaRPr lang="en-US" spc="0" dirty="0">
              <a:solidFill>
                <a:schemeClr val="tx2"/>
              </a:solidFill>
              <a:latin typeface="Consolas" panose="020B0609020204030204" pitchFamily="49" charset="0"/>
            </a:endParaRPr>
          </a:p>
          <a:p>
            <a:pPr lvl="0"/>
            <a:r>
              <a:rPr lang="en-US" spc="0" dirty="0">
                <a:solidFill>
                  <a:schemeClr val="tx2"/>
                </a:solidFill>
                <a:latin typeface="Consolas" panose="020B0609020204030204" pitchFamily="49" charset="0"/>
              </a:rPr>
              <a:t>from</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sklearn.model_selection</a:t>
            </a:r>
            <a:r>
              <a:rPr lang="en-US" spc="0" dirty="0">
                <a:ln w="3175">
                  <a:noFill/>
                </a:ln>
                <a:solidFill>
                  <a:srgbClr val="002050"/>
                </a:solidFill>
                <a:latin typeface="Consolas" panose="020B0609020204030204" pitchFamily="49" charset="0"/>
              </a:rPr>
              <a:t> </a:t>
            </a:r>
            <a:r>
              <a:rPr lang="en-US" spc="0" dirty="0">
                <a:solidFill>
                  <a:schemeClr val="tx2"/>
                </a:solidFill>
                <a:latin typeface="Consolas" panose="020B0609020204030204" pitchFamily="49" charset="0"/>
              </a:rPr>
              <a:t>import</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train_test_split</a:t>
            </a:r>
            <a:endParaRPr lang="en-US" spc="0" dirty="0">
              <a:ln w="3175">
                <a:noFill/>
              </a:ln>
              <a:solidFill>
                <a:srgbClr val="002050"/>
              </a:solidFill>
              <a:latin typeface="Consolas" panose="020B0609020204030204" pitchFamily="49" charset="0"/>
            </a:endParaRPr>
          </a:p>
        </p:txBody>
      </p:sp>
    </p:spTree>
    <p:extLst>
      <p:ext uri="{BB962C8B-B14F-4D97-AF65-F5344CB8AC3E}">
        <p14:creationId xmlns:p14="http://schemas.microsoft.com/office/powerpoint/2010/main" val="1125154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5066002"/>
          </a:xfrm>
        </p:spPr>
        <p:txBody>
          <a:bodyPr/>
          <a:lstStyle/>
          <a:p>
            <a:pPr lvl="0"/>
            <a:r>
              <a:rPr lang="en-US" spc="0" dirty="0" err="1">
                <a:ln w="3175">
                  <a:noFill/>
                </a:ln>
                <a:solidFill>
                  <a:srgbClr val="002050"/>
                </a:solidFill>
                <a:latin typeface="Consolas" panose="020B0609020204030204" pitchFamily="49" charset="0"/>
              </a:rPr>
              <a:t>X_train</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X_test</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y_train</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y_test</a:t>
            </a:r>
            <a:r>
              <a:rPr lang="en-US" spc="0" dirty="0">
                <a:ln w="3175">
                  <a:noFill/>
                </a:ln>
                <a:solidFill>
                  <a:srgbClr val="002050"/>
                </a:solidFill>
                <a:latin typeface="Consolas" panose="020B0609020204030204" pitchFamily="49" charset="0"/>
              </a:rPr>
              <a:t> = </a:t>
            </a:r>
          </a:p>
          <a:p>
            <a:pPr lvl="0"/>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train_test_split</a:t>
            </a:r>
            <a:r>
              <a:rPr lang="en-US" spc="0" dirty="0">
                <a:ln w="3175">
                  <a:noFill/>
                </a:ln>
                <a:solidFill>
                  <a:srgbClr val="002050"/>
                </a:solidFill>
                <a:latin typeface="Consolas" panose="020B0609020204030204" pitchFamily="49" charset="0"/>
              </a:rPr>
              <a:t>(X, y, </a:t>
            </a:r>
            <a:r>
              <a:rPr lang="en-US" spc="0" dirty="0" err="1">
                <a:ln w="3175">
                  <a:noFill/>
                </a:ln>
                <a:solidFill>
                  <a:srgbClr val="002050"/>
                </a:solidFill>
                <a:latin typeface="Consolas" panose="020B0609020204030204" pitchFamily="49" charset="0"/>
              </a:rPr>
              <a:t>test_size</a:t>
            </a:r>
            <a:r>
              <a:rPr lang="en-US" spc="0" dirty="0">
                <a:ln w="3175">
                  <a:noFill/>
                </a:ln>
                <a:solidFill>
                  <a:srgbClr val="002050"/>
                </a:solidFill>
                <a:latin typeface="Consolas" panose="020B0609020204030204" pitchFamily="49" charset="0"/>
              </a:rPr>
              <a:t>=</a:t>
            </a:r>
            <a:r>
              <a:rPr lang="en-US" spc="0" dirty="0">
                <a:solidFill>
                  <a:schemeClr val="tx2"/>
                </a:solidFill>
                <a:latin typeface="Consolas" panose="020B0609020204030204" pitchFamily="49" charset="0"/>
              </a:rPr>
              <a:t>0.3</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random_state</a:t>
            </a:r>
            <a:r>
              <a:rPr lang="en-US" spc="0" dirty="0">
                <a:ln w="3175">
                  <a:noFill/>
                </a:ln>
                <a:solidFill>
                  <a:srgbClr val="002050"/>
                </a:solidFill>
                <a:latin typeface="Consolas" panose="020B0609020204030204" pitchFamily="49" charset="0"/>
              </a:rPr>
              <a:t>=</a:t>
            </a:r>
            <a:r>
              <a:rPr lang="en-US" spc="0" dirty="0">
                <a:solidFill>
                  <a:schemeClr val="tx2"/>
                </a:solidFill>
                <a:latin typeface="Consolas" panose="020B0609020204030204" pitchFamily="49" charset="0"/>
              </a:rPr>
              <a:t>42</a:t>
            </a:r>
            <a:r>
              <a:rPr lang="en-US" spc="0" dirty="0">
                <a:ln w="3175">
                  <a:noFill/>
                </a:ln>
                <a:solidFill>
                  <a:srgbClr val="002050"/>
                </a:solidFill>
                <a:latin typeface="Consolas" panose="020B0609020204030204" pitchFamily="49" charset="0"/>
              </a:rPr>
              <a:t>)</a:t>
            </a:r>
          </a:p>
          <a:p>
            <a:pPr lvl="0"/>
            <a:endParaRPr lang="en-US" spc="0" dirty="0">
              <a:ln w="3175">
                <a:noFill/>
              </a:ln>
              <a:solidFill>
                <a:srgbClr val="002050"/>
              </a:solidFill>
              <a:latin typeface="Consolas" panose="020B0609020204030204" pitchFamily="49" charset="0"/>
            </a:endParaRPr>
          </a:p>
          <a:p>
            <a:pPr marL="457200" indent="-457200">
              <a:buFont typeface="Arial" panose="020B0604020202020204" pitchFamily="34" charset="0"/>
              <a:buChar char="•"/>
            </a:pPr>
            <a:r>
              <a:rPr lang="en-CA" b="1" dirty="0" err="1"/>
              <a:t>X_train</a:t>
            </a:r>
            <a:r>
              <a:rPr lang="en-CA" b="1" dirty="0"/>
              <a:t>, </a:t>
            </a:r>
            <a:r>
              <a:rPr lang="en-CA" b="1" dirty="0" err="1"/>
              <a:t>X_test</a:t>
            </a:r>
            <a:r>
              <a:rPr lang="en-CA" b="1" dirty="0"/>
              <a:t>, </a:t>
            </a:r>
            <a:r>
              <a:rPr lang="en-CA" b="1" dirty="0" err="1"/>
              <a:t>y_train</a:t>
            </a:r>
            <a:r>
              <a:rPr lang="en-CA" b="1" dirty="0"/>
              <a:t>, </a:t>
            </a:r>
            <a:r>
              <a:rPr lang="en-CA" b="1" dirty="0" err="1"/>
              <a:t>y_test</a:t>
            </a:r>
            <a:r>
              <a:rPr lang="en-CA" b="1" dirty="0"/>
              <a:t> </a:t>
            </a:r>
            <a:r>
              <a:rPr lang="en-CA" dirty="0"/>
              <a:t>– names of </a:t>
            </a:r>
            <a:r>
              <a:rPr lang="en-CA" dirty="0" err="1"/>
              <a:t>DataFrames</a:t>
            </a:r>
            <a:r>
              <a:rPr lang="en-CA" dirty="0"/>
              <a:t> to create to store the training and test data</a:t>
            </a:r>
          </a:p>
          <a:p>
            <a:pPr marL="457200" indent="-457200">
              <a:buFont typeface="Arial" panose="020B0604020202020204" pitchFamily="34" charset="0"/>
              <a:buChar char="•"/>
            </a:pPr>
            <a:r>
              <a:rPr lang="en-CA" b="1" dirty="0"/>
              <a:t>X</a:t>
            </a:r>
            <a:r>
              <a:rPr lang="en-CA" dirty="0"/>
              <a:t> – name of the </a:t>
            </a:r>
            <a:r>
              <a:rPr lang="en-CA" dirty="0" err="1"/>
              <a:t>DataFrame</a:t>
            </a:r>
            <a:r>
              <a:rPr lang="en-CA" dirty="0"/>
              <a:t> containing your features</a:t>
            </a:r>
          </a:p>
          <a:p>
            <a:pPr marL="457200" indent="-457200">
              <a:buFont typeface="Arial" panose="020B0604020202020204" pitchFamily="34" charset="0"/>
              <a:buChar char="•"/>
            </a:pPr>
            <a:r>
              <a:rPr lang="en-CA" b="1" dirty="0"/>
              <a:t>y</a:t>
            </a:r>
            <a:r>
              <a:rPr lang="en-CA" dirty="0"/>
              <a:t> – name of the </a:t>
            </a:r>
            <a:r>
              <a:rPr lang="en-CA" dirty="0" err="1"/>
              <a:t>DataFrame</a:t>
            </a:r>
            <a:r>
              <a:rPr lang="en-CA" dirty="0"/>
              <a:t> containing your labels</a:t>
            </a:r>
          </a:p>
          <a:p>
            <a:pPr marL="457200" indent="-457200">
              <a:buFont typeface="Arial" panose="020B0604020202020204" pitchFamily="34" charset="0"/>
              <a:buChar char="•"/>
            </a:pPr>
            <a:r>
              <a:rPr lang="en-CA" b="1" dirty="0" err="1"/>
              <a:t>test_size</a:t>
            </a:r>
            <a:r>
              <a:rPr lang="en-CA" b="1" dirty="0"/>
              <a:t> </a:t>
            </a:r>
            <a:r>
              <a:rPr lang="en-CA" dirty="0"/>
              <a:t>– what portion of the rows to put into the test data frames</a:t>
            </a:r>
          </a:p>
          <a:p>
            <a:pPr marL="457200" indent="-457200">
              <a:buFont typeface="Arial" panose="020B0604020202020204" pitchFamily="34" charset="0"/>
              <a:buChar char="•"/>
            </a:pPr>
            <a:r>
              <a:rPr lang="en-CA" b="1" dirty="0" err="1"/>
              <a:t>random_state</a:t>
            </a:r>
            <a:r>
              <a:rPr lang="en-CA" b="1" dirty="0"/>
              <a:t> </a:t>
            </a:r>
            <a:r>
              <a:rPr lang="en-CA" dirty="0"/>
              <a:t>– sets the seed for random numbers - every time the code runs the same "random" sets of rows will be returned</a:t>
            </a:r>
          </a:p>
          <a:p>
            <a:pPr lvl="0"/>
            <a:endParaRPr lang="en-CA" spc="0" dirty="0">
              <a:ln w="3175">
                <a:noFill/>
              </a:ln>
              <a:solidFill>
                <a:srgbClr val="002050"/>
              </a:solidFill>
              <a:latin typeface="Consolas" panose="020B0609020204030204" pitchFamily="49" charset="0"/>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Now we can call </a:t>
            </a:r>
            <a:r>
              <a:rPr lang="en-CA" dirty="0" err="1"/>
              <a:t>train_test_split</a:t>
            </a:r>
            <a:endParaRPr lang="en-CA" dirty="0"/>
          </a:p>
        </p:txBody>
      </p:sp>
    </p:spTree>
    <p:extLst>
      <p:ext uri="{BB962C8B-B14F-4D97-AF65-F5344CB8AC3E}">
        <p14:creationId xmlns:p14="http://schemas.microsoft.com/office/powerpoint/2010/main" val="1452687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What started in one </a:t>
            </a:r>
            <a:r>
              <a:rPr lang="en-CA" dirty="0" err="1"/>
              <a:t>DataFrame</a:t>
            </a:r>
            <a:r>
              <a:rPr lang="en-CA" dirty="0"/>
              <a:t>, is now split  into four </a:t>
            </a:r>
            <a:r>
              <a:rPr lang="en-CA" dirty="0" err="1"/>
              <a:t>DataFrames</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1497119474"/>
              </p:ext>
            </p:extLst>
          </p:nvPr>
        </p:nvGraphicFramePr>
        <p:xfrm>
          <a:off x="643867" y="3468827"/>
          <a:ext cx="8717980" cy="2194560"/>
        </p:xfrm>
        <a:graphic>
          <a:graphicData uri="http://schemas.openxmlformats.org/drawingml/2006/table">
            <a:tbl>
              <a:tblPr firstRow="1" bandRow="1">
                <a:tableStyleId>{21E4AEA4-8DFA-4A89-87EB-49C32662AFE0}</a:tableStyleId>
              </a:tblPr>
              <a:tblGrid>
                <a:gridCol w="1508951">
                  <a:extLst>
                    <a:ext uri="{9D8B030D-6E8A-4147-A177-3AD203B41FA5}">
                      <a16:colId xmlns:a16="http://schemas.microsoft.com/office/drawing/2014/main" val="2280287667"/>
                    </a:ext>
                  </a:extLst>
                </a:gridCol>
                <a:gridCol w="2126679">
                  <a:extLst>
                    <a:ext uri="{9D8B030D-6E8A-4147-A177-3AD203B41FA5}">
                      <a16:colId xmlns:a16="http://schemas.microsoft.com/office/drawing/2014/main" val="2876824610"/>
                    </a:ext>
                  </a:extLst>
                </a:gridCol>
                <a:gridCol w="2541175">
                  <a:extLst>
                    <a:ext uri="{9D8B030D-6E8A-4147-A177-3AD203B41FA5}">
                      <a16:colId xmlns:a16="http://schemas.microsoft.com/office/drawing/2014/main" val="3287971862"/>
                    </a:ext>
                  </a:extLst>
                </a:gridCol>
                <a:gridCol w="2541175">
                  <a:extLst>
                    <a:ext uri="{9D8B030D-6E8A-4147-A177-3AD203B41FA5}">
                      <a16:colId xmlns:a16="http://schemas.microsoft.com/office/drawing/2014/main" val="2913712724"/>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tc>
                  <a:txBody>
                    <a:bodyPr/>
                    <a:lstStyle/>
                    <a:p>
                      <a:r>
                        <a:rPr lang="en-CA" dirty="0"/>
                        <a:t>7</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tc>
                  <a:txBody>
                    <a:bodyPr/>
                    <a:lstStyle/>
                    <a:p>
                      <a:r>
                        <a:rPr lang="en-CA" dirty="0"/>
                        <a:t>-4</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tc>
                  <a:txBody>
                    <a:bodyPr/>
                    <a:lstStyle/>
                    <a:p>
                      <a:r>
                        <a:rPr lang="en-CA" dirty="0"/>
                        <a:t>5</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tc>
                  <a:txBody>
                    <a:bodyPr/>
                    <a:lstStyle/>
                    <a:p>
                      <a:r>
                        <a:rPr lang="en-CA" dirty="0"/>
                        <a:t>73</a:t>
                      </a:r>
                    </a:p>
                  </a:txBody>
                  <a:tcPr/>
                </a:tc>
                <a:extLst>
                  <a:ext uri="{0D108BD9-81ED-4DB2-BD59-A6C34878D82A}">
                    <a16:rowId xmlns:a16="http://schemas.microsoft.com/office/drawing/2014/main" val="824987476"/>
                  </a:ext>
                </a:extLst>
              </a:tr>
            </a:tbl>
          </a:graphicData>
        </a:graphic>
      </p:graphicFrame>
      <p:graphicFrame>
        <p:nvGraphicFramePr>
          <p:cNvPr id="7" name="Table 13">
            <a:extLst>
              <a:ext uri="{FF2B5EF4-FFF2-40B4-BE49-F238E27FC236}">
                <a16:creationId xmlns:a16="http://schemas.microsoft.com/office/drawing/2014/main" id="{58717597-5C12-4856-AFDC-7853E0F4ADDF}"/>
              </a:ext>
            </a:extLst>
          </p:cNvPr>
          <p:cNvGraphicFramePr>
            <a:graphicFrameLocks noGrp="1"/>
          </p:cNvGraphicFramePr>
          <p:nvPr>
            <p:extLst>
              <p:ext uri="{D42A27DB-BD31-4B8C-83A1-F6EECF244321}">
                <p14:modId xmlns:p14="http://schemas.microsoft.com/office/powerpoint/2010/main" val="3407221161"/>
              </p:ext>
            </p:extLst>
          </p:nvPr>
        </p:nvGraphicFramePr>
        <p:xfrm>
          <a:off x="6892267" y="2425264"/>
          <a:ext cx="2469580" cy="182880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7</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-4</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74</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20B5A1F-A422-49FC-9E44-A62E7B22A38E}"/>
              </a:ext>
            </a:extLst>
          </p:cNvPr>
          <p:cNvGraphicFramePr>
            <a:graphicFrameLocks noGrp="1"/>
          </p:cNvGraphicFramePr>
          <p:nvPr>
            <p:extLst>
              <p:ext uri="{D42A27DB-BD31-4B8C-83A1-F6EECF244321}">
                <p14:modId xmlns:p14="http://schemas.microsoft.com/office/powerpoint/2010/main" val="230855226"/>
              </p:ext>
            </p:extLst>
          </p:nvPr>
        </p:nvGraphicFramePr>
        <p:xfrm>
          <a:off x="655637" y="2395957"/>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extLst>
                  <a:ext uri="{0D108BD9-81ED-4DB2-BD59-A6C34878D82A}">
                    <a16:rowId xmlns:a16="http://schemas.microsoft.com/office/drawing/2014/main" val="3930894590"/>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6341320E-E6B8-42F9-BE50-BA400093A2DE}"/>
              </a:ext>
            </a:extLst>
          </p:cNvPr>
          <p:cNvSpPr/>
          <p:nvPr/>
        </p:nvSpPr>
        <p:spPr>
          <a:xfrm>
            <a:off x="579437" y="1744662"/>
            <a:ext cx="1324722" cy="584775"/>
          </a:xfrm>
          <a:prstGeom prst="rect">
            <a:avLst/>
          </a:prstGeom>
        </p:spPr>
        <p:txBody>
          <a:bodyPr wrap="none">
            <a:spAutoFit/>
          </a:bodyPr>
          <a:lstStyle/>
          <a:p>
            <a:r>
              <a:rPr lang="en-CA" sz="3200" spc="-30" dirty="0" err="1">
                <a:solidFill>
                  <a:srgbClr val="0072C6"/>
                </a:solidFill>
                <a:latin typeface="Segoe UI Light"/>
              </a:rPr>
              <a:t>X_train</a:t>
            </a:r>
            <a:endParaRPr lang="en-CA" dirty="0"/>
          </a:p>
        </p:txBody>
      </p:sp>
      <p:sp>
        <p:nvSpPr>
          <p:cNvPr id="13" name="Rectangle 12">
            <a:extLst>
              <a:ext uri="{FF2B5EF4-FFF2-40B4-BE49-F238E27FC236}">
                <a16:creationId xmlns:a16="http://schemas.microsoft.com/office/drawing/2014/main" id="{8C03EE99-98C5-4691-9747-9907926AF573}"/>
              </a:ext>
            </a:extLst>
          </p:cNvPr>
          <p:cNvSpPr/>
          <p:nvPr/>
        </p:nvSpPr>
        <p:spPr>
          <a:xfrm>
            <a:off x="6892267" y="1763000"/>
            <a:ext cx="2469580" cy="584775"/>
          </a:xfrm>
          <a:prstGeom prst="rect">
            <a:avLst/>
          </a:prstGeom>
        </p:spPr>
        <p:txBody>
          <a:bodyPr wrap="square">
            <a:spAutoFit/>
          </a:bodyPr>
          <a:lstStyle/>
          <a:p>
            <a:r>
              <a:rPr lang="en-CA" sz="3200" spc="-30" dirty="0" err="1">
                <a:solidFill>
                  <a:srgbClr val="0072C6"/>
                </a:solidFill>
                <a:latin typeface="Segoe UI Light"/>
              </a:rPr>
              <a:t>y_train</a:t>
            </a:r>
            <a:endParaRPr lang="en-CA" dirty="0"/>
          </a:p>
        </p:txBody>
      </p:sp>
      <p:graphicFrame>
        <p:nvGraphicFramePr>
          <p:cNvPr id="10" name="Table 13">
            <a:extLst>
              <a:ext uri="{FF2B5EF4-FFF2-40B4-BE49-F238E27FC236}">
                <a16:creationId xmlns:a16="http://schemas.microsoft.com/office/drawing/2014/main" id="{8B021439-7302-4DA7-B265-088A80801991}"/>
              </a:ext>
            </a:extLst>
          </p:cNvPr>
          <p:cNvGraphicFramePr>
            <a:graphicFrameLocks noGrp="1"/>
          </p:cNvGraphicFramePr>
          <p:nvPr>
            <p:extLst>
              <p:ext uri="{D42A27DB-BD31-4B8C-83A1-F6EECF244321}">
                <p14:modId xmlns:p14="http://schemas.microsoft.com/office/powerpoint/2010/main" val="662762580"/>
              </p:ext>
            </p:extLst>
          </p:nvPr>
        </p:nvGraphicFramePr>
        <p:xfrm>
          <a:off x="667340" y="4899333"/>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extLst>
                  <a:ext uri="{0D108BD9-81ED-4DB2-BD59-A6C34878D82A}">
                    <a16:rowId xmlns:a16="http://schemas.microsoft.com/office/drawing/2014/main" val="3930894590"/>
                  </a:ext>
                </a:extLst>
              </a:tr>
              <a:tr h="359229">
                <a:tc>
                  <a:txBody>
                    <a:bodyPr/>
                    <a:lstStyle/>
                    <a:p>
                      <a:r>
                        <a:rPr lang="en-CA" dirty="0"/>
                        <a:t>17</a:t>
                      </a:r>
                    </a:p>
                  </a:txBody>
                  <a:tcPr/>
                </a:tc>
                <a:tc>
                  <a:txBody>
                    <a:bodyPr/>
                    <a:lstStyle/>
                    <a:p>
                      <a:r>
                        <a:rPr lang="en-CA" dirty="0"/>
                        <a:t>750</a:t>
                      </a:r>
                    </a:p>
                  </a:txBody>
                  <a:tcPr/>
                </a:tc>
                <a:tc>
                  <a:txBody>
                    <a:bodyPr/>
                    <a:lstStyle/>
                    <a:p>
                      <a:r>
                        <a:rPr lang="en-CA" dirty="0"/>
                        <a:t>130</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299643</a:t>
                      </a:r>
                    </a:p>
                  </a:txBody>
                  <a:tcPr/>
                </a:tc>
                <a:tc>
                  <a:txBody>
                    <a:bodyPr/>
                    <a:lstStyle/>
                    <a:p>
                      <a:r>
                        <a:rPr lang="en-CA" dirty="0"/>
                        <a:t>425</a:t>
                      </a:r>
                    </a:p>
                  </a:txBody>
                  <a:tcPr/>
                </a:tc>
                <a:tc>
                  <a:txBody>
                    <a:bodyPr/>
                    <a:lstStyle/>
                    <a:p>
                      <a:r>
                        <a:rPr lang="en-CA" dirty="0"/>
                        <a:t>100</a:t>
                      </a:r>
                    </a:p>
                  </a:txBody>
                  <a:tcPr/>
                </a:tc>
                <a:extLst>
                  <a:ext uri="{0D108BD9-81ED-4DB2-BD59-A6C34878D82A}">
                    <a16:rowId xmlns:a16="http://schemas.microsoft.com/office/drawing/2014/main" val="824987476"/>
                  </a:ext>
                </a:extLst>
              </a:tr>
            </a:tbl>
          </a:graphicData>
        </a:graphic>
      </p:graphicFrame>
      <p:sp>
        <p:nvSpPr>
          <p:cNvPr id="12" name="Rectangle 11">
            <a:extLst>
              <a:ext uri="{FF2B5EF4-FFF2-40B4-BE49-F238E27FC236}">
                <a16:creationId xmlns:a16="http://schemas.microsoft.com/office/drawing/2014/main" id="{CCE7BE94-4D99-45D2-A72C-C7C72E3165C6}"/>
              </a:ext>
            </a:extLst>
          </p:cNvPr>
          <p:cNvSpPr/>
          <p:nvPr/>
        </p:nvSpPr>
        <p:spPr>
          <a:xfrm>
            <a:off x="603703" y="4216819"/>
            <a:ext cx="1171475" cy="584775"/>
          </a:xfrm>
          <a:prstGeom prst="rect">
            <a:avLst/>
          </a:prstGeom>
        </p:spPr>
        <p:txBody>
          <a:bodyPr wrap="none">
            <a:spAutoFit/>
          </a:bodyPr>
          <a:lstStyle/>
          <a:p>
            <a:r>
              <a:rPr lang="en-CA" sz="3200" spc="-30" dirty="0" err="1">
                <a:solidFill>
                  <a:srgbClr val="0072C6"/>
                </a:solidFill>
                <a:latin typeface="Segoe UI Light"/>
              </a:rPr>
              <a:t>X_test</a:t>
            </a:r>
            <a:endParaRPr lang="en-CA" dirty="0"/>
          </a:p>
        </p:txBody>
      </p:sp>
      <p:sp>
        <p:nvSpPr>
          <p:cNvPr id="14" name="Rectangle 13">
            <a:extLst>
              <a:ext uri="{FF2B5EF4-FFF2-40B4-BE49-F238E27FC236}">
                <a16:creationId xmlns:a16="http://schemas.microsoft.com/office/drawing/2014/main" id="{F5869B05-BBE2-4BAF-957A-29A7968CAE61}"/>
              </a:ext>
            </a:extLst>
          </p:cNvPr>
          <p:cNvSpPr/>
          <p:nvPr/>
        </p:nvSpPr>
        <p:spPr>
          <a:xfrm>
            <a:off x="6892267" y="4254064"/>
            <a:ext cx="2469580" cy="584775"/>
          </a:xfrm>
          <a:prstGeom prst="rect">
            <a:avLst/>
          </a:prstGeom>
        </p:spPr>
        <p:txBody>
          <a:bodyPr wrap="square">
            <a:spAutoFit/>
          </a:bodyPr>
          <a:lstStyle/>
          <a:p>
            <a:r>
              <a:rPr lang="en-CA" sz="3200" spc="-30" dirty="0" err="1">
                <a:solidFill>
                  <a:srgbClr val="0072C6"/>
                </a:solidFill>
                <a:latin typeface="Segoe UI Light"/>
              </a:rPr>
              <a:t>y_test</a:t>
            </a:r>
            <a:endParaRPr lang="en-CA" dirty="0"/>
          </a:p>
        </p:txBody>
      </p:sp>
      <p:graphicFrame>
        <p:nvGraphicFramePr>
          <p:cNvPr id="15" name="Table 13">
            <a:extLst>
              <a:ext uri="{FF2B5EF4-FFF2-40B4-BE49-F238E27FC236}">
                <a16:creationId xmlns:a16="http://schemas.microsoft.com/office/drawing/2014/main" id="{AEC16C92-6DBA-4E51-ABFA-C6D1C9CBA92C}"/>
              </a:ext>
            </a:extLst>
          </p:cNvPr>
          <p:cNvGraphicFramePr>
            <a:graphicFrameLocks noGrp="1"/>
          </p:cNvGraphicFramePr>
          <p:nvPr>
            <p:extLst>
              <p:ext uri="{D42A27DB-BD31-4B8C-83A1-F6EECF244321}">
                <p14:modId xmlns:p14="http://schemas.microsoft.com/office/powerpoint/2010/main" val="121921341"/>
              </p:ext>
            </p:extLst>
          </p:nvPr>
        </p:nvGraphicFramePr>
        <p:xfrm>
          <a:off x="6904037" y="4899333"/>
          <a:ext cx="2427647" cy="1828800"/>
        </p:xfrm>
        <a:graphic>
          <a:graphicData uri="http://schemas.openxmlformats.org/drawingml/2006/table">
            <a:tbl>
              <a:tblPr firstRow="1" bandRow="1">
                <a:tableStyleId>{00A15C55-8517-42AA-B614-E9B94910E393}</a:tableStyleId>
              </a:tblPr>
              <a:tblGrid>
                <a:gridCol w="983054">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2</a:t>
                      </a:r>
                    </a:p>
                  </a:txBody>
                  <a:tcPr/>
                </a:tc>
                <a:tc>
                  <a:txBody>
                    <a:bodyPr/>
                    <a:lstStyle/>
                    <a:p>
                      <a:r>
                        <a:rPr lang="en-CA" dirty="0"/>
                        <a:t>5</a:t>
                      </a:r>
                    </a:p>
                  </a:txBody>
                  <a:tcPr/>
                </a:tc>
                <a:extLst>
                  <a:ext uri="{0D108BD9-81ED-4DB2-BD59-A6C34878D82A}">
                    <a16:rowId xmlns:a16="http://schemas.microsoft.com/office/drawing/2014/main" val="1898846319"/>
                  </a:ext>
                </a:extLst>
              </a:tr>
              <a:tr h="359229">
                <a:tc>
                  <a:txBody>
                    <a:bodyPr/>
                    <a:lstStyle/>
                    <a:p>
                      <a:r>
                        <a:rPr lang="en-CA" dirty="0"/>
                        <a:t>17</a:t>
                      </a:r>
                    </a:p>
                  </a:txBody>
                  <a:tcPr/>
                </a:tc>
                <a:tc>
                  <a:txBody>
                    <a:bodyPr/>
                    <a:lstStyle/>
                    <a:p>
                      <a:r>
                        <a:rPr lang="en-CA" dirty="0"/>
                        <a:t>-1</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11</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2725666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Control xmlns="http://schemas.microsoft.com/VisualStudio/2011/storyboarding/control">
  <Id Name="d69996e1-3d61-4686-9b63-f1b855c596ab" Revision="1" Stencil="7276b9ef-3953-4dce-a89b-ed85f20b8b93" StencilVersion="1.0"/>
</Control>
</file>

<file path=customXml/item53.xml><?xml version="1.0" encoding="utf-8"?>
<Control xmlns="http://schemas.microsoft.com/VisualStudio/2011/storyboarding/control">
  <Id Name="fb22c541-ded0-47fa-8877-83a4c2d16227" Revision="1" Stencil="7276b9ef-3953-4dce-a89b-ed85f20b8b93" StencilVersion="1.0"/>
</Control>
</file>

<file path=customXml/item54.xml><?xml version="1.0" encoding="utf-8"?>
<Control xmlns="http://schemas.microsoft.com/VisualStudio/2011/storyboarding/control">
  <Id Name="a2191c86-fc50-4add-948c-129f6b5a88d8" Revision="1" Stencil="7276b9ef-3953-4dce-a89b-ed85f20b8b93" StencilVersion="1.0"/>
</Control>
</file>

<file path=customXml/item55.xml><?xml version="1.0" encoding="utf-8"?>
<Control xmlns="http://schemas.microsoft.com/VisualStudio/2011/storyboarding/control">
  <Id Name="a2191c86-fc50-4add-948c-129f6b5a88d8"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4.xml><?xml version="1.0" encoding="utf-8"?>
<ds:datastoreItem xmlns:ds="http://schemas.openxmlformats.org/officeDocument/2006/customXml" ds:itemID="{254598AD-31A5-4F34-95E7-D1AD85B830BD}">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7.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18.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9.xml><?xml version="1.0" encoding="utf-8"?>
<ds:datastoreItem xmlns:ds="http://schemas.openxmlformats.org/officeDocument/2006/customXml" ds:itemID="{93F6CEBA-7067-4884-9051-2A0343183D3A}">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7.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9.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5CF85C0A-D81A-40A8-B6A8-FCE59AFF9E96}">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8F2A221A-E7B5-4F6E-8E18-8B4635784D7C}">
  <ds:schemaRefs>
    <ds:schemaRef ds:uri="http://schemas.microsoft.com/sharepoint/v3/contenttype/forms"/>
  </ds:schemaRefs>
</ds:datastoreItem>
</file>

<file path=customXml/itemProps3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5.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A3BE4083-ED3B-4E02-B2D2-DE8196C5AC48}">
  <ds:schemaRefs>
    <ds:schemaRef ds:uri="http://schemas.microsoft.com/sharepoint/v3/contenttype/forms"/>
  </ds:schemaRefs>
</ds:datastoreItem>
</file>

<file path=customXml/itemProps3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1.xml><?xml version="1.0" encoding="utf-8"?>
<ds:datastoreItem xmlns:ds="http://schemas.openxmlformats.org/officeDocument/2006/customXml" ds:itemID="{41D0D224-0307-493D-B37E-B0201F0F9249}">
  <ds:schemaRefs>
    <ds:schemaRef ds:uri="http://schemas.microsoft.com/VisualStudio/2011/storyboarding/control"/>
  </ds:schemaRefs>
</ds:datastoreItem>
</file>

<file path=customXml/itemProps42.xml><?xml version="1.0" encoding="utf-8"?>
<ds:datastoreItem xmlns:ds="http://schemas.openxmlformats.org/officeDocument/2006/customXml" ds:itemID="{35E8AFC5-E5C3-4583-8FD2-BBD95163F85A}">
  <ds:schemaRefs>
    <ds:schemaRef ds:uri="http://schemas.microsoft.com/sharepoint/v3/contenttype/forms"/>
  </ds:schemaRefs>
</ds:datastoreItem>
</file>

<file path=customXml/itemProps43.xml><?xml version="1.0" encoding="utf-8"?>
<ds:datastoreItem xmlns:ds="http://schemas.openxmlformats.org/officeDocument/2006/customXml" ds:itemID="{5695B6C1-CC7F-4862-BFE3-A8A372B1F837}">
  <ds:schemaRefs>
    <ds:schemaRef ds:uri="http://schemas.microsoft.com/VisualStudio/2011/storyboarding/control"/>
  </ds:schemaRefs>
</ds:datastoreItem>
</file>

<file path=customXml/itemProps44.xml><?xml version="1.0" encoding="utf-8"?>
<ds:datastoreItem xmlns:ds="http://schemas.openxmlformats.org/officeDocument/2006/customXml" ds:itemID="{9FDD39F4-EE66-4DC5-832E-571F160C252F}">
  <ds:schemaRefs>
    <ds:schemaRef ds:uri="http://schemas.microsoft.com/VisualStudio/2011/storyboarding/control"/>
  </ds:schemaRefs>
</ds:datastoreItem>
</file>

<file path=customXml/itemProps45.xml><?xml version="1.0" encoding="utf-8"?>
<ds:datastoreItem xmlns:ds="http://schemas.openxmlformats.org/officeDocument/2006/customXml" ds:itemID="{BB473B20-342A-44E9-9AC4-6C266B53C9FD}">
  <ds:schemaRefs>
    <ds:schemaRef ds:uri="http://schemas.microsoft.com/VisualStudio/2011/storyboarding/control"/>
  </ds:schemaRefs>
</ds:datastoreItem>
</file>

<file path=customXml/itemProps46.xml><?xml version="1.0" encoding="utf-8"?>
<ds:datastoreItem xmlns:ds="http://schemas.openxmlformats.org/officeDocument/2006/customXml" ds:itemID="{FD24B90A-2500-4823-92B6-BF0ECD37692C}">
  <ds:schemaRefs>
    <ds:schemaRef ds:uri="http://schemas.microsoft.com/VisualStudio/2011/storyboarding/control"/>
  </ds:schemaRefs>
</ds:datastoreItem>
</file>

<file path=customXml/itemProps47.xml><?xml version="1.0" encoding="utf-8"?>
<ds:datastoreItem xmlns:ds="http://schemas.openxmlformats.org/officeDocument/2006/customXml" ds:itemID="{97A89969-1693-41E5-BDA4-4A1CD411C42E}">
  <ds:schemaRefs>
    <ds:schemaRef ds:uri="http://schemas.microsoft.com/VisualStudio/2011/storyboarding/control"/>
  </ds:schemaRefs>
</ds:datastoreItem>
</file>

<file path=customXml/itemProps48.xml><?xml version="1.0" encoding="utf-8"?>
<ds:datastoreItem xmlns:ds="http://schemas.openxmlformats.org/officeDocument/2006/customXml" ds:itemID="{BBEA460F-5448-4A0C-8B0D-834124037A36}">
  <ds:schemaRefs>
    <ds:schemaRef ds:uri="http://schemas.microsoft.com/VisualStudio/2011/storyboarding/control"/>
  </ds:schemaRefs>
</ds:datastoreItem>
</file>

<file path=customXml/itemProps49.xml><?xml version="1.0" encoding="utf-8"?>
<ds:datastoreItem xmlns:ds="http://schemas.openxmlformats.org/officeDocument/2006/customXml" ds:itemID="{1EE1D546-A276-4B09-A98C-26D2BAE9B46E}">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50.xml><?xml version="1.0" encoding="utf-8"?>
<ds:datastoreItem xmlns:ds="http://schemas.openxmlformats.org/officeDocument/2006/customXml" ds:itemID="{D1263F73-75F3-4498-BAA1-3161311EEAEF}">
  <ds:schemaRefs>
    <ds:schemaRef ds:uri="http://schemas.microsoft.com/office/2006/metadata/properties"/>
    <ds:schemaRef ds:uri="http://schemas.microsoft.com/office/infopath/2007/PartnerControls"/>
    <ds:schemaRef ds:uri="83cd2334-221a-48c3-9034-bfd1542dfe28"/>
  </ds:schemaRefs>
</ds:datastoreItem>
</file>

<file path=customXml/itemProps5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3160856C-B318-4A32-87DA-61A1D118AE8E}">
  <ds:schemaRefs>
    <ds:schemaRef ds:uri="http://schemas.microsoft.com/sharepoint/v3/contenttype/forms"/>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9.xml><?xml version="1.0" encoding="utf-8"?>
<ds:datastoreItem xmlns:ds="http://schemas.openxmlformats.org/officeDocument/2006/customXml" ds:itemID="{78436128-120F-440C-B7DE-5C2E6A2F2A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2616</TotalTime>
  <Words>598</Words>
  <Application>Microsoft Office PowerPoint</Application>
  <PresentationFormat>Custom</PresentationFormat>
  <Paragraphs>213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Splitting test and training data with scikit-learn</vt:lpstr>
      <vt:lpstr>Machine learning 101</vt:lpstr>
      <vt:lpstr>We need to split our data before creating a model</vt:lpstr>
      <vt:lpstr>X = delays_df.loc[:,['DISTANCE', 'CRS_ELAPSED_TIME']]</vt:lpstr>
      <vt:lpstr>You may need to split your data into training and test data sets before you train your model</vt:lpstr>
      <vt:lpstr>scikit-learn</vt:lpstr>
      <vt:lpstr>Now we can call train_test_split</vt:lpstr>
      <vt:lpstr>What started in one DataFrame, is now split  into four DataFrames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287</cp:revision>
  <dcterms:created xsi:type="dcterms:W3CDTF">2015-06-04T21:40:17Z</dcterms:created>
  <dcterms:modified xsi:type="dcterms:W3CDTF">2020-02-10T21:37:24Z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