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0"/>
  </p:sldMasterIdLst>
  <p:notesMasterIdLst>
    <p:notesMasterId r:id="rId55"/>
  </p:notesMasterIdLst>
  <p:handoutMasterIdLst>
    <p:handoutMasterId r:id="rId56"/>
  </p:handoutMasterIdLst>
  <p:sldIdLst>
    <p:sldId id="283" r:id="rId51"/>
    <p:sldId id="327" r:id="rId52"/>
    <p:sldId id="332" r:id="rId53"/>
    <p:sldId id="257"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27"/>
            <p14:sldId id="33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3A748-FBC9-4E54-930D-F72676C6AA8E}" v="33" dt="2020-02-10T23:23:43.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203"/>
        <p:guide pos="3917"/>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Master" Target="slideMasters/slideMaster1.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3.xml"/><Relationship Id="rId58"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tableStyles" Target="tableStyle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4.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ommentAuthors" Target="commentAuthor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2.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Windows Live" clId="Web-{1D84F063-14CF-48C1-A379-77C907AA3F1D}"/>
    <pc:docChg chg="modSld">
      <pc:chgData name="susan ibach" userId="11074aa641b35c68" providerId="Windows Live" clId="Web-{1D84F063-14CF-48C1-A379-77C907AA3F1D}" dt="2020-02-09T20:20:25.048" v="2" actId="20577"/>
      <pc:docMkLst>
        <pc:docMk/>
      </pc:docMkLst>
      <pc:sldChg chg="modSp">
        <pc:chgData name="susan ibach" userId="11074aa641b35c68" providerId="Windows Live" clId="Web-{1D84F063-14CF-48C1-A379-77C907AA3F1D}" dt="2020-02-09T20:20:25.048" v="2" actId="20577"/>
        <pc:sldMkLst>
          <pc:docMk/>
          <pc:sldMk cId="2844227051" sldId="332"/>
        </pc:sldMkLst>
        <pc:spChg chg="mod">
          <ac:chgData name="susan ibach" userId="11074aa641b35c68" providerId="Windows Live" clId="Web-{1D84F063-14CF-48C1-A379-77C907AA3F1D}" dt="2020-02-09T20:20:25.048" v="2" actId="20577"/>
          <ac:spMkLst>
            <pc:docMk/>
            <pc:sldMk cId="2844227051" sldId="332"/>
            <ac:spMk id="5" creationId="{BAEDB486-25F9-49AD-B2BB-0BDE8AF91B5F}"/>
          </ac:spMkLst>
        </pc:spChg>
      </pc:sldChg>
    </pc:docChg>
  </pc:docChgLst>
  <pc:docChgLst>
    <pc:chgData name="susan ibach" userId="11074aa641b35c68" providerId="LiveId" clId="{D9D3A748-FBC9-4E54-930D-F72676C6AA8E}"/>
    <pc:docChg chg="modSld">
      <pc:chgData name="susan ibach" userId="11074aa641b35c68" providerId="LiveId" clId="{D9D3A748-FBC9-4E54-930D-F72676C6AA8E}" dt="2020-02-10T23:23:43.979" v="12" actId="20577"/>
      <pc:docMkLst>
        <pc:docMk/>
      </pc:docMkLst>
      <pc:sldChg chg="modSp modAnim">
        <pc:chgData name="susan ibach" userId="11074aa641b35c68" providerId="LiveId" clId="{D9D3A748-FBC9-4E54-930D-F72676C6AA8E}" dt="2020-02-10T23:23:43.979" v="12" actId="20577"/>
        <pc:sldMkLst>
          <pc:docMk/>
          <pc:sldMk cId="2844227051" sldId="332"/>
        </pc:sldMkLst>
        <pc:spChg chg="mod">
          <ac:chgData name="susan ibach" userId="11074aa641b35c68" providerId="LiveId" clId="{D9D3A748-FBC9-4E54-930D-F72676C6AA8E}" dt="2020-02-10T23:23:43.979" v="12" actId="20577"/>
          <ac:spMkLst>
            <pc:docMk/>
            <pc:sldMk cId="2844227051" sldId="332"/>
            <ac:spMk id="7" creationId="{03364E63-B02F-4A43-B815-2FE93D082A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2/10/2020 3:24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2/10/2020 3:24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1.png"/><Relationship Id="rId2" Type="http://schemas.openxmlformats.org/officeDocument/2006/relationships/customXml" Target="../../customXml/item46.xml"/><Relationship Id="rId1" Type="http://schemas.openxmlformats.org/officeDocument/2006/relationships/customXml" Target="../../customXml/item42.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4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43.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1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2.png"/><Relationship Id="rId2" Type="http://schemas.openxmlformats.org/officeDocument/2006/relationships/customXml" Target="../../customXml/item3.xml"/><Relationship Id="rId1" Type="http://schemas.openxmlformats.org/officeDocument/2006/relationships/customXml" Target="../../customXml/item36.xml"/><Relationship Id="rId6" Type="http://schemas.openxmlformats.org/officeDocument/2006/relationships/slideMaster" Target="../slideMasters/slideMaster1.xml"/><Relationship Id="rId5" Type="http://schemas.openxmlformats.org/officeDocument/2006/relationships/customXml" Target="../../customXml/item47.xml"/><Relationship Id="rId4" Type="http://schemas.openxmlformats.org/officeDocument/2006/relationships/customXml" Target="../../customXml/item4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Testing a model</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a:t>Once your model is trained you can test it using your test data</a:t>
            </a:r>
          </a:p>
        </p:txBody>
      </p:sp>
      <p:graphicFrame>
        <p:nvGraphicFramePr>
          <p:cNvPr id="7" name="Table 13">
            <a:extLst>
              <a:ext uri="{FF2B5EF4-FFF2-40B4-BE49-F238E27FC236}">
                <a16:creationId xmlns:a16="http://schemas.microsoft.com/office/drawing/2014/main" id="{58717597-5C12-4856-AFDC-7853E0F4ADDF}"/>
              </a:ext>
            </a:extLst>
          </p:cNvPr>
          <p:cNvGraphicFramePr>
            <a:graphicFrameLocks noGrp="1"/>
          </p:cNvGraphicFramePr>
          <p:nvPr>
            <p:extLst>
              <p:ext uri="{D42A27DB-BD31-4B8C-83A1-F6EECF244321}">
                <p14:modId xmlns:p14="http://schemas.microsoft.com/office/powerpoint/2010/main" val="3407221161"/>
              </p:ext>
            </p:extLst>
          </p:nvPr>
        </p:nvGraphicFramePr>
        <p:xfrm>
          <a:off x="6892267" y="2425264"/>
          <a:ext cx="2469580" cy="1828800"/>
        </p:xfrm>
        <a:graphic>
          <a:graphicData uri="http://schemas.openxmlformats.org/drawingml/2006/table">
            <a:tbl>
              <a:tblPr firstRow="1" bandRow="1">
                <a:tableStyleId>{00A15C55-8517-42AA-B614-E9B94910E393}</a:tableStyleId>
              </a:tblPr>
              <a:tblGrid>
                <a:gridCol w="1024987">
                  <a:extLst>
                    <a:ext uri="{9D8B030D-6E8A-4147-A177-3AD203B41FA5}">
                      <a16:colId xmlns:a16="http://schemas.microsoft.com/office/drawing/2014/main" val="2280287667"/>
                    </a:ext>
                  </a:extLst>
                </a:gridCol>
                <a:gridCol w="1444593">
                  <a:extLst>
                    <a:ext uri="{9D8B030D-6E8A-4147-A177-3AD203B41FA5}">
                      <a16:colId xmlns:a16="http://schemas.microsoft.com/office/drawing/2014/main" val="2876824610"/>
                    </a:ext>
                  </a:extLst>
                </a:gridCol>
              </a:tblGrid>
              <a:tr h="359229">
                <a:tc>
                  <a:txBody>
                    <a:bodyPr/>
                    <a:lstStyle/>
                    <a:p>
                      <a:r>
                        <a:rPr lang="en-CA"/>
                        <a:t>index</a:t>
                      </a:r>
                    </a:p>
                  </a:txBody>
                  <a:tcPr/>
                </a:tc>
                <a:tc>
                  <a:txBody>
                    <a:bodyPr/>
                    <a:lstStyle/>
                    <a:p>
                      <a:r>
                        <a:rPr lang="en-CA"/>
                        <a:t>ARR_DELAY</a:t>
                      </a:r>
                    </a:p>
                  </a:txBody>
                  <a:tcPr/>
                </a:tc>
                <a:extLst>
                  <a:ext uri="{0D108BD9-81ED-4DB2-BD59-A6C34878D82A}">
                    <a16:rowId xmlns:a16="http://schemas.microsoft.com/office/drawing/2014/main" val="1484285941"/>
                  </a:ext>
                </a:extLst>
              </a:tr>
              <a:tr h="359229">
                <a:tc>
                  <a:txBody>
                    <a:bodyPr/>
                    <a:lstStyle/>
                    <a:p>
                      <a:r>
                        <a:rPr lang="en-CA"/>
                        <a:t>0</a:t>
                      </a:r>
                    </a:p>
                  </a:txBody>
                  <a:tcPr/>
                </a:tc>
                <a:tc>
                  <a:txBody>
                    <a:bodyPr/>
                    <a:lstStyle/>
                    <a:p>
                      <a:r>
                        <a:rPr lang="en-CA"/>
                        <a:t>7</a:t>
                      </a:r>
                    </a:p>
                  </a:txBody>
                  <a:tcPr/>
                </a:tc>
                <a:extLst>
                  <a:ext uri="{0D108BD9-81ED-4DB2-BD59-A6C34878D82A}">
                    <a16:rowId xmlns:a16="http://schemas.microsoft.com/office/drawing/2014/main" val="1898846319"/>
                  </a:ext>
                </a:extLst>
              </a:tr>
              <a:tr h="359229">
                <a:tc>
                  <a:txBody>
                    <a:bodyPr/>
                    <a:lstStyle/>
                    <a:p>
                      <a:r>
                        <a:rPr lang="en-CA"/>
                        <a:t>1</a:t>
                      </a:r>
                    </a:p>
                  </a:txBody>
                  <a:tcPr/>
                </a:tc>
                <a:tc>
                  <a:txBody>
                    <a:bodyPr/>
                    <a:lstStyle/>
                    <a:p>
                      <a:r>
                        <a:rPr lang="en-CA"/>
                        <a:t>-4</a:t>
                      </a:r>
                    </a:p>
                  </a:txBody>
                  <a:tcPr/>
                </a:tc>
                <a:extLst>
                  <a:ext uri="{0D108BD9-81ED-4DB2-BD59-A6C34878D82A}">
                    <a16:rowId xmlns:a16="http://schemas.microsoft.com/office/drawing/2014/main" val="336008888"/>
                  </a:ext>
                </a:extLst>
              </a:tr>
              <a:tr h="359229">
                <a:tc>
                  <a:txBody>
                    <a:bodyPr/>
                    <a:lstStyle/>
                    <a:p>
                      <a:r>
                        <a:rPr lang="en-CA"/>
                        <a:t>…</a:t>
                      </a:r>
                    </a:p>
                  </a:txBody>
                  <a:tcPr/>
                </a:tc>
                <a:tc>
                  <a:txBody>
                    <a:bodyPr/>
                    <a:lstStyle/>
                    <a:p>
                      <a:r>
                        <a:rPr lang="en-CA"/>
                        <a:t>…</a:t>
                      </a:r>
                    </a:p>
                  </a:txBody>
                  <a:tcPr/>
                </a:tc>
                <a:extLst>
                  <a:ext uri="{0D108BD9-81ED-4DB2-BD59-A6C34878D82A}">
                    <a16:rowId xmlns:a16="http://schemas.microsoft.com/office/drawing/2014/main" val="676044704"/>
                  </a:ext>
                </a:extLst>
              </a:tr>
              <a:tr h="359229">
                <a:tc>
                  <a:txBody>
                    <a:bodyPr/>
                    <a:lstStyle/>
                    <a:p>
                      <a:r>
                        <a:rPr lang="en-CA"/>
                        <a:t>299645</a:t>
                      </a:r>
                    </a:p>
                  </a:txBody>
                  <a:tcPr/>
                </a:tc>
                <a:tc>
                  <a:txBody>
                    <a:bodyPr/>
                    <a:lstStyle/>
                    <a:p>
                      <a:r>
                        <a:rPr lang="en-CA"/>
                        <a:t>74</a:t>
                      </a:r>
                    </a:p>
                  </a:txBody>
                  <a:tcPr/>
                </a:tc>
                <a:extLst>
                  <a:ext uri="{0D108BD9-81ED-4DB2-BD59-A6C34878D82A}">
                    <a16:rowId xmlns:a16="http://schemas.microsoft.com/office/drawing/2014/main" val="824987476"/>
                  </a:ext>
                </a:extLst>
              </a:tr>
            </a:tbl>
          </a:graphicData>
        </a:graphic>
      </p:graphicFrame>
      <p:graphicFrame>
        <p:nvGraphicFramePr>
          <p:cNvPr id="8" name="Table 13">
            <a:extLst>
              <a:ext uri="{FF2B5EF4-FFF2-40B4-BE49-F238E27FC236}">
                <a16:creationId xmlns:a16="http://schemas.microsoft.com/office/drawing/2014/main" id="{320B5A1F-A422-49FC-9E44-A62E7B22A38E}"/>
              </a:ext>
            </a:extLst>
          </p:cNvPr>
          <p:cNvGraphicFramePr>
            <a:graphicFrameLocks noGrp="1"/>
          </p:cNvGraphicFramePr>
          <p:nvPr>
            <p:extLst>
              <p:ext uri="{D42A27DB-BD31-4B8C-83A1-F6EECF244321}">
                <p14:modId xmlns:p14="http://schemas.microsoft.com/office/powerpoint/2010/main" val="230855226"/>
              </p:ext>
            </p:extLst>
          </p:nvPr>
        </p:nvGraphicFramePr>
        <p:xfrm>
          <a:off x="655637" y="2395957"/>
          <a:ext cx="5791200" cy="1828800"/>
        </p:xfrm>
        <a:graphic>
          <a:graphicData uri="http://schemas.openxmlformats.org/drawingml/2006/table">
            <a:tbl>
              <a:tblPr firstRow="1" bandRow="1">
                <a:tableStyleId>{00A15C55-8517-42AA-B614-E9B94910E393}</a:tableStyleId>
              </a:tblPr>
              <a:tblGrid>
                <a:gridCol w="1414749">
                  <a:extLst>
                    <a:ext uri="{9D8B030D-6E8A-4147-A177-3AD203B41FA5}">
                      <a16:colId xmlns:a16="http://schemas.microsoft.com/office/drawing/2014/main" val="2280287667"/>
                    </a:ext>
                  </a:extLst>
                </a:gridCol>
                <a:gridCol w="1993915">
                  <a:extLst>
                    <a:ext uri="{9D8B030D-6E8A-4147-A177-3AD203B41FA5}">
                      <a16:colId xmlns:a16="http://schemas.microsoft.com/office/drawing/2014/main" val="2876824610"/>
                    </a:ext>
                  </a:extLst>
                </a:gridCol>
                <a:gridCol w="2382536">
                  <a:extLst>
                    <a:ext uri="{9D8B030D-6E8A-4147-A177-3AD203B41FA5}">
                      <a16:colId xmlns:a16="http://schemas.microsoft.com/office/drawing/2014/main" val="3287971862"/>
                    </a:ext>
                  </a:extLst>
                </a:gridCol>
              </a:tblGrid>
              <a:tr h="359229">
                <a:tc>
                  <a:txBody>
                    <a:bodyPr/>
                    <a:lstStyle/>
                    <a:p>
                      <a:r>
                        <a:rPr lang="en-CA"/>
                        <a:t>index</a:t>
                      </a:r>
                    </a:p>
                  </a:txBody>
                  <a:tcPr/>
                </a:tc>
                <a:tc>
                  <a:txBody>
                    <a:bodyPr/>
                    <a:lstStyle/>
                    <a:p>
                      <a:r>
                        <a:rPr lang="en-CA"/>
                        <a:t>DISTANCE</a:t>
                      </a:r>
                    </a:p>
                  </a:txBody>
                  <a:tcPr/>
                </a:tc>
                <a:tc>
                  <a:txBody>
                    <a:bodyPr/>
                    <a:lstStyle/>
                    <a:p>
                      <a:r>
                        <a:rPr lang="en-CA"/>
                        <a:t>CRS_ELAPSED_TIME</a:t>
                      </a:r>
                    </a:p>
                  </a:txBody>
                  <a:tcPr/>
                </a:tc>
                <a:extLst>
                  <a:ext uri="{0D108BD9-81ED-4DB2-BD59-A6C34878D82A}">
                    <a16:rowId xmlns:a16="http://schemas.microsoft.com/office/drawing/2014/main" val="1484285941"/>
                  </a:ext>
                </a:extLst>
              </a:tr>
              <a:tr h="359229">
                <a:tc>
                  <a:txBody>
                    <a:bodyPr/>
                    <a:lstStyle/>
                    <a:p>
                      <a:r>
                        <a:rPr lang="en-CA"/>
                        <a:t>0</a:t>
                      </a:r>
                    </a:p>
                  </a:txBody>
                  <a:tcPr/>
                </a:tc>
                <a:tc>
                  <a:txBody>
                    <a:bodyPr/>
                    <a:lstStyle/>
                    <a:p>
                      <a:r>
                        <a:rPr lang="en-CA"/>
                        <a:t>1670</a:t>
                      </a:r>
                    </a:p>
                  </a:txBody>
                  <a:tcPr/>
                </a:tc>
                <a:tc>
                  <a:txBody>
                    <a:bodyPr/>
                    <a:lstStyle/>
                    <a:p>
                      <a:r>
                        <a:rPr lang="en-CA"/>
                        <a:t>225</a:t>
                      </a:r>
                    </a:p>
                  </a:txBody>
                  <a:tcPr/>
                </a:tc>
                <a:extLst>
                  <a:ext uri="{0D108BD9-81ED-4DB2-BD59-A6C34878D82A}">
                    <a16:rowId xmlns:a16="http://schemas.microsoft.com/office/drawing/2014/main" val="3930894590"/>
                  </a:ext>
                </a:extLst>
              </a:tr>
              <a:tr h="359229">
                <a:tc>
                  <a:txBody>
                    <a:bodyPr/>
                    <a:lstStyle/>
                    <a:p>
                      <a:r>
                        <a:rPr lang="en-CA"/>
                        <a:t>1</a:t>
                      </a:r>
                    </a:p>
                  </a:txBody>
                  <a:tcPr/>
                </a:tc>
                <a:tc>
                  <a:txBody>
                    <a:bodyPr/>
                    <a:lstStyle/>
                    <a:p>
                      <a:r>
                        <a:rPr lang="en-CA"/>
                        <a:t>580</a:t>
                      </a:r>
                    </a:p>
                  </a:txBody>
                  <a:tcPr/>
                </a:tc>
                <a:tc>
                  <a:txBody>
                    <a:bodyPr/>
                    <a:lstStyle/>
                    <a:p>
                      <a:r>
                        <a:rPr lang="en-CA"/>
                        <a:t>105</a:t>
                      </a:r>
                    </a:p>
                  </a:txBody>
                  <a:tcPr/>
                </a:tc>
                <a:extLst>
                  <a:ext uri="{0D108BD9-81ED-4DB2-BD59-A6C34878D82A}">
                    <a16:rowId xmlns:a16="http://schemas.microsoft.com/office/drawing/2014/main" val="336008888"/>
                  </a:ext>
                </a:extLst>
              </a:tr>
              <a:tr h="359229">
                <a:tc>
                  <a:txBody>
                    <a:bodyPr/>
                    <a:lstStyle/>
                    <a:p>
                      <a:r>
                        <a:rPr lang="en-CA"/>
                        <a:t>…</a:t>
                      </a:r>
                    </a:p>
                  </a:txBody>
                  <a:tcPr/>
                </a:tc>
                <a:tc>
                  <a:txBody>
                    <a:bodyPr/>
                    <a:lstStyle/>
                    <a:p>
                      <a:r>
                        <a:rPr lang="en-CA"/>
                        <a:t>…</a:t>
                      </a:r>
                    </a:p>
                  </a:txBody>
                  <a:tcPr/>
                </a:tc>
                <a:tc>
                  <a:txBody>
                    <a:bodyPr/>
                    <a:lstStyle/>
                    <a:p>
                      <a:r>
                        <a:rPr lang="en-CA"/>
                        <a:t>…</a:t>
                      </a:r>
                    </a:p>
                  </a:txBody>
                  <a:tcPr/>
                </a:tc>
                <a:extLst>
                  <a:ext uri="{0D108BD9-81ED-4DB2-BD59-A6C34878D82A}">
                    <a16:rowId xmlns:a16="http://schemas.microsoft.com/office/drawing/2014/main" val="676044704"/>
                  </a:ext>
                </a:extLst>
              </a:tr>
              <a:tr h="359229">
                <a:tc>
                  <a:txBody>
                    <a:bodyPr/>
                    <a:lstStyle/>
                    <a:p>
                      <a:r>
                        <a:rPr lang="en-CA"/>
                        <a:t>299645</a:t>
                      </a:r>
                    </a:p>
                  </a:txBody>
                  <a:tcPr/>
                </a:tc>
                <a:tc>
                  <a:txBody>
                    <a:bodyPr/>
                    <a:lstStyle/>
                    <a:p>
                      <a:r>
                        <a:rPr lang="en-CA"/>
                        <a:t>1500</a:t>
                      </a:r>
                    </a:p>
                  </a:txBody>
                  <a:tcPr/>
                </a:tc>
                <a:tc>
                  <a:txBody>
                    <a:bodyPr/>
                    <a:lstStyle/>
                    <a:p>
                      <a:r>
                        <a:rPr lang="en-CA"/>
                        <a:t>210</a:t>
                      </a:r>
                    </a:p>
                  </a:txBody>
                  <a:tcPr/>
                </a:tc>
                <a:extLst>
                  <a:ext uri="{0D108BD9-81ED-4DB2-BD59-A6C34878D82A}">
                    <a16:rowId xmlns:a16="http://schemas.microsoft.com/office/drawing/2014/main" val="824987476"/>
                  </a:ext>
                </a:extLst>
              </a:tr>
            </a:tbl>
          </a:graphicData>
        </a:graphic>
      </p:graphicFrame>
      <p:sp>
        <p:nvSpPr>
          <p:cNvPr id="3" name="Rectangle 2">
            <a:extLst>
              <a:ext uri="{FF2B5EF4-FFF2-40B4-BE49-F238E27FC236}">
                <a16:creationId xmlns:a16="http://schemas.microsoft.com/office/drawing/2014/main" id="{6341320E-E6B8-42F9-BE50-BA400093A2DE}"/>
              </a:ext>
            </a:extLst>
          </p:cNvPr>
          <p:cNvSpPr/>
          <p:nvPr/>
        </p:nvSpPr>
        <p:spPr>
          <a:xfrm>
            <a:off x="579437" y="1744662"/>
            <a:ext cx="1324722" cy="584775"/>
          </a:xfrm>
          <a:prstGeom prst="rect">
            <a:avLst/>
          </a:prstGeom>
        </p:spPr>
        <p:txBody>
          <a:bodyPr wrap="none">
            <a:spAutoFit/>
          </a:bodyPr>
          <a:lstStyle/>
          <a:p>
            <a:r>
              <a:rPr lang="en-CA" sz="3200" spc="-30" err="1">
                <a:solidFill>
                  <a:srgbClr val="0072C6"/>
                </a:solidFill>
                <a:latin typeface="Segoe UI Light"/>
              </a:rPr>
              <a:t>X_train</a:t>
            </a:r>
            <a:endParaRPr lang="en-CA"/>
          </a:p>
        </p:txBody>
      </p:sp>
      <p:sp>
        <p:nvSpPr>
          <p:cNvPr id="13" name="Rectangle 12">
            <a:extLst>
              <a:ext uri="{FF2B5EF4-FFF2-40B4-BE49-F238E27FC236}">
                <a16:creationId xmlns:a16="http://schemas.microsoft.com/office/drawing/2014/main" id="{8C03EE99-98C5-4691-9747-9907926AF573}"/>
              </a:ext>
            </a:extLst>
          </p:cNvPr>
          <p:cNvSpPr/>
          <p:nvPr/>
        </p:nvSpPr>
        <p:spPr>
          <a:xfrm>
            <a:off x="6892267" y="1763000"/>
            <a:ext cx="2469580" cy="584775"/>
          </a:xfrm>
          <a:prstGeom prst="rect">
            <a:avLst/>
          </a:prstGeom>
        </p:spPr>
        <p:txBody>
          <a:bodyPr wrap="square">
            <a:spAutoFit/>
          </a:bodyPr>
          <a:lstStyle/>
          <a:p>
            <a:r>
              <a:rPr lang="en-CA" sz="3200" spc="-30" err="1">
                <a:solidFill>
                  <a:srgbClr val="0072C6"/>
                </a:solidFill>
                <a:latin typeface="Segoe UI Light"/>
              </a:rPr>
              <a:t>y_train</a:t>
            </a:r>
            <a:endParaRPr lang="en-CA"/>
          </a:p>
        </p:txBody>
      </p:sp>
      <p:graphicFrame>
        <p:nvGraphicFramePr>
          <p:cNvPr id="10" name="Table 13">
            <a:extLst>
              <a:ext uri="{FF2B5EF4-FFF2-40B4-BE49-F238E27FC236}">
                <a16:creationId xmlns:a16="http://schemas.microsoft.com/office/drawing/2014/main" id="{8B021439-7302-4DA7-B265-088A80801991}"/>
              </a:ext>
            </a:extLst>
          </p:cNvPr>
          <p:cNvGraphicFramePr>
            <a:graphicFrameLocks noGrp="1"/>
          </p:cNvGraphicFramePr>
          <p:nvPr>
            <p:extLst>
              <p:ext uri="{D42A27DB-BD31-4B8C-83A1-F6EECF244321}">
                <p14:modId xmlns:p14="http://schemas.microsoft.com/office/powerpoint/2010/main" val="662762580"/>
              </p:ext>
            </p:extLst>
          </p:nvPr>
        </p:nvGraphicFramePr>
        <p:xfrm>
          <a:off x="667340" y="4899333"/>
          <a:ext cx="5791200" cy="1828800"/>
        </p:xfrm>
        <a:graphic>
          <a:graphicData uri="http://schemas.openxmlformats.org/drawingml/2006/table">
            <a:tbl>
              <a:tblPr firstRow="1" bandRow="1">
                <a:tableStyleId>{00A15C55-8517-42AA-B614-E9B94910E393}</a:tableStyleId>
              </a:tblPr>
              <a:tblGrid>
                <a:gridCol w="1414749">
                  <a:extLst>
                    <a:ext uri="{9D8B030D-6E8A-4147-A177-3AD203B41FA5}">
                      <a16:colId xmlns:a16="http://schemas.microsoft.com/office/drawing/2014/main" val="2280287667"/>
                    </a:ext>
                  </a:extLst>
                </a:gridCol>
                <a:gridCol w="1993915">
                  <a:extLst>
                    <a:ext uri="{9D8B030D-6E8A-4147-A177-3AD203B41FA5}">
                      <a16:colId xmlns:a16="http://schemas.microsoft.com/office/drawing/2014/main" val="2876824610"/>
                    </a:ext>
                  </a:extLst>
                </a:gridCol>
                <a:gridCol w="2382536">
                  <a:extLst>
                    <a:ext uri="{9D8B030D-6E8A-4147-A177-3AD203B41FA5}">
                      <a16:colId xmlns:a16="http://schemas.microsoft.com/office/drawing/2014/main" val="3287971862"/>
                    </a:ext>
                  </a:extLst>
                </a:gridCol>
              </a:tblGrid>
              <a:tr h="359229">
                <a:tc>
                  <a:txBody>
                    <a:bodyPr/>
                    <a:lstStyle/>
                    <a:p>
                      <a:r>
                        <a:rPr lang="en-CA"/>
                        <a:t>index</a:t>
                      </a:r>
                    </a:p>
                  </a:txBody>
                  <a:tcPr/>
                </a:tc>
                <a:tc>
                  <a:txBody>
                    <a:bodyPr/>
                    <a:lstStyle/>
                    <a:p>
                      <a:r>
                        <a:rPr lang="en-CA"/>
                        <a:t>DISTANCE</a:t>
                      </a:r>
                    </a:p>
                  </a:txBody>
                  <a:tcPr/>
                </a:tc>
                <a:tc>
                  <a:txBody>
                    <a:bodyPr/>
                    <a:lstStyle/>
                    <a:p>
                      <a:r>
                        <a:rPr lang="en-CA"/>
                        <a:t>CRS_ELAPSED_TIME</a:t>
                      </a:r>
                    </a:p>
                  </a:txBody>
                  <a:tcPr/>
                </a:tc>
                <a:extLst>
                  <a:ext uri="{0D108BD9-81ED-4DB2-BD59-A6C34878D82A}">
                    <a16:rowId xmlns:a16="http://schemas.microsoft.com/office/drawing/2014/main" val="1484285941"/>
                  </a:ext>
                </a:extLst>
              </a:tr>
              <a:tr h="359229">
                <a:tc>
                  <a:txBody>
                    <a:bodyPr/>
                    <a:lstStyle/>
                    <a:p>
                      <a:r>
                        <a:rPr lang="en-CA"/>
                        <a:t>2</a:t>
                      </a:r>
                    </a:p>
                  </a:txBody>
                  <a:tcPr/>
                </a:tc>
                <a:tc>
                  <a:txBody>
                    <a:bodyPr/>
                    <a:lstStyle/>
                    <a:p>
                      <a:r>
                        <a:rPr lang="en-CA"/>
                        <a:t>425</a:t>
                      </a:r>
                    </a:p>
                  </a:txBody>
                  <a:tcPr/>
                </a:tc>
                <a:tc>
                  <a:txBody>
                    <a:bodyPr/>
                    <a:lstStyle/>
                    <a:p>
                      <a:r>
                        <a:rPr lang="en-CA"/>
                        <a:t>96</a:t>
                      </a:r>
                    </a:p>
                  </a:txBody>
                  <a:tcPr/>
                </a:tc>
                <a:extLst>
                  <a:ext uri="{0D108BD9-81ED-4DB2-BD59-A6C34878D82A}">
                    <a16:rowId xmlns:a16="http://schemas.microsoft.com/office/drawing/2014/main" val="3930894590"/>
                  </a:ext>
                </a:extLst>
              </a:tr>
              <a:tr h="359229">
                <a:tc>
                  <a:txBody>
                    <a:bodyPr/>
                    <a:lstStyle/>
                    <a:p>
                      <a:r>
                        <a:rPr lang="en-CA"/>
                        <a:t>17</a:t>
                      </a:r>
                    </a:p>
                  </a:txBody>
                  <a:tcPr/>
                </a:tc>
                <a:tc>
                  <a:txBody>
                    <a:bodyPr/>
                    <a:lstStyle/>
                    <a:p>
                      <a:r>
                        <a:rPr lang="en-CA"/>
                        <a:t>750</a:t>
                      </a:r>
                    </a:p>
                  </a:txBody>
                  <a:tcPr/>
                </a:tc>
                <a:tc>
                  <a:txBody>
                    <a:bodyPr/>
                    <a:lstStyle/>
                    <a:p>
                      <a:r>
                        <a:rPr lang="en-CA"/>
                        <a:t>130</a:t>
                      </a:r>
                    </a:p>
                  </a:txBody>
                  <a:tcPr/>
                </a:tc>
                <a:extLst>
                  <a:ext uri="{0D108BD9-81ED-4DB2-BD59-A6C34878D82A}">
                    <a16:rowId xmlns:a16="http://schemas.microsoft.com/office/drawing/2014/main" val="336008888"/>
                  </a:ext>
                </a:extLst>
              </a:tr>
              <a:tr h="359229">
                <a:tc>
                  <a:txBody>
                    <a:bodyPr/>
                    <a:lstStyle/>
                    <a:p>
                      <a:r>
                        <a:rPr lang="en-CA"/>
                        <a:t>…</a:t>
                      </a:r>
                    </a:p>
                  </a:txBody>
                  <a:tcPr/>
                </a:tc>
                <a:tc>
                  <a:txBody>
                    <a:bodyPr/>
                    <a:lstStyle/>
                    <a:p>
                      <a:r>
                        <a:rPr lang="en-CA"/>
                        <a:t>…</a:t>
                      </a:r>
                    </a:p>
                  </a:txBody>
                  <a:tcPr/>
                </a:tc>
                <a:tc>
                  <a:txBody>
                    <a:bodyPr/>
                    <a:lstStyle/>
                    <a:p>
                      <a:r>
                        <a:rPr lang="en-CA"/>
                        <a:t>…</a:t>
                      </a:r>
                    </a:p>
                  </a:txBody>
                  <a:tcPr/>
                </a:tc>
                <a:extLst>
                  <a:ext uri="{0D108BD9-81ED-4DB2-BD59-A6C34878D82A}">
                    <a16:rowId xmlns:a16="http://schemas.microsoft.com/office/drawing/2014/main" val="676044704"/>
                  </a:ext>
                </a:extLst>
              </a:tr>
              <a:tr h="359229">
                <a:tc>
                  <a:txBody>
                    <a:bodyPr/>
                    <a:lstStyle/>
                    <a:p>
                      <a:r>
                        <a:rPr lang="en-CA"/>
                        <a:t>299643</a:t>
                      </a:r>
                    </a:p>
                  </a:txBody>
                  <a:tcPr/>
                </a:tc>
                <a:tc>
                  <a:txBody>
                    <a:bodyPr/>
                    <a:lstStyle/>
                    <a:p>
                      <a:r>
                        <a:rPr lang="en-CA"/>
                        <a:t>425</a:t>
                      </a:r>
                    </a:p>
                  </a:txBody>
                  <a:tcPr/>
                </a:tc>
                <a:tc>
                  <a:txBody>
                    <a:bodyPr/>
                    <a:lstStyle/>
                    <a:p>
                      <a:r>
                        <a:rPr lang="en-CA"/>
                        <a:t>100</a:t>
                      </a:r>
                    </a:p>
                  </a:txBody>
                  <a:tcPr/>
                </a:tc>
                <a:extLst>
                  <a:ext uri="{0D108BD9-81ED-4DB2-BD59-A6C34878D82A}">
                    <a16:rowId xmlns:a16="http://schemas.microsoft.com/office/drawing/2014/main" val="824987476"/>
                  </a:ext>
                </a:extLst>
              </a:tr>
            </a:tbl>
          </a:graphicData>
        </a:graphic>
      </p:graphicFrame>
      <p:sp>
        <p:nvSpPr>
          <p:cNvPr id="12" name="Rectangle 11">
            <a:extLst>
              <a:ext uri="{FF2B5EF4-FFF2-40B4-BE49-F238E27FC236}">
                <a16:creationId xmlns:a16="http://schemas.microsoft.com/office/drawing/2014/main" id="{CCE7BE94-4D99-45D2-A72C-C7C72E3165C6}"/>
              </a:ext>
            </a:extLst>
          </p:cNvPr>
          <p:cNvSpPr/>
          <p:nvPr/>
        </p:nvSpPr>
        <p:spPr>
          <a:xfrm>
            <a:off x="603703" y="4216819"/>
            <a:ext cx="1171475" cy="584775"/>
          </a:xfrm>
          <a:prstGeom prst="rect">
            <a:avLst/>
          </a:prstGeom>
        </p:spPr>
        <p:txBody>
          <a:bodyPr wrap="none">
            <a:spAutoFit/>
          </a:bodyPr>
          <a:lstStyle/>
          <a:p>
            <a:r>
              <a:rPr lang="en-CA" sz="3200" spc="-30" err="1">
                <a:solidFill>
                  <a:srgbClr val="0072C6"/>
                </a:solidFill>
                <a:latin typeface="Segoe UI Light"/>
              </a:rPr>
              <a:t>X_test</a:t>
            </a:r>
            <a:endParaRPr lang="en-CA"/>
          </a:p>
        </p:txBody>
      </p:sp>
      <p:sp>
        <p:nvSpPr>
          <p:cNvPr id="14" name="Rectangle 13">
            <a:extLst>
              <a:ext uri="{FF2B5EF4-FFF2-40B4-BE49-F238E27FC236}">
                <a16:creationId xmlns:a16="http://schemas.microsoft.com/office/drawing/2014/main" id="{F5869B05-BBE2-4BAF-957A-29A7968CAE61}"/>
              </a:ext>
            </a:extLst>
          </p:cNvPr>
          <p:cNvSpPr/>
          <p:nvPr/>
        </p:nvSpPr>
        <p:spPr>
          <a:xfrm>
            <a:off x="6892267" y="4254064"/>
            <a:ext cx="2469580" cy="584775"/>
          </a:xfrm>
          <a:prstGeom prst="rect">
            <a:avLst/>
          </a:prstGeom>
        </p:spPr>
        <p:txBody>
          <a:bodyPr wrap="square">
            <a:spAutoFit/>
          </a:bodyPr>
          <a:lstStyle/>
          <a:p>
            <a:r>
              <a:rPr lang="en-CA" sz="3200" spc="-30" err="1">
                <a:solidFill>
                  <a:srgbClr val="0072C6"/>
                </a:solidFill>
                <a:latin typeface="Segoe UI Light"/>
              </a:rPr>
              <a:t>y_test</a:t>
            </a:r>
            <a:endParaRPr lang="en-CA"/>
          </a:p>
        </p:txBody>
      </p:sp>
      <p:graphicFrame>
        <p:nvGraphicFramePr>
          <p:cNvPr id="15" name="Table 13">
            <a:extLst>
              <a:ext uri="{FF2B5EF4-FFF2-40B4-BE49-F238E27FC236}">
                <a16:creationId xmlns:a16="http://schemas.microsoft.com/office/drawing/2014/main" id="{AEC16C92-6DBA-4E51-ABFA-C6D1C9CBA92C}"/>
              </a:ext>
            </a:extLst>
          </p:cNvPr>
          <p:cNvGraphicFramePr>
            <a:graphicFrameLocks noGrp="1"/>
          </p:cNvGraphicFramePr>
          <p:nvPr>
            <p:extLst>
              <p:ext uri="{D42A27DB-BD31-4B8C-83A1-F6EECF244321}">
                <p14:modId xmlns:p14="http://schemas.microsoft.com/office/powerpoint/2010/main" val="121921341"/>
              </p:ext>
            </p:extLst>
          </p:nvPr>
        </p:nvGraphicFramePr>
        <p:xfrm>
          <a:off x="6904037" y="4899333"/>
          <a:ext cx="2427647" cy="1828800"/>
        </p:xfrm>
        <a:graphic>
          <a:graphicData uri="http://schemas.openxmlformats.org/drawingml/2006/table">
            <a:tbl>
              <a:tblPr firstRow="1" bandRow="1">
                <a:tableStyleId>{00A15C55-8517-42AA-B614-E9B94910E393}</a:tableStyleId>
              </a:tblPr>
              <a:tblGrid>
                <a:gridCol w="983054">
                  <a:extLst>
                    <a:ext uri="{9D8B030D-6E8A-4147-A177-3AD203B41FA5}">
                      <a16:colId xmlns:a16="http://schemas.microsoft.com/office/drawing/2014/main" val="2280287667"/>
                    </a:ext>
                  </a:extLst>
                </a:gridCol>
                <a:gridCol w="1444593">
                  <a:extLst>
                    <a:ext uri="{9D8B030D-6E8A-4147-A177-3AD203B41FA5}">
                      <a16:colId xmlns:a16="http://schemas.microsoft.com/office/drawing/2014/main" val="2876824610"/>
                    </a:ext>
                  </a:extLst>
                </a:gridCol>
              </a:tblGrid>
              <a:tr h="359229">
                <a:tc>
                  <a:txBody>
                    <a:bodyPr/>
                    <a:lstStyle/>
                    <a:p>
                      <a:r>
                        <a:rPr lang="en-CA"/>
                        <a:t>index</a:t>
                      </a:r>
                    </a:p>
                  </a:txBody>
                  <a:tcPr/>
                </a:tc>
                <a:tc>
                  <a:txBody>
                    <a:bodyPr/>
                    <a:lstStyle/>
                    <a:p>
                      <a:r>
                        <a:rPr lang="en-CA"/>
                        <a:t>ARR_DELAY</a:t>
                      </a:r>
                    </a:p>
                  </a:txBody>
                  <a:tcPr/>
                </a:tc>
                <a:extLst>
                  <a:ext uri="{0D108BD9-81ED-4DB2-BD59-A6C34878D82A}">
                    <a16:rowId xmlns:a16="http://schemas.microsoft.com/office/drawing/2014/main" val="1484285941"/>
                  </a:ext>
                </a:extLst>
              </a:tr>
              <a:tr h="359229">
                <a:tc>
                  <a:txBody>
                    <a:bodyPr/>
                    <a:lstStyle/>
                    <a:p>
                      <a:r>
                        <a:rPr lang="en-CA"/>
                        <a:t>2</a:t>
                      </a:r>
                    </a:p>
                  </a:txBody>
                  <a:tcPr/>
                </a:tc>
                <a:tc>
                  <a:txBody>
                    <a:bodyPr/>
                    <a:lstStyle/>
                    <a:p>
                      <a:r>
                        <a:rPr lang="en-CA"/>
                        <a:t>5</a:t>
                      </a:r>
                    </a:p>
                  </a:txBody>
                  <a:tcPr/>
                </a:tc>
                <a:extLst>
                  <a:ext uri="{0D108BD9-81ED-4DB2-BD59-A6C34878D82A}">
                    <a16:rowId xmlns:a16="http://schemas.microsoft.com/office/drawing/2014/main" val="1898846319"/>
                  </a:ext>
                </a:extLst>
              </a:tr>
              <a:tr h="359229">
                <a:tc>
                  <a:txBody>
                    <a:bodyPr/>
                    <a:lstStyle/>
                    <a:p>
                      <a:r>
                        <a:rPr lang="en-CA"/>
                        <a:t>17</a:t>
                      </a:r>
                    </a:p>
                  </a:txBody>
                  <a:tcPr/>
                </a:tc>
                <a:tc>
                  <a:txBody>
                    <a:bodyPr/>
                    <a:lstStyle/>
                    <a:p>
                      <a:r>
                        <a:rPr lang="en-CA"/>
                        <a:t>-1</a:t>
                      </a:r>
                    </a:p>
                  </a:txBody>
                  <a:tcPr/>
                </a:tc>
                <a:extLst>
                  <a:ext uri="{0D108BD9-81ED-4DB2-BD59-A6C34878D82A}">
                    <a16:rowId xmlns:a16="http://schemas.microsoft.com/office/drawing/2014/main" val="336008888"/>
                  </a:ext>
                </a:extLst>
              </a:tr>
              <a:tr h="359229">
                <a:tc>
                  <a:txBody>
                    <a:bodyPr/>
                    <a:lstStyle/>
                    <a:p>
                      <a:r>
                        <a:rPr lang="en-CA"/>
                        <a:t>…</a:t>
                      </a:r>
                    </a:p>
                  </a:txBody>
                  <a:tcPr/>
                </a:tc>
                <a:tc>
                  <a:txBody>
                    <a:bodyPr/>
                    <a:lstStyle/>
                    <a:p>
                      <a:r>
                        <a:rPr lang="en-CA"/>
                        <a:t>…</a:t>
                      </a:r>
                    </a:p>
                  </a:txBody>
                  <a:tcPr/>
                </a:tc>
                <a:extLst>
                  <a:ext uri="{0D108BD9-81ED-4DB2-BD59-A6C34878D82A}">
                    <a16:rowId xmlns:a16="http://schemas.microsoft.com/office/drawing/2014/main" val="676044704"/>
                  </a:ext>
                </a:extLst>
              </a:tr>
              <a:tr h="359229">
                <a:tc>
                  <a:txBody>
                    <a:bodyPr/>
                    <a:lstStyle/>
                    <a:p>
                      <a:r>
                        <a:rPr lang="en-CA"/>
                        <a:t>299645</a:t>
                      </a:r>
                    </a:p>
                  </a:txBody>
                  <a:tcPr/>
                </a:tc>
                <a:tc>
                  <a:txBody>
                    <a:bodyPr/>
                    <a:lstStyle/>
                    <a:p>
                      <a:r>
                        <a:rPr lang="en-CA"/>
                        <a:t>11</a:t>
                      </a:r>
                    </a:p>
                  </a:txBody>
                  <a:tcPr/>
                </a:tc>
                <a:extLst>
                  <a:ext uri="{0D108BD9-81ED-4DB2-BD59-A6C34878D82A}">
                    <a16:rowId xmlns:a16="http://schemas.microsoft.com/office/drawing/2014/main" val="824987476"/>
                  </a:ext>
                </a:extLst>
              </a:tr>
            </a:tbl>
          </a:graphicData>
        </a:graphic>
      </p:graphicFrame>
    </p:spTree>
    <p:extLst>
      <p:ext uri="{BB962C8B-B14F-4D97-AF65-F5344CB8AC3E}">
        <p14:creationId xmlns:p14="http://schemas.microsoft.com/office/powerpoint/2010/main" val="27256660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8"/>
                                        </p:tgtEl>
                                        <p:attrNameLst>
                                          <p:attrName>style.opacity</p:attrName>
                                        </p:attrNameLst>
                                      </p:cBhvr>
                                      <p:to>
                                        <p:strVal val="0.5"/>
                                      </p:to>
                                    </p:set>
                                    <p:animEffect filter="image" prLst="opacity: 0.5">
                                      <p:cBhvr rctx="IE">
                                        <p:cTn id="7" dur="indefinite"/>
                                        <p:tgtEl>
                                          <p:spTgt spid="8"/>
                                        </p:tgtEl>
                                      </p:cBhvr>
                                    </p:animEffect>
                                  </p:childTnLst>
                                </p:cTn>
                              </p:par>
                              <p:par>
                                <p:cTn id="8" presetID="9" presetClass="emph" presetSubtype="0" grpId="0" nodeType="withEffect">
                                  <p:stCondLst>
                                    <p:cond delay="0"/>
                                  </p:stCondLst>
                                  <p:childTnLst>
                                    <p:set>
                                      <p:cBhvr>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par>
                                <p:cTn id="11" presetID="9" presetClass="emph" presetSubtype="0" nodeType="withEffect">
                                  <p:stCondLst>
                                    <p:cond delay="0"/>
                                  </p:stCondLst>
                                  <p:childTnLst>
                                    <p:set>
                                      <p:cBhvr>
                                        <p:cTn id="12" dur="indefinite"/>
                                        <p:tgtEl>
                                          <p:spTgt spid="15"/>
                                        </p:tgtEl>
                                        <p:attrNameLst>
                                          <p:attrName>style.opacity</p:attrName>
                                        </p:attrNameLst>
                                      </p:cBhvr>
                                      <p:to>
                                        <p:strVal val="0.5"/>
                                      </p:to>
                                    </p:set>
                                    <p:animEffect filter="image" prLst="opacity: 0.5">
                                      <p:cBhvr rctx="IE">
                                        <p:cTn id="13" dur="indefinite"/>
                                        <p:tgtEl>
                                          <p:spTgt spid="15"/>
                                        </p:tgtEl>
                                      </p:cBhvr>
                                    </p:animEffect>
                                  </p:childTnLst>
                                </p:cTn>
                              </p:par>
                              <p:par>
                                <p:cTn id="14" presetID="9" presetClass="emph" presetSubtype="0" grpId="0" nodeType="withEffect">
                                  <p:stCondLst>
                                    <p:cond delay="0"/>
                                  </p:stCondLst>
                                  <p:childTnLst>
                                    <p:set>
                                      <p:cBhvr>
                                        <p:cTn id="15" dur="indefinite"/>
                                        <p:tgtEl>
                                          <p:spTgt spid="14"/>
                                        </p:tgtEl>
                                        <p:attrNameLst>
                                          <p:attrName>style.opacity</p:attrName>
                                        </p:attrNameLst>
                                      </p:cBhvr>
                                      <p:to>
                                        <p:strVal val="0.5"/>
                                      </p:to>
                                    </p:set>
                                    <p:animEffect filter="image" prLst="opacity: 0.5">
                                      <p:cBhvr rctx="IE">
                                        <p:cTn id="16" dur="indefinite"/>
                                        <p:tgtEl>
                                          <p:spTgt spid="14"/>
                                        </p:tgtEl>
                                      </p:cBhvr>
                                    </p:animEffect>
                                  </p:childTnLst>
                                </p:cTn>
                              </p:par>
                              <p:par>
                                <p:cTn id="17" presetID="9" presetClass="emph" presetSubtype="0" nodeType="withEffect">
                                  <p:stCondLst>
                                    <p:cond delay="0"/>
                                  </p:stCondLst>
                                  <p:childTnLst>
                                    <p:set>
                                      <p:cBhvr>
                                        <p:cTn id="18" dur="indefinite"/>
                                        <p:tgtEl>
                                          <p:spTgt spid="7"/>
                                        </p:tgtEl>
                                        <p:attrNameLst>
                                          <p:attrName>style.opacity</p:attrName>
                                        </p:attrNameLst>
                                      </p:cBhvr>
                                      <p:to>
                                        <p:strVal val="0.5"/>
                                      </p:to>
                                    </p:set>
                                    <p:animEffect filter="image" prLst="opacity: 0.5">
                                      <p:cBhvr rctx="IE">
                                        <p:cTn id="19" dur="indefinite"/>
                                        <p:tgtEl>
                                          <p:spTgt spid="7"/>
                                        </p:tgtEl>
                                      </p:cBhvr>
                                    </p:animEffect>
                                  </p:childTnLst>
                                </p:cTn>
                              </p:par>
                              <p:par>
                                <p:cTn id="20" presetID="9" presetClass="emph" presetSubtype="0" grpId="0" nodeType="withEffect">
                                  <p:stCondLst>
                                    <p:cond delay="0"/>
                                  </p:stCondLst>
                                  <p:childTnLst>
                                    <p:set>
                                      <p:cBhvr>
                                        <p:cTn id="21" dur="indefinite"/>
                                        <p:tgtEl>
                                          <p:spTgt spid="13"/>
                                        </p:tgtEl>
                                        <p:attrNameLst>
                                          <p:attrName>style.opacity</p:attrName>
                                        </p:attrNameLst>
                                      </p:cBhvr>
                                      <p:to>
                                        <p:strVal val="0.5"/>
                                      </p:to>
                                    </p:set>
                                    <p:animEffect filter="image" prLst="opacity: 0.5">
                                      <p:cBhvr rctx="IE">
                                        <p:cTn id="22" dur="indefinite"/>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3096232"/>
          </a:xfrm>
        </p:spPr>
        <p:txBody>
          <a:bodyPr/>
          <a:lstStyle/>
          <a:p>
            <a:endParaRPr lang="en-CA"/>
          </a:p>
          <a:p>
            <a:pPr lvl="0"/>
            <a:r>
              <a:rPr lang="en-CA" sz="3200">
                <a:latin typeface="Segoe UI Light"/>
              </a:rPr>
              <a:t>Predict values for the test data in </a:t>
            </a:r>
            <a:r>
              <a:rPr lang="en-CA" sz="3200" err="1">
                <a:latin typeface="Segoe UI Light"/>
              </a:rPr>
              <a:t>X_test</a:t>
            </a:r>
            <a:endParaRPr lang="en-CA" sz="3200">
              <a:latin typeface="Segoe UI Light"/>
            </a:endParaRPr>
          </a:p>
          <a:p>
            <a:pPr lvl="0"/>
            <a:r>
              <a:rPr lang="en-CA" sz="3200">
                <a:latin typeface="Segoe UI Light"/>
              </a:rPr>
              <a:t>Compare the predicted values to the actual values in </a:t>
            </a:r>
            <a:r>
              <a:rPr lang="en-CA" sz="3200" err="1">
                <a:latin typeface="Segoe UI Light"/>
              </a:rPr>
              <a:t>y_test</a:t>
            </a:r>
            <a:r>
              <a:rPr lang="en-CA" sz="3200">
                <a:latin typeface="Segoe UI Light"/>
              </a:rPr>
              <a:t> to see how well your model performs</a:t>
            </a:r>
          </a:p>
          <a:p>
            <a:r>
              <a:rPr lang="en-US" sz="3200" spc="0" err="1">
                <a:ln w="3175">
                  <a:noFill/>
                </a:ln>
                <a:solidFill>
                  <a:srgbClr val="002050"/>
                </a:solidFill>
                <a:latin typeface="Consolas" panose="020B0609020204030204" pitchFamily="49" charset="0"/>
              </a:rPr>
              <a:t>y_pred</a:t>
            </a:r>
            <a:r>
              <a:rPr lang="en-US" sz="3200" spc="0">
                <a:ln w="3175">
                  <a:noFill/>
                </a:ln>
                <a:solidFill>
                  <a:srgbClr val="002050"/>
                </a:solidFill>
                <a:latin typeface="Consolas" panose="020B0609020204030204" pitchFamily="49" charset="0"/>
              </a:rPr>
              <a:t> = </a:t>
            </a:r>
            <a:r>
              <a:rPr lang="en-US" sz="3200" spc="0" err="1">
                <a:ln w="3175">
                  <a:noFill/>
                </a:ln>
                <a:solidFill>
                  <a:srgbClr val="002050"/>
                </a:solidFill>
                <a:latin typeface="Consolas" panose="020B0609020204030204" pitchFamily="49" charset="0"/>
              </a:rPr>
              <a:t>regressor.predict</a:t>
            </a:r>
            <a:r>
              <a:rPr lang="en-US" sz="3200" spc="0">
                <a:ln w="3175">
                  <a:noFill/>
                </a:ln>
                <a:solidFill>
                  <a:srgbClr val="002050"/>
                </a:solidFill>
                <a:latin typeface="Consolas" panose="020B0609020204030204" pitchFamily="49" charset="0"/>
              </a:rPr>
              <a:t>(</a:t>
            </a:r>
            <a:r>
              <a:rPr lang="en-US" sz="3200" spc="0" err="1">
                <a:ln w="3175">
                  <a:noFill/>
                </a:ln>
                <a:solidFill>
                  <a:srgbClr val="002050"/>
                </a:solidFill>
                <a:latin typeface="Consolas" panose="020B0609020204030204" pitchFamily="49" charset="0"/>
              </a:rPr>
              <a:t>X_test</a:t>
            </a:r>
            <a:r>
              <a:rPr lang="en-US" sz="3200" spc="0">
                <a:ln w="3175">
                  <a:noFill/>
                </a:ln>
                <a:solidFill>
                  <a:srgbClr val="002050"/>
                </a:solidFill>
                <a:latin typeface="Consolas" panose="020B0609020204030204" pitchFamily="49" charset="0"/>
              </a:rPr>
              <a:t>)</a:t>
            </a:r>
          </a:p>
          <a:p>
            <a:pPr lvl="0"/>
            <a:endParaRPr lang="en-CA" sz="3200">
              <a:latin typeface="Segoe UI Light"/>
            </a:endParaRPr>
          </a:p>
        </p:txBody>
      </p:sp>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r>
              <a:rPr lang="en-CA">
                <a:latin typeface="Consolas"/>
                <a:cs typeface="Segoe UI"/>
              </a:rPr>
              <a:t>predict </a:t>
            </a:r>
            <a:r>
              <a:rPr lang="en-CA">
                <a:cs typeface="Segoe UI"/>
              </a:rPr>
              <a:t>returns the values the trained model predicts for new data</a:t>
            </a:r>
          </a:p>
        </p:txBody>
      </p:sp>
      <p:graphicFrame>
        <p:nvGraphicFramePr>
          <p:cNvPr id="4" name="Table 13">
            <a:extLst>
              <a:ext uri="{FF2B5EF4-FFF2-40B4-BE49-F238E27FC236}">
                <a16:creationId xmlns:a16="http://schemas.microsoft.com/office/drawing/2014/main" id="{5119DE6F-7C02-4973-8BEE-72CD426C4975}"/>
              </a:ext>
            </a:extLst>
          </p:cNvPr>
          <p:cNvGraphicFramePr>
            <a:graphicFrameLocks noGrp="1"/>
          </p:cNvGraphicFramePr>
          <p:nvPr>
            <p:extLst>
              <p:ext uri="{D42A27DB-BD31-4B8C-83A1-F6EECF244321}">
                <p14:modId xmlns:p14="http://schemas.microsoft.com/office/powerpoint/2010/main" val="1830829403"/>
              </p:ext>
            </p:extLst>
          </p:nvPr>
        </p:nvGraphicFramePr>
        <p:xfrm>
          <a:off x="3264015" y="4790090"/>
          <a:ext cx="2427647" cy="1828800"/>
        </p:xfrm>
        <a:graphic>
          <a:graphicData uri="http://schemas.openxmlformats.org/drawingml/2006/table">
            <a:tbl>
              <a:tblPr firstRow="1" bandRow="1">
                <a:tableStyleId>{00A15C55-8517-42AA-B614-E9B94910E393}</a:tableStyleId>
              </a:tblPr>
              <a:tblGrid>
                <a:gridCol w="983054">
                  <a:extLst>
                    <a:ext uri="{9D8B030D-6E8A-4147-A177-3AD203B41FA5}">
                      <a16:colId xmlns:a16="http://schemas.microsoft.com/office/drawing/2014/main" val="2280287667"/>
                    </a:ext>
                  </a:extLst>
                </a:gridCol>
                <a:gridCol w="1444593">
                  <a:extLst>
                    <a:ext uri="{9D8B030D-6E8A-4147-A177-3AD203B41FA5}">
                      <a16:colId xmlns:a16="http://schemas.microsoft.com/office/drawing/2014/main" val="2876824610"/>
                    </a:ext>
                  </a:extLst>
                </a:gridCol>
              </a:tblGrid>
              <a:tr h="359229">
                <a:tc>
                  <a:txBody>
                    <a:bodyPr/>
                    <a:lstStyle/>
                    <a:p>
                      <a:r>
                        <a:rPr lang="en-CA"/>
                        <a:t>index</a:t>
                      </a:r>
                    </a:p>
                  </a:txBody>
                  <a:tcPr/>
                </a:tc>
                <a:tc>
                  <a:txBody>
                    <a:bodyPr/>
                    <a:lstStyle/>
                    <a:p>
                      <a:r>
                        <a:rPr lang="en-CA"/>
                        <a:t>ARR_DELAY</a:t>
                      </a:r>
                    </a:p>
                  </a:txBody>
                  <a:tcPr/>
                </a:tc>
                <a:extLst>
                  <a:ext uri="{0D108BD9-81ED-4DB2-BD59-A6C34878D82A}">
                    <a16:rowId xmlns:a16="http://schemas.microsoft.com/office/drawing/2014/main" val="1484285941"/>
                  </a:ext>
                </a:extLst>
              </a:tr>
              <a:tr h="359229">
                <a:tc>
                  <a:txBody>
                    <a:bodyPr/>
                    <a:lstStyle/>
                    <a:p>
                      <a:r>
                        <a:rPr lang="en-CA"/>
                        <a:t>291483</a:t>
                      </a:r>
                    </a:p>
                  </a:txBody>
                  <a:tcPr/>
                </a:tc>
                <a:tc>
                  <a:txBody>
                    <a:bodyPr/>
                    <a:lstStyle/>
                    <a:p>
                      <a:r>
                        <a:rPr lang="en-CA"/>
                        <a:t>-5.0</a:t>
                      </a:r>
                    </a:p>
                  </a:txBody>
                  <a:tcPr/>
                </a:tc>
                <a:extLst>
                  <a:ext uri="{0D108BD9-81ED-4DB2-BD59-A6C34878D82A}">
                    <a16:rowId xmlns:a16="http://schemas.microsoft.com/office/drawing/2014/main" val="1898846319"/>
                  </a:ext>
                </a:extLst>
              </a:tr>
              <a:tr h="359229">
                <a:tc>
                  <a:txBody>
                    <a:bodyPr/>
                    <a:lstStyle/>
                    <a:p>
                      <a:r>
                        <a:rPr lang="en-CA"/>
                        <a:t>164800</a:t>
                      </a:r>
                    </a:p>
                  </a:txBody>
                  <a:tcPr/>
                </a:tc>
                <a:tc>
                  <a:txBody>
                    <a:bodyPr/>
                    <a:lstStyle/>
                    <a:p>
                      <a:r>
                        <a:rPr lang="en-CA"/>
                        <a:t>20.0</a:t>
                      </a:r>
                    </a:p>
                  </a:txBody>
                  <a:tcPr/>
                </a:tc>
                <a:extLst>
                  <a:ext uri="{0D108BD9-81ED-4DB2-BD59-A6C34878D82A}">
                    <a16:rowId xmlns:a16="http://schemas.microsoft.com/office/drawing/2014/main" val="336008888"/>
                  </a:ext>
                </a:extLst>
              </a:tr>
              <a:tr h="359229">
                <a:tc>
                  <a:txBody>
                    <a:bodyPr/>
                    <a:lstStyle/>
                    <a:p>
                      <a:r>
                        <a:rPr lang="en-CA"/>
                        <a:t>…</a:t>
                      </a:r>
                    </a:p>
                  </a:txBody>
                  <a:tcPr/>
                </a:tc>
                <a:tc>
                  <a:txBody>
                    <a:bodyPr/>
                    <a:lstStyle/>
                    <a:p>
                      <a:r>
                        <a:rPr lang="en-CA"/>
                        <a:t>…</a:t>
                      </a:r>
                    </a:p>
                  </a:txBody>
                  <a:tcPr/>
                </a:tc>
                <a:extLst>
                  <a:ext uri="{0D108BD9-81ED-4DB2-BD59-A6C34878D82A}">
                    <a16:rowId xmlns:a16="http://schemas.microsoft.com/office/drawing/2014/main" val="676044704"/>
                  </a:ext>
                </a:extLst>
              </a:tr>
              <a:tr h="359229">
                <a:tc>
                  <a:txBody>
                    <a:bodyPr/>
                    <a:lstStyle/>
                    <a:p>
                      <a:r>
                        <a:rPr lang="en-CA"/>
                        <a:t>60706</a:t>
                      </a:r>
                    </a:p>
                  </a:txBody>
                  <a:tcPr/>
                </a:tc>
                <a:tc>
                  <a:txBody>
                    <a:bodyPr/>
                    <a:lstStyle/>
                    <a:p>
                      <a:r>
                        <a:rPr lang="en-CA"/>
                        <a:t>-6.0</a:t>
                      </a:r>
                    </a:p>
                  </a:txBody>
                  <a:tcPr/>
                </a:tc>
                <a:extLst>
                  <a:ext uri="{0D108BD9-81ED-4DB2-BD59-A6C34878D82A}">
                    <a16:rowId xmlns:a16="http://schemas.microsoft.com/office/drawing/2014/main" val="824987476"/>
                  </a:ext>
                </a:extLst>
              </a:tr>
            </a:tbl>
          </a:graphicData>
        </a:graphic>
      </p:graphicFrame>
      <p:sp>
        <p:nvSpPr>
          <p:cNvPr id="6" name="Rectangle 5">
            <a:extLst>
              <a:ext uri="{FF2B5EF4-FFF2-40B4-BE49-F238E27FC236}">
                <a16:creationId xmlns:a16="http://schemas.microsoft.com/office/drawing/2014/main" id="{631A288A-BFC5-488A-BEE7-2D097BA0E38B}"/>
              </a:ext>
            </a:extLst>
          </p:cNvPr>
          <p:cNvSpPr/>
          <p:nvPr/>
        </p:nvSpPr>
        <p:spPr>
          <a:xfrm>
            <a:off x="3275157" y="4183062"/>
            <a:ext cx="1451580" cy="584775"/>
          </a:xfrm>
          <a:prstGeom prst="rect">
            <a:avLst/>
          </a:prstGeom>
        </p:spPr>
        <p:txBody>
          <a:bodyPr wrap="square">
            <a:spAutoFit/>
          </a:bodyPr>
          <a:lstStyle/>
          <a:p>
            <a:r>
              <a:rPr lang="en-CA" sz="3200" spc="-30" err="1">
                <a:solidFill>
                  <a:srgbClr val="0072C6"/>
                </a:solidFill>
                <a:latin typeface="Segoe UI Light"/>
              </a:rPr>
              <a:t>y_test</a:t>
            </a:r>
            <a:endParaRPr lang="en-CA"/>
          </a:p>
        </p:txBody>
      </p:sp>
      <p:graphicFrame>
        <p:nvGraphicFramePr>
          <p:cNvPr id="8" name="Table 13">
            <a:extLst>
              <a:ext uri="{FF2B5EF4-FFF2-40B4-BE49-F238E27FC236}">
                <a16:creationId xmlns:a16="http://schemas.microsoft.com/office/drawing/2014/main" id="{567DA4B5-C60E-4FDB-BDAD-0F77F77BA383}"/>
              </a:ext>
            </a:extLst>
          </p:cNvPr>
          <p:cNvGraphicFramePr>
            <a:graphicFrameLocks noGrp="1"/>
          </p:cNvGraphicFramePr>
          <p:nvPr>
            <p:extLst>
              <p:ext uri="{D42A27DB-BD31-4B8C-83A1-F6EECF244321}">
                <p14:modId xmlns:p14="http://schemas.microsoft.com/office/powerpoint/2010/main" val="3084234888"/>
              </p:ext>
            </p:extLst>
          </p:nvPr>
        </p:nvGraphicFramePr>
        <p:xfrm>
          <a:off x="7829190" y="4792662"/>
          <a:ext cx="1444593" cy="1828800"/>
        </p:xfrm>
        <a:graphic>
          <a:graphicData uri="http://schemas.openxmlformats.org/drawingml/2006/table">
            <a:tbl>
              <a:tblPr firstRow="1" bandRow="1">
                <a:tableStyleId>{00A15C55-8517-42AA-B614-E9B94910E393}</a:tableStyleId>
              </a:tblPr>
              <a:tblGrid>
                <a:gridCol w="1444593">
                  <a:extLst>
                    <a:ext uri="{9D8B030D-6E8A-4147-A177-3AD203B41FA5}">
                      <a16:colId xmlns:a16="http://schemas.microsoft.com/office/drawing/2014/main" val="2876824610"/>
                    </a:ext>
                  </a:extLst>
                </a:gridCol>
              </a:tblGrid>
              <a:tr h="359229">
                <a:tc>
                  <a:txBody>
                    <a:bodyPr/>
                    <a:lstStyle/>
                    <a:p>
                      <a:r>
                        <a:rPr lang="en-CA"/>
                        <a:t>ARR_DELAY</a:t>
                      </a:r>
                    </a:p>
                  </a:txBody>
                  <a:tcPr/>
                </a:tc>
                <a:extLst>
                  <a:ext uri="{0D108BD9-81ED-4DB2-BD59-A6C34878D82A}">
                    <a16:rowId xmlns:a16="http://schemas.microsoft.com/office/drawing/2014/main" val="1484285941"/>
                  </a:ext>
                </a:extLst>
              </a:tr>
              <a:tr h="359229">
                <a:tc>
                  <a:txBody>
                    <a:bodyPr/>
                    <a:lstStyle/>
                    <a:p>
                      <a:r>
                        <a:rPr lang="en-CA"/>
                        <a:t>3.48</a:t>
                      </a:r>
                    </a:p>
                  </a:txBody>
                  <a:tcPr/>
                </a:tc>
                <a:extLst>
                  <a:ext uri="{0D108BD9-81ED-4DB2-BD59-A6C34878D82A}">
                    <a16:rowId xmlns:a16="http://schemas.microsoft.com/office/drawing/2014/main" val="1898846319"/>
                  </a:ext>
                </a:extLst>
              </a:tr>
              <a:tr h="359229">
                <a:tc>
                  <a:txBody>
                    <a:bodyPr/>
                    <a:lstStyle/>
                    <a:p>
                      <a:r>
                        <a:rPr lang="en-CA"/>
                        <a:t>5.80</a:t>
                      </a:r>
                    </a:p>
                  </a:txBody>
                  <a:tcPr/>
                </a:tc>
                <a:extLst>
                  <a:ext uri="{0D108BD9-81ED-4DB2-BD59-A6C34878D82A}">
                    <a16:rowId xmlns:a16="http://schemas.microsoft.com/office/drawing/2014/main" val="336008888"/>
                  </a:ext>
                </a:extLst>
              </a:tr>
              <a:tr h="359229">
                <a:tc>
                  <a:txBody>
                    <a:bodyPr/>
                    <a:lstStyle/>
                    <a:p>
                      <a:r>
                        <a:rPr lang="en-CA"/>
                        <a:t>…</a:t>
                      </a:r>
                    </a:p>
                  </a:txBody>
                  <a:tcPr/>
                </a:tc>
                <a:extLst>
                  <a:ext uri="{0D108BD9-81ED-4DB2-BD59-A6C34878D82A}">
                    <a16:rowId xmlns:a16="http://schemas.microsoft.com/office/drawing/2014/main" val="676044704"/>
                  </a:ext>
                </a:extLst>
              </a:tr>
              <a:tr h="359229">
                <a:tc>
                  <a:txBody>
                    <a:bodyPr/>
                    <a:lstStyle/>
                    <a:p>
                      <a:r>
                        <a:rPr lang="en-CA"/>
                        <a:t>6.08</a:t>
                      </a:r>
                    </a:p>
                  </a:txBody>
                  <a:tcPr/>
                </a:tc>
                <a:extLst>
                  <a:ext uri="{0D108BD9-81ED-4DB2-BD59-A6C34878D82A}">
                    <a16:rowId xmlns:a16="http://schemas.microsoft.com/office/drawing/2014/main" val="824987476"/>
                  </a:ext>
                </a:extLst>
              </a:tr>
            </a:tbl>
          </a:graphicData>
        </a:graphic>
      </p:graphicFrame>
      <p:sp>
        <p:nvSpPr>
          <p:cNvPr id="9" name="Rectangle 8">
            <a:extLst>
              <a:ext uri="{FF2B5EF4-FFF2-40B4-BE49-F238E27FC236}">
                <a16:creationId xmlns:a16="http://schemas.microsoft.com/office/drawing/2014/main" id="{F46C883D-B070-4449-ABC4-EDA98C2539F9}"/>
              </a:ext>
            </a:extLst>
          </p:cNvPr>
          <p:cNvSpPr/>
          <p:nvPr/>
        </p:nvSpPr>
        <p:spPr>
          <a:xfrm>
            <a:off x="7908435" y="4183062"/>
            <a:ext cx="1451580" cy="584775"/>
          </a:xfrm>
          <a:prstGeom prst="rect">
            <a:avLst/>
          </a:prstGeom>
        </p:spPr>
        <p:txBody>
          <a:bodyPr wrap="square">
            <a:spAutoFit/>
          </a:bodyPr>
          <a:lstStyle/>
          <a:p>
            <a:r>
              <a:rPr lang="en-CA" sz="3200" spc="-30" err="1">
                <a:solidFill>
                  <a:srgbClr val="0072C6"/>
                </a:solidFill>
                <a:latin typeface="Segoe UI Light"/>
              </a:rPr>
              <a:t>y_pred</a:t>
            </a:r>
            <a:endParaRPr lang="en-CA"/>
          </a:p>
        </p:txBody>
      </p:sp>
    </p:spTree>
    <p:extLst>
      <p:ext uri="{BB962C8B-B14F-4D97-AF65-F5344CB8AC3E}">
        <p14:creationId xmlns:p14="http://schemas.microsoft.com/office/powerpoint/2010/main" val="2844227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fb22c541-ded0-47fa-8877-83a4c2d16227" Revision="1" Stencil="7276b9ef-3953-4dce-a89b-ed85f20b8b93" StencilVersion="1.0"/>
</Control>
</file>

<file path=customXml/item41.xml><?xml version="1.0" encoding="utf-8"?>
<?mso-contentType ?>
<FormTemplates xmlns="http://schemas.microsoft.com/sharepoint/v3/contenttype/forms">
  <Display>DocumentLibraryForm</Display>
  <Edit>DocumentLibraryForm</Edit>
  <New>DocumentLibraryForm</New>
</FormTemplates>
</file>

<file path=customXml/item42.xml><?xml version="1.0" encoding="utf-8"?>
<Control xmlns="http://schemas.microsoft.com/VisualStudio/2011/storyboarding/control">
  <Id Name="369f9055-6b6c-48b9-9320-5df2d46c430a" Revision="1" Stencil="7276b9ef-3953-4dce-a89b-ed85f20b8b93" StencilVersion="1.0"/>
</Control>
</file>

<file path=customXml/item43.xml><?xml version="1.0" encoding="utf-8"?>
<Control xmlns="http://schemas.microsoft.com/VisualStudio/2011/storyboarding/control">
  <Id Name="a53d73d2-368b-429e-b817-1324eec1382c" Revision="1" Stencil="7276b9ef-3953-4dce-a89b-ed85f20b8b93" StencilVersion="1.0"/>
</Control>
</file>

<file path=customXml/item4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5.xml><?xml version="1.0" encoding="utf-8"?>
<Control xmlns="http://schemas.microsoft.com/VisualStudio/2011/storyboarding/control">
  <Id Name="a2191c86-fc50-4add-948c-129f6b5a88d8" Revision="1" Stencil="7276b9ef-3953-4dce-a89b-ed85f20b8b93" StencilVersion="1.0"/>
</Control>
</file>

<file path=customXml/item46.xml><?xml version="1.0" encoding="utf-8"?>
<?mso-contentType ?>
<FormTemplates xmlns="http://schemas.microsoft.com/sharepoint/v3/contenttype/forms">
  <Display>DocumentLibraryForm</Display>
  <Edit>DocumentLibraryForm</Edit>
  <New>DocumentLibraryForm</New>
</FormTemplates>
</file>

<file path=customXml/item47.xml><?xml version="1.0" encoding="utf-8"?>
<Control xmlns="http://schemas.microsoft.com/VisualStudio/2011/storyboarding/control">
  <Id Name="a2191c86-fc50-4add-948c-129f6b5a88d8" Revision="1" Stencil="7276b9ef-3953-4dce-a89b-ed85f20b8b93" StencilVersion="1.0"/>
</Control>
</file>

<file path=customXml/item48.xml><?xml version="1.0" encoding="utf-8"?>
<Control xmlns="http://schemas.microsoft.com/VisualStudio/2011/storyboarding/control">
  <Id Name="a53d73d2-368b-429e-b817-1324eec1382c" Revision="1" Stencil="7276b9ef-3953-4dce-a89b-ed85f20b8b93" StencilVersion="1.0"/>
</Control>
</file>

<file path=customXml/item4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4119A8B2-1C31-4453-986A-82984A376D41}">
  <ds:schemaRefs>
    <ds:schemaRef ds:uri="83cd2334-221a-48c3-9034-bfd1542dfe28"/>
    <ds:schemaRef ds:uri="http://schemas.microsoft.com/office/2006/metadata/properties"/>
    <ds:schemaRef ds:uri="http://schemas.microsoft.com/office/infopath/2007/PartnerControls"/>
  </ds:schemaRefs>
</ds:datastoreItem>
</file>

<file path=customXml/itemProps1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3.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1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7.xml><?xml version="1.0" encoding="utf-8"?>
<ds:datastoreItem xmlns:ds="http://schemas.openxmlformats.org/officeDocument/2006/customXml" ds:itemID="{E692D73E-1478-4790-BEEC-C5C534998F40}">
  <ds:schemaRefs>
    <ds:schemaRef ds:uri="83cd2334-221a-48c3-9034-bfd1542dfe28"/>
    <ds:schemaRef ds:uri="http://schemas.microsoft.com/office/2006/metadata/properties"/>
    <ds:schemaRef ds:uri="http://schemas.microsoft.com/office/infopath/2007/PartnerControls"/>
  </ds:schemaRefs>
</ds:datastoreItem>
</file>

<file path=customXml/itemProps18.xml><?xml version="1.0" encoding="utf-8"?>
<ds:datastoreItem xmlns:ds="http://schemas.openxmlformats.org/officeDocument/2006/customXml" ds:itemID="{11F98F69-7518-4AE2-AE7B-E037DC9DDC97}">
  <ds:schemaRefs>
    <ds:schemaRef ds:uri="83cd2334-221a-48c3-9034-bfd1542dfe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19.xml><?xml version="1.0" encoding="utf-8"?>
<ds:datastoreItem xmlns:ds="http://schemas.openxmlformats.org/officeDocument/2006/customXml" ds:itemID="{42439DF0-C9FE-4031-B54D-AFAC4C9444AB}">
  <ds:schemaRefs>
    <ds:schemaRef ds:uri="http://schemas.microsoft.com/VisualStudio/2011/storyboarding/control"/>
  </ds:schemaRefs>
</ds:datastoreItem>
</file>

<file path=customXml/itemProps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1.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2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3.xml><?xml version="1.0" encoding="utf-8"?>
<ds:datastoreItem xmlns:ds="http://schemas.openxmlformats.org/officeDocument/2006/customXml" ds:itemID="{7A6F440C-2B74-4F42-BB10-A176EFA3DE8B}">
  <ds:schemaRefs>
    <ds:schemaRef ds:uri="http://schemas.microsoft.com/VisualStudio/2011/storyboarding/control"/>
  </ds:schemaRefs>
</ds:datastoreItem>
</file>

<file path=customXml/itemProps24.xml><?xml version="1.0" encoding="utf-8"?>
<ds:datastoreItem xmlns:ds="http://schemas.openxmlformats.org/officeDocument/2006/customXml" ds:itemID="{A4E4FE50-E76D-4876-B25B-AAA5563A539E}">
  <ds:schemaRefs>
    <ds:schemaRef ds:uri="http://schemas.microsoft.com/VisualStudio/2011/storyboarding/control"/>
  </ds:schemaRefs>
</ds:datastoreItem>
</file>

<file path=customXml/itemProps25.xml><?xml version="1.0" encoding="utf-8"?>
<ds:datastoreItem xmlns:ds="http://schemas.openxmlformats.org/officeDocument/2006/customXml" ds:itemID="{D93BAB82-41C6-4617-AD3C-99D5009DB81D}">
  <ds:schemaRefs>
    <ds:schemaRef ds:uri="http://schemas.microsoft.com/VisualStudio/2011/storyboarding/control"/>
  </ds:schemaRefs>
</ds:datastoreItem>
</file>

<file path=customXml/itemProps26.xml><?xml version="1.0" encoding="utf-8"?>
<ds:datastoreItem xmlns:ds="http://schemas.openxmlformats.org/officeDocument/2006/customXml" ds:itemID="{F990F116-B58F-4255-B05B-DA3808E0E5C6}">
  <ds:schemaRefs>
    <ds:schemaRef ds:uri="83cd2334-221a-48c3-9034-bfd1542dfe28"/>
    <ds:schemaRef ds:uri="http://schemas.microsoft.com/office/2006/metadata/properties"/>
    <ds:schemaRef ds:uri="http://schemas.microsoft.com/office/infopath/2007/PartnerControls"/>
  </ds:schemaRefs>
</ds:datastoreItem>
</file>

<file path=customXml/itemProps2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0.xml><?xml version="1.0" encoding="utf-8"?>
<ds:datastoreItem xmlns:ds="http://schemas.openxmlformats.org/officeDocument/2006/customXml" ds:itemID="{40746530-DDF2-4991-9C3E-4E8481CBC22A}">
  <ds:schemaRefs>
    <ds:schemaRef ds:uri="83cd2334-221a-48c3-9034-bfd1542dfe28"/>
    <ds:schemaRef ds:uri="http://schemas.microsoft.com/office/2006/metadata/properties"/>
    <ds:schemaRef ds:uri="http://schemas.microsoft.com/office/infopath/2007/PartnerControls"/>
  </ds:schemaRefs>
</ds:datastoreItem>
</file>

<file path=customXml/itemProps31.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3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3.xml><?xml version="1.0" encoding="utf-8"?>
<ds:datastoreItem xmlns:ds="http://schemas.openxmlformats.org/officeDocument/2006/customXml" ds:itemID="{B76ED3FE-E88C-4961-A59E-A34F608A3C73}">
  <ds:schemaRefs>
    <ds:schemaRef ds:uri="83cd2334-221a-48c3-9034-bfd1542dfe28"/>
    <ds:schemaRef ds:uri="http://schemas.microsoft.com/office/2006/metadata/properties"/>
    <ds:schemaRef ds:uri="http://schemas.microsoft.com/office/infopath/2007/PartnerControls"/>
  </ds:schemaRefs>
</ds:datastoreItem>
</file>

<file path=customXml/itemProps3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7.xml><?xml version="1.0" encoding="utf-8"?>
<ds:datastoreItem xmlns:ds="http://schemas.openxmlformats.org/officeDocument/2006/customXml" ds:itemID="{00E173E1-0C5D-4ED2-980D-B6C73980B1D5}">
  <ds:schemaRefs>
    <ds:schemaRef ds:uri="http://schemas.microsoft.com/sharepoint/v3/contenttype/forms"/>
  </ds:schemaRefs>
</ds:datastoreItem>
</file>

<file path=customXml/itemProps38.xml><?xml version="1.0" encoding="utf-8"?>
<ds:datastoreItem xmlns:ds="http://schemas.openxmlformats.org/officeDocument/2006/customXml" ds:itemID="{18966F1F-DC2A-460D-B918-D3DF54AC7FCE}">
  <ds:schemaRefs>
    <ds:schemaRef ds:uri="83cd2334-221a-48c3-9034-bfd1542dfe28"/>
    <ds:schemaRef ds:uri="http://schemas.microsoft.com/office/2006/metadata/properties"/>
    <ds:schemaRef ds:uri="http://schemas.microsoft.com/office/infopath/2007/PartnerControls"/>
  </ds:schemaRefs>
</ds:datastoreItem>
</file>

<file path=customXml/itemProps39.xml><?xml version="1.0" encoding="utf-8"?>
<ds:datastoreItem xmlns:ds="http://schemas.openxmlformats.org/officeDocument/2006/customXml" ds:itemID="{3D6C21EA-615B-474B-B273-AA5BAB5C617E}">
  <ds:schemaRefs>
    <ds:schemaRef ds:uri="http://schemas.microsoft.com/VisualStudio/2011/storyboarding/control"/>
  </ds:schemaRefs>
</ds:datastoreItem>
</file>

<file path=customXml/itemProps4.xml><?xml version="1.0" encoding="utf-8"?>
<ds:datastoreItem xmlns:ds="http://schemas.openxmlformats.org/officeDocument/2006/customXml" ds:itemID="{473A6A21-7521-4B81-9336-9B587BA12275}">
  <ds:schemaRefs>
    <ds:schemaRef ds:uri="83cd2334-221a-48c3-9034-bfd1542dfe28"/>
    <ds:schemaRef ds:uri="http://schemas.microsoft.com/office/2006/metadata/properties"/>
    <ds:schemaRef ds:uri="http://schemas.microsoft.com/office/infopath/2007/PartnerControls"/>
  </ds:schemaRefs>
</ds:datastoreItem>
</file>

<file path=customXml/itemProps4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1.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42.xml><?xml version="1.0" encoding="utf-8"?>
<ds:datastoreItem xmlns:ds="http://schemas.openxmlformats.org/officeDocument/2006/customXml" ds:itemID="{A4F77B97-C8EC-461A-AFD3-8B46B26B0BC3}">
  <ds:schemaRefs>
    <ds:schemaRef ds:uri="http://schemas.microsoft.com/VisualStudio/2011/storyboarding/control"/>
  </ds:schemaRefs>
</ds:datastoreItem>
</file>

<file path=customXml/itemProps43.xml><?xml version="1.0" encoding="utf-8"?>
<ds:datastoreItem xmlns:ds="http://schemas.openxmlformats.org/officeDocument/2006/customXml" ds:itemID="{FAC1497A-7279-4823-8627-E30134EAB84D}">
  <ds:schemaRefs>
    <ds:schemaRef ds:uri="http://schemas.microsoft.com/VisualStudio/2011/storyboarding/control"/>
  </ds:schemaRefs>
</ds:datastoreItem>
</file>

<file path=customXml/itemProps44.xml><?xml version="1.0" encoding="utf-8"?>
<ds:datastoreItem xmlns:ds="http://schemas.openxmlformats.org/officeDocument/2006/customXml" ds:itemID="{2913841C-A564-4F3E-8A3C-33213285300D}">
  <ds:schemaRefs>
    <ds:schemaRef ds:uri="83cd2334-221a-48c3-9034-bfd1542dfe28"/>
    <ds:schemaRef ds:uri="http://schemas.microsoft.com/office/2006/metadata/properties"/>
    <ds:schemaRef ds:uri="http://schemas.microsoft.com/office/infopath/2007/PartnerControls"/>
  </ds:schemaRefs>
</ds:datastoreItem>
</file>

<file path=customXml/itemProps4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6.xml><?xml version="1.0" encoding="utf-8"?>
<ds:datastoreItem xmlns:ds="http://schemas.openxmlformats.org/officeDocument/2006/customXml" ds:itemID="{E0143836-F684-4DAE-9B48-2328D96E366C}">
  <ds:schemaRefs>
    <ds:schemaRef ds:uri="http://schemas.microsoft.com/sharepoint/v3/contenttype/forms"/>
  </ds:schemaRefs>
</ds:datastoreItem>
</file>

<file path=customXml/itemProps4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8.xml><?xml version="1.0" encoding="utf-8"?>
<ds:datastoreItem xmlns:ds="http://schemas.openxmlformats.org/officeDocument/2006/customXml" ds:itemID="{235D1F37-A9A4-43FC-A279-9316EF961479}">
  <ds:schemaRefs>
    <ds:schemaRef ds:uri="http://schemas.microsoft.com/VisualStudio/2011/storyboarding/control"/>
  </ds:schemaRefs>
</ds:datastoreItem>
</file>

<file path=customXml/itemProps49.xml><?xml version="1.0" encoding="utf-8"?>
<ds:datastoreItem xmlns:ds="http://schemas.openxmlformats.org/officeDocument/2006/customXml" ds:itemID="{39EEA93A-23EE-40BD-B766-E288C796E8DA}">
  <ds:schemaRefs>
    <ds:schemaRef ds:uri="83cd2334-221a-48c3-9034-bfd1542dfe28"/>
    <ds:schemaRef ds:uri="http://schemas.microsoft.com/office/2006/metadata/properties"/>
    <ds:schemaRef ds:uri="http://schemas.microsoft.com/office/infopath/2007/PartnerControls"/>
  </ds:schemaRefs>
</ds:datastoreItem>
</file>

<file path=customXml/itemProps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8.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Application>Microsoft Office PowerPoint</Application>
  <PresentationFormat>Custom</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WHITE TEMPLATE</vt:lpstr>
      <vt:lpstr>Testing a model</vt:lpstr>
      <vt:lpstr>Once your model is trained you can test it using your test data</vt:lpstr>
      <vt:lpstr>predict returns the values the trained model predicts for new data</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revision>1</cp:revision>
  <dcterms:created xsi:type="dcterms:W3CDTF">2015-06-04T21:40:17Z</dcterms:created>
  <dcterms:modified xsi:type="dcterms:W3CDTF">2020-02-10T23:24:02Z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