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61F_D92DB468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4" r:id="rId5"/>
  </p:sldMasterIdLst>
  <p:notesMasterIdLst>
    <p:notesMasterId r:id="rId25"/>
  </p:notesMasterIdLst>
  <p:sldIdLst>
    <p:sldId id="260" r:id="rId6"/>
    <p:sldId id="318" r:id="rId7"/>
    <p:sldId id="1582" r:id="rId8"/>
    <p:sldId id="1569" r:id="rId9"/>
    <p:sldId id="1585" r:id="rId10"/>
    <p:sldId id="1570" r:id="rId11"/>
    <p:sldId id="1573" r:id="rId12"/>
    <p:sldId id="312" r:id="rId13"/>
    <p:sldId id="1578" r:id="rId14"/>
    <p:sldId id="1579" r:id="rId15"/>
    <p:sldId id="314" r:id="rId16"/>
    <p:sldId id="1567" r:id="rId17"/>
    <p:sldId id="315" r:id="rId18"/>
    <p:sldId id="317" r:id="rId19"/>
    <p:sldId id="320" r:id="rId20"/>
    <p:sldId id="1580" r:id="rId21"/>
    <p:sldId id="1574" r:id="rId22"/>
    <p:sldId id="1581" r:id="rId23"/>
    <p:sldId id="15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245263E-1508-D275-68D0-7506AF60DB7B}" name="Kimberly O'Donoghue" initials="KO" userId="Kimberly O'Donoghue" providerId="None"/>
  <p188:author id="{55E32F53-7A94-842F-FB79-685950973E4C}" name="Kimberly o" initials="Ko" userId="391d92e56dac62c5" providerId="Windows Live"/>
  <p188:author id="{624741D5-2476-8959-CFE3-6301E7404DB1}" name="Alison King" initials="AK" userId="S::alkin@microsoft.com::ffffc1ba-1d4d-47d1-937d-66da129603b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68" autoAdjust="0"/>
  </p:normalViewPr>
  <p:slideViewPr>
    <p:cSldViewPr snapToGrid="0">
      <p:cViewPr varScale="1">
        <p:scale>
          <a:sx n="89" d="100"/>
          <a:sy n="89" d="100"/>
        </p:scale>
        <p:origin x="8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comments/modernComment_61F_D92DB46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27D5769-8F28-408F-A156-D3922B108F7F}" authorId="{2245263E-1508-D275-68D0-7506AF60DB7B}" status="resolved" created="2020-08-07T17:55:45.24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643651176" sldId="1567"/>
      <ac:spMk id="3" creationId="{C4265A25-E280-4FE2-8647-A03B7D2FFDA5}"/>
    </ac:deMkLst>
    <p188:pos x="5827928" y="3256753"/>
    <p188:replyLst>
      <p188:reply id="{7998D17D-7430-4B64-AE7E-1CBC71AF5745}" authorId="{624741D5-2476-8959-CFE3-6301E7404DB1}" created="2020-08-08T00:42:14.045">
        <p188:txBody>
          <a:bodyPr/>
          <a:lstStyle/>
          <a:p>
            <a:r>
              <a:rPr lang="en-US"/>
              <a:t>Not that I know of. What's driving the question?</a:t>
            </a:r>
          </a:p>
        </p188:txBody>
      </p188:reply>
      <p188:reply id="{09415E26-67B3-4441-A357-286492B16423}" authorId="{624741D5-2476-8959-CFE3-6301E7404DB1}" created="2020-08-08T00:42:30.883">
        <p188:txBody>
          <a:bodyPr/>
          <a:lstStyle/>
          <a:p>
            <a:r>
              <a:rPr lang="en-US"/>
              <a:t>Oh wait. Yes I see. Hang on. I'll put in the link.</a:t>
            </a:r>
          </a:p>
        </p188:txBody>
      </p188:reply>
    </p188:replyLst>
    <p188:txBody>
      <a:bodyPr/>
      <a:lstStyle/>
      <a:p>
        <a:r>
          <a:rPr lang="en-US"/>
          <a:t>Is something missing here?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892B3-C699-4A28-BA71-412AEC08857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813D5-B846-4E90-A8AC-8F9AFE59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3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williamarruda/2020/07/12/6-trends-that-will-shape-the-gig-economy-in-the-2020s/#22b3e8b41565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hbr.org/2013/05/talent-management-boards-give" TargetMode="External"/><Relationship Id="rId5" Type="http://schemas.openxmlformats.org/officeDocument/2006/relationships/hyperlink" Target="https://microsoft.myhbp.org/leadingedge/asset/view/H03VU5-PDF-ENG" TargetMode="External"/><Relationship Id="rId4" Type="http://schemas.openxmlformats.org/officeDocument/2006/relationships/hyperlink" Target="https://microsoft.myhbp.org/leadingedge/asset/view/H05EPT-PDF-ENG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williamarruda/2020/07/12/6-trends-that-will-shape-the-gig-economy-in-the-2020s/#22b3e8b41565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hbr.org/2013/05/talent-management-boards-give" TargetMode="External"/><Relationship Id="rId5" Type="http://schemas.openxmlformats.org/officeDocument/2006/relationships/hyperlink" Target="https://microsoft.myhbp.org/leadingedge/asset/view/H03VU5-PDF-ENG" TargetMode="External"/><Relationship Id="rId4" Type="http://schemas.openxmlformats.org/officeDocument/2006/relationships/hyperlink" Target="https://microsoft.myhbp.org/leadingedge/asset/view/H05EPT-PDF-ENG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https://www.forbes.com/sites/williamarruda/2020/07/12/6-trends-that-will-shape-the-gig-economy-in-the-2020s/#22b3e8b41565</a:t>
            </a:r>
            <a:endParaRPr lang="en-US">
              <a:hlinkClick r:id="rId4"/>
            </a:endParaRPr>
          </a:p>
          <a:p>
            <a:r>
              <a:rPr lang="en-US">
                <a:hlinkClick r:id="rId4"/>
              </a:rPr>
              <a:t>https://microsoft.myhbp.org/leadingedge/asset/view/H05EPT-PDF-ENG</a:t>
            </a:r>
            <a:endParaRPr lang="en-US"/>
          </a:p>
          <a:p>
            <a:r>
              <a:rPr lang="en-US">
                <a:hlinkClick r:id="rId5"/>
              </a:rPr>
              <a:t>https://microsoft.myhbp.org/leadingedge/asset/view/H03VU5-PDF-ENG</a:t>
            </a:r>
            <a:endParaRPr lang="en-US"/>
          </a:p>
          <a:p>
            <a:r>
              <a:rPr lang="en-US"/>
              <a:t>graph source: </a:t>
            </a:r>
          </a:p>
          <a:p>
            <a:endParaRPr lang="en-US"/>
          </a:p>
          <a:p>
            <a:r>
              <a:rPr lang="en-US">
                <a:hlinkClick r:id="rId6"/>
              </a:rPr>
              <a:t>https://hbr.org/2013/05/talent-management-boards-give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813D5-B846-4E90-A8AC-8F9AFE5945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3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https://www.forbes.com/sites/williamarruda/2020/07/12/6-trends-that-will-shape-the-gig-economy-in-the-2020s/#22b3e8b41565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https://microsoft.myhbp.org/leadingedge/asset/view/H05EPT-PDF-ENG</a:t>
            </a:r>
            <a:endParaRPr lang="en-US" dirty="0"/>
          </a:p>
          <a:p>
            <a:r>
              <a:rPr lang="en-US" dirty="0">
                <a:hlinkClick r:id="rId5"/>
              </a:rPr>
              <a:t>https://microsoft.myhbp.org/leadingedge/asset/view/H03VU5-PDF-ENG</a:t>
            </a:r>
            <a:endParaRPr lang="en-US" dirty="0"/>
          </a:p>
          <a:p>
            <a:r>
              <a:rPr lang="en-US" dirty="0"/>
              <a:t>graph source: </a:t>
            </a:r>
          </a:p>
          <a:p>
            <a:endParaRPr lang="en-US" dirty="0"/>
          </a:p>
          <a:p>
            <a:r>
              <a:rPr lang="en-US" dirty="0">
                <a:hlinkClick r:id="rId6"/>
              </a:rPr>
              <a:t>https://hbr.org/2013/05/talent-management-boards-give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813D5-B846-4E90-A8AC-8F9AFE5945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30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813D5-B846-4E90-A8AC-8F9AFE5945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74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813D5-B846-4E90-A8AC-8F9AFE5945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9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850D-C1A1-425B-BB2D-1C5CFE562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07C36-92BE-4400-AFE4-9E8C1B317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2E694-9B97-4B25-BA3D-D3A3A12C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03D7-53DF-4C82-BD17-801F37E7CA2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76C40-F596-424E-8897-ACC7FB95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3F4BB-AB57-4EA0-83A6-BB948CB1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15DC-C09F-4368-ADEA-42147416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8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7DC5-D133-495D-A147-5050184E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FE7B9-91A8-441E-A3B8-3B51C089D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DD9EC-8F09-4C40-9984-D5A924E8D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03D7-53DF-4C82-BD17-801F37E7CA2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45FCB-FCC0-4954-A63D-759CCBA5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8242C-B6CE-418E-A14D-62C1313C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15DC-C09F-4368-ADEA-42147416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9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4AE88B-711D-4D4B-B5C7-2208B648E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2C354-0C1B-4AEF-B432-5A1F9316D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A9290-2F90-4601-80EA-1A9958A7D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03D7-53DF-4C82-BD17-801F37E7CA2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F650-3974-49D1-B0FA-EA5C2B8B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AA697-BDB2-4547-A210-310D7784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15DC-C09F-4368-ADEA-42147416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50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75402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51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t="7803" b="7803"/>
          <a:stretch/>
        </p:blipFill>
        <p:spPr>
          <a:xfrm>
            <a:off x="-1" y="0"/>
            <a:ext cx="1219027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267682" y="2084171"/>
            <a:ext cx="6274974" cy="3586208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3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5"/>
            <a:ext cx="6276530" cy="656077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3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34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5"/>
            <a:ext cx="4840694" cy="1799462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3877277"/>
            <a:ext cx="4840694" cy="717249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137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43746" t="7803" b="7803"/>
          <a:stretch/>
        </p:blipFill>
        <p:spPr>
          <a:xfrm>
            <a:off x="5332731" y="0"/>
            <a:ext cx="6857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45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35113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547798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0029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A7FD-2096-49DF-94B2-C1781CD4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AC958-7CAC-4169-8B69-D688AD14C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15B1C-3BEE-4A60-9475-C912052A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03D7-53DF-4C82-BD17-801F37E7CA2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80910-7436-48BD-99D9-BE62B560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7B48A-F92F-4B7C-80B4-B5535DDD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15DC-C09F-4368-ADEA-42147416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228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362198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335470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07684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756921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1345856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5341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36007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91484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200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894532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65CD-B186-442B-BB6A-73DD474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F74-5ECA-4C51-BDCC-749A24803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54988-0F62-4FBD-95EE-F71865A9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03D7-53DF-4C82-BD17-801F37E7CA2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37478-A677-476F-A2F0-C2D54C91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9BDF6-171F-4294-9357-57258999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15DC-C09F-4368-ADEA-42147416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96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72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9378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16B9-93D1-4C2F-A9FC-1C4DEF11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0E1F6-EA75-40AC-BDC4-934CB8FDC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D1A22-6021-4BF8-87CA-76B2EDF66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50F63-A4FE-45E7-AF49-E5E3C4C5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03D7-53DF-4C82-BD17-801F37E7CA2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9800D-2A45-4CCA-B870-BA6CAD1D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3F16F-65FA-4BE4-A24D-D2E3EC8D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15DC-C09F-4368-ADEA-42147416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5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ED91-1BEB-4701-A301-D5627F46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1035A-B0BD-4AEB-9F70-C9EC6D97E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937DC-246C-4E2B-ACCA-28E725B27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DBD14-1E49-4C1F-94EB-E51E8D8D9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A4C2F-D052-4DC4-88C2-508AC577F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57422-C023-4F27-91D0-2C13EA49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03D7-53DF-4C82-BD17-801F37E7CA2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AD6B8-B961-4C07-8B63-F314D7F8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8CE1D-3CA2-4F49-9BC2-71635E13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15DC-C09F-4368-ADEA-42147416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4010-FF0A-4ECF-BDF3-734EA840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C4126-45C5-445B-B8B0-3D82F321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03D7-53DF-4C82-BD17-801F37E7CA2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991B9-D981-49A8-906E-E1195A3E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80909-C2F8-4916-A4C1-71ACC524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15DC-C09F-4368-ADEA-42147416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5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F516B-2D1D-4E95-B83C-AEC4AE51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03D7-53DF-4C82-BD17-801F37E7CA2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32AA5-87FC-4249-B65D-342DE9EB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A0457-71BE-431E-ABC7-88530CC9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15DC-C09F-4368-ADEA-42147416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0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7384-C8D4-45C5-B0F7-3FC94CB2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55E3-7A71-4835-ADC5-1E33D804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41CEB-8F05-46CB-88DC-0C1AB42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4051A-18F1-4876-B05E-4638E5EE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03D7-53DF-4C82-BD17-801F37E7CA2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603AA-FE36-4E47-8890-B2AFC3A9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BE782-74CF-45E3-847A-B2A00837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15DC-C09F-4368-ADEA-42147416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3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344C-E2A3-45BD-B5FC-08C4E4E0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6FBC4-D59A-47B0-89CC-0E42D27A1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8855B-8EB3-495C-A378-EADB20246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F7E74-9B43-41DD-83B9-556ECFE9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03D7-53DF-4C82-BD17-801F37E7CA2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D9F85-A20E-4FCD-A88A-6A69326D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5BB46-002E-4E60-BDBC-FC23C476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15DC-C09F-4368-ADEA-42147416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4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99CEC-D3F1-4FD9-AECA-48567222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C665A-F83A-4B82-9ADE-DEE26EE4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D671C-6816-4DE5-89D6-EF98842AA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403D7-53DF-4C82-BD17-801F37E7CA2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AA7F3-2284-4130-AA4D-69542BB28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73F3D-1E95-4E03-A691-186274837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415DC-C09F-4368-ADEA-42147416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7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0.svg"/><Relationship Id="rId7" Type="http://schemas.openxmlformats.org/officeDocument/2006/relationships/image" Target="../media/image40.svg"/><Relationship Id="rId12" Type="http://schemas.openxmlformats.org/officeDocument/2006/relationships/image" Target="../media/image1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hyperlink" Target="https://cloud.google.com/solutions/talent-solution" TargetMode="External"/><Relationship Id="rId4" Type="http://schemas.openxmlformats.org/officeDocument/2006/relationships/image" Target="../media/image4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it.visualstudio.com/OneITVSO/_wiki/wikis/OneITVSO.wiki/11814/Data-Unification-Service" TargetMode="External"/><Relationship Id="rId2" Type="http://schemas.microsoft.com/office/2018/10/relationships/comments" Target="../comments/modernComment_61F_D92DB4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scode.visualstudio.com/DAI-FuzzyMatching/_wiki/wikis/DAI-FuzzyMatching.wiki/3693/People-Matching" TargetMode="External"/><Relationship Id="rId2" Type="http://schemas.openxmlformats.org/officeDocument/2006/relationships/hyperlink" Target="https://servicescode.visualstudio.com/DAI-FuzzyMatching/_wiki/wikis/DAI-FuzzyMatching.wiki/3691/Data-Managemen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hyperlink" Target="https://servicescode.visualstudio.com/DAI-FuzzyMatching/_wiki/wikis/DAI-FuzzyMatching.wiki/3697/Knowledge-Graph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alison.king@microsoft.com" TargetMode="External"/><Relationship Id="rId2" Type="http://schemas.openxmlformats.org/officeDocument/2006/relationships/hyperlink" Target="https://servicescode.visualstudio.com/DAI-FuzzyMatching/_wiki/wikis/DAI-FuzzyMatching.wiki/3665/Fuzzy-Match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hyperlink" Target="mailto:willie.ahlers@microsoft.com" TargetMode="External"/><Relationship Id="rId4" Type="http://schemas.openxmlformats.org/officeDocument/2006/relationships/hyperlink" Target="mailto:Isaac.gritz@microsoft.com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it.visualstudio.com/OneITVSO/_wiki/wikis/OneITVSO.wiki/11814/Data-Unification-Service" TargetMode="External"/><Relationship Id="rId2" Type="http://schemas.openxmlformats.org/officeDocument/2006/relationships/hyperlink" Target="https://servicescode.visualstudio.com/DAI-FuzzyMatching/_wiki/wikis/DAI-FuzzyMatching.wiki/3665/Fuzzy-Matchin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hyperlink" Target="https://github.com/salimngit/DeepFin-Series-JPMorgan/blob/master/Knowledge%20Graph/Knowledge%20Graph.ipynb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saac.gritz@microsoft.com" TargetMode="External"/><Relationship Id="rId2" Type="http://schemas.openxmlformats.org/officeDocument/2006/relationships/hyperlink" Target="mailto:alison.king@microsoft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willie.ahlers@microsoft.co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29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12" Type="http://schemas.openxmlformats.org/officeDocument/2006/relationships/image" Target="../media/image28.jpeg"/><Relationship Id="rId17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11" Type="http://schemas.openxmlformats.org/officeDocument/2006/relationships/image" Target="../media/image27.png"/><Relationship Id="rId5" Type="http://schemas.openxmlformats.org/officeDocument/2006/relationships/image" Target="../media/image21.jpeg"/><Relationship Id="rId15" Type="http://schemas.openxmlformats.org/officeDocument/2006/relationships/image" Target="../media/image31.jpe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jpeg"/><Relationship Id="rId14" Type="http://schemas.openxmlformats.org/officeDocument/2006/relationships/image" Target="../media/image3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phic 36" descr="Tyrannosaurus Rex">
            <a:extLst>
              <a:ext uri="{FF2B5EF4-FFF2-40B4-BE49-F238E27FC236}">
                <a16:creationId xmlns:a16="http://schemas.microsoft.com/office/drawing/2014/main" id="{B35D5FBA-75DB-4747-A358-C718C3B50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9278" t="14270" r="100000" b="29862"/>
          <a:stretch>
            <a:fillRect/>
          </a:stretch>
        </p:blipFill>
        <p:spPr>
          <a:xfrm flipH="1">
            <a:off x="5742655" y="346167"/>
            <a:ext cx="534138" cy="1547944"/>
          </a:xfrm>
          <a:prstGeom prst="rect">
            <a:avLst/>
          </a:prstGeom>
        </p:spPr>
      </p:pic>
      <p:sp>
        <p:nvSpPr>
          <p:cNvPr id="41" name="Rectangle 43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127" y="2300641"/>
            <a:ext cx="4236873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8D4722-A853-4D88-9EFB-87D3FCAB5188}"/>
              </a:ext>
            </a:extLst>
          </p:cNvPr>
          <p:cNvSpPr txBox="1"/>
          <p:nvPr/>
        </p:nvSpPr>
        <p:spPr>
          <a:xfrm>
            <a:off x="8282152" y="2916520"/>
            <a:ext cx="2840391" cy="2309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Fuzzy Matching IP</a:t>
            </a:r>
          </a:p>
        </p:txBody>
      </p:sp>
      <p:cxnSp>
        <p:nvCxnSpPr>
          <p:cNvPr id="42" name="Straight Connector 45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7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A33BF0DF-6480-487F-8BBC-41E3793A2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9357" y="2998078"/>
            <a:ext cx="3179408" cy="3179408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40636" y="5336249"/>
            <a:ext cx="1892695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485BB38-E015-4490-ADD7-F9D698EF7079}"/>
              </a:ext>
            </a:extLst>
          </p:cNvPr>
          <p:cNvSpPr txBox="1"/>
          <p:nvPr/>
        </p:nvSpPr>
        <p:spPr>
          <a:xfrm>
            <a:off x="8216978" y="5179078"/>
            <a:ext cx="24851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AC&amp;AI Domain (D&amp;AI)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July 2020</a:t>
            </a:r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id="{330D1BEA-888D-43A9-A8D9-C8792791196F}"/>
              </a:ext>
            </a:extLst>
          </p:cNvPr>
          <p:cNvSpPr/>
          <p:nvPr/>
        </p:nvSpPr>
        <p:spPr>
          <a:xfrm>
            <a:off x="5446646" y="855081"/>
            <a:ext cx="954156" cy="596348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2DABD-E883-4B4A-A541-DBC0E39B171B}"/>
              </a:ext>
            </a:extLst>
          </p:cNvPr>
          <p:cNvSpPr txBox="1"/>
          <p:nvPr/>
        </p:nvSpPr>
        <p:spPr>
          <a:xfrm>
            <a:off x="8860768" y="755123"/>
            <a:ext cx="238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accent2"/>
                </a:solidFill>
              </a:rPr>
              <a:t>Jane Doe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F265F-B5E3-423B-9F54-E0CE7552B6ED}"/>
              </a:ext>
            </a:extLst>
          </p:cNvPr>
          <p:cNvSpPr txBox="1"/>
          <p:nvPr/>
        </p:nvSpPr>
        <p:spPr>
          <a:xfrm>
            <a:off x="1045283" y="867783"/>
            <a:ext cx="1918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Jayne Doe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7A75F-BCD7-422D-8B1E-EE4E7963395D}"/>
              </a:ext>
            </a:extLst>
          </p:cNvPr>
          <p:cNvSpPr txBox="1"/>
          <p:nvPr/>
        </p:nvSpPr>
        <p:spPr>
          <a:xfrm>
            <a:off x="702831" y="3209364"/>
            <a:ext cx="272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6"/>
                </a:solidFill>
              </a:rPr>
              <a:t>Doe, Janie, Ms.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985FD-9C9F-449D-88A0-777409E8C99C}"/>
              </a:ext>
            </a:extLst>
          </p:cNvPr>
          <p:cNvSpPr txBox="1"/>
          <p:nvPr/>
        </p:nvSpPr>
        <p:spPr>
          <a:xfrm>
            <a:off x="737137" y="5575351"/>
            <a:ext cx="2619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3">
                    <a:lumMod val="75000"/>
                  </a:schemeClr>
                </a:solidFill>
              </a:rPr>
              <a:t>Jane R. Dough</a:t>
            </a:r>
          </a:p>
        </p:txBody>
      </p:sp>
    </p:spTree>
    <p:extLst>
      <p:ext uri="{BB962C8B-B14F-4D97-AF65-F5344CB8AC3E}">
        <p14:creationId xmlns:p14="http://schemas.microsoft.com/office/powerpoint/2010/main" val="147952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ctangle 427">
            <a:extLst>
              <a:ext uri="{FF2B5EF4-FFF2-40B4-BE49-F238E27FC236}">
                <a16:creationId xmlns:a16="http://schemas.microsoft.com/office/drawing/2014/main" id="{4CFB581E-043E-4FCC-A4FE-0CCAFA82887E}"/>
              </a:ext>
            </a:extLst>
          </p:cNvPr>
          <p:cNvSpPr/>
          <p:nvPr/>
        </p:nvSpPr>
        <p:spPr bwMode="auto">
          <a:xfrm>
            <a:off x="251987" y="4351454"/>
            <a:ext cx="1638973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 defTabSz="932742">
              <a:spcBef>
                <a:spcPct val="0"/>
              </a:spcBef>
              <a:defRPr/>
            </a:pPr>
            <a:r>
              <a:rPr lang="en-US">
                <a:solidFill>
                  <a:srgbClr val="0072C6"/>
                </a:solidFill>
                <a:latin typeface="Segoe UI Semibold"/>
              </a:rPr>
              <a:t>Fuzzy Matching</a:t>
            </a:r>
          </a:p>
          <a:p>
            <a:pPr algn="ctr" defTabSz="932742">
              <a:spcBef>
                <a:spcPct val="0"/>
              </a:spcBef>
              <a:defRPr/>
            </a:pPr>
            <a:r>
              <a:rPr lang="en-US">
                <a:solidFill>
                  <a:srgbClr val="0072C6"/>
                </a:solidFill>
                <a:latin typeface="Segoe UI Semibold"/>
              </a:rPr>
              <a:t>Output</a:t>
            </a:r>
          </a:p>
        </p:txBody>
      </p: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A73D34F2-B3BE-4C62-926B-03583102B210}"/>
              </a:ext>
            </a:extLst>
          </p:cNvPr>
          <p:cNvGrpSpPr/>
          <p:nvPr/>
        </p:nvGrpSpPr>
        <p:grpSpPr>
          <a:xfrm>
            <a:off x="143271" y="3230693"/>
            <a:ext cx="1665199" cy="1054603"/>
            <a:chOff x="9919965" y="2800637"/>
            <a:chExt cx="1665199" cy="1054603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A4EACA39-BB02-4AA7-8E53-1A72061FFB84}"/>
                </a:ext>
              </a:extLst>
            </p:cNvPr>
            <p:cNvGrpSpPr/>
            <p:nvPr/>
          </p:nvGrpSpPr>
          <p:grpSpPr>
            <a:xfrm>
              <a:off x="10206709" y="2800637"/>
              <a:ext cx="1378455" cy="1054603"/>
              <a:chOff x="2168911" y="3360664"/>
              <a:chExt cx="945434" cy="709072"/>
            </a:xfrm>
          </p:grpSpPr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0EA472FA-4F98-4231-948B-B05BD7B8A4DF}"/>
                  </a:ext>
                </a:extLst>
              </p:cNvPr>
              <p:cNvGrpSpPr/>
              <p:nvPr/>
            </p:nvGrpSpPr>
            <p:grpSpPr>
              <a:xfrm>
                <a:off x="2168911" y="3360664"/>
                <a:ext cx="945434" cy="709072"/>
                <a:chOff x="2087865" y="3132607"/>
                <a:chExt cx="780768" cy="585576"/>
              </a:xfrm>
            </p:grpSpPr>
            <p:sp>
              <p:nvSpPr>
                <p:cNvPr id="422" name="Rectangle 401">
                  <a:extLst>
                    <a:ext uri="{FF2B5EF4-FFF2-40B4-BE49-F238E27FC236}">
                      <a16:creationId xmlns:a16="http://schemas.microsoft.com/office/drawing/2014/main" id="{4477ECA1-0F8D-47CD-B669-AD50E9CF1D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2087865" y="3132607"/>
                  <a:ext cx="780768" cy="72571"/>
                </a:xfrm>
                <a:prstGeom prst="rect">
                  <a:avLst/>
                </a:prstGeom>
                <a:solidFill>
                  <a:srgbClr val="005A9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23" name="Rectangle 402">
                  <a:extLst>
                    <a:ext uri="{FF2B5EF4-FFF2-40B4-BE49-F238E27FC236}">
                      <a16:creationId xmlns:a16="http://schemas.microsoft.com/office/drawing/2014/main" id="{BB5DCE46-C344-4564-93CA-5598627038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2087865" y="3205178"/>
                  <a:ext cx="780768" cy="5130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24" name="Oval 403">
                  <a:extLst>
                    <a:ext uri="{FF2B5EF4-FFF2-40B4-BE49-F238E27FC236}">
                      <a16:creationId xmlns:a16="http://schemas.microsoft.com/office/drawing/2014/main" id="{1D6143A7-1947-4814-A22B-B18A75A4D0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2818584" y="3157632"/>
                  <a:ext cx="25025" cy="25025"/>
                </a:xfrm>
                <a:prstGeom prst="ellipse">
                  <a:avLst/>
                </a:prstGeom>
                <a:solidFill>
                  <a:srgbClr val="4CB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25" name="Oval 404">
                  <a:extLst>
                    <a:ext uri="{FF2B5EF4-FFF2-40B4-BE49-F238E27FC236}">
                      <a16:creationId xmlns:a16="http://schemas.microsoft.com/office/drawing/2014/main" id="{CE335863-0BE8-4E30-9EFA-092A84B9DD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2783549" y="3157632"/>
                  <a:ext cx="25025" cy="25025"/>
                </a:xfrm>
                <a:prstGeom prst="ellipse">
                  <a:avLst/>
                </a:prstGeom>
                <a:solidFill>
                  <a:srgbClr val="4CB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26" name="Oval 405">
                  <a:extLst>
                    <a:ext uri="{FF2B5EF4-FFF2-40B4-BE49-F238E27FC236}">
                      <a16:creationId xmlns:a16="http://schemas.microsoft.com/office/drawing/2014/main" id="{6F53E53C-3487-4357-8853-E91C3F1F86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2746012" y="3157632"/>
                  <a:ext cx="25025" cy="25025"/>
                </a:xfrm>
                <a:prstGeom prst="ellipse">
                  <a:avLst/>
                </a:prstGeom>
                <a:solidFill>
                  <a:srgbClr val="4CB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12" name="Group 59">
                <a:extLst>
                  <a:ext uri="{FF2B5EF4-FFF2-40B4-BE49-F238E27FC236}">
                    <a16:creationId xmlns:a16="http://schemas.microsoft.com/office/drawing/2014/main" id="{3755776E-C6C8-494E-8536-C253975AE84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694219" y="3542474"/>
                <a:ext cx="308332" cy="308332"/>
                <a:chOff x="4013" y="2783"/>
                <a:chExt cx="312" cy="312"/>
              </a:xfrm>
            </p:grpSpPr>
            <p:sp>
              <p:nvSpPr>
                <p:cNvPr id="417" name="AutoShape 58">
                  <a:extLst>
                    <a:ext uri="{FF2B5EF4-FFF2-40B4-BE49-F238E27FC236}">
                      <a16:creationId xmlns:a16="http://schemas.microsoft.com/office/drawing/2014/main" id="{8A7E2D50-578F-4BFD-908A-4EA4099619A3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013" y="2783"/>
                  <a:ext cx="312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18" name="Rectangle 60">
                  <a:extLst>
                    <a:ext uri="{FF2B5EF4-FFF2-40B4-BE49-F238E27FC236}">
                      <a16:creationId xmlns:a16="http://schemas.microsoft.com/office/drawing/2014/main" id="{6CF1A5E7-5671-48FF-8E38-D29F1978E6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3" y="2784"/>
                  <a:ext cx="312" cy="3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19" name="Rectangle 61">
                  <a:extLst>
                    <a:ext uri="{FF2B5EF4-FFF2-40B4-BE49-F238E27FC236}">
                      <a16:creationId xmlns:a16="http://schemas.microsoft.com/office/drawing/2014/main" id="{77BE5916-D43C-43C6-A9E3-4E3942FDBF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3" y="2783"/>
                  <a:ext cx="312" cy="311"/>
                </a:xfrm>
                <a:prstGeom prst="rect">
                  <a:avLst/>
                </a:prstGeom>
                <a:solidFill>
                  <a:srgbClr val="005A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20" name="Freeform 62">
                  <a:extLst>
                    <a:ext uri="{FF2B5EF4-FFF2-40B4-BE49-F238E27FC236}">
                      <a16:creationId xmlns:a16="http://schemas.microsoft.com/office/drawing/2014/main" id="{3ED332A0-ED0D-412C-AC50-C4CEB9E366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13" y="2900"/>
                  <a:ext cx="312" cy="195"/>
                </a:xfrm>
                <a:custGeom>
                  <a:avLst/>
                  <a:gdLst>
                    <a:gd name="T0" fmla="*/ 263 w 312"/>
                    <a:gd name="T1" fmla="*/ 78 h 195"/>
                    <a:gd name="T2" fmla="*/ 214 w 312"/>
                    <a:gd name="T3" fmla="*/ 127 h 195"/>
                    <a:gd name="T4" fmla="*/ 88 w 312"/>
                    <a:gd name="T5" fmla="*/ 0 h 195"/>
                    <a:gd name="T6" fmla="*/ 0 w 312"/>
                    <a:gd name="T7" fmla="*/ 88 h 195"/>
                    <a:gd name="T8" fmla="*/ 0 w 312"/>
                    <a:gd name="T9" fmla="*/ 195 h 195"/>
                    <a:gd name="T10" fmla="*/ 88 w 312"/>
                    <a:gd name="T11" fmla="*/ 195 h 195"/>
                    <a:gd name="T12" fmla="*/ 146 w 312"/>
                    <a:gd name="T13" fmla="*/ 195 h 195"/>
                    <a:gd name="T14" fmla="*/ 263 w 312"/>
                    <a:gd name="T15" fmla="*/ 195 h 195"/>
                    <a:gd name="T16" fmla="*/ 282 w 312"/>
                    <a:gd name="T17" fmla="*/ 195 h 195"/>
                    <a:gd name="T18" fmla="*/ 312 w 312"/>
                    <a:gd name="T19" fmla="*/ 195 h 195"/>
                    <a:gd name="T20" fmla="*/ 312 w 312"/>
                    <a:gd name="T21" fmla="*/ 126 h 195"/>
                    <a:gd name="T22" fmla="*/ 263 w 312"/>
                    <a:gd name="T23" fmla="*/ 78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2" h="195">
                      <a:moveTo>
                        <a:pt x="263" y="78"/>
                      </a:moveTo>
                      <a:lnTo>
                        <a:pt x="214" y="127"/>
                      </a:lnTo>
                      <a:lnTo>
                        <a:pt x="88" y="0"/>
                      </a:lnTo>
                      <a:lnTo>
                        <a:pt x="0" y="88"/>
                      </a:lnTo>
                      <a:lnTo>
                        <a:pt x="0" y="195"/>
                      </a:lnTo>
                      <a:lnTo>
                        <a:pt x="88" y="195"/>
                      </a:lnTo>
                      <a:lnTo>
                        <a:pt x="146" y="195"/>
                      </a:lnTo>
                      <a:lnTo>
                        <a:pt x="263" y="195"/>
                      </a:lnTo>
                      <a:lnTo>
                        <a:pt x="282" y="195"/>
                      </a:lnTo>
                      <a:lnTo>
                        <a:pt x="312" y="195"/>
                      </a:lnTo>
                      <a:lnTo>
                        <a:pt x="312" y="126"/>
                      </a:lnTo>
                      <a:lnTo>
                        <a:pt x="263" y="78"/>
                      </a:lnTo>
                      <a:close/>
                    </a:path>
                  </a:pathLst>
                </a:custGeom>
                <a:solidFill>
                  <a:srgbClr val="4CB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21" name="Oval 63">
                  <a:extLst>
                    <a:ext uri="{FF2B5EF4-FFF2-40B4-BE49-F238E27FC236}">
                      <a16:creationId xmlns:a16="http://schemas.microsoft.com/office/drawing/2014/main" id="{9AA09A49-626A-44D7-983E-12576779C9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8" y="2822"/>
                  <a:ext cx="88" cy="88"/>
                </a:xfrm>
                <a:prstGeom prst="ellipse">
                  <a:avLst/>
                </a:prstGeom>
                <a:solidFill>
                  <a:srgbClr val="F4F4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612F81E0-CF38-4453-9DBB-ED37F348054F}"/>
                  </a:ext>
                </a:extLst>
              </p:cNvPr>
              <p:cNvSpPr/>
              <p:nvPr/>
            </p:nvSpPr>
            <p:spPr bwMode="auto">
              <a:xfrm flipH="1">
                <a:off x="2229745" y="3946745"/>
                <a:ext cx="650981" cy="48550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33153534-3B5D-4582-BA12-7DEF6E5A3097}"/>
                  </a:ext>
                </a:extLst>
              </p:cNvPr>
              <p:cNvSpPr/>
              <p:nvPr/>
            </p:nvSpPr>
            <p:spPr bwMode="auto">
              <a:xfrm flipH="1">
                <a:off x="2229748" y="3836328"/>
                <a:ext cx="297192" cy="49762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14CBCFAB-10EC-4852-ADC0-DCC166ED202B}"/>
                  </a:ext>
                </a:extLst>
              </p:cNvPr>
              <p:cNvSpPr/>
              <p:nvPr/>
            </p:nvSpPr>
            <p:spPr bwMode="auto">
              <a:xfrm flipH="1">
                <a:off x="2229748" y="3618897"/>
                <a:ext cx="250572" cy="47569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827501C4-EF71-4FB5-B9ED-6D36F7BB7FA2}"/>
                </a:ext>
              </a:extLst>
            </p:cNvPr>
            <p:cNvSpPr/>
            <p:nvPr/>
          </p:nvSpPr>
          <p:spPr bwMode="auto">
            <a:xfrm>
              <a:off x="9919965" y="3320212"/>
              <a:ext cx="1184199" cy="12311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algn="ctr" defTabSz="932742">
                <a:spcBef>
                  <a:spcPct val="0"/>
                </a:spcBef>
                <a:defRPr/>
              </a:pPr>
              <a:r>
                <a:rPr lang="en-US" sz="800">
                  <a:solidFill>
                    <a:srgbClr val="0072C6"/>
                  </a:solidFill>
                  <a:latin typeface="Segoe UI Semibold"/>
                </a:rPr>
                <a:t>Jane Doe</a:t>
              </a:r>
            </a:p>
          </p:txBody>
        </p:sp>
        <p:pic>
          <p:nvPicPr>
            <p:cNvPr id="432" name="Graphic 431">
              <a:extLst>
                <a:ext uri="{FF2B5EF4-FFF2-40B4-BE49-F238E27FC236}">
                  <a16:creationId xmlns:a16="http://schemas.microsoft.com/office/drawing/2014/main" id="{57545FDF-B6DB-462F-858E-BEFE8F192B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413" t="13369" r="65031" b="59310"/>
            <a:stretch/>
          </p:blipFill>
          <p:spPr>
            <a:xfrm>
              <a:off x="10895935" y="3105502"/>
              <a:ext cx="469185" cy="508139"/>
            </a:xfrm>
            <a:prstGeom prst="rect">
              <a:avLst/>
            </a:prstGeom>
          </p:spPr>
        </p:pic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21BA2D8E-9DC6-4194-B742-ADDAE1C393BF}"/>
                </a:ext>
              </a:extLst>
            </p:cNvPr>
            <p:cNvSpPr/>
            <p:nvPr/>
          </p:nvSpPr>
          <p:spPr>
            <a:xfrm>
              <a:off x="10728720" y="3049484"/>
              <a:ext cx="750409" cy="70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7A5C7C5B-AD2C-49A1-812F-9767CAD2CE90}"/>
                </a:ext>
              </a:extLst>
            </p:cNvPr>
            <p:cNvSpPr/>
            <p:nvPr/>
          </p:nvSpPr>
          <p:spPr>
            <a:xfrm rot="5400000">
              <a:off x="11023449" y="3439816"/>
              <a:ext cx="750409" cy="6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05538F-20FA-4349-9AB6-0E202BC7C807}"/>
              </a:ext>
            </a:extLst>
          </p:cNvPr>
          <p:cNvSpPr txBox="1"/>
          <p:nvPr/>
        </p:nvSpPr>
        <p:spPr>
          <a:xfrm>
            <a:off x="9688235" y="4004007"/>
            <a:ext cx="1154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action taken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F3A41-6CC9-44AD-967F-DB159CEF1013}"/>
              </a:ext>
            </a:extLst>
          </p:cNvPr>
          <p:cNvSpPr txBox="1"/>
          <p:nvPr/>
        </p:nvSpPr>
        <p:spPr>
          <a:xfrm>
            <a:off x="2800595" y="4004007"/>
            <a:ext cx="84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record </a:t>
            </a:r>
          </a:p>
          <a:p>
            <a:pPr algn="ctr"/>
            <a:r>
              <a:rPr lang="en-US" sz="1400"/>
              <a:t>updated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180E68-996B-4797-8F1A-6AE45DB0A4E2}"/>
              </a:ext>
            </a:extLst>
          </p:cNvPr>
          <p:cNvSpPr/>
          <p:nvPr/>
        </p:nvSpPr>
        <p:spPr>
          <a:xfrm>
            <a:off x="0" y="6611257"/>
            <a:ext cx="12192000" cy="246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CE9BC-0CB5-4252-9629-773B26B953E3}"/>
              </a:ext>
            </a:extLst>
          </p:cNvPr>
          <p:cNvSpPr txBox="1"/>
          <p:nvPr/>
        </p:nvSpPr>
        <p:spPr>
          <a:xfrm>
            <a:off x="2724150" y="5924550"/>
            <a:ext cx="136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automated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5C942-5A71-44FE-9B81-58881A0ED719}"/>
              </a:ext>
            </a:extLst>
          </p:cNvPr>
          <p:cNvSpPr txBox="1"/>
          <p:nvPr/>
        </p:nvSpPr>
        <p:spPr>
          <a:xfrm>
            <a:off x="9537700" y="5918200"/>
            <a:ext cx="135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high touch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DC29DD-4FF8-4392-8B78-F8717551E44F}"/>
              </a:ext>
            </a:extLst>
          </p:cNvPr>
          <p:cNvCxnSpPr>
            <a:cxnSpLocks/>
          </p:cNvCxnSpPr>
          <p:nvPr/>
        </p:nvCxnSpPr>
        <p:spPr>
          <a:xfrm>
            <a:off x="2482850" y="2705100"/>
            <a:ext cx="0" cy="243205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Cylinder 590">
            <a:extLst>
              <a:ext uri="{FF2B5EF4-FFF2-40B4-BE49-F238E27FC236}">
                <a16:creationId xmlns:a16="http://schemas.microsoft.com/office/drawing/2014/main" id="{FD68C4B6-7D77-4B27-A9AF-93E1D2C25765}"/>
              </a:ext>
            </a:extLst>
          </p:cNvPr>
          <p:cNvSpPr/>
          <p:nvPr/>
        </p:nvSpPr>
        <p:spPr bwMode="auto">
          <a:xfrm>
            <a:off x="2965550" y="3480056"/>
            <a:ext cx="435996" cy="572794"/>
          </a:xfrm>
          <a:prstGeom prst="can">
            <a:avLst>
              <a:gd name="adj" fmla="val 39530"/>
            </a:avLst>
          </a:prstGeom>
          <a:solidFill>
            <a:schemeClr val="bg1"/>
          </a:solidFill>
          <a:ln w="19050">
            <a:solidFill>
              <a:srgbClr val="0072C6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62F33"/>
              </a:solidFill>
              <a:effectLst/>
              <a:uLnTx/>
              <a:uFillTx/>
              <a:latin typeface="Calibri Light" panose="020F03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E405AF-9D50-4D18-A7DB-B1D28140AC0A}"/>
              </a:ext>
            </a:extLst>
          </p:cNvPr>
          <p:cNvSpPr txBox="1"/>
          <p:nvPr/>
        </p:nvSpPr>
        <p:spPr>
          <a:xfrm>
            <a:off x="4299729" y="4004007"/>
            <a:ext cx="1888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kicks out to a human </a:t>
            </a:r>
          </a:p>
          <a:p>
            <a:pPr algn="ctr"/>
            <a:r>
              <a:rPr lang="en-US" sz="1400"/>
              <a:t>operator for review</a:t>
            </a:r>
          </a:p>
        </p:txBody>
      </p:sp>
      <p:pic>
        <p:nvPicPr>
          <p:cNvPr id="19" name="Graphic 18" descr="Programmer">
            <a:extLst>
              <a:ext uri="{FF2B5EF4-FFF2-40B4-BE49-F238E27FC236}">
                <a16:creationId xmlns:a16="http://schemas.microsoft.com/office/drawing/2014/main" id="{DF595045-5386-4742-888C-F69432811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5050" y="3144800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3DD3FCD-2EC7-4F42-82F8-B0016899978F}"/>
              </a:ext>
            </a:extLst>
          </p:cNvPr>
          <p:cNvSpPr txBox="1"/>
          <p:nvPr/>
        </p:nvSpPr>
        <p:spPr>
          <a:xfrm>
            <a:off x="7016363" y="4004007"/>
            <a:ext cx="19307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feedback provided via interactive experience, e.g. App, web interaction</a:t>
            </a:r>
          </a:p>
        </p:txBody>
      </p:sp>
      <p:pic>
        <p:nvPicPr>
          <p:cNvPr id="22" name="Graphic 21" descr="Laptop">
            <a:extLst>
              <a:ext uri="{FF2B5EF4-FFF2-40B4-BE49-F238E27FC236}">
                <a16:creationId xmlns:a16="http://schemas.microsoft.com/office/drawing/2014/main" id="{3520D52F-B821-4B48-87FB-1C4700C13E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8200" y="3144800"/>
            <a:ext cx="914400" cy="914400"/>
          </a:xfrm>
          <a:prstGeom prst="rect">
            <a:avLst/>
          </a:prstGeom>
        </p:spPr>
      </p:pic>
      <p:pic>
        <p:nvPicPr>
          <p:cNvPr id="24" name="Graphic 23" descr="Smart Phone">
            <a:extLst>
              <a:ext uri="{FF2B5EF4-FFF2-40B4-BE49-F238E27FC236}">
                <a16:creationId xmlns:a16="http://schemas.microsoft.com/office/drawing/2014/main" id="{0B781B41-AC06-4D31-B705-210C11ED63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7650" y="3322600"/>
            <a:ext cx="688200" cy="688200"/>
          </a:xfrm>
          <a:prstGeom prst="rect">
            <a:avLst/>
          </a:prstGeom>
        </p:spPr>
      </p:pic>
      <p:pic>
        <p:nvPicPr>
          <p:cNvPr id="31" name="Graphic 30" descr="Run">
            <a:extLst>
              <a:ext uri="{FF2B5EF4-FFF2-40B4-BE49-F238E27FC236}">
                <a16:creationId xmlns:a16="http://schemas.microsoft.com/office/drawing/2014/main" id="{02715C87-B925-4537-B3A8-C7E87AE85F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37700" y="3144800"/>
            <a:ext cx="914400" cy="9144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8CD2FA-1D04-4677-BB50-B8A088CE35FF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093243" y="6102866"/>
            <a:ext cx="5444457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E147911-5782-464F-8099-E9358365405D}"/>
              </a:ext>
            </a:extLst>
          </p:cNvPr>
          <p:cNvSpPr txBox="1"/>
          <p:nvPr/>
        </p:nvSpPr>
        <p:spPr>
          <a:xfrm>
            <a:off x="6432550" y="1835150"/>
            <a:ext cx="883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e.g.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22650C-CDAC-4ED9-821B-93BC57373E02}"/>
              </a:ext>
            </a:extLst>
          </p:cNvPr>
          <p:cNvSpPr/>
          <p:nvPr/>
        </p:nvSpPr>
        <p:spPr>
          <a:xfrm>
            <a:off x="0" y="97958"/>
            <a:ext cx="10083625" cy="93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In designing a Fuzzy Matching system, the client needs to also set up the “So what” for the output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EC1B260B-49F6-44F8-B251-81987ACF24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127" y="235576"/>
            <a:ext cx="1427044" cy="79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7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DA7E1E-E7DE-47C7-85B6-F4D0F74EEAD6}"/>
              </a:ext>
            </a:extLst>
          </p:cNvPr>
          <p:cNvSpPr/>
          <p:nvPr/>
        </p:nvSpPr>
        <p:spPr>
          <a:xfrm>
            <a:off x="0" y="6611257"/>
            <a:ext cx="12192000" cy="246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E93D95-7E2F-4BE8-B974-D9C539BF2726}"/>
              </a:ext>
            </a:extLst>
          </p:cNvPr>
          <p:cNvSpPr txBox="1"/>
          <p:nvPr/>
        </p:nvSpPr>
        <p:spPr>
          <a:xfrm>
            <a:off x="454755" y="1558393"/>
            <a:ext cx="316348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This is a challenge...if we were able to accelerate, we could open up these conversations with customers again.</a:t>
            </a:r>
            <a:endParaRPr lang="en-US" sz="1400" i="1">
              <a:solidFill>
                <a:srgbClr val="7030A0"/>
              </a:solidFill>
            </a:endParaRPr>
          </a:p>
        </p:txBody>
      </p:sp>
      <p:pic>
        <p:nvPicPr>
          <p:cNvPr id="13" name="Graphic 12" descr="Quotes">
            <a:extLst>
              <a:ext uri="{FF2B5EF4-FFF2-40B4-BE49-F238E27FC236}">
                <a16:creationId xmlns:a16="http://schemas.microsoft.com/office/drawing/2014/main" id="{08FF6DE9-06FE-4BBD-93A7-1BBEE4C86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9421" y="1232640"/>
            <a:ext cx="557539" cy="5575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C8DEA4-3B51-44D8-898A-D185FA3BEE02}"/>
              </a:ext>
            </a:extLst>
          </p:cNvPr>
          <p:cNvSpPr txBox="1"/>
          <p:nvPr/>
        </p:nvSpPr>
        <p:spPr>
          <a:xfrm>
            <a:off x="8390480" y="5889526"/>
            <a:ext cx="278295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>
                <a:solidFill>
                  <a:srgbClr val="7030A0"/>
                </a:solidFill>
              </a:rPr>
              <a:t>It would be a huge benefit for an Azure catalog</a:t>
            </a:r>
          </a:p>
        </p:txBody>
      </p:sp>
      <p:pic>
        <p:nvPicPr>
          <p:cNvPr id="17" name="Graphic 16" descr="Quotes">
            <a:extLst>
              <a:ext uri="{FF2B5EF4-FFF2-40B4-BE49-F238E27FC236}">
                <a16:creationId xmlns:a16="http://schemas.microsoft.com/office/drawing/2014/main" id="{54FC24C3-CD9D-468B-827D-41C6BC042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5800" y="5651457"/>
            <a:ext cx="557539" cy="557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BEBB94-8B32-41DB-9C6F-1D5E70D2E548}"/>
              </a:ext>
            </a:extLst>
          </p:cNvPr>
          <p:cNvSpPr txBox="1"/>
          <p:nvPr/>
        </p:nvSpPr>
        <p:spPr>
          <a:xfrm>
            <a:off x="6842983" y="4856630"/>
            <a:ext cx="2496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https://aws.amazon.com/lake-formation/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97ED8-CA04-42D7-BEC7-C81AF83E8E04}"/>
              </a:ext>
            </a:extLst>
          </p:cNvPr>
          <p:cNvSpPr txBox="1"/>
          <p:nvPr/>
        </p:nvSpPr>
        <p:spPr>
          <a:xfrm>
            <a:off x="1713678" y="4819650"/>
            <a:ext cx="42997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100" b="0" i="0">
                <a:effectLst/>
                <a:latin typeface="Segoe UI" panose="020B0502040204020203" pitchFamily="34" charset="0"/>
                <a:hlinkClick r:id="rId5" tooltip="https://cloud.google.com/solutions/talent-solution"/>
              </a:rPr>
              <a:t>https://cloud.google.com/solutions/talent-solution</a:t>
            </a:r>
            <a:endParaRPr lang="de-DE" sz="1100" b="0" i="0">
              <a:effectLst/>
              <a:latin typeface="Segoe UI" panose="020B0502040204020203" pitchFamily="34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502D208-9606-424D-876F-9368102A27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4002" y="3347302"/>
            <a:ext cx="2697198" cy="1439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817DFA7-E524-4332-AB8E-CC17EC921F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9750" y="3337294"/>
            <a:ext cx="2901950" cy="14916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3AC7BE8-4083-43E5-8B40-21E38E5B0CEF}"/>
              </a:ext>
            </a:extLst>
          </p:cNvPr>
          <p:cNvSpPr txBox="1"/>
          <p:nvPr/>
        </p:nvSpPr>
        <p:spPr>
          <a:xfrm>
            <a:off x="7004050" y="2889250"/>
            <a:ext cx="244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AWS Lake Formation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946C48-29F4-4291-88D7-ED7076D4257B}"/>
              </a:ext>
            </a:extLst>
          </p:cNvPr>
          <p:cNvSpPr txBox="1"/>
          <p:nvPr/>
        </p:nvSpPr>
        <p:spPr>
          <a:xfrm>
            <a:off x="1866900" y="2927350"/>
            <a:ext cx="266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Google Talent Solution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E999A-1BE9-4CA9-8D98-3C27A4D55A7C}"/>
              </a:ext>
            </a:extLst>
          </p:cNvPr>
          <p:cNvSpPr/>
          <p:nvPr/>
        </p:nvSpPr>
        <p:spPr>
          <a:xfrm>
            <a:off x="0" y="97958"/>
            <a:ext cx="10083625" cy="93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Competitors have offerings in talent management and data management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C65156C5-B78E-4D7B-9012-5A6F88537E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127" y="235576"/>
            <a:ext cx="1427044" cy="79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65A25-E280-4FE2-8647-A03B7D2FF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072" y="1411112"/>
            <a:ext cx="9621111" cy="4351338"/>
          </a:xfrm>
        </p:spPr>
        <p:txBody>
          <a:bodyPr lIns="91440" tIns="91440" rIns="91440" bIns="91440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/>
              <a:t>ALL: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The client needs to own the “so what” of the model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A semantic knowledge graph solution is the most complex solution and more challenging than other architectures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People Matching: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It is generally important to use an existing skill ontology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Stronger need for UX than other types of fuzzy matching problems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User testing is crucial to ensure the accuracy of the system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LinkedIn IP is only available via an enterprise license and legal contract for limited use.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A speech-to-text user experience and/or NLU can add an additional layer of error with fuzzy matching solutions</a:t>
            </a:r>
          </a:p>
          <a:p>
            <a:pPr marL="0" indent="0">
              <a:buNone/>
            </a:pPr>
            <a:r>
              <a:rPr lang="en-US" sz="1600" b="1" dirty="0"/>
              <a:t>Data management: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In addition to this work, check out</a:t>
            </a:r>
            <a:r>
              <a:rPr lang="en-US" sz="1400" dirty="0">
                <a:hlinkClick r:id="rId3"/>
              </a:rPr>
              <a:t> CSEO Data Unification</a:t>
            </a:r>
            <a:r>
              <a:rPr lang="en-US" sz="14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Adding Azure data catalog gen2 and into AZ roadmap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It may require a labeled training set to achieve sufficient accuracy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Scalability is a really big concern so techniques like blocking and Spark-based approaches are important.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F05610-09F7-420F-ADDE-F3BE2F4BE9F2}"/>
              </a:ext>
            </a:extLst>
          </p:cNvPr>
          <p:cNvSpPr/>
          <p:nvPr/>
        </p:nvSpPr>
        <p:spPr>
          <a:xfrm>
            <a:off x="0" y="6611257"/>
            <a:ext cx="12192000" cy="246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D0CEDD-B8EA-42F9-A0DF-240284E7B4FE}"/>
              </a:ext>
            </a:extLst>
          </p:cNvPr>
          <p:cNvSpPr/>
          <p:nvPr/>
        </p:nvSpPr>
        <p:spPr>
          <a:xfrm>
            <a:off x="0" y="97958"/>
            <a:ext cx="10083625" cy="93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Tips and lessons learned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4AC1DE3-E0AF-489E-B079-BE0AFAE83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127" y="235576"/>
            <a:ext cx="1427044" cy="79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5117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DA7E1E-E7DE-47C7-85B6-F4D0F74EEAD6}"/>
              </a:ext>
            </a:extLst>
          </p:cNvPr>
          <p:cNvSpPr/>
          <p:nvPr/>
        </p:nvSpPr>
        <p:spPr>
          <a:xfrm>
            <a:off x="0" y="6611257"/>
            <a:ext cx="12192000" cy="246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8B01D-AA08-4CE4-A80F-63686865F690}"/>
              </a:ext>
            </a:extLst>
          </p:cNvPr>
          <p:cNvSpPr txBox="1"/>
          <p:nvPr/>
        </p:nvSpPr>
        <p:spPr>
          <a:xfrm>
            <a:off x="3069772" y="2961305"/>
            <a:ext cx="615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ubiquitous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440250-AD0F-4943-93CE-F95170212427}"/>
              </a:ext>
            </a:extLst>
          </p:cNvPr>
          <p:cNvSpPr txBox="1"/>
          <p:nvPr/>
        </p:nvSpPr>
        <p:spPr>
          <a:xfrm>
            <a:off x="3009014" y="2450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A0B583-A595-4B5E-AA22-ABA87396BCDC}"/>
              </a:ext>
            </a:extLst>
          </p:cNvPr>
          <p:cNvSpPr txBox="1"/>
          <p:nvPr/>
        </p:nvSpPr>
        <p:spPr>
          <a:xfrm>
            <a:off x="1382716" y="2076661"/>
            <a:ext cx="96384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associated wiki contains in-depth best practices and resources for implementing fuzzy match solutions. The wiki is broken down into the following sections: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Data Management</a:t>
            </a:r>
            <a:endParaRPr lang="en-US" dirty="0"/>
          </a:p>
          <a:p>
            <a:r>
              <a:rPr lang="en-US" dirty="0">
                <a:hlinkClick r:id="rId3"/>
              </a:rPr>
              <a:t>People Matching</a:t>
            </a:r>
            <a:endParaRPr lang="en-US" dirty="0"/>
          </a:p>
          <a:p>
            <a:r>
              <a:rPr lang="en-US" dirty="0">
                <a:hlinkClick r:id="rId4"/>
              </a:rPr>
              <a:t>Knowledge Graphs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BE7F0C-C507-4A3B-8D4C-BEBA8BF4147F}"/>
              </a:ext>
            </a:extLst>
          </p:cNvPr>
          <p:cNvSpPr/>
          <p:nvPr/>
        </p:nvSpPr>
        <p:spPr>
          <a:xfrm>
            <a:off x="0" y="97958"/>
            <a:ext cx="10083625" cy="93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What’s in this IP toolkit and how to use it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0E4713D-BD59-4553-AB3D-0078B6A1F8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127" y="235576"/>
            <a:ext cx="1427044" cy="79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90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DA7E1E-E7DE-47C7-85B6-F4D0F74EEAD6}"/>
              </a:ext>
            </a:extLst>
          </p:cNvPr>
          <p:cNvSpPr/>
          <p:nvPr/>
        </p:nvSpPr>
        <p:spPr>
          <a:xfrm>
            <a:off x="0" y="6611257"/>
            <a:ext cx="12192000" cy="246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8CA2B-C620-4EFC-9FBA-335D0A9677C1}"/>
              </a:ext>
            </a:extLst>
          </p:cNvPr>
          <p:cNvSpPr txBox="1"/>
          <p:nvPr/>
        </p:nvSpPr>
        <p:spPr>
          <a:xfrm>
            <a:off x="655153" y="2882675"/>
            <a:ext cx="463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Contribute to </a:t>
            </a:r>
            <a:r>
              <a:rPr lang="en-US" dirty="0">
                <a:hlinkClick r:id="rId2"/>
              </a:rPr>
              <a:t>the Fuzzy Matching Wiki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D2D79-5F37-4BA7-8F25-651E53F20FEB}"/>
              </a:ext>
            </a:extLst>
          </p:cNvPr>
          <p:cNvSpPr txBox="1"/>
          <p:nvPr/>
        </p:nvSpPr>
        <p:spPr>
          <a:xfrm>
            <a:off x="5905426" y="2844669"/>
            <a:ext cx="4441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dirty="0"/>
              <a:t>Questions: contact </a:t>
            </a:r>
            <a:r>
              <a:rPr lang="en-US" dirty="0">
                <a:hlinkClick r:id="rId3"/>
              </a:rPr>
              <a:t>alison.king@microsoft.com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Isaac.gritz@microsoft.com</a:t>
            </a:r>
            <a:r>
              <a:rPr lang="en-US" dirty="0"/>
              <a:t>, or </a:t>
            </a:r>
            <a:r>
              <a:rPr lang="en-US" dirty="0">
                <a:hlinkClick r:id="rId5"/>
              </a:rPr>
              <a:t>willie.ahlers@microsoft.com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0400E3-A273-4F46-BAA3-A353219DA516}"/>
              </a:ext>
            </a:extLst>
          </p:cNvPr>
          <p:cNvSpPr/>
          <p:nvPr/>
        </p:nvSpPr>
        <p:spPr>
          <a:xfrm>
            <a:off x="0" y="97958"/>
            <a:ext cx="10083625" cy="93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Participate!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01F4DDB-174B-4813-BAB2-6EFA9D76BD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127" y="235576"/>
            <a:ext cx="1427044" cy="79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02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DA7E1E-E7DE-47C7-85B6-F4D0F74EEAD6}"/>
              </a:ext>
            </a:extLst>
          </p:cNvPr>
          <p:cNvSpPr/>
          <p:nvPr/>
        </p:nvSpPr>
        <p:spPr>
          <a:xfrm>
            <a:off x="0" y="6611257"/>
            <a:ext cx="12192000" cy="246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FCD761-DD4F-4EA3-B510-F95AE4BCB1F7}"/>
              </a:ext>
            </a:extLst>
          </p:cNvPr>
          <p:cNvSpPr/>
          <p:nvPr/>
        </p:nvSpPr>
        <p:spPr>
          <a:xfrm>
            <a:off x="355600" y="94339"/>
            <a:ext cx="9107714" cy="93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solidFill>
                  <a:schemeClr val="tx1"/>
                </a:solidFill>
              </a:rPr>
              <a:t>Thank you to: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B7FF35-33A3-4AEB-B8F8-F0A13A55589F}"/>
              </a:ext>
            </a:extLst>
          </p:cNvPr>
          <p:cNvSpPr txBox="1"/>
          <p:nvPr/>
        </p:nvSpPr>
        <p:spPr>
          <a:xfrm>
            <a:off x="3147076" y="2392018"/>
            <a:ext cx="6430144" cy="25853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Simon Lidberg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Alex Curtis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Andre </a:t>
            </a:r>
            <a:r>
              <a:rPr lang="en-US" sz="180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Magni</a:t>
            </a:r>
            <a:endParaRPr lang="en-US" sz="18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Arief</a:t>
            </a:r>
            <a:r>
              <a:rPr lang="en-U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Bavan</a:t>
            </a:r>
            <a:endParaRPr lang="en-US" sz="18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Norah </a:t>
            </a:r>
            <a:r>
              <a:rPr lang="en-US" sz="180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Abokhodair</a:t>
            </a:r>
            <a:endParaRPr lang="en-US" sz="18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Dieter Schwarenthorer</a:t>
            </a:r>
          </a:p>
          <a:p>
            <a:r>
              <a:rPr lang="en-U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Jean Louis Lezaun</a:t>
            </a:r>
            <a:endParaRPr lang="de-DE" sz="18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Srinath </a:t>
            </a:r>
            <a:r>
              <a:rPr lang="en-US" sz="180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Sivalenka</a:t>
            </a:r>
            <a:endParaRPr lang="en-US" sz="18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Angshuman </a:t>
            </a:r>
            <a:r>
              <a:rPr lang="en-US" sz="180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Kalita</a:t>
            </a:r>
            <a:endParaRPr lang="en-US" sz="18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Richard Bumann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Philip Carpenter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Martin Kayser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Ben Wright-Jones </a:t>
            </a:r>
          </a:p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Nadeem Ishqair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Manoj Kumar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Ahmar Kazi (KAZI)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Salim Naim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Vijay Anala</a:t>
            </a:r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0A5B8607-0689-431D-AACE-B04B99C59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127" y="235576"/>
            <a:ext cx="1427044" cy="79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6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A590D-6093-4EBE-A22E-C5161254C374}"/>
              </a:ext>
            </a:extLst>
          </p:cNvPr>
          <p:cNvSpPr txBox="1"/>
          <p:nvPr/>
        </p:nvSpPr>
        <p:spPr>
          <a:xfrm flipH="1">
            <a:off x="3573112" y="2948134"/>
            <a:ext cx="23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738042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DA7E1E-E7DE-47C7-85B6-F4D0F74EEAD6}"/>
              </a:ext>
            </a:extLst>
          </p:cNvPr>
          <p:cNvSpPr/>
          <p:nvPr/>
        </p:nvSpPr>
        <p:spPr>
          <a:xfrm>
            <a:off x="0" y="6611257"/>
            <a:ext cx="12192000" cy="246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7E40B899-7FFC-4BAB-84FC-62FCAE17A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677655"/>
              </p:ext>
            </p:extLst>
          </p:nvPr>
        </p:nvGraphicFramePr>
        <p:xfrm>
          <a:off x="428386" y="1702305"/>
          <a:ext cx="11383753" cy="3153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846">
                  <a:extLst>
                    <a:ext uri="{9D8B030D-6E8A-4147-A177-3AD203B41FA5}">
                      <a16:colId xmlns:a16="http://schemas.microsoft.com/office/drawing/2014/main" val="3685618061"/>
                    </a:ext>
                  </a:extLst>
                </a:gridCol>
                <a:gridCol w="1161067">
                  <a:extLst>
                    <a:ext uri="{9D8B030D-6E8A-4147-A177-3AD203B41FA5}">
                      <a16:colId xmlns:a16="http://schemas.microsoft.com/office/drawing/2014/main" val="3385191539"/>
                    </a:ext>
                  </a:extLst>
                </a:gridCol>
                <a:gridCol w="1773838">
                  <a:extLst>
                    <a:ext uri="{9D8B030D-6E8A-4147-A177-3AD203B41FA5}">
                      <a16:colId xmlns:a16="http://schemas.microsoft.com/office/drawing/2014/main" val="346217294"/>
                    </a:ext>
                  </a:extLst>
                </a:gridCol>
                <a:gridCol w="1152286">
                  <a:extLst>
                    <a:ext uri="{9D8B030D-6E8A-4147-A177-3AD203B41FA5}">
                      <a16:colId xmlns:a16="http://schemas.microsoft.com/office/drawing/2014/main" val="1904122855"/>
                    </a:ext>
                  </a:extLst>
                </a:gridCol>
                <a:gridCol w="1152286">
                  <a:extLst>
                    <a:ext uri="{9D8B030D-6E8A-4147-A177-3AD203B41FA5}">
                      <a16:colId xmlns:a16="http://schemas.microsoft.com/office/drawing/2014/main" val="631442251"/>
                    </a:ext>
                  </a:extLst>
                </a:gridCol>
                <a:gridCol w="1152286">
                  <a:extLst>
                    <a:ext uri="{9D8B030D-6E8A-4147-A177-3AD203B41FA5}">
                      <a16:colId xmlns:a16="http://schemas.microsoft.com/office/drawing/2014/main" val="3840402254"/>
                    </a:ext>
                  </a:extLst>
                </a:gridCol>
                <a:gridCol w="1152286">
                  <a:extLst>
                    <a:ext uri="{9D8B030D-6E8A-4147-A177-3AD203B41FA5}">
                      <a16:colId xmlns:a16="http://schemas.microsoft.com/office/drawing/2014/main" val="1479991081"/>
                    </a:ext>
                  </a:extLst>
                </a:gridCol>
                <a:gridCol w="1152286">
                  <a:extLst>
                    <a:ext uri="{9D8B030D-6E8A-4147-A177-3AD203B41FA5}">
                      <a16:colId xmlns:a16="http://schemas.microsoft.com/office/drawing/2014/main" val="3506134720"/>
                    </a:ext>
                  </a:extLst>
                </a:gridCol>
                <a:gridCol w="1152286">
                  <a:extLst>
                    <a:ext uri="{9D8B030D-6E8A-4147-A177-3AD203B41FA5}">
                      <a16:colId xmlns:a16="http://schemas.microsoft.com/office/drawing/2014/main" val="994646364"/>
                    </a:ext>
                  </a:extLst>
                </a:gridCol>
                <a:gridCol w="1152286">
                  <a:extLst>
                    <a:ext uri="{9D8B030D-6E8A-4147-A177-3AD203B41FA5}">
                      <a16:colId xmlns:a16="http://schemas.microsoft.com/office/drawing/2014/main" val="72505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unstructured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training taxonomy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explainability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high 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/>
                        <a:t>finding experts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340022"/>
                  </a:ext>
                </a:extLst>
              </a:tr>
              <a:tr h="384977"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staffing 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29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hiring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59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skill/training recommender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2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/>
                        <a:t>master 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36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deduplication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64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entity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0012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3405A7B-E2C2-4AB9-815D-C1193D584AF6}"/>
              </a:ext>
            </a:extLst>
          </p:cNvPr>
          <p:cNvSpPr/>
          <p:nvPr/>
        </p:nvSpPr>
        <p:spPr>
          <a:xfrm>
            <a:off x="518160" y="6219714"/>
            <a:ext cx="1090108" cy="267147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simpler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2C6A6B-EBCA-40B6-8E10-555E7D3DEA17}"/>
              </a:ext>
            </a:extLst>
          </p:cNvPr>
          <p:cNvSpPr/>
          <p:nvPr/>
        </p:nvSpPr>
        <p:spPr>
          <a:xfrm>
            <a:off x="1708673" y="6232263"/>
            <a:ext cx="1265817" cy="243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difficult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5B3511-598D-413D-BFB0-EBDE1EBDE6E8}"/>
              </a:ext>
            </a:extLst>
          </p:cNvPr>
          <p:cNvSpPr/>
          <p:nvPr/>
        </p:nvSpPr>
        <p:spPr>
          <a:xfrm>
            <a:off x="0" y="97958"/>
            <a:ext cx="10083625" cy="93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While all Fuzzy Matching, the use cases have different degrees of difficulty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863F8FFB-5649-429F-9B9F-AB93F9C8D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127" y="235576"/>
            <a:ext cx="1427044" cy="79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65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DA7E1E-E7DE-47C7-85B6-F4D0F74EEAD6}"/>
              </a:ext>
            </a:extLst>
          </p:cNvPr>
          <p:cNvSpPr/>
          <p:nvPr/>
        </p:nvSpPr>
        <p:spPr>
          <a:xfrm>
            <a:off x="0" y="6611257"/>
            <a:ext cx="12192000" cy="246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FCD761-DD4F-4EA3-B510-F95AE4BCB1F7}"/>
              </a:ext>
            </a:extLst>
          </p:cNvPr>
          <p:cNvSpPr/>
          <p:nvPr/>
        </p:nvSpPr>
        <p:spPr>
          <a:xfrm>
            <a:off x="355600" y="94339"/>
            <a:ext cx="9107714" cy="93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solidFill>
                  <a:schemeClr val="tx1"/>
                </a:solidFill>
              </a:rPr>
              <a:t>Complete list of links and more material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5829C4-D1AE-4A79-8C32-8090E249FB14}"/>
              </a:ext>
            </a:extLst>
          </p:cNvPr>
          <p:cNvSpPr txBox="1"/>
          <p:nvPr/>
        </p:nvSpPr>
        <p:spPr>
          <a:xfrm>
            <a:off x="1281223" y="1881962"/>
            <a:ext cx="8474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Wiki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CSEO Data Unification Service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WW Learning  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Knowledge Graph Solution on Azure</a:t>
            </a:r>
            <a:endParaRPr lang="en-US" dirty="0">
              <a:hlinkClick r:id="rId4" tooltip="https://github.com/salimngit/deepfin-series-jpmorgan/blob/master/knowledge%20graph/knowledge%20graph.ipynb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CF6BD212-32AB-4230-BCDD-2934045CD0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127" y="235576"/>
            <a:ext cx="1427044" cy="79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69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DA7E1E-E7DE-47C7-85B6-F4D0F74EEAD6}"/>
              </a:ext>
            </a:extLst>
          </p:cNvPr>
          <p:cNvSpPr/>
          <p:nvPr/>
        </p:nvSpPr>
        <p:spPr>
          <a:xfrm>
            <a:off x="0" y="6611257"/>
            <a:ext cx="12192000" cy="246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FCD761-DD4F-4EA3-B510-F95AE4BCB1F7}"/>
              </a:ext>
            </a:extLst>
          </p:cNvPr>
          <p:cNvSpPr/>
          <p:nvPr/>
        </p:nvSpPr>
        <p:spPr>
          <a:xfrm>
            <a:off x="355600" y="94339"/>
            <a:ext cx="9107714" cy="93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Knowledge Graph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91277BA-57B1-4C15-8FD2-2394D686D4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9" t="4445" r="11382" b="18124"/>
          <a:stretch/>
        </p:blipFill>
        <p:spPr>
          <a:xfrm>
            <a:off x="1555956" y="1402345"/>
            <a:ext cx="1186543" cy="11820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BF25DF-BBB9-4965-BC19-2FDA27250BB3}"/>
              </a:ext>
            </a:extLst>
          </p:cNvPr>
          <p:cNvSpPr txBox="1"/>
          <p:nvPr/>
        </p:nvSpPr>
        <p:spPr>
          <a:xfrm>
            <a:off x="1515882" y="2773514"/>
            <a:ext cx="6206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Knowledge graphs allow you organize unstructured and structured data in a contextually aware, domain-specific graph.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677E5B-BDD6-4B00-B139-3245D5FED133}"/>
              </a:ext>
            </a:extLst>
          </p:cNvPr>
          <p:cNvSpPr txBox="1"/>
          <p:nvPr/>
        </p:nvSpPr>
        <p:spPr>
          <a:xfrm>
            <a:off x="1515882" y="3978327"/>
            <a:ext cx="79474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contextually-aware recommendations</a:t>
            </a:r>
          </a:p>
          <a:p>
            <a:pPr marL="342900" indent="-342900">
              <a:buAutoNum type="arabicPeriod"/>
            </a:pPr>
            <a:r>
              <a:rPr lang="en-US" dirty="0"/>
              <a:t>improved organization search</a:t>
            </a:r>
          </a:p>
          <a:p>
            <a:pPr marL="342900" indent="-342900">
              <a:buAutoNum type="arabicPeriod"/>
            </a:pPr>
            <a:r>
              <a:rPr lang="en-US" dirty="0"/>
              <a:t>advanced intelligent bots</a:t>
            </a:r>
          </a:p>
          <a:p>
            <a:pPr marL="342900" indent="-342900">
              <a:buAutoNum type="arabicPeriod"/>
            </a:pPr>
            <a:r>
              <a:rPr lang="en-US" dirty="0"/>
              <a:t>better alignment of structured and unstructured data sources</a:t>
            </a:r>
          </a:p>
          <a:p>
            <a:pPr marL="342900" indent="-342900">
              <a:buAutoNum type="arabicPeriod"/>
            </a:pPr>
            <a:r>
              <a:rPr lang="en-US" dirty="0"/>
              <a:t>increased transparency into the connections between organizational data</a:t>
            </a:r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4531F284-5780-4183-84CF-6CC49A93A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127" y="235576"/>
            <a:ext cx="1427044" cy="79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111C-5AAC-4B9C-8073-BDA06A11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7" y="2368097"/>
            <a:ext cx="10515600" cy="1325563"/>
          </a:xfrm>
        </p:spPr>
        <p:txBody>
          <a:bodyPr/>
          <a:lstStyle/>
          <a:p>
            <a:r>
              <a:rPr lang="en-US" dirty="0"/>
              <a:t>This is an internal document.</a:t>
            </a:r>
            <a:br>
              <a:rPr lang="en-US" dirty="0"/>
            </a:br>
            <a:r>
              <a:rPr lang="en-US" dirty="0"/>
              <a:t>Do not distribute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A9A90-AC45-4CEF-ABBE-5B12A5DF1AF0}"/>
              </a:ext>
            </a:extLst>
          </p:cNvPr>
          <p:cNvSpPr txBox="1"/>
          <p:nvPr/>
        </p:nvSpPr>
        <p:spPr>
          <a:xfrm>
            <a:off x="366958" y="4436894"/>
            <a:ext cx="4441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dirty="0"/>
              <a:t>Questions: contact </a:t>
            </a:r>
            <a:r>
              <a:rPr lang="en-US" dirty="0">
                <a:hlinkClick r:id="rId2"/>
              </a:rPr>
              <a:t>alison.king@microsoft.com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Isaac.gritz@microsoft.com</a:t>
            </a:r>
            <a:r>
              <a:rPr lang="en-US" dirty="0"/>
              <a:t>, or </a:t>
            </a:r>
            <a:r>
              <a:rPr lang="en-US" dirty="0">
                <a:hlinkClick r:id="rId4"/>
              </a:rPr>
              <a:t>willie.ahlers@microsoft.com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856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4114C1-1AE8-4726-AB40-74CDC96F264C}"/>
              </a:ext>
            </a:extLst>
          </p:cNvPr>
          <p:cNvSpPr/>
          <p:nvPr/>
        </p:nvSpPr>
        <p:spPr>
          <a:xfrm>
            <a:off x="63691" y="0"/>
            <a:ext cx="12128309" cy="805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3600" b="1" dirty="0">
                <a:solidFill>
                  <a:schemeClr val="tx1"/>
                </a:solidFill>
              </a:rPr>
              <a:t>When to use Fuzzy Matching?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02A87-D466-4DB3-9180-49C3CEDDBD54}"/>
              </a:ext>
            </a:extLst>
          </p:cNvPr>
          <p:cNvSpPr txBox="1"/>
          <p:nvPr/>
        </p:nvSpPr>
        <p:spPr>
          <a:xfrm>
            <a:off x="302143" y="1945906"/>
            <a:ext cx="57784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Situations in which the client needs to develop data-driven insights from disparate data sources with missing keys, messy data and/or unstructured data. </a:t>
            </a:r>
          </a:p>
          <a:p>
            <a:endParaRPr lang="en-US" dirty="0"/>
          </a:p>
          <a:p>
            <a:r>
              <a:rPr lang="en-US" dirty="0"/>
              <a:t>Examples include: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Single view of the customer (golden record or single source of truth)</a:t>
            </a:r>
          </a:p>
          <a:p>
            <a:pPr marL="342900" indent="-342900">
              <a:buAutoNum type="arabicPeriod"/>
            </a:pPr>
            <a:r>
              <a:rPr lang="en-US" dirty="0"/>
              <a:t>Employee records, including skills &amp; capabilities</a:t>
            </a:r>
          </a:p>
          <a:p>
            <a:pPr marL="342900" indent="-342900">
              <a:buAutoNum type="arabicPeriod"/>
            </a:pPr>
            <a:r>
              <a:rPr lang="en-US" dirty="0"/>
              <a:t>Longitudinal patient records</a:t>
            </a:r>
          </a:p>
          <a:p>
            <a:pPr marL="342900" indent="-342900">
              <a:buAutoNum type="arabicPeriod"/>
            </a:pPr>
            <a:r>
              <a:rPr lang="en-US" dirty="0"/>
              <a:t>Other master data management applications</a:t>
            </a:r>
          </a:p>
        </p:txBody>
      </p:sp>
      <p:sp>
        <p:nvSpPr>
          <p:cNvPr id="11" name="Cylinder 590">
            <a:extLst>
              <a:ext uri="{FF2B5EF4-FFF2-40B4-BE49-F238E27FC236}">
                <a16:creationId xmlns:a16="http://schemas.microsoft.com/office/drawing/2014/main" id="{0C58FF8F-E4C7-4935-91CC-B461EC698174}"/>
              </a:ext>
            </a:extLst>
          </p:cNvPr>
          <p:cNvSpPr/>
          <p:nvPr/>
        </p:nvSpPr>
        <p:spPr bwMode="auto">
          <a:xfrm>
            <a:off x="8931674" y="5002305"/>
            <a:ext cx="582121" cy="799153"/>
          </a:xfrm>
          <a:prstGeom prst="can">
            <a:avLst>
              <a:gd name="adj" fmla="val 39530"/>
            </a:avLst>
          </a:prstGeom>
          <a:solidFill>
            <a:schemeClr val="bg1"/>
          </a:solidFill>
          <a:ln w="19050">
            <a:solidFill>
              <a:srgbClr val="0072C6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62F33"/>
              </a:solidFill>
              <a:effectLst/>
              <a:uLnTx/>
              <a:uFillTx/>
              <a:latin typeface="Calibri Light" panose="020F0302020204030204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4F407-5D96-4A1C-B03E-36321014B0D1}"/>
              </a:ext>
            </a:extLst>
          </p:cNvPr>
          <p:cNvGrpSpPr/>
          <p:nvPr/>
        </p:nvGrpSpPr>
        <p:grpSpPr>
          <a:xfrm>
            <a:off x="6817263" y="3960158"/>
            <a:ext cx="1123225" cy="1466522"/>
            <a:chOff x="2213928" y="2630614"/>
            <a:chExt cx="1398213" cy="1859862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085E7910-D995-4257-835E-DF5603F91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13928" y="2630614"/>
              <a:ext cx="1398213" cy="1859862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90A1A3-E152-41F9-BC7C-8E3E3B54456A}"/>
                </a:ext>
              </a:extLst>
            </p:cNvPr>
            <p:cNvSpPr/>
            <p:nvPr/>
          </p:nvSpPr>
          <p:spPr bwMode="auto">
            <a:xfrm>
              <a:off x="2213928" y="4118187"/>
              <a:ext cx="87471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t">
              <a:spAutoFit/>
            </a:bodyPr>
            <a:lstStyle/>
            <a:p>
              <a:pPr algn="ctr" defTabSz="932742">
                <a:spcBef>
                  <a:spcPct val="0"/>
                </a:spcBef>
                <a:defRPr/>
              </a:pPr>
              <a:r>
                <a:rPr lang="en-US" sz="1400">
                  <a:solidFill>
                    <a:srgbClr val="0072C6"/>
                  </a:solidFill>
                  <a:latin typeface="Script MT Bold" panose="03040602040607080904" pitchFamily="66" charset="0"/>
                </a:rPr>
                <a:t>Jane Doe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14A4C5-AE98-4684-BF14-D30DE49DE0C0}"/>
              </a:ext>
            </a:extLst>
          </p:cNvPr>
          <p:cNvGrpSpPr/>
          <p:nvPr/>
        </p:nvGrpSpPr>
        <p:grpSpPr>
          <a:xfrm>
            <a:off x="8680038" y="999093"/>
            <a:ext cx="1196532" cy="1358333"/>
            <a:chOff x="662185" y="4336852"/>
            <a:chExt cx="1196532" cy="135833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4BB175-3336-408D-9E65-F6172EAA6CE4}"/>
                </a:ext>
              </a:extLst>
            </p:cNvPr>
            <p:cNvGrpSpPr/>
            <p:nvPr/>
          </p:nvGrpSpPr>
          <p:grpSpPr>
            <a:xfrm>
              <a:off x="662185" y="4336852"/>
              <a:ext cx="1045199" cy="1358333"/>
              <a:chOff x="1414025" y="4080261"/>
              <a:chExt cx="1045199" cy="1061867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14CAFE5-42B8-4EA9-90C3-8E8BCE17D03B}"/>
                  </a:ext>
                </a:extLst>
              </p:cNvPr>
              <p:cNvSpPr/>
              <p:nvPr/>
            </p:nvSpPr>
            <p:spPr>
              <a:xfrm>
                <a:off x="2041435" y="4430240"/>
                <a:ext cx="396199" cy="68766"/>
              </a:xfrm>
              <a:custGeom>
                <a:avLst/>
                <a:gdLst>
                  <a:gd name="connsiteX0" fmla="*/ 0 w 250494"/>
                  <a:gd name="connsiteY0" fmla="*/ 0 h 41749"/>
                  <a:gd name="connsiteX1" fmla="*/ 252999 w 250494"/>
                  <a:gd name="connsiteY1" fmla="*/ 0 h 41749"/>
                  <a:gd name="connsiteX2" fmla="*/ 252999 w 250494"/>
                  <a:gd name="connsiteY2" fmla="*/ 42584 h 41749"/>
                  <a:gd name="connsiteX3" fmla="*/ 0 w 250494"/>
                  <a:gd name="connsiteY3" fmla="*/ 42584 h 41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0494" h="41749">
                    <a:moveTo>
                      <a:pt x="0" y="0"/>
                    </a:moveTo>
                    <a:lnTo>
                      <a:pt x="252999" y="0"/>
                    </a:lnTo>
                    <a:lnTo>
                      <a:pt x="252999" y="42584"/>
                    </a:lnTo>
                    <a:lnTo>
                      <a:pt x="0" y="42584"/>
                    </a:lnTo>
                    <a:close/>
                  </a:path>
                </a:pathLst>
              </a:custGeom>
              <a:solidFill>
                <a:srgbClr val="0078D6"/>
              </a:solidFill>
              <a:ln w="6918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129F741-71B8-4D95-B41C-CB91750DBD4E}"/>
                  </a:ext>
                </a:extLst>
              </p:cNvPr>
              <p:cNvGrpSpPr/>
              <p:nvPr/>
            </p:nvGrpSpPr>
            <p:grpSpPr>
              <a:xfrm>
                <a:off x="1414025" y="4080261"/>
                <a:ext cx="1045199" cy="1061867"/>
                <a:chOff x="-1267253" y="3779019"/>
                <a:chExt cx="660819" cy="644680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5034B31D-0CC6-4C96-9B5A-FB0C4250541B}"/>
                    </a:ext>
                  </a:extLst>
                </p:cNvPr>
                <p:cNvSpPr/>
                <p:nvPr/>
              </p:nvSpPr>
              <p:spPr>
                <a:xfrm>
                  <a:off x="-1267253" y="3779025"/>
                  <a:ext cx="660819" cy="644674"/>
                </a:xfrm>
                <a:custGeom>
                  <a:avLst/>
                  <a:gdLst>
                    <a:gd name="connsiteX0" fmla="*/ 0 w 660818"/>
                    <a:gd name="connsiteY0" fmla="*/ 0 h 644674"/>
                    <a:gd name="connsiteX1" fmla="*/ 471417 w 660818"/>
                    <a:gd name="connsiteY1" fmla="*/ 0 h 644674"/>
                    <a:gd name="connsiteX2" fmla="*/ 660818 w 660818"/>
                    <a:gd name="connsiteY2" fmla="*/ 189401 h 644674"/>
                    <a:gd name="connsiteX3" fmla="*/ 660818 w 660818"/>
                    <a:gd name="connsiteY3" fmla="*/ 644674 h 644674"/>
                    <a:gd name="connsiteX4" fmla="*/ 0 w 660818"/>
                    <a:gd name="connsiteY4" fmla="*/ 644674 h 644674"/>
                    <a:gd name="connsiteX5" fmla="*/ 0 w 660818"/>
                    <a:gd name="connsiteY5" fmla="*/ 0 h 64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60818" h="644674">
                      <a:moveTo>
                        <a:pt x="0" y="0"/>
                      </a:moveTo>
                      <a:lnTo>
                        <a:pt x="471417" y="0"/>
                      </a:lnTo>
                      <a:lnTo>
                        <a:pt x="660818" y="189401"/>
                      </a:lnTo>
                      <a:lnTo>
                        <a:pt x="660818" y="644674"/>
                      </a:lnTo>
                      <a:lnTo>
                        <a:pt x="0" y="6446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" lastClr="FFFFFF"/>
                </a:solidFill>
                <a:ln w="6918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C5BFBBB7-77AA-4B20-8444-840BD7172199}"/>
                    </a:ext>
                  </a:extLst>
                </p:cNvPr>
                <p:cNvSpPr/>
                <p:nvPr/>
              </p:nvSpPr>
              <p:spPr>
                <a:xfrm>
                  <a:off x="-795837" y="3779019"/>
                  <a:ext cx="187871" cy="187871"/>
                </a:xfrm>
                <a:custGeom>
                  <a:avLst/>
                  <a:gdLst>
                    <a:gd name="connsiteX0" fmla="*/ 0 w 187870"/>
                    <a:gd name="connsiteY0" fmla="*/ 189401 h 187870"/>
                    <a:gd name="connsiteX1" fmla="*/ 189401 w 187870"/>
                    <a:gd name="connsiteY1" fmla="*/ 189401 h 187870"/>
                    <a:gd name="connsiteX2" fmla="*/ 0 w 187870"/>
                    <a:gd name="connsiteY2" fmla="*/ 0 h 187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7870" h="187870">
                      <a:moveTo>
                        <a:pt x="0" y="189401"/>
                      </a:moveTo>
                      <a:lnTo>
                        <a:pt x="189401" y="1894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6918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E60B255D-28BC-4174-8B84-6D83E8AC83CA}"/>
                    </a:ext>
                  </a:extLst>
                </p:cNvPr>
                <p:cNvSpPr/>
                <p:nvPr/>
              </p:nvSpPr>
              <p:spPr>
                <a:xfrm>
                  <a:off x="-1144163" y="4028608"/>
                  <a:ext cx="410532" cy="41749"/>
                </a:xfrm>
                <a:custGeom>
                  <a:avLst/>
                  <a:gdLst>
                    <a:gd name="connsiteX0" fmla="*/ 0 w 410531"/>
                    <a:gd name="connsiteY0" fmla="*/ 0 h 41749"/>
                    <a:gd name="connsiteX1" fmla="*/ 414707 w 410531"/>
                    <a:gd name="connsiteY1" fmla="*/ 0 h 41749"/>
                    <a:gd name="connsiteX2" fmla="*/ 414707 w 410531"/>
                    <a:gd name="connsiteY2" fmla="*/ 42584 h 41749"/>
                    <a:gd name="connsiteX3" fmla="*/ 0 w 410531"/>
                    <a:gd name="connsiteY3" fmla="*/ 42584 h 41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0531" h="41749">
                      <a:moveTo>
                        <a:pt x="0" y="0"/>
                      </a:moveTo>
                      <a:lnTo>
                        <a:pt x="414707" y="0"/>
                      </a:lnTo>
                      <a:lnTo>
                        <a:pt x="414707" y="42584"/>
                      </a:lnTo>
                      <a:lnTo>
                        <a:pt x="0" y="42584"/>
                      </a:lnTo>
                      <a:close/>
                    </a:path>
                  </a:pathLst>
                </a:custGeom>
                <a:solidFill>
                  <a:srgbClr val="0078D6"/>
                </a:solidFill>
                <a:ln w="6918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2AA1FE41-313D-4293-9FD9-93B98A28D9CA}"/>
                    </a:ext>
                  </a:extLst>
                </p:cNvPr>
                <p:cNvSpPr/>
                <p:nvPr/>
              </p:nvSpPr>
              <p:spPr>
                <a:xfrm>
                  <a:off x="-1144163" y="4138200"/>
                  <a:ext cx="410532" cy="41749"/>
                </a:xfrm>
                <a:custGeom>
                  <a:avLst/>
                  <a:gdLst>
                    <a:gd name="connsiteX0" fmla="*/ 0 w 410531"/>
                    <a:gd name="connsiteY0" fmla="*/ 0 h 41749"/>
                    <a:gd name="connsiteX1" fmla="*/ 414707 w 410531"/>
                    <a:gd name="connsiteY1" fmla="*/ 0 h 41749"/>
                    <a:gd name="connsiteX2" fmla="*/ 414707 w 410531"/>
                    <a:gd name="connsiteY2" fmla="*/ 42584 h 41749"/>
                    <a:gd name="connsiteX3" fmla="*/ 0 w 410531"/>
                    <a:gd name="connsiteY3" fmla="*/ 42584 h 41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0531" h="41749">
                      <a:moveTo>
                        <a:pt x="0" y="0"/>
                      </a:moveTo>
                      <a:lnTo>
                        <a:pt x="414707" y="0"/>
                      </a:lnTo>
                      <a:lnTo>
                        <a:pt x="414707" y="42584"/>
                      </a:lnTo>
                      <a:lnTo>
                        <a:pt x="0" y="42584"/>
                      </a:lnTo>
                      <a:close/>
                    </a:path>
                  </a:pathLst>
                </a:custGeom>
                <a:solidFill>
                  <a:srgbClr val="0078D6"/>
                </a:solidFill>
                <a:ln w="6918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5043ED5E-5C26-4DA3-91AC-04BF8E157E8E}"/>
                    </a:ext>
                  </a:extLst>
                </p:cNvPr>
                <p:cNvSpPr/>
                <p:nvPr/>
              </p:nvSpPr>
              <p:spPr>
                <a:xfrm>
                  <a:off x="-1144162" y="4241668"/>
                  <a:ext cx="66348" cy="50089"/>
                </a:xfrm>
                <a:custGeom>
                  <a:avLst/>
                  <a:gdLst>
                    <a:gd name="connsiteX0" fmla="*/ 0 w 250494"/>
                    <a:gd name="connsiteY0" fmla="*/ 0 h 41749"/>
                    <a:gd name="connsiteX1" fmla="*/ 252999 w 250494"/>
                    <a:gd name="connsiteY1" fmla="*/ 0 h 41749"/>
                    <a:gd name="connsiteX2" fmla="*/ 252999 w 250494"/>
                    <a:gd name="connsiteY2" fmla="*/ 42584 h 41749"/>
                    <a:gd name="connsiteX3" fmla="*/ 0 w 250494"/>
                    <a:gd name="connsiteY3" fmla="*/ 42584 h 41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0494" h="41749">
                      <a:moveTo>
                        <a:pt x="0" y="0"/>
                      </a:moveTo>
                      <a:lnTo>
                        <a:pt x="252999" y="0"/>
                      </a:lnTo>
                      <a:lnTo>
                        <a:pt x="252999" y="42584"/>
                      </a:lnTo>
                      <a:lnTo>
                        <a:pt x="0" y="42584"/>
                      </a:lnTo>
                      <a:close/>
                    </a:path>
                  </a:pathLst>
                </a:custGeom>
                <a:solidFill>
                  <a:srgbClr val="0078D6"/>
                </a:solidFill>
                <a:ln w="6918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BF91061-D04D-47C2-B55E-C45FFE70D004}"/>
                </a:ext>
              </a:extLst>
            </p:cNvPr>
            <p:cNvSpPr/>
            <p:nvPr/>
          </p:nvSpPr>
          <p:spPr bwMode="auto">
            <a:xfrm>
              <a:off x="674518" y="5300820"/>
              <a:ext cx="1184199" cy="12311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algn="ctr" defTabSz="932742">
                <a:spcBef>
                  <a:spcPct val="0"/>
                </a:spcBef>
                <a:defRPr/>
              </a:pPr>
              <a:r>
                <a:rPr lang="en-US" sz="800">
                  <a:solidFill>
                    <a:srgbClr val="0072C6"/>
                  </a:solidFill>
                  <a:latin typeface="Segoe UI Semibold"/>
                </a:rPr>
                <a:t>Jane R. Doe</a:t>
              </a:r>
            </a:p>
          </p:txBody>
        </p:sp>
      </p:grpSp>
      <p:sp>
        <p:nvSpPr>
          <p:cNvPr id="26" name="Cylinder 590">
            <a:extLst>
              <a:ext uri="{FF2B5EF4-FFF2-40B4-BE49-F238E27FC236}">
                <a16:creationId xmlns:a16="http://schemas.microsoft.com/office/drawing/2014/main" id="{F6D79C46-B7AD-4F5B-B979-1797F85123AB}"/>
              </a:ext>
            </a:extLst>
          </p:cNvPr>
          <p:cNvSpPr/>
          <p:nvPr/>
        </p:nvSpPr>
        <p:spPr bwMode="auto">
          <a:xfrm>
            <a:off x="10576698" y="2169460"/>
            <a:ext cx="582121" cy="799153"/>
          </a:xfrm>
          <a:prstGeom prst="can">
            <a:avLst>
              <a:gd name="adj" fmla="val 39530"/>
            </a:avLst>
          </a:prstGeom>
          <a:solidFill>
            <a:schemeClr val="bg1"/>
          </a:solidFill>
          <a:ln w="19050">
            <a:solidFill>
              <a:srgbClr val="0072C6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62F33"/>
              </a:solidFill>
              <a:effectLst/>
              <a:uLnTx/>
              <a:uFillTx/>
              <a:latin typeface="Calibri Light" panose="020F0302020204030204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" name="Graphic 27" descr="Online Network">
            <a:extLst>
              <a:ext uri="{FF2B5EF4-FFF2-40B4-BE49-F238E27FC236}">
                <a16:creationId xmlns:a16="http://schemas.microsoft.com/office/drawing/2014/main" id="{FFFC642F-FF7A-421D-9515-F6953B4248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3336" y="2171701"/>
            <a:ext cx="914400" cy="914400"/>
          </a:xfrm>
          <a:prstGeom prst="rect">
            <a:avLst/>
          </a:prstGeom>
        </p:spPr>
      </p:pic>
      <p:pic>
        <p:nvPicPr>
          <p:cNvPr id="32" name="Graphic 31" descr="Ui Ux">
            <a:extLst>
              <a:ext uri="{FF2B5EF4-FFF2-40B4-BE49-F238E27FC236}">
                <a16:creationId xmlns:a16="http://schemas.microsoft.com/office/drawing/2014/main" id="{ECD7BB90-2FDF-40A9-ABC6-EDEDD6C8C7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67146" y="4121523"/>
            <a:ext cx="914400" cy="914400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5DAB6E03-1F6F-4342-BF5E-03E74C1000F3}"/>
              </a:ext>
            </a:extLst>
          </p:cNvPr>
          <p:cNvSpPr/>
          <p:nvPr/>
        </p:nvSpPr>
        <p:spPr>
          <a:xfrm>
            <a:off x="8431306" y="2776817"/>
            <a:ext cx="1559859" cy="14186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F159BA-76B9-49E4-B7A2-65E1B60FDD5D}"/>
              </a:ext>
            </a:extLst>
          </p:cNvPr>
          <p:cNvCxnSpPr>
            <a:cxnSpLocks/>
          </p:cNvCxnSpPr>
          <p:nvPr/>
        </p:nvCxnSpPr>
        <p:spPr>
          <a:xfrm flipH="1" flipV="1">
            <a:off x="9184342" y="2373406"/>
            <a:ext cx="6724" cy="40341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70F5EB-8451-486A-AB36-B0BA6FD2ADD2}"/>
              </a:ext>
            </a:extLst>
          </p:cNvPr>
          <p:cNvCxnSpPr>
            <a:cxnSpLocks/>
            <a:stCxn id="33" idx="7"/>
            <a:endCxn id="26" idx="2"/>
          </p:cNvCxnSpPr>
          <p:nvPr/>
        </p:nvCxnSpPr>
        <p:spPr>
          <a:xfrm flipV="1">
            <a:off x="9762729" y="2569037"/>
            <a:ext cx="813969" cy="415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76DED68-1092-4B65-BF66-73F51978766C}"/>
              </a:ext>
            </a:extLst>
          </p:cNvPr>
          <p:cNvCxnSpPr>
            <a:cxnSpLocks/>
          </p:cNvCxnSpPr>
          <p:nvPr/>
        </p:nvCxnSpPr>
        <p:spPr>
          <a:xfrm>
            <a:off x="9742559" y="3987722"/>
            <a:ext cx="804417" cy="591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0163EB-B8F7-4E49-AB13-DC74E357DAC4}"/>
              </a:ext>
            </a:extLst>
          </p:cNvPr>
          <p:cNvCxnSpPr>
            <a:cxnSpLocks/>
            <a:stCxn id="33" idx="4"/>
            <a:endCxn id="11" idx="1"/>
          </p:cNvCxnSpPr>
          <p:nvPr/>
        </p:nvCxnSpPr>
        <p:spPr>
          <a:xfrm>
            <a:off x="9211236" y="4195481"/>
            <a:ext cx="11499" cy="806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86C66D8-BE35-4A89-B0A9-F0A284CF3436}"/>
              </a:ext>
            </a:extLst>
          </p:cNvPr>
          <p:cNvCxnSpPr>
            <a:cxnSpLocks/>
            <a:stCxn id="33" idx="3"/>
            <a:endCxn id="13" idx="3"/>
          </p:cNvCxnSpPr>
          <p:nvPr/>
        </p:nvCxnSpPr>
        <p:spPr>
          <a:xfrm flipH="1">
            <a:off x="7940488" y="3987722"/>
            <a:ext cx="719254" cy="7056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5F68747-DF69-411B-9B28-8B5F6703599B}"/>
              </a:ext>
            </a:extLst>
          </p:cNvPr>
          <p:cNvCxnSpPr>
            <a:cxnSpLocks/>
          </p:cNvCxnSpPr>
          <p:nvPr/>
        </p:nvCxnSpPr>
        <p:spPr>
          <a:xfrm flipH="1" flipV="1">
            <a:off x="7857566" y="2628901"/>
            <a:ext cx="782006" cy="3556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AA6FDEB-A375-4903-AE07-5C85B4C4F3B5}"/>
              </a:ext>
            </a:extLst>
          </p:cNvPr>
          <p:cNvSpPr txBox="1"/>
          <p:nvPr/>
        </p:nvSpPr>
        <p:spPr>
          <a:xfrm>
            <a:off x="7920318" y="3778623"/>
            <a:ext cx="20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E524CE-F402-4F4B-A8A0-1CB7AF4CAEE4}"/>
              </a:ext>
            </a:extLst>
          </p:cNvPr>
          <p:cNvSpPr txBox="1"/>
          <p:nvPr/>
        </p:nvSpPr>
        <p:spPr>
          <a:xfrm>
            <a:off x="8153400" y="246529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F612C7-C2A7-49A6-8C98-873F64BBA86B}"/>
              </a:ext>
            </a:extLst>
          </p:cNvPr>
          <p:cNvSpPr txBox="1"/>
          <p:nvPr/>
        </p:nvSpPr>
        <p:spPr>
          <a:xfrm>
            <a:off x="9159689" y="239581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pic>
        <p:nvPicPr>
          <p:cNvPr id="66" name="Graphic 65" descr="Female Profile">
            <a:extLst>
              <a:ext uri="{FF2B5EF4-FFF2-40B4-BE49-F238E27FC236}">
                <a16:creationId xmlns:a16="http://schemas.microsoft.com/office/drawing/2014/main" id="{FB7E9A17-DA3F-4F30-9C32-7D246C759B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18176" y="3025588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A21D40-D72E-41DC-97F5-203703026B9B}"/>
              </a:ext>
            </a:extLst>
          </p:cNvPr>
          <p:cNvSpPr/>
          <p:nvPr/>
        </p:nvSpPr>
        <p:spPr>
          <a:xfrm>
            <a:off x="0" y="6611257"/>
            <a:ext cx="12192000" cy="246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4DD263E5-8109-427D-95B6-4344422A1B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591" y="98179"/>
            <a:ext cx="1427044" cy="79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9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4114C1-1AE8-4726-AB40-74CDC96F264C}"/>
              </a:ext>
            </a:extLst>
          </p:cNvPr>
          <p:cNvSpPr/>
          <p:nvPr/>
        </p:nvSpPr>
        <p:spPr>
          <a:xfrm>
            <a:off x="63691" y="0"/>
            <a:ext cx="12128309" cy="805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3600" b="1" dirty="0">
                <a:solidFill>
                  <a:schemeClr val="tx1"/>
                </a:solidFill>
              </a:rPr>
              <a:t>Common client pain points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211014-E6A6-4795-AB0A-518A64D77283}"/>
              </a:ext>
            </a:extLst>
          </p:cNvPr>
          <p:cNvSpPr txBox="1"/>
          <p:nvPr/>
        </p:nvSpPr>
        <p:spPr>
          <a:xfrm>
            <a:off x="1479201" y="1710968"/>
            <a:ext cx="3546815" cy="329320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/>
              <a:t>“You can’t do anything important in your company without high-quality data, and most people suspect, deep down, that their data is not up-to-snuff. They do their best to clean up their data, install software to find errors automatically, and seek confirmation from external sources — efforts I call “the hidden data factory.” It is time-consuming, expensive work, and most of the time, it doesn’t go well.” – HBR, Feb 10 2020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642F0D-9257-45D1-B473-D2C0BCCFF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794" y="1697352"/>
            <a:ext cx="5128599" cy="3306825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5B3C4C-1494-4B31-8848-798230D3A6A4}"/>
              </a:ext>
            </a:extLst>
          </p:cNvPr>
          <p:cNvSpPr txBox="1"/>
          <p:nvPr/>
        </p:nvSpPr>
        <p:spPr>
          <a:xfrm flipH="1">
            <a:off x="1401537" y="5924179"/>
            <a:ext cx="9438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deck will describe </a:t>
            </a:r>
            <a:r>
              <a:rPr lang="en-US" b="1" dirty="0"/>
              <a:t>F</a:t>
            </a:r>
            <a:r>
              <a:rPr lang="en-US" sz="2000" b="1" dirty="0"/>
              <a:t>uzzy Matching</a:t>
            </a:r>
            <a:r>
              <a:rPr lang="en-US" dirty="0"/>
              <a:t>, use cases, process best practices and links to IP.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CCF367-958C-4E76-B16F-C7B1FC1F7747}"/>
              </a:ext>
            </a:extLst>
          </p:cNvPr>
          <p:cNvSpPr/>
          <p:nvPr/>
        </p:nvSpPr>
        <p:spPr>
          <a:xfrm>
            <a:off x="0" y="6691256"/>
            <a:ext cx="12192000" cy="166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C9E14651-46EF-4E36-B0FD-D31B75F9F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591" y="98179"/>
            <a:ext cx="1427044" cy="79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3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DA7E1E-E7DE-47C7-85B6-F4D0F74EEAD6}"/>
              </a:ext>
            </a:extLst>
          </p:cNvPr>
          <p:cNvSpPr/>
          <p:nvPr/>
        </p:nvSpPr>
        <p:spPr>
          <a:xfrm>
            <a:off x="0" y="6611257"/>
            <a:ext cx="12192000" cy="246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FCD761-DD4F-4EA3-B510-F95AE4BCB1F7}"/>
              </a:ext>
            </a:extLst>
          </p:cNvPr>
          <p:cNvSpPr/>
          <p:nvPr/>
        </p:nvSpPr>
        <p:spPr>
          <a:xfrm>
            <a:off x="63691" y="-87090"/>
            <a:ext cx="11096172" cy="93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The need for Fuzzy Matching is ubiquitous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49E2D3-FA35-4E82-B1E3-F6553EDB664B}"/>
              </a:ext>
            </a:extLst>
          </p:cNvPr>
          <p:cNvGrpSpPr/>
          <p:nvPr/>
        </p:nvGrpSpPr>
        <p:grpSpPr>
          <a:xfrm>
            <a:off x="955380" y="1240546"/>
            <a:ext cx="2249715" cy="1512906"/>
            <a:chOff x="348342" y="1502229"/>
            <a:chExt cx="2249715" cy="15129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521E58-2BAF-4BA5-8342-D1FF19DE16B3}"/>
                </a:ext>
              </a:extLst>
            </p:cNvPr>
            <p:cNvSpPr/>
            <p:nvPr/>
          </p:nvSpPr>
          <p:spPr>
            <a:xfrm>
              <a:off x="348342" y="1502229"/>
              <a:ext cx="2249715" cy="558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Taxation Office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8C6689-459C-4402-AE8B-9DD074C46A1F}"/>
                </a:ext>
              </a:extLst>
            </p:cNvPr>
            <p:cNvSpPr txBox="1"/>
            <p:nvPr/>
          </p:nvSpPr>
          <p:spPr>
            <a:xfrm>
              <a:off x="362858" y="2061028"/>
              <a:ext cx="2220685" cy="95410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Taxation office needs to match employee name to internal records in order to pay that employee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5C7A09-9F19-4234-A35C-F35ECA5397D1}"/>
              </a:ext>
            </a:extLst>
          </p:cNvPr>
          <p:cNvGrpSpPr/>
          <p:nvPr/>
        </p:nvGrpSpPr>
        <p:grpSpPr>
          <a:xfrm>
            <a:off x="998923" y="3018546"/>
            <a:ext cx="2249715" cy="1728350"/>
            <a:chOff x="348342" y="1502229"/>
            <a:chExt cx="2249715" cy="172835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226F71-9602-4175-9DEB-F2BACBCF216E}"/>
                </a:ext>
              </a:extLst>
            </p:cNvPr>
            <p:cNvSpPr/>
            <p:nvPr/>
          </p:nvSpPr>
          <p:spPr>
            <a:xfrm>
              <a:off x="348342" y="1502229"/>
              <a:ext cx="2249715" cy="558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Utility Company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A2481E-90EB-49A9-928D-3CE1D3084903}"/>
                </a:ext>
              </a:extLst>
            </p:cNvPr>
            <p:cNvSpPr txBox="1"/>
            <p:nvPr/>
          </p:nvSpPr>
          <p:spPr>
            <a:xfrm>
              <a:off x="362858" y="2061028"/>
              <a:ext cx="2220685" cy="116955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Large utility company needs to scan complicated invoices to ensure veracity of billing and revenue collection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873C3B-3C80-430D-8C3D-D97100488804}"/>
              </a:ext>
            </a:extLst>
          </p:cNvPr>
          <p:cNvGrpSpPr/>
          <p:nvPr/>
        </p:nvGrpSpPr>
        <p:grpSpPr>
          <a:xfrm>
            <a:off x="3626008" y="1240546"/>
            <a:ext cx="2249715" cy="1512906"/>
            <a:chOff x="348342" y="1502229"/>
            <a:chExt cx="2249715" cy="151290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F3AF79E-8CF3-4952-9FEA-39C6EC40AFDD}"/>
                </a:ext>
              </a:extLst>
            </p:cNvPr>
            <p:cNvSpPr/>
            <p:nvPr/>
          </p:nvSpPr>
          <p:spPr>
            <a:xfrm>
              <a:off x="348342" y="1502229"/>
              <a:ext cx="2249715" cy="558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 Agency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88A769-4BF9-4C62-A38B-318DBD2A1AEB}"/>
                </a:ext>
              </a:extLst>
            </p:cNvPr>
            <p:cNvSpPr txBox="1"/>
            <p:nvPr/>
          </p:nvSpPr>
          <p:spPr>
            <a:xfrm>
              <a:off x="362858" y="2061028"/>
              <a:ext cx="2220685" cy="95410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Large global advertising agency needs to match existing experts with new project demands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64837AC-B261-484D-B882-F92FF00A0292}"/>
              </a:ext>
            </a:extLst>
          </p:cNvPr>
          <p:cNvGrpSpPr/>
          <p:nvPr/>
        </p:nvGrpSpPr>
        <p:grpSpPr>
          <a:xfrm>
            <a:off x="3626008" y="3018546"/>
            <a:ext cx="2249715" cy="1943794"/>
            <a:chOff x="348342" y="1502229"/>
            <a:chExt cx="2249715" cy="194379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3D9ABF-60E6-4685-8917-C44044ED37E9}"/>
                </a:ext>
              </a:extLst>
            </p:cNvPr>
            <p:cNvSpPr/>
            <p:nvPr/>
          </p:nvSpPr>
          <p:spPr>
            <a:xfrm>
              <a:off x="348342" y="1502229"/>
              <a:ext cx="2249715" cy="558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Recruiter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06E37F-5777-4126-A2CF-2424E85ACF38}"/>
                </a:ext>
              </a:extLst>
            </p:cNvPr>
            <p:cNvSpPr txBox="1"/>
            <p:nvPr/>
          </p:nvSpPr>
          <p:spPr>
            <a:xfrm>
              <a:off x="362858" y="2061028"/>
              <a:ext cx="2220685" cy="138499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Start-up recruiting company needs to match unstructured job requisitions with different unstructured talent descriptions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4C4FD10-AB3B-4F46-A17C-8E36FE94E4C1}"/>
              </a:ext>
            </a:extLst>
          </p:cNvPr>
          <p:cNvGrpSpPr/>
          <p:nvPr/>
        </p:nvGrpSpPr>
        <p:grpSpPr>
          <a:xfrm>
            <a:off x="6245837" y="1211517"/>
            <a:ext cx="2249715" cy="1512906"/>
            <a:chOff x="348342" y="1502229"/>
            <a:chExt cx="2249715" cy="151290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AE9453C-5B31-4DDA-A6EE-FC9D1425F285}"/>
                </a:ext>
              </a:extLst>
            </p:cNvPr>
            <p:cNvSpPr/>
            <p:nvPr/>
          </p:nvSpPr>
          <p:spPr>
            <a:xfrm>
              <a:off x="348342" y="1502229"/>
              <a:ext cx="2249715" cy="558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Home Healthcare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495B2D3-8FCE-46D5-8BF5-A3BC475B2A6C}"/>
                </a:ext>
              </a:extLst>
            </p:cNvPr>
            <p:cNvSpPr txBox="1"/>
            <p:nvPr/>
          </p:nvSpPr>
          <p:spPr>
            <a:xfrm>
              <a:off x="362858" y="2061028"/>
              <a:ext cx="2220685" cy="95410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Large at-home healthcare company needs to optimize their field work force scheduling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53275B-1DE6-4758-B39E-677760D0952F}"/>
              </a:ext>
            </a:extLst>
          </p:cNvPr>
          <p:cNvGrpSpPr/>
          <p:nvPr/>
        </p:nvGrpSpPr>
        <p:grpSpPr>
          <a:xfrm>
            <a:off x="6245837" y="3076603"/>
            <a:ext cx="2249715" cy="1512906"/>
            <a:chOff x="348342" y="1502229"/>
            <a:chExt cx="2249715" cy="151290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062347-2803-4369-B1E6-618A63327156}"/>
                </a:ext>
              </a:extLst>
            </p:cNvPr>
            <p:cNvSpPr/>
            <p:nvPr/>
          </p:nvSpPr>
          <p:spPr>
            <a:xfrm>
              <a:off x="348342" y="1502229"/>
              <a:ext cx="2249715" cy="558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Accounting Firm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EF91D52-218D-41D1-B9BE-FA72D0516EC3}"/>
                </a:ext>
              </a:extLst>
            </p:cNvPr>
            <p:cNvSpPr txBox="1"/>
            <p:nvPr/>
          </p:nvSpPr>
          <p:spPr>
            <a:xfrm>
              <a:off x="362858" y="2061028"/>
              <a:ext cx="2220685" cy="95410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Large accounting firm wants to optimize their employee account assignments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4FCAD4-362A-41C8-BF5D-AB7033D3F30E}"/>
              </a:ext>
            </a:extLst>
          </p:cNvPr>
          <p:cNvGrpSpPr/>
          <p:nvPr/>
        </p:nvGrpSpPr>
        <p:grpSpPr>
          <a:xfrm>
            <a:off x="8843895" y="1240546"/>
            <a:ext cx="2249715" cy="1512906"/>
            <a:chOff x="348342" y="1502229"/>
            <a:chExt cx="2249715" cy="151290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4FD4707-C21D-453E-8D11-C18D1473548A}"/>
                </a:ext>
              </a:extLst>
            </p:cNvPr>
            <p:cNvSpPr/>
            <p:nvPr/>
          </p:nvSpPr>
          <p:spPr>
            <a:xfrm>
              <a:off x="348342" y="1502229"/>
              <a:ext cx="2249715" cy="558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Public Sector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B6E67A6-E80C-4212-B45E-F19424CDFE1F}"/>
                </a:ext>
              </a:extLst>
            </p:cNvPr>
            <p:cNvSpPr txBox="1"/>
            <p:nvPr/>
          </p:nvSpPr>
          <p:spPr>
            <a:xfrm>
              <a:off x="362858" y="2061028"/>
              <a:ext cx="2220685" cy="95410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Public sector client needs to match historical system risk statements to new systems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F6B3DC1-330B-4138-8277-A85221E19758}"/>
              </a:ext>
            </a:extLst>
          </p:cNvPr>
          <p:cNvGrpSpPr/>
          <p:nvPr/>
        </p:nvGrpSpPr>
        <p:grpSpPr>
          <a:xfrm>
            <a:off x="8793095" y="3047574"/>
            <a:ext cx="2249715" cy="1297463"/>
            <a:chOff x="348342" y="1502229"/>
            <a:chExt cx="2249715" cy="129746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460D7AF-73C0-428E-A8BA-E6B478E62483}"/>
                </a:ext>
              </a:extLst>
            </p:cNvPr>
            <p:cNvSpPr/>
            <p:nvPr/>
          </p:nvSpPr>
          <p:spPr>
            <a:xfrm>
              <a:off x="348342" y="1502229"/>
              <a:ext cx="2249715" cy="558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Tax Authority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207339-209A-4B0A-A2E6-D967F6C966D1}"/>
                </a:ext>
              </a:extLst>
            </p:cNvPr>
            <p:cNvSpPr txBox="1"/>
            <p:nvPr/>
          </p:nvSpPr>
          <p:spPr>
            <a:xfrm>
              <a:off x="362858" y="2061028"/>
              <a:ext cx="2220685" cy="73866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Tax authority wants to deduplicate records to uncover fraud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C12A420-049A-4E59-B719-C728D6EBD677}"/>
              </a:ext>
            </a:extLst>
          </p:cNvPr>
          <p:cNvGrpSpPr/>
          <p:nvPr/>
        </p:nvGrpSpPr>
        <p:grpSpPr>
          <a:xfrm>
            <a:off x="8836639" y="4564317"/>
            <a:ext cx="2249715" cy="1512906"/>
            <a:chOff x="348342" y="1502229"/>
            <a:chExt cx="2249715" cy="151290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C77B7E9-A54A-40BD-B1E0-8BDB7003F96D}"/>
                </a:ext>
              </a:extLst>
            </p:cNvPr>
            <p:cNvSpPr/>
            <p:nvPr/>
          </p:nvSpPr>
          <p:spPr>
            <a:xfrm>
              <a:off x="348342" y="1502229"/>
              <a:ext cx="2249715" cy="558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Credit Card Company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512966-2004-47EB-B942-C3B4355E792F}"/>
                </a:ext>
              </a:extLst>
            </p:cNvPr>
            <p:cNvSpPr txBox="1"/>
            <p:nvPr/>
          </p:nvSpPr>
          <p:spPr>
            <a:xfrm>
              <a:off x="362858" y="2061028"/>
              <a:ext cx="2220685" cy="95410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Large credit card company needs to deduplicate multiple source records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33FE502-D397-4119-862A-A03504C42F26}"/>
              </a:ext>
            </a:extLst>
          </p:cNvPr>
          <p:cNvGrpSpPr/>
          <p:nvPr/>
        </p:nvGrpSpPr>
        <p:grpSpPr>
          <a:xfrm>
            <a:off x="991668" y="4934431"/>
            <a:ext cx="2249715" cy="1297463"/>
            <a:chOff x="348342" y="1502229"/>
            <a:chExt cx="2249715" cy="129746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805D253-0D3E-4D6A-B8EE-DC00C5A6B594}"/>
                </a:ext>
              </a:extLst>
            </p:cNvPr>
            <p:cNvSpPr/>
            <p:nvPr/>
          </p:nvSpPr>
          <p:spPr>
            <a:xfrm>
              <a:off x="348342" y="1502229"/>
              <a:ext cx="2249715" cy="558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Microsoft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83CFCAB-BB2C-458B-A3CD-EEE62F650CDB}"/>
                </a:ext>
              </a:extLst>
            </p:cNvPr>
            <p:cNvSpPr txBox="1"/>
            <p:nvPr/>
          </p:nvSpPr>
          <p:spPr>
            <a:xfrm>
              <a:off x="362858" y="2061028"/>
              <a:ext cx="2220685" cy="73866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Microsoft Learning needs to recommend learning path for new college hires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9EA8377-3CC2-43AE-9D77-73EE2CDD70B5}"/>
              </a:ext>
            </a:extLst>
          </p:cNvPr>
          <p:cNvGrpSpPr/>
          <p:nvPr/>
        </p:nvGrpSpPr>
        <p:grpSpPr>
          <a:xfrm>
            <a:off x="3633267" y="5144889"/>
            <a:ext cx="2249715" cy="1297463"/>
            <a:chOff x="348342" y="1502229"/>
            <a:chExt cx="2249715" cy="129746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8E2423A-6CB0-4855-A532-BA15D69009AB}"/>
                </a:ext>
              </a:extLst>
            </p:cNvPr>
            <p:cNvSpPr/>
            <p:nvPr/>
          </p:nvSpPr>
          <p:spPr>
            <a:xfrm>
              <a:off x="348342" y="1502229"/>
              <a:ext cx="2249715" cy="558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Health Insurer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F9E0F53-D926-4739-B5AC-E56B4BF594C1}"/>
                </a:ext>
              </a:extLst>
            </p:cNvPr>
            <p:cNvSpPr txBox="1"/>
            <p:nvPr/>
          </p:nvSpPr>
          <p:spPr>
            <a:xfrm>
              <a:off x="362858" y="2061028"/>
              <a:ext cx="2220685" cy="73866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Healthcare company wants to create patient longitudinal record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3C130D-FC66-45E4-8117-51EC6F933B29}"/>
              </a:ext>
            </a:extLst>
          </p:cNvPr>
          <p:cNvGrpSpPr/>
          <p:nvPr/>
        </p:nvGrpSpPr>
        <p:grpSpPr>
          <a:xfrm>
            <a:off x="6267611" y="4832830"/>
            <a:ext cx="2249715" cy="1512906"/>
            <a:chOff x="348342" y="1502229"/>
            <a:chExt cx="2249715" cy="151290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1195936-84E5-45F8-9453-BE6BE53AD5F1}"/>
                </a:ext>
              </a:extLst>
            </p:cNvPr>
            <p:cNvSpPr/>
            <p:nvPr/>
          </p:nvSpPr>
          <p:spPr>
            <a:xfrm>
              <a:off x="348342" y="1502229"/>
              <a:ext cx="2249715" cy="558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Consulting Firm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72DEC19-94FF-48C9-B039-609C809FE853}"/>
                </a:ext>
              </a:extLst>
            </p:cNvPr>
            <p:cNvSpPr txBox="1"/>
            <p:nvPr/>
          </p:nvSpPr>
          <p:spPr>
            <a:xfrm>
              <a:off x="362858" y="2061028"/>
              <a:ext cx="2220685" cy="95410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Consulting firm needs to assess workforce skills against changing client demands</a:t>
              </a:r>
            </a:p>
          </p:txBody>
        </p:sp>
      </p:grp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6507244D-F1D0-4F47-B5B5-5D761081B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591" y="98179"/>
            <a:ext cx="1427044" cy="79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6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 result for social security fund of uganda">
            <a:extLst>
              <a:ext uri="{FF2B5EF4-FFF2-40B4-BE49-F238E27FC236}">
                <a16:creationId xmlns:a16="http://schemas.microsoft.com/office/drawing/2014/main" id="{CA6AC715-B46C-4032-8224-72B2BE5EF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895" y="2631046"/>
            <a:ext cx="3418689" cy="191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4114C1-1AE8-4726-AB40-74CDC96F264C}"/>
              </a:ext>
            </a:extLst>
          </p:cNvPr>
          <p:cNvSpPr/>
          <p:nvPr/>
        </p:nvSpPr>
        <p:spPr>
          <a:xfrm>
            <a:off x="0" y="97958"/>
            <a:ext cx="10083625" cy="93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Microsoft Consulting is engaged to solve these problems for our global clients </a:t>
            </a:r>
          </a:p>
        </p:txBody>
      </p:sp>
      <p:pic>
        <p:nvPicPr>
          <p:cNvPr id="3074" name="Picture 2" descr="Publicis Worldwide Logo">
            <a:extLst>
              <a:ext uri="{FF2B5EF4-FFF2-40B4-BE49-F238E27FC236}">
                <a16:creationId xmlns:a16="http://schemas.microsoft.com/office/drawing/2014/main" id="{BFCC71E0-9ADE-491E-A1BA-1C1221BAF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1" y="1477659"/>
            <a:ext cx="29337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 ">
            <a:extLst>
              <a:ext uri="{FF2B5EF4-FFF2-40B4-BE49-F238E27FC236}">
                <a16:creationId xmlns:a16="http://schemas.microsoft.com/office/drawing/2014/main" id="{E7DEC20A-4966-43E1-B9AA-C1F14D57F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47" y="4012825"/>
            <a:ext cx="1047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Image result for bp logo">
            <a:extLst>
              <a:ext uri="{FF2B5EF4-FFF2-40B4-BE49-F238E27FC236}">
                <a16:creationId xmlns:a16="http://schemas.microsoft.com/office/drawing/2014/main" id="{588A6644-E3D4-4974-8CAE-6AC6BD4DC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37" y="3254792"/>
            <a:ext cx="2009491" cy="124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Image result for e &amp; Y">
            <a:extLst>
              <a:ext uri="{FF2B5EF4-FFF2-40B4-BE49-F238E27FC236}">
                <a16:creationId xmlns:a16="http://schemas.microsoft.com/office/drawing/2014/main" id="{8068A066-2B91-45EE-9416-70427D298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94" y="2253726"/>
            <a:ext cx="1313115" cy="141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Image result for booz allen">
            <a:extLst>
              <a:ext uri="{FF2B5EF4-FFF2-40B4-BE49-F238E27FC236}">
                <a16:creationId xmlns:a16="http://schemas.microsoft.com/office/drawing/2014/main" id="{E8CD588F-9C42-43B4-A978-7ACC562F7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994" y="4816068"/>
            <a:ext cx="1642139" cy="165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Image result for DXC">
            <a:extLst>
              <a:ext uri="{FF2B5EF4-FFF2-40B4-BE49-F238E27FC236}">
                <a16:creationId xmlns:a16="http://schemas.microsoft.com/office/drawing/2014/main" id="{B7D14DF5-0837-450F-BB9A-8CB54FD6B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68" y="4188628"/>
            <a:ext cx="1381551" cy="140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revenue-Logo">
            <a:extLst>
              <a:ext uri="{FF2B5EF4-FFF2-40B4-BE49-F238E27FC236}">
                <a16:creationId xmlns:a16="http://schemas.microsoft.com/office/drawing/2014/main" id="{25DEDBD4-780F-45B3-9D6A-1DA1DCD3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4" y="5455894"/>
            <a:ext cx="1874324" cy="896416"/>
          </a:xfrm>
          <a:prstGeom prst="rect">
            <a:avLst/>
          </a:prstGeom>
          <a:solidFill>
            <a:srgbClr val="00CC99"/>
          </a:solidFill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234D7563-C2A3-43E6-988B-5FA7B203E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62" y="5703040"/>
            <a:ext cx="2182078" cy="67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Image result for old mutual logo">
            <a:extLst>
              <a:ext uri="{FF2B5EF4-FFF2-40B4-BE49-F238E27FC236}">
                <a16:creationId xmlns:a16="http://schemas.microsoft.com/office/drawing/2014/main" id="{DB854885-9631-441C-A6B2-D943C06DA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887" y="2130866"/>
            <a:ext cx="11906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Image result for renault logo">
            <a:extLst>
              <a:ext uri="{FF2B5EF4-FFF2-40B4-BE49-F238E27FC236}">
                <a16:creationId xmlns:a16="http://schemas.microsoft.com/office/drawing/2014/main" id="{13D2D722-D0D6-40D6-BF74-CDBF61622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977" y="2112030"/>
            <a:ext cx="1745199" cy="142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 descr="Image result for british police services logo">
            <a:extLst>
              <a:ext uri="{FF2B5EF4-FFF2-40B4-BE49-F238E27FC236}">
                <a16:creationId xmlns:a16="http://schemas.microsoft.com/office/drawing/2014/main" id="{23032BBD-5B04-4588-B11C-A2D81F476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940" y="1045838"/>
            <a:ext cx="1408439" cy="146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" name="Picture 2" descr="Image result for mastercard">
            <a:extLst>
              <a:ext uri="{FF2B5EF4-FFF2-40B4-BE49-F238E27FC236}">
                <a16:creationId xmlns:a16="http://schemas.microsoft.com/office/drawing/2014/main" id="{98E0F522-5326-44EF-8AF7-07571882C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973" y="1009130"/>
            <a:ext cx="1803811" cy="122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2276C3-A6AB-4D84-9B34-279D92FFC4F0}"/>
              </a:ext>
            </a:extLst>
          </p:cNvPr>
          <p:cNvSpPr/>
          <p:nvPr/>
        </p:nvSpPr>
        <p:spPr>
          <a:xfrm>
            <a:off x="0" y="6696635"/>
            <a:ext cx="12192000" cy="1613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6D724-39B9-46CD-87C2-1B7DF74CC612}"/>
              </a:ext>
            </a:extLst>
          </p:cNvPr>
          <p:cNvSpPr txBox="1"/>
          <p:nvPr/>
        </p:nvSpPr>
        <p:spPr>
          <a:xfrm>
            <a:off x="8122775" y="1269216"/>
            <a:ext cx="347740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To date:</a:t>
            </a:r>
          </a:p>
          <a:p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Every engagement that uses fuzzy matching has started from scratch and defined their own approach.</a:t>
            </a:r>
          </a:p>
          <a:p>
            <a:pPr marL="342900" indent="-342900">
              <a:buAutoNum type="arabicPeriod"/>
            </a:pPr>
            <a:r>
              <a:rPr lang="en-US" sz="1600" dirty="0"/>
              <a:t>Of the clients on this slide, we didn’t always win their business because the solution was custom (and expensive) or we couldn’t describe the impact effectively.</a:t>
            </a:r>
          </a:p>
          <a:p>
            <a:pPr marL="342900" indent="-342900">
              <a:buAutoNum type="arabicPeriod"/>
            </a:pPr>
            <a:r>
              <a:rPr lang="en-US" sz="1600" dirty="0"/>
              <a:t>There is no shared repository for fuzzy matching knowledge even though it is incredibly common in our custom solutions.</a:t>
            </a:r>
          </a:p>
          <a:p>
            <a:pPr marL="342900" indent="-342900">
              <a:buAutoNum type="arabicPeriod"/>
            </a:pPr>
            <a:r>
              <a:rPr lang="en-US" sz="1600" dirty="0"/>
              <a:t>We are behind competitors in using fuzzy matching to solve key business challenges.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  <p:pic>
        <p:nvPicPr>
          <p:cNvPr id="162818" name="Picture 2">
            <a:extLst>
              <a:ext uri="{FF2B5EF4-FFF2-40B4-BE49-F238E27FC236}">
                <a16:creationId xmlns:a16="http://schemas.microsoft.com/office/drawing/2014/main" id="{16684498-7DA7-4AF5-95F7-D6AE90D42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31" y="4136064"/>
            <a:ext cx="1334407" cy="113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6D93C045-411E-4ADB-A7D1-4FECF8F93F7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591" y="98179"/>
            <a:ext cx="1427044" cy="79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8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37D9203-F7DB-4CE4-907B-462B9D8A9EEA}"/>
              </a:ext>
            </a:extLst>
          </p:cNvPr>
          <p:cNvSpPr/>
          <p:nvPr/>
        </p:nvSpPr>
        <p:spPr>
          <a:xfrm>
            <a:off x="0" y="97958"/>
            <a:ext cx="10083625" cy="93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Examples</a:t>
            </a:r>
          </a:p>
        </p:txBody>
      </p:sp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8F1E911C-99A1-4DAD-91DC-C9F67560A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0725" y="2319479"/>
            <a:ext cx="491036" cy="4910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262092-A476-427E-87BB-433C2C10BE35}"/>
              </a:ext>
            </a:extLst>
          </p:cNvPr>
          <p:cNvSpPr txBox="1"/>
          <p:nvPr/>
        </p:nvSpPr>
        <p:spPr>
          <a:xfrm>
            <a:off x="150125" y="2749904"/>
            <a:ext cx="216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chemeClr val="accent2"/>
                </a:solidFill>
              </a:rPr>
              <a:t>Jane Doe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3BC61D-8C8F-4B70-98F9-B4B8B5E9FDF6}"/>
              </a:ext>
            </a:extLst>
          </p:cNvPr>
          <p:cNvSpPr txBox="1"/>
          <p:nvPr/>
        </p:nvSpPr>
        <p:spPr>
          <a:xfrm>
            <a:off x="3197277" y="2502582"/>
            <a:ext cx="191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Jayne Doe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F6C9F-25D0-41A4-8C30-8CB139399BB1}"/>
              </a:ext>
            </a:extLst>
          </p:cNvPr>
          <p:cNvSpPr txBox="1"/>
          <p:nvPr/>
        </p:nvSpPr>
        <p:spPr>
          <a:xfrm>
            <a:off x="3197277" y="2934921"/>
            <a:ext cx="168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Doe, Janie, Ms.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3ED0D4-5A25-4140-8F48-16F6373A93E1}"/>
              </a:ext>
            </a:extLst>
          </p:cNvPr>
          <p:cNvSpPr txBox="1"/>
          <p:nvPr/>
        </p:nvSpPr>
        <p:spPr>
          <a:xfrm>
            <a:off x="3197277" y="3383398"/>
            <a:ext cx="163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Jane R. Dough</a:t>
            </a:r>
          </a:p>
        </p:txBody>
      </p:sp>
      <p:sp>
        <p:nvSpPr>
          <p:cNvPr id="14" name="Equals 13">
            <a:extLst>
              <a:ext uri="{FF2B5EF4-FFF2-40B4-BE49-F238E27FC236}">
                <a16:creationId xmlns:a16="http://schemas.microsoft.com/office/drawing/2014/main" id="{08FE7E42-3D91-45B5-8687-0BA889B0EC4B}"/>
              </a:ext>
            </a:extLst>
          </p:cNvPr>
          <p:cNvSpPr/>
          <p:nvPr/>
        </p:nvSpPr>
        <p:spPr>
          <a:xfrm>
            <a:off x="2343963" y="2810515"/>
            <a:ext cx="771099" cy="57320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Graphic 18" descr="Question Mark">
            <a:extLst>
              <a:ext uri="{FF2B5EF4-FFF2-40B4-BE49-F238E27FC236}">
                <a16:creationId xmlns:a16="http://schemas.microsoft.com/office/drawing/2014/main" id="{A382BBA1-1366-4872-8C62-9BA93838B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8560" y="2042378"/>
            <a:ext cx="491036" cy="4910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727CCA-CFF3-41EC-A1FF-D35FD30BAE7C}"/>
              </a:ext>
            </a:extLst>
          </p:cNvPr>
          <p:cNvSpPr txBox="1"/>
          <p:nvPr/>
        </p:nvSpPr>
        <p:spPr>
          <a:xfrm>
            <a:off x="6228273" y="2559264"/>
            <a:ext cx="216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chemeClr val="accent2"/>
                </a:solidFill>
              </a:rPr>
              <a:t>Jane Doe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EA199D-C402-4F7E-B14C-754917029B6A}"/>
              </a:ext>
            </a:extLst>
          </p:cNvPr>
          <p:cNvSpPr txBox="1"/>
          <p:nvPr/>
        </p:nvSpPr>
        <p:spPr>
          <a:xfrm>
            <a:off x="8675720" y="2642329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is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FB896-E33B-4549-8664-87C84CE50C75}"/>
              </a:ext>
            </a:extLst>
          </p:cNvPr>
          <p:cNvSpPr txBox="1"/>
          <p:nvPr/>
        </p:nvSpPr>
        <p:spPr>
          <a:xfrm>
            <a:off x="9737115" y="1569054"/>
            <a:ext cx="23418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designer</a:t>
            </a:r>
          </a:p>
          <a:p>
            <a:r>
              <a:rPr lang="en-US"/>
              <a:t>UX architect</a:t>
            </a:r>
          </a:p>
          <a:p>
            <a:r>
              <a:rPr lang="en-US"/>
              <a:t>UX consultant</a:t>
            </a:r>
          </a:p>
          <a:p>
            <a:r>
              <a:rPr lang="en-US"/>
              <a:t>UX/UI consultant</a:t>
            </a:r>
          </a:p>
          <a:p>
            <a:r>
              <a:rPr lang="en-US"/>
              <a:t>UX lead</a:t>
            </a:r>
          </a:p>
          <a:p>
            <a:r>
              <a:rPr lang="en-US"/>
              <a:t>information Architect</a:t>
            </a:r>
          </a:p>
          <a:p>
            <a:r>
              <a:rPr lang="en-US"/>
              <a:t>design strategist</a:t>
            </a:r>
          </a:p>
          <a:p>
            <a:r>
              <a:rPr lang="en-US"/>
              <a:t>facilitator</a:t>
            </a:r>
          </a:p>
          <a:p>
            <a:r>
              <a:rPr lang="en-US"/>
              <a:t>graphic designer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409D7-DA1A-403B-9111-7C44385461F6}"/>
              </a:ext>
            </a:extLst>
          </p:cNvPr>
          <p:cNvSpPr txBox="1"/>
          <p:nvPr/>
        </p:nvSpPr>
        <p:spPr>
          <a:xfrm>
            <a:off x="0" y="4891614"/>
            <a:ext cx="216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chemeClr val="accent2"/>
                </a:solidFill>
              </a:rPr>
              <a:t>Jane Doe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A1250F1D-F675-4257-95EC-4E0D2F803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8169" y="4490224"/>
            <a:ext cx="491036" cy="491036"/>
          </a:xfrm>
          <a:prstGeom prst="rect">
            <a:avLst/>
          </a:prstGeom>
        </p:spPr>
      </p:pic>
      <p:sp>
        <p:nvSpPr>
          <p:cNvPr id="7" name="Equals 6">
            <a:extLst>
              <a:ext uri="{FF2B5EF4-FFF2-40B4-BE49-F238E27FC236}">
                <a16:creationId xmlns:a16="http://schemas.microsoft.com/office/drawing/2014/main" id="{AA501B9C-525A-4B17-9DFC-962C19DBAC4B}"/>
              </a:ext>
            </a:extLst>
          </p:cNvPr>
          <p:cNvSpPr/>
          <p:nvPr/>
        </p:nvSpPr>
        <p:spPr>
          <a:xfrm>
            <a:off x="2256029" y="5008154"/>
            <a:ext cx="771099" cy="57320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41114-69AF-4416-9771-284C86A841CC}"/>
              </a:ext>
            </a:extLst>
          </p:cNvPr>
          <p:cNvSpPr txBox="1"/>
          <p:nvPr/>
        </p:nvSpPr>
        <p:spPr>
          <a:xfrm>
            <a:off x="3170752" y="4631879"/>
            <a:ext cx="2606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Jane Doe who lived at 1822 Main Ave, Anytown, USA between September 1993 and August 1995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16AC8A-8198-4E54-BE9D-5FE690C82A89}"/>
              </a:ext>
            </a:extLst>
          </p:cNvPr>
          <p:cNvSpPr txBox="1"/>
          <p:nvPr/>
        </p:nvSpPr>
        <p:spPr>
          <a:xfrm>
            <a:off x="6225680" y="5104626"/>
            <a:ext cx="216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chemeClr val="accent2"/>
                </a:solidFill>
              </a:rPr>
              <a:t>Jane Doe</a:t>
            </a:r>
          </a:p>
        </p:txBody>
      </p:sp>
      <p:pic>
        <p:nvPicPr>
          <p:cNvPr id="25" name="Graphic 24" descr="Question Mark">
            <a:extLst>
              <a:ext uri="{FF2B5EF4-FFF2-40B4-BE49-F238E27FC236}">
                <a16:creationId xmlns:a16="http://schemas.microsoft.com/office/drawing/2014/main" id="{33ABC56A-8B89-48EC-9173-DDCB3391E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9159" y="4667028"/>
            <a:ext cx="491036" cy="49103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4179808-AC48-4C40-A7F7-76FCBA6B2BBC}"/>
              </a:ext>
            </a:extLst>
          </p:cNvPr>
          <p:cNvSpPr txBox="1"/>
          <p:nvPr/>
        </p:nvSpPr>
        <p:spPr>
          <a:xfrm>
            <a:off x="8457304" y="5094856"/>
            <a:ext cx="1194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knows</a:t>
            </a:r>
          </a:p>
          <a:p>
            <a:r>
              <a:rPr lang="en-US" sz="2400" b="1"/>
              <a:t>how to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489D6C-04DE-463D-984D-F33615DBA867}"/>
              </a:ext>
            </a:extLst>
          </p:cNvPr>
          <p:cNvSpPr txBox="1"/>
          <p:nvPr/>
        </p:nvSpPr>
        <p:spPr>
          <a:xfrm>
            <a:off x="9764360" y="4476291"/>
            <a:ext cx="23310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lead Scrum</a:t>
            </a:r>
          </a:p>
          <a:p>
            <a:r>
              <a:rPr lang="en-US"/>
              <a:t>code C#</a:t>
            </a:r>
          </a:p>
          <a:p>
            <a:r>
              <a:rPr lang="en-US"/>
              <a:t>do user testing</a:t>
            </a:r>
          </a:p>
          <a:p>
            <a:r>
              <a:rPr lang="en-US"/>
              <a:t>code Python</a:t>
            </a:r>
          </a:p>
          <a:p>
            <a:r>
              <a:rPr lang="en-US"/>
              <a:t>do data science</a:t>
            </a:r>
          </a:p>
          <a:p>
            <a:r>
              <a:rPr lang="en-US"/>
              <a:t>do business analytics</a:t>
            </a:r>
          </a:p>
          <a:p>
            <a:r>
              <a:rPr lang="en-US"/>
              <a:t>play Bach on a kazoo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2FD1A944-E0C7-4998-950D-0A13FBA6C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591" y="98179"/>
            <a:ext cx="1427044" cy="79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DA7E1E-E7DE-47C7-85B6-F4D0F74EEAD6}"/>
              </a:ext>
            </a:extLst>
          </p:cNvPr>
          <p:cNvSpPr/>
          <p:nvPr/>
        </p:nvSpPr>
        <p:spPr>
          <a:xfrm>
            <a:off x="0" y="6611257"/>
            <a:ext cx="12192000" cy="246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56622-0021-42B4-9FB6-7D8D39BE96E4}"/>
              </a:ext>
            </a:extLst>
          </p:cNvPr>
          <p:cNvSpPr txBox="1"/>
          <p:nvPr/>
        </p:nvSpPr>
        <p:spPr>
          <a:xfrm>
            <a:off x="2223683" y="2901810"/>
            <a:ext cx="2471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People Matching</a:t>
            </a:r>
          </a:p>
        </p:txBody>
      </p:sp>
      <p:pic>
        <p:nvPicPr>
          <p:cNvPr id="11" name="Graphic 10" descr="Handshake">
            <a:extLst>
              <a:ext uri="{FF2B5EF4-FFF2-40B4-BE49-F238E27FC236}">
                <a16:creationId xmlns:a16="http://schemas.microsoft.com/office/drawing/2014/main" id="{619E7EE6-63DE-4B5C-978B-7FBFF0782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4909" y="2018768"/>
            <a:ext cx="914400" cy="914400"/>
          </a:xfrm>
          <a:prstGeom prst="rect">
            <a:avLst/>
          </a:prstGeom>
        </p:spPr>
      </p:pic>
      <p:pic>
        <p:nvPicPr>
          <p:cNvPr id="13" name="Graphic 12" descr="Venn diagram">
            <a:extLst>
              <a:ext uri="{FF2B5EF4-FFF2-40B4-BE49-F238E27FC236}">
                <a16:creationId xmlns:a16="http://schemas.microsoft.com/office/drawing/2014/main" id="{3AB40A60-1C19-48A4-89B3-8DD684194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7022" y="2006093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4D5DC62-3CA8-45BA-92F6-5D20EE67A312}"/>
              </a:ext>
            </a:extLst>
          </p:cNvPr>
          <p:cNvSpPr txBox="1"/>
          <p:nvPr/>
        </p:nvSpPr>
        <p:spPr>
          <a:xfrm>
            <a:off x="6306965" y="2873323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Data Management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F4A164-C000-4601-B1D3-F2741E344545}"/>
              </a:ext>
            </a:extLst>
          </p:cNvPr>
          <p:cNvSpPr txBox="1"/>
          <p:nvPr/>
        </p:nvSpPr>
        <p:spPr>
          <a:xfrm>
            <a:off x="2395364" y="3707894"/>
            <a:ext cx="26669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finding experts</a:t>
            </a:r>
          </a:p>
          <a:p>
            <a:pPr marL="342900" indent="-342900">
              <a:buAutoNum type="arabicPeriod"/>
            </a:pPr>
            <a:r>
              <a:rPr lang="en-US" sz="1400" dirty="0"/>
              <a:t>staffing projects</a:t>
            </a:r>
          </a:p>
          <a:p>
            <a:pPr marL="342900" indent="-342900">
              <a:buAutoNum type="arabicPeriod"/>
            </a:pPr>
            <a:r>
              <a:rPr lang="en-US" sz="1400" dirty="0"/>
              <a:t>hiring</a:t>
            </a:r>
          </a:p>
          <a:p>
            <a:pPr marL="342900" indent="-342900">
              <a:buAutoNum type="arabicPeriod"/>
            </a:pPr>
            <a:r>
              <a:rPr lang="en-US" sz="1400" dirty="0"/>
              <a:t>skill/training recommender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F18205-35BD-4AA5-ABD4-3AC9E6D59DEE}"/>
              </a:ext>
            </a:extLst>
          </p:cNvPr>
          <p:cNvSpPr txBox="1"/>
          <p:nvPr/>
        </p:nvSpPr>
        <p:spPr>
          <a:xfrm>
            <a:off x="6488393" y="3758694"/>
            <a:ext cx="17660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sz="1400"/>
              <a:t>master record</a:t>
            </a:r>
          </a:p>
          <a:p>
            <a:pPr marL="342900" indent="-342900">
              <a:buAutoNum type="arabicPeriod" startAt="5"/>
            </a:pPr>
            <a:r>
              <a:rPr lang="en-US" sz="1400"/>
              <a:t>deduplication</a:t>
            </a:r>
          </a:p>
          <a:p>
            <a:pPr marL="342900" indent="-342900">
              <a:buAutoNum type="arabicPeriod" startAt="5"/>
            </a:pPr>
            <a:r>
              <a:rPr lang="en-US" sz="1400"/>
              <a:t>entity matching</a:t>
            </a:r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D3CC67D6-14B7-4EA2-9AA8-CB88313512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127" y="235576"/>
            <a:ext cx="1427044" cy="7985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B9807B-1C10-4AC3-BF84-2C5FAC411ED7}"/>
              </a:ext>
            </a:extLst>
          </p:cNvPr>
          <p:cNvSpPr/>
          <p:nvPr/>
        </p:nvSpPr>
        <p:spPr>
          <a:xfrm>
            <a:off x="0" y="97958"/>
            <a:ext cx="10677378" cy="93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Seven Scenarios across two categories represent the highest use cases</a:t>
            </a:r>
          </a:p>
        </p:txBody>
      </p:sp>
    </p:spTree>
    <p:extLst>
      <p:ext uri="{BB962C8B-B14F-4D97-AF65-F5344CB8AC3E}">
        <p14:creationId xmlns:p14="http://schemas.microsoft.com/office/powerpoint/2010/main" val="236524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25B079-1344-4997-9A40-ACD24F1255FC}"/>
              </a:ext>
            </a:extLst>
          </p:cNvPr>
          <p:cNvSpPr/>
          <p:nvPr/>
        </p:nvSpPr>
        <p:spPr>
          <a:xfrm>
            <a:off x="1" y="1104901"/>
            <a:ext cx="12192000" cy="4714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EE3489CE-7423-4618-9269-4D9F243541E6}"/>
              </a:ext>
            </a:extLst>
          </p:cNvPr>
          <p:cNvSpPr/>
          <p:nvPr/>
        </p:nvSpPr>
        <p:spPr>
          <a:xfrm>
            <a:off x="4654687" y="1776282"/>
            <a:ext cx="4706404" cy="4711849"/>
          </a:xfrm>
          <a:prstGeom prst="rect">
            <a:avLst/>
          </a:prstGeom>
          <a:noFill/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0D65E4E-0E37-4130-A202-34C8906CF01A}"/>
              </a:ext>
            </a:extLst>
          </p:cNvPr>
          <p:cNvSpPr/>
          <p:nvPr/>
        </p:nvSpPr>
        <p:spPr bwMode="auto">
          <a:xfrm>
            <a:off x="48409" y="2072889"/>
            <a:ext cx="1638973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 defTabSz="932742">
              <a:spcBef>
                <a:spcPct val="0"/>
              </a:spcBef>
              <a:defRPr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Structured </a:t>
            </a:r>
          </a:p>
          <a:p>
            <a:pPr algn="ctr" defTabSz="932742">
              <a:spcBef>
                <a:spcPct val="0"/>
              </a:spcBef>
              <a:defRPr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137" name="Arrow: Chevron 2">
            <a:extLst>
              <a:ext uri="{FF2B5EF4-FFF2-40B4-BE49-F238E27FC236}">
                <a16:creationId xmlns:a16="http://schemas.microsoft.com/office/drawing/2014/main" id="{D5EA6D0C-C8B8-404D-93CC-64C788342896}"/>
              </a:ext>
            </a:extLst>
          </p:cNvPr>
          <p:cNvSpPr/>
          <p:nvPr/>
        </p:nvSpPr>
        <p:spPr bwMode="auto">
          <a:xfrm>
            <a:off x="9781711" y="3583374"/>
            <a:ext cx="224298" cy="1101787"/>
          </a:xfrm>
          <a:custGeom>
            <a:avLst/>
            <a:gdLst>
              <a:gd name="connsiteX0" fmla="*/ 0 w 886990"/>
              <a:gd name="connsiteY0" fmla="*/ 0 h 2610702"/>
              <a:gd name="connsiteX1" fmla="*/ 245608 w 886990"/>
              <a:gd name="connsiteY1" fmla="*/ 0 h 2610702"/>
              <a:gd name="connsiteX2" fmla="*/ 886990 w 886990"/>
              <a:gd name="connsiteY2" fmla="*/ 1305351 h 2610702"/>
              <a:gd name="connsiteX3" fmla="*/ 245608 w 886990"/>
              <a:gd name="connsiteY3" fmla="*/ 2610702 h 2610702"/>
              <a:gd name="connsiteX4" fmla="*/ 0 w 886990"/>
              <a:gd name="connsiteY4" fmla="*/ 2610702 h 2610702"/>
              <a:gd name="connsiteX5" fmla="*/ 641382 w 886990"/>
              <a:gd name="connsiteY5" fmla="*/ 1305351 h 2610702"/>
              <a:gd name="connsiteX6" fmla="*/ 0 w 886990"/>
              <a:gd name="connsiteY6" fmla="*/ 0 h 2610702"/>
              <a:gd name="connsiteX0" fmla="*/ 641382 w 886990"/>
              <a:gd name="connsiteY0" fmla="*/ 1305351 h 2610702"/>
              <a:gd name="connsiteX1" fmla="*/ 0 w 886990"/>
              <a:gd name="connsiteY1" fmla="*/ 0 h 2610702"/>
              <a:gd name="connsiteX2" fmla="*/ 245608 w 886990"/>
              <a:gd name="connsiteY2" fmla="*/ 0 h 2610702"/>
              <a:gd name="connsiteX3" fmla="*/ 886990 w 886990"/>
              <a:gd name="connsiteY3" fmla="*/ 1305351 h 2610702"/>
              <a:gd name="connsiteX4" fmla="*/ 245608 w 886990"/>
              <a:gd name="connsiteY4" fmla="*/ 2610702 h 2610702"/>
              <a:gd name="connsiteX5" fmla="*/ 0 w 886990"/>
              <a:gd name="connsiteY5" fmla="*/ 2610702 h 2610702"/>
              <a:gd name="connsiteX6" fmla="*/ 732822 w 886990"/>
              <a:gd name="connsiteY6" fmla="*/ 1396791 h 2610702"/>
              <a:gd name="connsiteX0" fmla="*/ 641382 w 886990"/>
              <a:gd name="connsiteY0" fmla="*/ 1305351 h 2610702"/>
              <a:gd name="connsiteX1" fmla="*/ 0 w 886990"/>
              <a:gd name="connsiteY1" fmla="*/ 0 h 2610702"/>
              <a:gd name="connsiteX2" fmla="*/ 245608 w 886990"/>
              <a:gd name="connsiteY2" fmla="*/ 0 h 2610702"/>
              <a:gd name="connsiteX3" fmla="*/ 886990 w 886990"/>
              <a:gd name="connsiteY3" fmla="*/ 1305351 h 2610702"/>
              <a:gd name="connsiteX4" fmla="*/ 245608 w 886990"/>
              <a:gd name="connsiteY4" fmla="*/ 2610702 h 2610702"/>
              <a:gd name="connsiteX5" fmla="*/ 0 w 886990"/>
              <a:gd name="connsiteY5" fmla="*/ 2610702 h 2610702"/>
              <a:gd name="connsiteX0" fmla="*/ 0 w 886990"/>
              <a:gd name="connsiteY0" fmla="*/ 0 h 2610702"/>
              <a:gd name="connsiteX1" fmla="*/ 245608 w 886990"/>
              <a:gd name="connsiteY1" fmla="*/ 0 h 2610702"/>
              <a:gd name="connsiteX2" fmla="*/ 886990 w 886990"/>
              <a:gd name="connsiteY2" fmla="*/ 1305351 h 2610702"/>
              <a:gd name="connsiteX3" fmla="*/ 245608 w 886990"/>
              <a:gd name="connsiteY3" fmla="*/ 2610702 h 2610702"/>
              <a:gd name="connsiteX4" fmla="*/ 0 w 886990"/>
              <a:gd name="connsiteY4" fmla="*/ 2610702 h 2610702"/>
              <a:gd name="connsiteX0" fmla="*/ 0 w 886990"/>
              <a:gd name="connsiteY0" fmla="*/ 0 h 2610702"/>
              <a:gd name="connsiteX1" fmla="*/ 245608 w 886990"/>
              <a:gd name="connsiteY1" fmla="*/ 0 h 2610702"/>
              <a:gd name="connsiteX2" fmla="*/ 886990 w 886990"/>
              <a:gd name="connsiteY2" fmla="*/ 1305351 h 2610702"/>
              <a:gd name="connsiteX3" fmla="*/ 245608 w 886990"/>
              <a:gd name="connsiteY3" fmla="*/ 2610702 h 2610702"/>
              <a:gd name="connsiteX0" fmla="*/ 0 w 641382"/>
              <a:gd name="connsiteY0" fmla="*/ 0 h 2610702"/>
              <a:gd name="connsiteX1" fmla="*/ 641382 w 641382"/>
              <a:gd name="connsiteY1" fmla="*/ 1305351 h 2610702"/>
              <a:gd name="connsiteX2" fmla="*/ 0 w 641382"/>
              <a:gd name="connsiteY2" fmla="*/ 2610702 h 261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382" h="2610702">
                <a:moveTo>
                  <a:pt x="0" y="0"/>
                </a:moveTo>
                <a:lnTo>
                  <a:pt x="641382" y="1305351"/>
                </a:lnTo>
                <a:lnTo>
                  <a:pt x="0" y="2610702"/>
                </a:lnTo>
              </a:path>
            </a:pathLst>
          </a:custGeom>
          <a:noFill/>
          <a:ln w="19050" cap="flat" cmpd="sng" algn="ctr">
            <a:solidFill>
              <a:srgbClr val="0072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1" name="Cylinder 590">
            <a:extLst>
              <a:ext uri="{FF2B5EF4-FFF2-40B4-BE49-F238E27FC236}">
                <a16:creationId xmlns:a16="http://schemas.microsoft.com/office/drawing/2014/main" id="{D0161F3C-A164-4674-A4B2-307F16EC5CBF}"/>
              </a:ext>
            </a:extLst>
          </p:cNvPr>
          <p:cNvSpPr/>
          <p:nvPr/>
        </p:nvSpPr>
        <p:spPr bwMode="auto">
          <a:xfrm>
            <a:off x="1609750" y="1776351"/>
            <a:ext cx="939931" cy="1234843"/>
          </a:xfrm>
          <a:prstGeom prst="can">
            <a:avLst>
              <a:gd name="adj" fmla="val 39530"/>
            </a:avLst>
          </a:prstGeom>
          <a:solidFill>
            <a:schemeClr val="bg1"/>
          </a:solidFill>
          <a:ln w="19050">
            <a:solidFill>
              <a:srgbClr val="0072C6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62F33"/>
              </a:solidFill>
              <a:effectLst/>
              <a:uLnTx/>
              <a:uFillTx/>
              <a:latin typeface="Calibri Light" panose="020F0302020204030204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8A7EB509-B8EB-4823-95C4-7A45DADB330E}"/>
              </a:ext>
            </a:extLst>
          </p:cNvPr>
          <p:cNvGrpSpPr/>
          <p:nvPr/>
        </p:nvGrpSpPr>
        <p:grpSpPr>
          <a:xfrm>
            <a:off x="2225093" y="4555177"/>
            <a:ext cx="1398213" cy="1859862"/>
            <a:chOff x="2213928" y="2630614"/>
            <a:chExt cx="1398213" cy="1859862"/>
          </a:xfrm>
        </p:grpSpPr>
        <p:pic>
          <p:nvPicPr>
            <p:cNvPr id="135" name="Graphic 134">
              <a:extLst>
                <a:ext uri="{FF2B5EF4-FFF2-40B4-BE49-F238E27FC236}">
                  <a16:creationId xmlns:a16="http://schemas.microsoft.com/office/drawing/2014/main" id="{6758C6F5-6640-4D31-B1D7-1755DC4CE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13928" y="2630614"/>
              <a:ext cx="1398213" cy="1859862"/>
            </a:xfrm>
            <a:prstGeom prst="rect">
              <a:avLst/>
            </a:prstGeom>
          </p:spPr>
        </p:pic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D9B0C8E1-A7B4-49A5-8561-7DDCB7CE3C15}"/>
                </a:ext>
              </a:extLst>
            </p:cNvPr>
            <p:cNvSpPr/>
            <p:nvPr/>
          </p:nvSpPr>
          <p:spPr bwMode="auto">
            <a:xfrm>
              <a:off x="2213928" y="4118187"/>
              <a:ext cx="87471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t">
              <a:spAutoFit/>
            </a:bodyPr>
            <a:lstStyle/>
            <a:p>
              <a:pPr algn="ctr" defTabSz="932742">
                <a:spcBef>
                  <a:spcPct val="0"/>
                </a:spcBef>
                <a:defRPr/>
              </a:pPr>
              <a:r>
                <a:rPr lang="en-US" sz="1400">
                  <a:solidFill>
                    <a:srgbClr val="0072C6"/>
                  </a:solidFill>
                  <a:latin typeface="Script MT Bold" panose="03040602040607080904" pitchFamily="66" charset="0"/>
                </a:rPr>
                <a:t>Jane Doe</a:t>
              </a:r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D88198BA-ADA2-4425-9C38-D4E7B62D0FBE}"/>
              </a:ext>
            </a:extLst>
          </p:cNvPr>
          <p:cNvGrpSpPr/>
          <p:nvPr/>
        </p:nvGrpSpPr>
        <p:grpSpPr>
          <a:xfrm>
            <a:off x="504226" y="4959252"/>
            <a:ext cx="1196532" cy="1358333"/>
            <a:chOff x="662185" y="4336852"/>
            <a:chExt cx="1196532" cy="1358333"/>
          </a:xfrm>
        </p:grpSpPr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628AD54D-1AFA-4B46-8EB6-8CB4F73A83B4}"/>
                </a:ext>
              </a:extLst>
            </p:cNvPr>
            <p:cNvGrpSpPr/>
            <p:nvPr/>
          </p:nvGrpSpPr>
          <p:grpSpPr>
            <a:xfrm>
              <a:off x="662185" y="4336852"/>
              <a:ext cx="1045199" cy="1358333"/>
              <a:chOff x="1414025" y="4080261"/>
              <a:chExt cx="1045199" cy="1061867"/>
            </a:xfrm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3CE0A7FB-8B9C-49FC-A5B5-ABB2DC45AE7C}"/>
                  </a:ext>
                </a:extLst>
              </p:cNvPr>
              <p:cNvSpPr/>
              <p:nvPr/>
            </p:nvSpPr>
            <p:spPr>
              <a:xfrm>
                <a:off x="2041435" y="4430240"/>
                <a:ext cx="396199" cy="68766"/>
              </a:xfrm>
              <a:custGeom>
                <a:avLst/>
                <a:gdLst>
                  <a:gd name="connsiteX0" fmla="*/ 0 w 250494"/>
                  <a:gd name="connsiteY0" fmla="*/ 0 h 41749"/>
                  <a:gd name="connsiteX1" fmla="*/ 252999 w 250494"/>
                  <a:gd name="connsiteY1" fmla="*/ 0 h 41749"/>
                  <a:gd name="connsiteX2" fmla="*/ 252999 w 250494"/>
                  <a:gd name="connsiteY2" fmla="*/ 42584 h 41749"/>
                  <a:gd name="connsiteX3" fmla="*/ 0 w 250494"/>
                  <a:gd name="connsiteY3" fmla="*/ 42584 h 41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0494" h="41749">
                    <a:moveTo>
                      <a:pt x="0" y="0"/>
                    </a:moveTo>
                    <a:lnTo>
                      <a:pt x="252999" y="0"/>
                    </a:lnTo>
                    <a:lnTo>
                      <a:pt x="252999" y="42584"/>
                    </a:lnTo>
                    <a:lnTo>
                      <a:pt x="0" y="42584"/>
                    </a:lnTo>
                    <a:close/>
                  </a:path>
                </a:pathLst>
              </a:custGeom>
              <a:solidFill>
                <a:srgbClr val="0078D6"/>
              </a:solidFill>
              <a:ln w="6918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22F6383-A7A4-4A44-A87A-434F251934F5}"/>
                  </a:ext>
                </a:extLst>
              </p:cNvPr>
              <p:cNvGrpSpPr/>
              <p:nvPr/>
            </p:nvGrpSpPr>
            <p:grpSpPr>
              <a:xfrm>
                <a:off x="1414025" y="4080261"/>
                <a:ext cx="1045199" cy="1061867"/>
                <a:chOff x="-1267253" y="3779019"/>
                <a:chExt cx="660819" cy="644680"/>
              </a:xfrm>
            </p:grpSpPr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D270E93D-07E1-4241-A7BE-934DB8B9C17A}"/>
                    </a:ext>
                  </a:extLst>
                </p:cNvPr>
                <p:cNvSpPr/>
                <p:nvPr/>
              </p:nvSpPr>
              <p:spPr>
                <a:xfrm>
                  <a:off x="-1267253" y="3779025"/>
                  <a:ext cx="660819" cy="644674"/>
                </a:xfrm>
                <a:custGeom>
                  <a:avLst/>
                  <a:gdLst>
                    <a:gd name="connsiteX0" fmla="*/ 0 w 660818"/>
                    <a:gd name="connsiteY0" fmla="*/ 0 h 644674"/>
                    <a:gd name="connsiteX1" fmla="*/ 471417 w 660818"/>
                    <a:gd name="connsiteY1" fmla="*/ 0 h 644674"/>
                    <a:gd name="connsiteX2" fmla="*/ 660818 w 660818"/>
                    <a:gd name="connsiteY2" fmla="*/ 189401 h 644674"/>
                    <a:gd name="connsiteX3" fmla="*/ 660818 w 660818"/>
                    <a:gd name="connsiteY3" fmla="*/ 644674 h 644674"/>
                    <a:gd name="connsiteX4" fmla="*/ 0 w 660818"/>
                    <a:gd name="connsiteY4" fmla="*/ 644674 h 644674"/>
                    <a:gd name="connsiteX5" fmla="*/ 0 w 660818"/>
                    <a:gd name="connsiteY5" fmla="*/ 0 h 64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60818" h="644674">
                      <a:moveTo>
                        <a:pt x="0" y="0"/>
                      </a:moveTo>
                      <a:lnTo>
                        <a:pt x="471417" y="0"/>
                      </a:lnTo>
                      <a:lnTo>
                        <a:pt x="660818" y="189401"/>
                      </a:lnTo>
                      <a:lnTo>
                        <a:pt x="660818" y="644674"/>
                      </a:lnTo>
                      <a:lnTo>
                        <a:pt x="0" y="6446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" lastClr="FFFFFF"/>
                </a:solidFill>
                <a:ln w="6918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1F1F8E29-348B-4895-BB45-4F2749DB5E56}"/>
                    </a:ext>
                  </a:extLst>
                </p:cNvPr>
                <p:cNvSpPr/>
                <p:nvPr/>
              </p:nvSpPr>
              <p:spPr>
                <a:xfrm>
                  <a:off x="-795837" y="3779019"/>
                  <a:ext cx="187871" cy="187871"/>
                </a:xfrm>
                <a:custGeom>
                  <a:avLst/>
                  <a:gdLst>
                    <a:gd name="connsiteX0" fmla="*/ 0 w 187870"/>
                    <a:gd name="connsiteY0" fmla="*/ 189401 h 187870"/>
                    <a:gd name="connsiteX1" fmla="*/ 189401 w 187870"/>
                    <a:gd name="connsiteY1" fmla="*/ 189401 h 187870"/>
                    <a:gd name="connsiteX2" fmla="*/ 0 w 187870"/>
                    <a:gd name="connsiteY2" fmla="*/ 0 h 187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7870" h="187870">
                      <a:moveTo>
                        <a:pt x="0" y="189401"/>
                      </a:moveTo>
                      <a:lnTo>
                        <a:pt x="189401" y="1894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6918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5B88AF36-6431-495D-A4A5-94CFCCCDAB08}"/>
                    </a:ext>
                  </a:extLst>
                </p:cNvPr>
                <p:cNvSpPr/>
                <p:nvPr/>
              </p:nvSpPr>
              <p:spPr>
                <a:xfrm>
                  <a:off x="-1144163" y="4028608"/>
                  <a:ext cx="410532" cy="41749"/>
                </a:xfrm>
                <a:custGeom>
                  <a:avLst/>
                  <a:gdLst>
                    <a:gd name="connsiteX0" fmla="*/ 0 w 410531"/>
                    <a:gd name="connsiteY0" fmla="*/ 0 h 41749"/>
                    <a:gd name="connsiteX1" fmla="*/ 414707 w 410531"/>
                    <a:gd name="connsiteY1" fmla="*/ 0 h 41749"/>
                    <a:gd name="connsiteX2" fmla="*/ 414707 w 410531"/>
                    <a:gd name="connsiteY2" fmla="*/ 42584 h 41749"/>
                    <a:gd name="connsiteX3" fmla="*/ 0 w 410531"/>
                    <a:gd name="connsiteY3" fmla="*/ 42584 h 41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0531" h="41749">
                      <a:moveTo>
                        <a:pt x="0" y="0"/>
                      </a:moveTo>
                      <a:lnTo>
                        <a:pt x="414707" y="0"/>
                      </a:lnTo>
                      <a:lnTo>
                        <a:pt x="414707" y="42584"/>
                      </a:lnTo>
                      <a:lnTo>
                        <a:pt x="0" y="42584"/>
                      </a:lnTo>
                      <a:close/>
                    </a:path>
                  </a:pathLst>
                </a:custGeom>
                <a:solidFill>
                  <a:srgbClr val="0078D6"/>
                </a:solidFill>
                <a:ln w="6918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11CA34D5-42E1-4FB6-9446-0263E904D9F6}"/>
                    </a:ext>
                  </a:extLst>
                </p:cNvPr>
                <p:cNvSpPr/>
                <p:nvPr/>
              </p:nvSpPr>
              <p:spPr>
                <a:xfrm>
                  <a:off x="-1144163" y="4138200"/>
                  <a:ext cx="410532" cy="41749"/>
                </a:xfrm>
                <a:custGeom>
                  <a:avLst/>
                  <a:gdLst>
                    <a:gd name="connsiteX0" fmla="*/ 0 w 410531"/>
                    <a:gd name="connsiteY0" fmla="*/ 0 h 41749"/>
                    <a:gd name="connsiteX1" fmla="*/ 414707 w 410531"/>
                    <a:gd name="connsiteY1" fmla="*/ 0 h 41749"/>
                    <a:gd name="connsiteX2" fmla="*/ 414707 w 410531"/>
                    <a:gd name="connsiteY2" fmla="*/ 42584 h 41749"/>
                    <a:gd name="connsiteX3" fmla="*/ 0 w 410531"/>
                    <a:gd name="connsiteY3" fmla="*/ 42584 h 41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0531" h="41749">
                      <a:moveTo>
                        <a:pt x="0" y="0"/>
                      </a:moveTo>
                      <a:lnTo>
                        <a:pt x="414707" y="0"/>
                      </a:lnTo>
                      <a:lnTo>
                        <a:pt x="414707" y="42584"/>
                      </a:lnTo>
                      <a:lnTo>
                        <a:pt x="0" y="42584"/>
                      </a:lnTo>
                      <a:close/>
                    </a:path>
                  </a:pathLst>
                </a:custGeom>
                <a:solidFill>
                  <a:srgbClr val="0078D6"/>
                </a:solidFill>
                <a:ln w="6918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427B5F82-E5D5-4427-AD55-835065E2C6DC}"/>
                    </a:ext>
                  </a:extLst>
                </p:cNvPr>
                <p:cNvSpPr/>
                <p:nvPr/>
              </p:nvSpPr>
              <p:spPr>
                <a:xfrm>
                  <a:off x="-1144162" y="4241668"/>
                  <a:ext cx="66348" cy="50089"/>
                </a:xfrm>
                <a:custGeom>
                  <a:avLst/>
                  <a:gdLst>
                    <a:gd name="connsiteX0" fmla="*/ 0 w 250494"/>
                    <a:gd name="connsiteY0" fmla="*/ 0 h 41749"/>
                    <a:gd name="connsiteX1" fmla="*/ 252999 w 250494"/>
                    <a:gd name="connsiteY1" fmla="*/ 0 h 41749"/>
                    <a:gd name="connsiteX2" fmla="*/ 252999 w 250494"/>
                    <a:gd name="connsiteY2" fmla="*/ 42584 h 41749"/>
                    <a:gd name="connsiteX3" fmla="*/ 0 w 250494"/>
                    <a:gd name="connsiteY3" fmla="*/ 42584 h 41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0494" h="41749">
                      <a:moveTo>
                        <a:pt x="0" y="0"/>
                      </a:moveTo>
                      <a:lnTo>
                        <a:pt x="252999" y="0"/>
                      </a:lnTo>
                      <a:lnTo>
                        <a:pt x="252999" y="42584"/>
                      </a:lnTo>
                      <a:lnTo>
                        <a:pt x="0" y="42584"/>
                      </a:lnTo>
                      <a:close/>
                    </a:path>
                  </a:pathLst>
                </a:custGeom>
                <a:solidFill>
                  <a:srgbClr val="0078D6"/>
                </a:solidFill>
                <a:ln w="6918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24F35CE1-870E-4742-9A99-D95543E7C7C6}"/>
                </a:ext>
              </a:extLst>
            </p:cNvPr>
            <p:cNvSpPr/>
            <p:nvPr/>
          </p:nvSpPr>
          <p:spPr bwMode="auto">
            <a:xfrm>
              <a:off x="674518" y="5300820"/>
              <a:ext cx="1184199" cy="12311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algn="ctr" defTabSz="932742">
                <a:spcBef>
                  <a:spcPct val="0"/>
                </a:spcBef>
                <a:defRPr/>
              </a:pPr>
              <a:r>
                <a:rPr lang="en-US" sz="800">
                  <a:solidFill>
                    <a:srgbClr val="0072C6"/>
                  </a:solidFill>
                  <a:latin typeface="Segoe UI Semibold"/>
                </a:rPr>
                <a:t>Jane R. Doe</a:t>
              </a:r>
            </a:p>
          </p:txBody>
        </p:sp>
      </p:grpSp>
      <p:graphicFrame>
        <p:nvGraphicFramePr>
          <p:cNvPr id="336" name="Table 336">
            <a:extLst>
              <a:ext uri="{FF2B5EF4-FFF2-40B4-BE49-F238E27FC236}">
                <a16:creationId xmlns:a16="http://schemas.microsoft.com/office/drawing/2014/main" id="{C644683D-0ED5-4C4F-BAA7-756120365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288866"/>
              </p:ext>
            </p:extLst>
          </p:nvPr>
        </p:nvGraphicFramePr>
        <p:xfrm>
          <a:off x="392447" y="3190605"/>
          <a:ext cx="3490053" cy="556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3351">
                  <a:extLst>
                    <a:ext uri="{9D8B030D-6E8A-4147-A177-3AD203B41FA5}">
                      <a16:colId xmlns:a16="http://schemas.microsoft.com/office/drawing/2014/main" val="3118494318"/>
                    </a:ext>
                  </a:extLst>
                </a:gridCol>
                <a:gridCol w="1163351">
                  <a:extLst>
                    <a:ext uri="{9D8B030D-6E8A-4147-A177-3AD203B41FA5}">
                      <a16:colId xmlns:a16="http://schemas.microsoft.com/office/drawing/2014/main" val="752555562"/>
                    </a:ext>
                  </a:extLst>
                </a:gridCol>
                <a:gridCol w="1163351">
                  <a:extLst>
                    <a:ext uri="{9D8B030D-6E8A-4147-A177-3AD203B41FA5}">
                      <a16:colId xmlns:a16="http://schemas.microsoft.com/office/drawing/2014/main" val="4136940499"/>
                    </a:ext>
                  </a:extLst>
                </a:gridCol>
              </a:tblGrid>
              <a:tr h="202217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285724"/>
                  </a:ext>
                </a:extLst>
              </a:tr>
              <a:tr h="28261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Doe, Janie Ms.</a:t>
                      </a:r>
                    </a:p>
                  </a:txBody>
                  <a:tcPr>
                    <a:lnL w="127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553094"/>
                  </a:ext>
                </a:extLst>
              </a:tr>
            </a:tbl>
          </a:graphicData>
        </a:graphic>
      </p:graphicFrame>
      <p:sp>
        <p:nvSpPr>
          <p:cNvPr id="338" name="Rectangle 337">
            <a:extLst>
              <a:ext uri="{FF2B5EF4-FFF2-40B4-BE49-F238E27FC236}">
                <a16:creationId xmlns:a16="http://schemas.microsoft.com/office/drawing/2014/main" id="{1ED0EAE8-7B4B-43F9-8587-050C5E7BC5F7}"/>
              </a:ext>
            </a:extLst>
          </p:cNvPr>
          <p:cNvSpPr/>
          <p:nvPr/>
        </p:nvSpPr>
        <p:spPr bwMode="auto">
          <a:xfrm>
            <a:off x="165360" y="4324549"/>
            <a:ext cx="1491317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 defTabSz="932742">
              <a:spcBef>
                <a:spcPct val="0"/>
              </a:spcBef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Unstructured </a:t>
            </a:r>
          </a:p>
          <a:p>
            <a:pPr algn="ctr" defTabSz="932742">
              <a:spcBef>
                <a:spcPct val="0"/>
              </a:spcBef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5BBDB3A6-C43B-4C0C-AD59-884D1CE50869}"/>
              </a:ext>
            </a:extLst>
          </p:cNvPr>
          <p:cNvSpPr/>
          <p:nvPr/>
        </p:nvSpPr>
        <p:spPr>
          <a:xfrm>
            <a:off x="465677" y="3493919"/>
            <a:ext cx="1019064" cy="223596"/>
          </a:xfrm>
          <a:prstGeom prst="rect">
            <a:avLst/>
          </a:prstGeom>
          <a:noFill/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4C9D71B6-3BCD-4B7D-8C24-913AB71545C2}"/>
              </a:ext>
            </a:extLst>
          </p:cNvPr>
          <p:cNvSpPr/>
          <p:nvPr/>
        </p:nvSpPr>
        <p:spPr>
          <a:xfrm>
            <a:off x="2294364" y="6046951"/>
            <a:ext cx="736170" cy="216674"/>
          </a:xfrm>
          <a:prstGeom prst="rect">
            <a:avLst/>
          </a:prstGeom>
          <a:noFill/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AA74A0DA-831E-40C5-96B4-5552913CCA5B}"/>
              </a:ext>
            </a:extLst>
          </p:cNvPr>
          <p:cNvSpPr/>
          <p:nvPr/>
        </p:nvSpPr>
        <p:spPr>
          <a:xfrm>
            <a:off x="828383" y="5923220"/>
            <a:ext cx="569699" cy="129764"/>
          </a:xfrm>
          <a:prstGeom prst="rect">
            <a:avLst/>
          </a:prstGeom>
          <a:noFill/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B11263EA-2A71-403F-8D8F-C3ED754E06BA}"/>
              </a:ext>
            </a:extLst>
          </p:cNvPr>
          <p:cNvSpPr/>
          <p:nvPr/>
        </p:nvSpPr>
        <p:spPr bwMode="auto">
          <a:xfrm>
            <a:off x="1220680" y="1179523"/>
            <a:ext cx="1638973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 defTabSz="932742">
              <a:spcBef>
                <a:spcPct val="0"/>
              </a:spcBef>
              <a:defRPr/>
            </a:pPr>
            <a:r>
              <a:rPr lang="en-US">
                <a:solidFill>
                  <a:schemeClr val="bg1"/>
                </a:solidFill>
                <a:latin typeface="Segoe UI Semibold"/>
              </a:rPr>
              <a:t>Ingest</a:t>
            </a:r>
          </a:p>
        </p:txBody>
      </p: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30C1AB21-6284-4286-9D62-84A278B49BBA}"/>
              </a:ext>
            </a:extLst>
          </p:cNvPr>
          <p:cNvGrpSpPr/>
          <p:nvPr/>
        </p:nvGrpSpPr>
        <p:grpSpPr>
          <a:xfrm>
            <a:off x="4860079" y="2332742"/>
            <a:ext cx="3427096" cy="250614"/>
            <a:chOff x="4717627" y="2269066"/>
            <a:chExt cx="3427096" cy="250614"/>
          </a:xfrm>
        </p:grpSpPr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86456060-4694-48E1-A2C1-B307E91FE876}"/>
                </a:ext>
              </a:extLst>
            </p:cNvPr>
            <p:cNvSpPr/>
            <p:nvPr/>
          </p:nvSpPr>
          <p:spPr>
            <a:xfrm>
              <a:off x="4717627" y="2269066"/>
              <a:ext cx="250614" cy="250614"/>
            </a:xfrm>
            <a:prstGeom prst="ellipse">
              <a:avLst/>
            </a:prstGeom>
            <a:solidFill>
              <a:srgbClr val="007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27E5552D-81D3-47E5-961D-E01FCC84515A}"/>
                </a:ext>
              </a:extLst>
            </p:cNvPr>
            <p:cNvSpPr/>
            <p:nvPr/>
          </p:nvSpPr>
          <p:spPr bwMode="auto">
            <a:xfrm>
              <a:off x="5091288" y="2269066"/>
              <a:ext cx="3053435" cy="24622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defTabSz="932742">
                <a:spcBef>
                  <a:spcPct val="0"/>
                </a:spcBef>
                <a:defRPr/>
              </a:pPr>
              <a:r>
                <a:rPr lang="en-US" sz="1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Pre-Process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46CDC5BC-92FC-4C10-A1BE-2F3F371A1755}"/>
              </a:ext>
            </a:extLst>
          </p:cNvPr>
          <p:cNvGrpSpPr/>
          <p:nvPr/>
        </p:nvGrpSpPr>
        <p:grpSpPr>
          <a:xfrm>
            <a:off x="6214743" y="2113777"/>
            <a:ext cx="2196520" cy="684150"/>
            <a:chOff x="5865011" y="2323428"/>
            <a:chExt cx="2196520" cy="684150"/>
          </a:xfrm>
        </p:grpSpPr>
        <p:sp>
          <p:nvSpPr>
            <p:cNvPr id="360" name="Arrow: Chevron 2">
              <a:extLst>
                <a:ext uri="{FF2B5EF4-FFF2-40B4-BE49-F238E27FC236}">
                  <a16:creationId xmlns:a16="http://schemas.microsoft.com/office/drawing/2014/main" id="{FE27B4D0-886E-473D-8F57-4219CC52E87D}"/>
                </a:ext>
              </a:extLst>
            </p:cNvPr>
            <p:cNvSpPr/>
            <p:nvPr/>
          </p:nvSpPr>
          <p:spPr bwMode="auto">
            <a:xfrm>
              <a:off x="6998733" y="2323428"/>
              <a:ext cx="62678" cy="157994"/>
            </a:xfrm>
            <a:custGeom>
              <a:avLst/>
              <a:gdLst>
                <a:gd name="connsiteX0" fmla="*/ 0 w 886990"/>
                <a:gd name="connsiteY0" fmla="*/ 0 h 2610702"/>
                <a:gd name="connsiteX1" fmla="*/ 245608 w 886990"/>
                <a:gd name="connsiteY1" fmla="*/ 0 h 2610702"/>
                <a:gd name="connsiteX2" fmla="*/ 886990 w 886990"/>
                <a:gd name="connsiteY2" fmla="*/ 1305351 h 2610702"/>
                <a:gd name="connsiteX3" fmla="*/ 245608 w 886990"/>
                <a:gd name="connsiteY3" fmla="*/ 2610702 h 2610702"/>
                <a:gd name="connsiteX4" fmla="*/ 0 w 886990"/>
                <a:gd name="connsiteY4" fmla="*/ 2610702 h 2610702"/>
                <a:gd name="connsiteX5" fmla="*/ 641382 w 886990"/>
                <a:gd name="connsiteY5" fmla="*/ 1305351 h 2610702"/>
                <a:gd name="connsiteX6" fmla="*/ 0 w 886990"/>
                <a:gd name="connsiteY6" fmla="*/ 0 h 2610702"/>
                <a:gd name="connsiteX0" fmla="*/ 641382 w 886990"/>
                <a:gd name="connsiteY0" fmla="*/ 1305351 h 2610702"/>
                <a:gd name="connsiteX1" fmla="*/ 0 w 886990"/>
                <a:gd name="connsiteY1" fmla="*/ 0 h 2610702"/>
                <a:gd name="connsiteX2" fmla="*/ 245608 w 886990"/>
                <a:gd name="connsiteY2" fmla="*/ 0 h 2610702"/>
                <a:gd name="connsiteX3" fmla="*/ 886990 w 886990"/>
                <a:gd name="connsiteY3" fmla="*/ 1305351 h 2610702"/>
                <a:gd name="connsiteX4" fmla="*/ 245608 w 886990"/>
                <a:gd name="connsiteY4" fmla="*/ 2610702 h 2610702"/>
                <a:gd name="connsiteX5" fmla="*/ 0 w 886990"/>
                <a:gd name="connsiteY5" fmla="*/ 2610702 h 2610702"/>
                <a:gd name="connsiteX6" fmla="*/ 732822 w 886990"/>
                <a:gd name="connsiteY6" fmla="*/ 1396791 h 2610702"/>
                <a:gd name="connsiteX0" fmla="*/ 641382 w 886990"/>
                <a:gd name="connsiteY0" fmla="*/ 1305351 h 2610702"/>
                <a:gd name="connsiteX1" fmla="*/ 0 w 886990"/>
                <a:gd name="connsiteY1" fmla="*/ 0 h 2610702"/>
                <a:gd name="connsiteX2" fmla="*/ 245608 w 886990"/>
                <a:gd name="connsiteY2" fmla="*/ 0 h 2610702"/>
                <a:gd name="connsiteX3" fmla="*/ 886990 w 886990"/>
                <a:gd name="connsiteY3" fmla="*/ 1305351 h 2610702"/>
                <a:gd name="connsiteX4" fmla="*/ 245608 w 886990"/>
                <a:gd name="connsiteY4" fmla="*/ 2610702 h 2610702"/>
                <a:gd name="connsiteX5" fmla="*/ 0 w 886990"/>
                <a:gd name="connsiteY5" fmla="*/ 2610702 h 2610702"/>
                <a:gd name="connsiteX0" fmla="*/ 0 w 886990"/>
                <a:gd name="connsiteY0" fmla="*/ 0 h 2610702"/>
                <a:gd name="connsiteX1" fmla="*/ 245608 w 886990"/>
                <a:gd name="connsiteY1" fmla="*/ 0 h 2610702"/>
                <a:gd name="connsiteX2" fmla="*/ 886990 w 886990"/>
                <a:gd name="connsiteY2" fmla="*/ 1305351 h 2610702"/>
                <a:gd name="connsiteX3" fmla="*/ 245608 w 886990"/>
                <a:gd name="connsiteY3" fmla="*/ 2610702 h 2610702"/>
                <a:gd name="connsiteX4" fmla="*/ 0 w 886990"/>
                <a:gd name="connsiteY4" fmla="*/ 2610702 h 2610702"/>
                <a:gd name="connsiteX0" fmla="*/ 0 w 886990"/>
                <a:gd name="connsiteY0" fmla="*/ 0 h 2610702"/>
                <a:gd name="connsiteX1" fmla="*/ 245608 w 886990"/>
                <a:gd name="connsiteY1" fmla="*/ 0 h 2610702"/>
                <a:gd name="connsiteX2" fmla="*/ 886990 w 886990"/>
                <a:gd name="connsiteY2" fmla="*/ 1305351 h 2610702"/>
                <a:gd name="connsiteX3" fmla="*/ 245608 w 886990"/>
                <a:gd name="connsiteY3" fmla="*/ 2610702 h 2610702"/>
                <a:gd name="connsiteX0" fmla="*/ 0 w 641382"/>
                <a:gd name="connsiteY0" fmla="*/ 0 h 2610702"/>
                <a:gd name="connsiteX1" fmla="*/ 641382 w 641382"/>
                <a:gd name="connsiteY1" fmla="*/ 1305351 h 2610702"/>
                <a:gd name="connsiteX2" fmla="*/ 0 w 641382"/>
                <a:gd name="connsiteY2" fmla="*/ 2610702 h 261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1382" h="2610702">
                  <a:moveTo>
                    <a:pt x="0" y="0"/>
                  </a:moveTo>
                  <a:lnTo>
                    <a:pt x="641382" y="1305351"/>
                  </a:lnTo>
                  <a:lnTo>
                    <a:pt x="0" y="2610702"/>
                  </a:lnTo>
                </a:path>
              </a:pathLst>
            </a:custGeom>
            <a:noFill/>
            <a:ln w="19050" cap="flat" cmpd="sng" algn="ctr">
              <a:solidFill>
                <a:srgbClr val="0072C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4604F361-CEFD-487B-83FB-610921837FBC}"/>
                </a:ext>
              </a:extLst>
            </p:cNvPr>
            <p:cNvSpPr/>
            <p:nvPr/>
          </p:nvSpPr>
          <p:spPr bwMode="auto">
            <a:xfrm>
              <a:off x="5925688" y="2340870"/>
              <a:ext cx="1184199" cy="12311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algn="ctr" defTabSz="932742">
                <a:spcBef>
                  <a:spcPct val="0"/>
                </a:spcBef>
                <a:defRPr/>
              </a:pPr>
              <a:r>
                <a:rPr lang="en-US" sz="800">
                  <a:solidFill>
                    <a:srgbClr val="0072C6"/>
                  </a:solidFill>
                  <a:latin typeface="Segoe UI Semibold"/>
                </a:rPr>
                <a:t>Jane R. Doe</a:t>
              </a:r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8C8FE76D-1AC4-4849-86D6-E01A7DC15DE4}"/>
                </a:ext>
              </a:extLst>
            </p:cNvPr>
            <p:cNvSpPr/>
            <p:nvPr/>
          </p:nvSpPr>
          <p:spPr bwMode="auto">
            <a:xfrm>
              <a:off x="6836694" y="2345618"/>
              <a:ext cx="1184199" cy="12311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algn="ctr" defTabSz="932742">
                <a:spcBef>
                  <a:spcPct val="0"/>
                </a:spcBef>
                <a:defRPr/>
              </a:pPr>
              <a:r>
                <a:rPr lang="en-US" sz="800">
                  <a:solidFill>
                    <a:srgbClr val="0072C6"/>
                  </a:solidFill>
                  <a:latin typeface="Segoe UI Semibold"/>
                </a:rPr>
                <a:t>[jane, r, doe]</a:t>
              </a:r>
            </a:p>
          </p:txBody>
        </p:sp>
        <p:sp>
          <p:nvSpPr>
            <p:cNvPr id="367" name="Arrow: Chevron 2">
              <a:extLst>
                <a:ext uri="{FF2B5EF4-FFF2-40B4-BE49-F238E27FC236}">
                  <a16:creationId xmlns:a16="http://schemas.microsoft.com/office/drawing/2014/main" id="{14D35685-9A2D-41FE-8AE6-E82888FBF615}"/>
                </a:ext>
              </a:extLst>
            </p:cNvPr>
            <p:cNvSpPr/>
            <p:nvPr/>
          </p:nvSpPr>
          <p:spPr bwMode="auto">
            <a:xfrm>
              <a:off x="6999013" y="2587944"/>
              <a:ext cx="62678" cy="157994"/>
            </a:xfrm>
            <a:custGeom>
              <a:avLst/>
              <a:gdLst>
                <a:gd name="connsiteX0" fmla="*/ 0 w 886990"/>
                <a:gd name="connsiteY0" fmla="*/ 0 h 2610702"/>
                <a:gd name="connsiteX1" fmla="*/ 245608 w 886990"/>
                <a:gd name="connsiteY1" fmla="*/ 0 h 2610702"/>
                <a:gd name="connsiteX2" fmla="*/ 886990 w 886990"/>
                <a:gd name="connsiteY2" fmla="*/ 1305351 h 2610702"/>
                <a:gd name="connsiteX3" fmla="*/ 245608 w 886990"/>
                <a:gd name="connsiteY3" fmla="*/ 2610702 h 2610702"/>
                <a:gd name="connsiteX4" fmla="*/ 0 w 886990"/>
                <a:gd name="connsiteY4" fmla="*/ 2610702 h 2610702"/>
                <a:gd name="connsiteX5" fmla="*/ 641382 w 886990"/>
                <a:gd name="connsiteY5" fmla="*/ 1305351 h 2610702"/>
                <a:gd name="connsiteX6" fmla="*/ 0 w 886990"/>
                <a:gd name="connsiteY6" fmla="*/ 0 h 2610702"/>
                <a:gd name="connsiteX0" fmla="*/ 641382 w 886990"/>
                <a:gd name="connsiteY0" fmla="*/ 1305351 h 2610702"/>
                <a:gd name="connsiteX1" fmla="*/ 0 w 886990"/>
                <a:gd name="connsiteY1" fmla="*/ 0 h 2610702"/>
                <a:gd name="connsiteX2" fmla="*/ 245608 w 886990"/>
                <a:gd name="connsiteY2" fmla="*/ 0 h 2610702"/>
                <a:gd name="connsiteX3" fmla="*/ 886990 w 886990"/>
                <a:gd name="connsiteY3" fmla="*/ 1305351 h 2610702"/>
                <a:gd name="connsiteX4" fmla="*/ 245608 w 886990"/>
                <a:gd name="connsiteY4" fmla="*/ 2610702 h 2610702"/>
                <a:gd name="connsiteX5" fmla="*/ 0 w 886990"/>
                <a:gd name="connsiteY5" fmla="*/ 2610702 h 2610702"/>
                <a:gd name="connsiteX6" fmla="*/ 732822 w 886990"/>
                <a:gd name="connsiteY6" fmla="*/ 1396791 h 2610702"/>
                <a:gd name="connsiteX0" fmla="*/ 641382 w 886990"/>
                <a:gd name="connsiteY0" fmla="*/ 1305351 h 2610702"/>
                <a:gd name="connsiteX1" fmla="*/ 0 w 886990"/>
                <a:gd name="connsiteY1" fmla="*/ 0 h 2610702"/>
                <a:gd name="connsiteX2" fmla="*/ 245608 w 886990"/>
                <a:gd name="connsiteY2" fmla="*/ 0 h 2610702"/>
                <a:gd name="connsiteX3" fmla="*/ 886990 w 886990"/>
                <a:gd name="connsiteY3" fmla="*/ 1305351 h 2610702"/>
                <a:gd name="connsiteX4" fmla="*/ 245608 w 886990"/>
                <a:gd name="connsiteY4" fmla="*/ 2610702 h 2610702"/>
                <a:gd name="connsiteX5" fmla="*/ 0 w 886990"/>
                <a:gd name="connsiteY5" fmla="*/ 2610702 h 2610702"/>
                <a:gd name="connsiteX0" fmla="*/ 0 w 886990"/>
                <a:gd name="connsiteY0" fmla="*/ 0 h 2610702"/>
                <a:gd name="connsiteX1" fmla="*/ 245608 w 886990"/>
                <a:gd name="connsiteY1" fmla="*/ 0 h 2610702"/>
                <a:gd name="connsiteX2" fmla="*/ 886990 w 886990"/>
                <a:gd name="connsiteY2" fmla="*/ 1305351 h 2610702"/>
                <a:gd name="connsiteX3" fmla="*/ 245608 w 886990"/>
                <a:gd name="connsiteY3" fmla="*/ 2610702 h 2610702"/>
                <a:gd name="connsiteX4" fmla="*/ 0 w 886990"/>
                <a:gd name="connsiteY4" fmla="*/ 2610702 h 2610702"/>
                <a:gd name="connsiteX0" fmla="*/ 0 w 886990"/>
                <a:gd name="connsiteY0" fmla="*/ 0 h 2610702"/>
                <a:gd name="connsiteX1" fmla="*/ 245608 w 886990"/>
                <a:gd name="connsiteY1" fmla="*/ 0 h 2610702"/>
                <a:gd name="connsiteX2" fmla="*/ 886990 w 886990"/>
                <a:gd name="connsiteY2" fmla="*/ 1305351 h 2610702"/>
                <a:gd name="connsiteX3" fmla="*/ 245608 w 886990"/>
                <a:gd name="connsiteY3" fmla="*/ 2610702 h 2610702"/>
                <a:gd name="connsiteX0" fmla="*/ 0 w 641382"/>
                <a:gd name="connsiteY0" fmla="*/ 0 h 2610702"/>
                <a:gd name="connsiteX1" fmla="*/ 641382 w 641382"/>
                <a:gd name="connsiteY1" fmla="*/ 1305351 h 2610702"/>
                <a:gd name="connsiteX2" fmla="*/ 0 w 641382"/>
                <a:gd name="connsiteY2" fmla="*/ 2610702 h 261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1382" h="2610702">
                  <a:moveTo>
                    <a:pt x="0" y="0"/>
                  </a:moveTo>
                  <a:lnTo>
                    <a:pt x="641382" y="1305351"/>
                  </a:lnTo>
                  <a:lnTo>
                    <a:pt x="0" y="2610702"/>
                  </a:lnTo>
                </a:path>
              </a:pathLst>
            </a:custGeom>
            <a:noFill/>
            <a:ln w="19050" cap="flat" cmpd="sng" algn="ctr">
              <a:solidFill>
                <a:srgbClr val="0072C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29BA5E16-04DF-492E-8790-E83860E88ECE}"/>
                </a:ext>
              </a:extLst>
            </p:cNvPr>
            <p:cNvSpPr/>
            <p:nvPr/>
          </p:nvSpPr>
          <p:spPr bwMode="auto">
            <a:xfrm>
              <a:off x="5986925" y="2605386"/>
              <a:ext cx="1184199" cy="12311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algn="ctr" defTabSz="932742">
                <a:spcBef>
                  <a:spcPct val="0"/>
                </a:spcBef>
                <a:defRPr/>
              </a:pPr>
              <a:r>
                <a:rPr lang="en-US" sz="800">
                  <a:solidFill>
                    <a:srgbClr val="0072C6"/>
                  </a:solidFill>
                  <a:latin typeface="Segoe UI Semibold"/>
                </a:rPr>
                <a:t>Doe, Janie Ms.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FE514454-1E17-4515-AEA6-882301662D0B}"/>
                </a:ext>
              </a:extLst>
            </p:cNvPr>
            <p:cNvSpPr/>
            <p:nvPr/>
          </p:nvSpPr>
          <p:spPr bwMode="auto">
            <a:xfrm>
              <a:off x="6877332" y="2610820"/>
              <a:ext cx="1184199" cy="12311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algn="ctr" defTabSz="932742">
                <a:spcBef>
                  <a:spcPct val="0"/>
                </a:spcBef>
                <a:defRPr/>
              </a:pPr>
              <a:r>
                <a:rPr lang="en-US" sz="800">
                  <a:solidFill>
                    <a:srgbClr val="0072C6"/>
                  </a:solidFill>
                  <a:latin typeface="Segoe UI Semibold"/>
                </a:rPr>
                <a:t> [doe, janie, ms]</a:t>
              </a:r>
            </a:p>
          </p:txBody>
        </p:sp>
        <p:sp>
          <p:nvSpPr>
            <p:cNvPr id="373" name="Arrow: Chevron 2">
              <a:extLst>
                <a:ext uri="{FF2B5EF4-FFF2-40B4-BE49-F238E27FC236}">
                  <a16:creationId xmlns:a16="http://schemas.microsoft.com/office/drawing/2014/main" id="{EB5A0391-F52A-4C3E-B8A1-B0EFA527632D}"/>
                </a:ext>
              </a:extLst>
            </p:cNvPr>
            <p:cNvSpPr/>
            <p:nvPr/>
          </p:nvSpPr>
          <p:spPr bwMode="auto">
            <a:xfrm>
              <a:off x="6999013" y="2849584"/>
              <a:ext cx="62678" cy="157994"/>
            </a:xfrm>
            <a:custGeom>
              <a:avLst/>
              <a:gdLst>
                <a:gd name="connsiteX0" fmla="*/ 0 w 886990"/>
                <a:gd name="connsiteY0" fmla="*/ 0 h 2610702"/>
                <a:gd name="connsiteX1" fmla="*/ 245608 w 886990"/>
                <a:gd name="connsiteY1" fmla="*/ 0 h 2610702"/>
                <a:gd name="connsiteX2" fmla="*/ 886990 w 886990"/>
                <a:gd name="connsiteY2" fmla="*/ 1305351 h 2610702"/>
                <a:gd name="connsiteX3" fmla="*/ 245608 w 886990"/>
                <a:gd name="connsiteY3" fmla="*/ 2610702 h 2610702"/>
                <a:gd name="connsiteX4" fmla="*/ 0 w 886990"/>
                <a:gd name="connsiteY4" fmla="*/ 2610702 h 2610702"/>
                <a:gd name="connsiteX5" fmla="*/ 641382 w 886990"/>
                <a:gd name="connsiteY5" fmla="*/ 1305351 h 2610702"/>
                <a:gd name="connsiteX6" fmla="*/ 0 w 886990"/>
                <a:gd name="connsiteY6" fmla="*/ 0 h 2610702"/>
                <a:gd name="connsiteX0" fmla="*/ 641382 w 886990"/>
                <a:gd name="connsiteY0" fmla="*/ 1305351 h 2610702"/>
                <a:gd name="connsiteX1" fmla="*/ 0 w 886990"/>
                <a:gd name="connsiteY1" fmla="*/ 0 h 2610702"/>
                <a:gd name="connsiteX2" fmla="*/ 245608 w 886990"/>
                <a:gd name="connsiteY2" fmla="*/ 0 h 2610702"/>
                <a:gd name="connsiteX3" fmla="*/ 886990 w 886990"/>
                <a:gd name="connsiteY3" fmla="*/ 1305351 h 2610702"/>
                <a:gd name="connsiteX4" fmla="*/ 245608 w 886990"/>
                <a:gd name="connsiteY4" fmla="*/ 2610702 h 2610702"/>
                <a:gd name="connsiteX5" fmla="*/ 0 w 886990"/>
                <a:gd name="connsiteY5" fmla="*/ 2610702 h 2610702"/>
                <a:gd name="connsiteX6" fmla="*/ 732822 w 886990"/>
                <a:gd name="connsiteY6" fmla="*/ 1396791 h 2610702"/>
                <a:gd name="connsiteX0" fmla="*/ 641382 w 886990"/>
                <a:gd name="connsiteY0" fmla="*/ 1305351 h 2610702"/>
                <a:gd name="connsiteX1" fmla="*/ 0 w 886990"/>
                <a:gd name="connsiteY1" fmla="*/ 0 h 2610702"/>
                <a:gd name="connsiteX2" fmla="*/ 245608 w 886990"/>
                <a:gd name="connsiteY2" fmla="*/ 0 h 2610702"/>
                <a:gd name="connsiteX3" fmla="*/ 886990 w 886990"/>
                <a:gd name="connsiteY3" fmla="*/ 1305351 h 2610702"/>
                <a:gd name="connsiteX4" fmla="*/ 245608 w 886990"/>
                <a:gd name="connsiteY4" fmla="*/ 2610702 h 2610702"/>
                <a:gd name="connsiteX5" fmla="*/ 0 w 886990"/>
                <a:gd name="connsiteY5" fmla="*/ 2610702 h 2610702"/>
                <a:gd name="connsiteX0" fmla="*/ 0 w 886990"/>
                <a:gd name="connsiteY0" fmla="*/ 0 h 2610702"/>
                <a:gd name="connsiteX1" fmla="*/ 245608 w 886990"/>
                <a:gd name="connsiteY1" fmla="*/ 0 h 2610702"/>
                <a:gd name="connsiteX2" fmla="*/ 886990 w 886990"/>
                <a:gd name="connsiteY2" fmla="*/ 1305351 h 2610702"/>
                <a:gd name="connsiteX3" fmla="*/ 245608 w 886990"/>
                <a:gd name="connsiteY3" fmla="*/ 2610702 h 2610702"/>
                <a:gd name="connsiteX4" fmla="*/ 0 w 886990"/>
                <a:gd name="connsiteY4" fmla="*/ 2610702 h 2610702"/>
                <a:gd name="connsiteX0" fmla="*/ 0 w 886990"/>
                <a:gd name="connsiteY0" fmla="*/ 0 h 2610702"/>
                <a:gd name="connsiteX1" fmla="*/ 245608 w 886990"/>
                <a:gd name="connsiteY1" fmla="*/ 0 h 2610702"/>
                <a:gd name="connsiteX2" fmla="*/ 886990 w 886990"/>
                <a:gd name="connsiteY2" fmla="*/ 1305351 h 2610702"/>
                <a:gd name="connsiteX3" fmla="*/ 245608 w 886990"/>
                <a:gd name="connsiteY3" fmla="*/ 2610702 h 2610702"/>
                <a:gd name="connsiteX0" fmla="*/ 0 w 641382"/>
                <a:gd name="connsiteY0" fmla="*/ 0 h 2610702"/>
                <a:gd name="connsiteX1" fmla="*/ 641382 w 641382"/>
                <a:gd name="connsiteY1" fmla="*/ 1305351 h 2610702"/>
                <a:gd name="connsiteX2" fmla="*/ 0 w 641382"/>
                <a:gd name="connsiteY2" fmla="*/ 2610702 h 261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1382" h="2610702">
                  <a:moveTo>
                    <a:pt x="0" y="0"/>
                  </a:moveTo>
                  <a:lnTo>
                    <a:pt x="641382" y="1305351"/>
                  </a:lnTo>
                  <a:lnTo>
                    <a:pt x="0" y="2610702"/>
                  </a:lnTo>
                </a:path>
              </a:pathLst>
            </a:custGeom>
            <a:noFill/>
            <a:ln w="19050" cap="flat" cmpd="sng" algn="ctr">
              <a:solidFill>
                <a:srgbClr val="0072C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8F98090C-C401-4F26-882E-08A6FD62729F}"/>
                </a:ext>
              </a:extLst>
            </p:cNvPr>
            <p:cNvSpPr/>
            <p:nvPr/>
          </p:nvSpPr>
          <p:spPr bwMode="auto">
            <a:xfrm>
              <a:off x="5865011" y="2867026"/>
              <a:ext cx="1184199" cy="12311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algn="ctr" defTabSz="932742">
                <a:spcBef>
                  <a:spcPct val="0"/>
                </a:spcBef>
                <a:defRPr/>
              </a:pPr>
              <a:r>
                <a:rPr lang="en-US" sz="800">
                  <a:solidFill>
                    <a:srgbClr val="0072C6"/>
                  </a:solidFill>
                  <a:latin typeface="Segoe UI Semibold"/>
                </a:rPr>
                <a:t>Jane Doe</a:t>
              </a:r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A5AFED71-EB2E-48E5-BF38-6ACC088A1AA5}"/>
                </a:ext>
              </a:extLst>
            </p:cNvPr>
            <p:cNvSpPr/>
            <p:nvPr/>
          </p:nvSpPr>
          <p:spPr bwMode="auto">
            <a:xfrm>
              <a:off x="6789283" y="2872460"/>
              <a:ext cx="1184199" cy="12311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algn="ctr" defTabSz="932742">
                <a:spcBef>
                  <a:spcPct val="0"/>
                </a:spcBef>
                <a:defRPr/>
              </a:pPr>
              <a:r>
                <a:rPr lang="en-US" sz="800">
                  <a:solidFill>
                    <a:srgbClr val="0072C6"/>
                  </a:solidFill>
                  <a:latin typeface="Segoe UI Semibold"/>
                </a:rPr>
                <a:t>[jane, doe]</a:t>
              </a:r>
            </a:p>
          </p:txBody>
        </p: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FA78B175-8217-41E7-9952-09057389A2AD}"/>
              </a:ext>
            </a:extLst>
          </p:cNvPr>
          <p:cNvGrpSpPr/>
          <p:nvPr/>
        </p:nvGrpSpPr>
        <p:grpSpPr>
          <a:xfrm>
            <a:off x="4870836" y="3817075"/>
            <a:ext cx="3427096" cy="250614"/>
            <a:chOff x="4717627" y="2269066"/>
            <a:chExt cx="3427096" cy="250614"/>
          </a:xfrm>
        </p:grpSpPr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0240C218-B48A-4C24-A576-9C399CD2846A}"/>
                </a:ext>
              </a:extLst>
            </p:cNvPr>
            <p:cNvSpPr/>
            <p:nvPr/>
          </p:nvSpPr>
          <p:spPr>
            <a:xfrm>
              <a:off x="4717627" y="2269066"/>
              <a:ext cx="250614" cy="250614"/>
            </a:xfrm>
            <a:prstGeom prst="ellipse">
              <a:avLst/>
            </a:prstGeom>
            <a:solidFill>
              <a:srgbClr val="007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94CCB1EA-6BCE-4149-9F5B-914B6053BD15}"/>
                </a:ext>
              </a:extLst>
            </p:cNvPr>
            <p:cNvSpPr/>
            <p:nvPr/>
          </p:nvSpPr>
          <p:spPr bwMode="auto">
            <a:xfrm>
              <a:off x="5091288" y="2269066"/>
              <a:ext cx="3053435" cy="24622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defTabSz="932742">
                <a:spcBef>
                  <a:spcPct val="0"/>
                </a:spcBef>
                <a:defRPr/>
              </a:pPr>
              <a:r>
                <a:rPr lang="en-US" sz="1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Matching</a:t>
              </a:r>
            </a:p>
          </p:txBody>
        </p:sp>
      </p:grpSp>
      <p:graphicFrame>
        <p:nvGraphicFramePr>
          <p:cNvPr id="388" name="Table 336">
            <a:extLst>
              <a:ext uri="{FF2B5EF4-FFF2-40B4-BE49-F238E27FC236}">
                <a16:creationId xmlns:a16="http://schemas.microsoft.com/office/drawing/2014/main" id="{F17E9D3F-071E-48F9-8BCA-F6A1F1490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31966"/>
              </p:ext>
            </p:extLst>
          </p:nvPr>
        </p:nvGraphicFramePr>
        <p:xfrm>
          <a:off x="6592325" y="3384718"/>
          <a:ext cx="2523934" cy="1115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7350">
                  <a:extLst>
                    <a:ext uri="{9D8B030D-6E8A-4147-A177-3AD203B41FA5}">
                      <a16:colId xmlns:a16="http://schemas.microsoft.com/office/drawing/2014/main" val="3118494318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752555562"/>
                    </a:ext>
                  </a:extLst>
                </a:gridCol>
                <a:gridCol w="743144">
                  <a:extLst>
                    <a:ext uri="{9D8B030D-6E8A-4147-A177-3AD203B41FA5}">
                      <a16:colId xmlns:a16="http://schemas.microsoft.com/office/drawing/2014/main" val="4136940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32742">
                        <a:spcBef>
                          <a:spcPct val="0"/>
                        </a:spcBef>
                        <a:defRPr/>
                      </a:pPr>
                      <a:r>
                        <a:rPr lang="en-US" sz="8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Name 1</a:t>
                      </a:r>
                    </a:p>
                  </a:txBody>
                  <a:tcPr>
                    <a:lnL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32742">
                        <a:spcBef>
                          <a:spcPct val="0"/>
                        </a:spcBef>
                        <a:defRPr/>
                      </a:pPr>
                      <a:r>
                        <a:rPr lang="en-US" sz="8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Name 2</a:t>
                      </a:r>
                    </a:p>
                  </a:txBody>
                  <a:tcPr>
                    <a:lnL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Match</a:t>
                      </a:r>
                    </a:p>
                  </a:txBody>
                  <a:tcPr>
                    <a:lnL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669024"/>
                  </a:ext>
                </a:extLst>
              </a:tr>
              <a:tr h="275026">
                <a:tc>
                  <a:txBody>
                    <a:bodyPr/>
                    <a:lstStyle/>
                    <a:p>
                      <a:pPr algn="ctr" defTabSz="932742">
                        <a:spcBef>
                          <a:spcPct val="0"/>
                        </a:spcBef>
                        <a:defRPr/>
                      </a:pPr>
                      <a:r>
                        <a:rPr lang="en-US" sz="800">
                          <a:solidFill>
                            <a:schemeClr val="tx1"/>
                          </a:solidFill>
                          <a:latin typeface="+mj-lt"/>
                        </a:rPr>
                        <a:t>[jane, r, doe]</a:t>
                      </a:r>
                    </a:p>
                  </a:txBody>
                  <a:tcPr>
                    <a:lnL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32742">
                        <a:spcBef>
                          <a:spcPct val="0"/>
                        </a:spcBef>
                        <a:defRPr/>
                      </a:pPr>
                      <a:r>
                        <a:rPr lang="en-US" sz="800">
                          <a:solidFill>
                            <a:schemeClr val="tx1"/>
                          </a:solidFill>
                          <a:latin typeface="+mj-lt"/>
                        </a:rPr>
                        <a:t> [doe, janie, ms]</a:t>
                      </a:r>
                    </a:p>
                  </a:txBody>
                  <a:tcPr>
                    <a:lnL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+mj-lt"/>
                        </a:rPr>
                        <a:t>90%</a:t>
                      </a:r>
                    </a:p>
                  </a:txBody>
                  <a:tcPr>
                    <a:lnL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285724"/>
                  </a:ext>
                </a:extLst>
              </a:tr>
              <a:tr h="283344">
                <a:tc>
                  <a:txBody>
                    <a:bodyPr/>
                    <a:lstStyle/>
                    <a:p>
                      <a:pPr marL="0" algn="ctr" defTabSz="932742" rtl="0" eaLnBrk="1" latinLnBrk="0" hangingPunct="1">
                        <a:spcBef>
                          <a:spcPct val="0"/>
                        </a:spcBef>
                        <a:defRPr/>
                      </a:pPr>
                      <a:r>
                        <a:rPr lang="en-US" sz="8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[doe, janie, ms]</a:t>
                      </a:r>
                    </a:p>
                  </a:txBody>
                  <a:tcPr>
                    <a:lnL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[jane, doe]</a:t>
                      </a:r>
                    </a:p>
                  </a:txBody>
                  <a:tcPr>
                    <a:lnL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+mj-lt"/>
                        </a:rPr>
                        <a:t>93%</a:t>
                      </a:r>
                    </a:p>
                  </a:txBody>
                  <a:tcPr>
                    <a:lnL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553094"/>
                  </a:ext>
                </a:extLst>
              </a:tr>
              <a:tr h="283344"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[jane, r, doe]</a:t>
                      </a:r>
                    </a:p>
                  </a:txBody>
                  <a:tcPr>
                    <a:lnL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>
                          <a:solidFill>
                            <a:schemeClr val="tx1"/>
                          </a:solidFill>
                          <a:latin typeface="+mj-lt"/>
                        </a:rPr>
                        <a:t>[jane, doe]</a:t>
                      </a:r>
                    </a:p>
                  </a:txBody>
                  <a:tcPr>
                    <a:lnL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+mj-lt"/>
                        </a:rPr>
                        <a:t>95%</a:t>
                      </a:r>
                    </a:p>
                  </a:txBody>
                  <a:tcPr>
                    <a:lnL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089154"/>
                  </a:ext>
                </a:extLst>
              </a:tr>
            </a:tbl>
          </a:graphicData>
        </a:graphic>
      </p:graphicFrame>
      <p:grpSp>
        <p:nvGrpSpPr>
          <p:cNvPr id="389" name="Group 388">
            <a:extLst>
              <a:ext uri="{FF2B5EF4-FFF2-40B4-BE49-F238E27FC236}">
                <a16:creationId xmlns:a16="http://schemas.microsoft.com/office/drawing/2014/main" id="{10818761-4E3E-44B0-914E-BEC5F45E8B50}"/>
              </a:ext>
            </a:extLst>
          </p:cNvPr>
          <p:cNvGrpSpPr/>
          <p:nvPr/>
        </p:nvGrpSpPr>
        <p:grpSpPr>
          <a:xfrm>
            <a:off x="4876129" y="5106900"/>
            <a:ext cx="2445442" cy="492443"/>
            <a:chOff x="4717627" y="2269066"/>
            <a:chExt cx="2445442" cy="492443"/>
          </a:xfrm>
        </p:grpSpPr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C0FF1806-66E7-4F51-BF3F-43A32D98D707}"/>
                </a:ext>
              </a:extLst>
            </p:cNvPr>
            <p:cNvSpPr/>
            <p:nvPr/>
          </p:nvSpPr>
          <p:spPr>
            <a:xfrm>
              <a:off x="4717627" y="2269066"/>
              <a:ext cx="250614" cy="250614"/>
            </a:xfrm>
            <a:prstGeom prst="ellipse">
              <a:avLst/>
            </a:prstGeom>
            <a:solidFill>
              <a:srgbClr val="007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C57B24A8-E1F0-41E9-933D-03444A02153D}"/>
                </a:ext>
              </a:extLst>
            </p:cNvPr>
            <p:cNvSpPr/>
            <p:nvPr/>
          </p:nvSpPr>
          <p:spPr bwMode="auto">
            <a:xfrm>
              <a:off x="5091288" y="2269066"/>
              <a:ext cx="2071781" cy="49244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defTabSz="932742">
                <a:spcBef>
                  <a:spcPct val="0"/>
                </a:spcBef>
                <a:defRPr/>
              </a:pPr>
              <a:r>
                <a:rPr lang="en-US" sz="1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Set threshold &amp; link or de-duplicate records</a:t>
              </a:r>
            </a:p>
          </p:txBody>
        </p:sp>
      </p:grpSp>
      <p:graphicFrame>
        <p:nvGraphicFramePr>
          <p:cNvPr id="393" name="Table 336">
            <a:extLst>
              <a:ext uri="{FF2B5EF4-FFF2-40B4-BE49-F238E27FC236}">
                <a16:creationId xmlns:a16="http://schemas.microsoft.com/office/drawing/2014/main" id="{290D5043-525A-4DF7-8C17-B27C03E8A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73968"/>
              </p:ext>
            </p:extLst>
          </p:nvPr>
        </p:nvGraphicFramePr>
        <p:xfrm>
          <a:off x="7520856" y="5342758"/>
          <a:ext cx="1584646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5208">
                  <a:extLst>
                    <a:ext uri="{9D8B030D-6E8A-4147-A177-3AD203B41FA5}">
                      <a16:colId xmlns:a16="http://schemas.microsoft.com/office/drawing/2014/main" val="3118494318"/>
                    </a:ext>
                  </a:extLst>
                </a:gridCol>
                <a:gridCol w="759438">
                  <a:extLst>
                    <a:ext uri="{9D8B030D-6E8A-4147-A177-3AD203B41FA5}">
                      <a16:colId xmlns:a16="http://schemas.microsoft.com/office/drawing/2014/main" val="7525555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32742">
                        <a:spcBef>
                          <a:spcPct val="0"/>
                        </a:spcBef>
                        <a:defRPr/>
                      </a:pPr>
                      <a:r>
                        <a:rPr lang="en-US" sz="8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Name</a:t>
                      </a:r>
                    </a:p>
                  </a:txBody>
                  <a:tcPr>
                    <a:lnL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32742">
                        <a:spcBef>
                          <a:spcPct val="0"/>
                        </a:spcBef>
                        <a:defRPr/>
                      </a:pPr>
                      <a:r>
                        <a:rPr lang="en-US" sz="8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669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defTabSz="932742">
                        <a:spcBef>
                          <a:spcPct val="0"/>
                        </a:spcBef>
                        <a:defRPr/>
                      </a:pPr>
                      <a:r>
                        <a:rPr lang="en-US" sz="800">
                          <a:solidFill>
                            <a:schemeClr val="tx1"/>
                          </a:solidFill>
                          <a:latin typeface="+mj-lt"/>
                        </a:rPr>
                        <a:t>Jane Doe</a:t>
                      </a:r>
                    </a:p>
                  </a:txBody>
                  <a:tcPr>
                    <a:lnL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32742">
                        <a:spcBef>
                          <a:spcPct val="0"/>
                        </a:spcBef>
                        <a:defRPr/>
                      </a:pPr>
                      <a:r>
                        <a:rPr lang="en-US" sz="80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285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Jane Doe</a:t>
                      </a:r>
                    </a:p>
                  </a:txBody>
                  <a:tcPr>
                    <a:lnL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553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defTabSz="932742">
                        <a:spcBef>
                          <a:spcPct val="0"/>
                        </a:spcBef>
                        <a:defRPr/>
                      </a:pPr>
                      <a:r>
                        <a:rPr 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Jane Doe</a:t>
                      </a:r>
                    </a:p>
                  </a:txBody>
                  <a:tcPr>
                    <a:lnL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089154"/>
                  </a:ext>
                </a:extLst>
              </a:tr>
            </a:tbl>
          </a:graphicData>
        </a:graphic>
      </p:graphicFrame>
      <p:sp>
        <p:nvSpPr>
          <p:cNvPr id="395" name="Rectangle 394">
            <a:extLst>
              <a:ext uri="{FF2B5EF4-FFF2-40B4-BE49-F238E27FC236}">
                <a16:creationId xmlns:a16="http://schemas.microsoft.com/office/drawing/2014/main" id="{1AB3CE6B-C699-4129-A1E1-6F01A7C9ED15}"/>
              </a:ext>
            </a:extLst>
          </p:cNvPr>
          <p:cNvSpPr/>
          <p:nvPr/>
        </p:nvSpPr>
        <p:spPr bwMode="auto">
          <a:xfrm>
            <a:off x="7731114" y="5130864"/>
            <a:ext cx="118419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 defTabSz="932742">
              <a:spcBef>
                <a:spcPct val="0"/>
              </a:spcBef>
              <a:defRPr/>
            </a:pPr>
            <a:r>
              <a:rPr lang="en-US" sz="800">
                <a:solidFill>
                  <a:srgbClr val="0072C6"/>
                </a:solidFill>
                <a:latin typeface="Segoe UI Semibold"/>
              </a:rPr>
              <a:t>&gt; 90% match</a:t>
            </a:r>
          </a:p>
        </p:txBody>
      </p:sp>
      <p:sp>
        <p:nvSpPr>
          <p:cNvPr id="399" name="Cylinder 590">
            <a:extLst>
              <a:ext uri="{FF2B5EF4-FFF2-40B4-BE49-F238E27FC236}">
                <a16:creationId xmlns:a16="http://schemas.microsoft.com/office/drawing/2014/main" id="{C8D28542-1B2B-4E6B-A25E-BC209CBD64C2}"/>
              </a:ext>
            </a:extLst>
          </p:cNvPr>
          <p:cNvSpPr/>
          <p:nvPr/>
        </p:nvSpPr>
        <p:spPr bwMode="auto">
          <a:xfrm>
            <a:off x="7240376" y="5825914"/>
            <a:ext cx="438485" cy="576064"/>
          </a:xfrm>
          <a:prstGeom prst="can">
            <a:avLst>
              <a:gd name="adj" fmla="val 39530"/>
            </a:avLst>
          </a:prstGeom>
          <a:solidFill>
            <a:schemeClr val="bg1"/>
          </a:solidFill>
          <a:ln w="12700">
            <a:solidFill>
              <a:srgbClr val="0072C6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62F33"/>
              </a:solidFill>
              <a:effectLst/>
              <a:uLnTx/>
              <a:uFillTx/>
              <a:latin typeface="Calibri Light" panose="020F03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A2450459-5D54-47E9-AB86-A9B4C6073406}"/>
              </a:ext>
            </a:extLst>
          </p:cNvPr>
          <p:cNvSpPr/>
          <p:nvPr/>
        </p:nvSpPr>
        <p:spPr bwMode="auto">
          <a:xfrm>
            <a:off x="5929151" y="1179523"/>
            <a:ext cx="1638973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 defTabSz="932742">
              <a:spcBef>
                <a:spcPct val="0"/>
              </a:spcBef>
              <a:defRPr/>
            </a:pPr>
            <a:r>
              <a:rPr lang="en-US">
                <a:solidFill>
                  <a:schemeClr val="bg1"/>
                </a:solidFill>
                <a:latin typeface="Segoe UI Semibold"/>
              </a:rPr>
              <a:t>Match</a:t>
            </a:r>
          </a:p>
        </p:txBody>
      </p:sp>
      <p:sp>
        <p:nvSpPr>
          <p:cNvPr id="407" name="Arrow: Chevron 2">
            <a:extLst>
              <a:ext uri="{FF2B5EF4-FFF2-40B4-BE49-F238E27FC236}">
                <a16:creationId xmlns:a16="http://schemas.microsoft.com/office/drawing/2014/main" id="{B8B34FF0-19E4-49E9-845A-AC41704F0B32}"/>
              </a:ext>
            </a:extLst>
          </p:cNvPr>
          <p:cNvSpPr/>
          <p:nvPr/>
        </p:nvSpPr>
        <p:spPr bwMode="auto">
          <a:xfrm>
            <a:off x="4255482" y="3583374"/>
            <a:ext cx="224298" cy="1101787"/>
          </a:xfrm>
          <a:custGeom>
            <a:avLst/>
            <a:gdLst>
              <a:gd name="connsiteX0" fmla="*/ 0 w 886990"/>
              <a:gd name="connsiteY0" fmla="*/ 0 h 2610702"/>
              <a:gd name="connsiteX1" fmla="*/ 245608 w 886990"/>
              <a:gd name="connsiteY1" fmla="*/ 0 h 2610702"/>
              <a:gd name="connsiteX2" fmla="*/ 886990 w 886990"/>
              <a:gd name="connsiteY2" fmla="*/ 1305351 h 2610702"/>
              <a:gd name="connsiteX3" fmla="*/ 245608 w 886990"/>
              <a:gd name="connsiteY3" fmla="*/ 2610702 h 2610702"/>
              <a:gd name="connsiteX4" fmla="*/ 0 w 886990"/>
              <a:gd name="connsiteY4" fmla="*/ 2610702 h 2610702"/>
              <a:gd name="connsiteX5" fmla="*/ 641382 w 886990"/>
              <a:gd name="connsiteY5" fmla="*/ 1305351 h 2610702"/>
              <a:gd name="connsiteX6" fmla="*/ 0 w 886990"/>
              <a:gd name="connsiteY6" fmla="*/ 0 h 2610702"/>
              <a:gd name="connsiteX0" fmla="*/ 641382 w 886990"/>
              <a:gd name="connsiteY0" fmla="*/ 1305351 h 2610702"/>
              <a:gd name="connsiteX1" fmla="*/ 0 w 886990"/>
              <a:gd name="connsiteY1" fmla="*/ 0 h 2610702"/>
              <a:gd name="connsiteX2" fmla="*/ 245608 w 886990"/>
              <a:gd name="connsiteY2" fmla="*/ 0 h 2610702"/>
              <a:gd name="connsiteX3" fmla="*/ 886990 w 886990"/>
              <a:gd name="connsiteY3" fmla="*/ 1305351 h 2610702"/>
              <a:gd name="connsiteX4" fmla="*/ 245608 w 886990"/>
              <a:gd name="connsiteY4" fmla="*/ 2610702 h 2610702"/>
              <a:gd name="connsiteX5" fmla="*/ 0 w 886990"/>
              <a:gd name="connsiteY5" fmla="*/ 2610702 h 2610702"/>
              <a:gd name="connsiteX6" fmla="*/ 732822 w 886990"/>
              <a:gd name="connsiteY6" fmla="*/ 1396791 h 2610702"/>
              <a:gd name="connsiteX0" fmla="*/ 641382 w 886990"/>
              <a:gd name="connsiteY0" fmla="*/ 1305351 h 2610702"/>
              <a:gd name="connsiteX1" fmla="*/ 0 w 886990"/>
              <a:gd name="connsiteY1" fmla="*/ 0 h 2610702"/>
              <a:gd name="connsiteX2" fmla="*/ 245608 w 886990"/>
              <a:gd name="connsiteY2" fmla="*/ 0 h 2610702"/>
              <a:gd name="connsiteX3" fmla="*/ 886990 w 886990"/>
              <a:gd name="connsiteY3" fmla="*/ 1305351 h 2610702"/>
              <a:gd name="connsiteX4" fmla="*/ 245608 w 886990"/>
              <a:gd name="connsiteY4" fmla="*/ 2610702 h 2610702"/>
              <a:gd name="connsiteX5" fmla="*/ 0 w 886990"/>
              <a:gd name="connsiteY5" fmla="*/ 2610702 h 2610702"/>
              <a:gd name="connsiteX0" fmla="*/ 0 w 886990"/>
              <a:gd name="connsiteY0" fmla="*/ 0 h 2610702"/>
              <a:gd name="connsiteX1" fmla="*/ 245608 w 886990"/>
              <a:gd name="connsiteY1" fmla="*/ 0 h 2610702"/>
              <a:gd name="connsiteX2" fmla="*/ 886990 w 886990"/>
              <a:gd name="connsiteY2" fmla="*/ 1305351 h 2610702"/>
              <a:gd name="connsiteX3" fmla="*/ 245608 w 886990"/>
              <a:gd name="connsiteY3" fmla="*/ 2610702 h 2610702"/>
              <a:gd name="connsiteX4" fmla="*/ 0 w 886990"/>
              <a:gd name="connsiteY4" fmla="*/ 2610702 h 2610702"/>
              <a:gd name="connsiteX0" fmla="*/ 0 w 886990"/>
              <a:gd name="connsiteY0" fmla="*/ 0 h 2610702"/>
              <a:gd name="connsiteX1" fmla="*/ 245608 w 886990"/>
              <a:gd name="connsiteY1" fmla="*/ 0 h 2610702"/>
              <a:gd name="connsiteX2" fmla="*/ 886990 w 886990"/>
              <a:gd name="connsiteY2" fmla="*/ 1305351 h 2610702"/>
              <a:gd name="connsiteX3" fmla="*/ 245608 w 886990"/>
              <a:gd name="connsiteY3" fmla="*/ 2610702 h 2610702"/>
              <a:gd name="connsiteX0" fmla="*/ 0 w 641382"/>
              <a:gd name="connsiteY0" fmla="*/ 0 h 2610702"/>
              <a:gd name="connsiteX1" fmla="*/ 641382 w 641382"/>
              <a:gd name="connsiteY1" fmla="*/ 1305351 h 2610702"/>
              <a:gd name="connsiteX2" fmla="*/ 0 w 641382"/>
              <a:gd name="connsiteY2" fmla="*/ 2610702 h 261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382" h="2610702">
                <a:moveTo>
                  <a:pt x="0" y="0"/>
                </a:moveTo>
                <a:lnTo>
                  <a:pt x="641382" y="1305351"/>
                </a:lnTo>
                <a:lnTo>
                  <a:pt x="0" y="2610702"/>
                </a:lnTo>
              </a:path>
            </a:pathLst>
          </a:custGeom>
          <a:noFill/>
          <a:ln w="19050" cap="flat" cmpd="sng" algn="ctr">
            <a:solidFill>
              <a:srgbClr val="0072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4CFB581E-043E-4FCC-A4FE-0CCAFA82887E}"/>
              </a:ext>
            </a:extLst>
          </p:cNvPr>
          <p:cNvSpPr/>
          <p:nvPr/>
        </p:nvSpPr>
        <p:spPr bwMode="auto">
          <a:xfrm>
            <a:off x="10160111" y="1179523"/>
            <a:ext cx="1638973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 defTabSz="932742">
              <a:spcBef>
                <a:spcPct val="0"/>
              </a:spcBef>
              <a:defRPr/>
            </a:pPr>
            <a:r>
              <a:rPr lang="en-US">
                <a:solidFill>
                  <a:schemeClr val="bg1"/>
                </a:solidFill>
                <a:latin typeface="Segoe UI Semibold"/>
              </a:rPr>
              <a:t>Output</a:t>
            </a:r>
          </a:p>
        </p:txBody>
      </p: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A73D34F2-B3BE-4C62-926B-03583102B210}"/>
              </a:ext>
            </a:extLst>
          </p:cNvPr>
          <p:cNvGrpSpPr/>
          <p:nvPr/>
        </p:nvGrpSpPr>
        <p:grpSpPr>
          <a:xfrm>
            <a:off x="10127342" y="3560924"/>
            <a:ext cx="1665199" cy="1054603"/>
            <a:chOff x="9919965" y="2800637"/>
            <a:chExt cx="1665199" cy="1054603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A4EACA39-BB02-4AA7-8E53-1A72061FFB84}"/>
                </a:ext>
              </a:extLst>
            </p:cNvPr>
            <p:cNvGrpSpPr/>
            <p:nvPr/>
          </p:nvGrpSpPr>
          <p:grpSpPr>
            <a:xfrm>
              <a:off x="10206709" y="2800637"/>
              <a:ext cx="1378455" cy="1054603"/>
              <a:chOff x="2168911" y="3360664"/>
              <a:chExt cx="945434" cy="709072"/>
            </a:xfrm>
          </p:grpSpPr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0EA472FA-4F98-4231-948B-B05BD7B8A4DF}"/>
                  </a:ext>
                </a:extLst>
              </p:cNvPr>
              <p:cNvGrpSpPr/>
              <p:nvPr/>
            </p:nvGrpSpPr>
            <p:grpSpPr>
              <a:xfrm>
                <a:off x="2168911" y="3360664"/>
                <a:ext cx="945434" cy="709072"/>
                <a:chOff x="2087865" y="3132607"/>
                <a:chExt cx="780768" cy="585576"/>
              </a:xfrm>
            </p:grpSpPr>
            <p:sp>
              <p:nvSpPr>
                <p:cNvPr id="422" name="Rectangle 401">
                  <a:extLst>
                    <a:ext uri="{FF2B5EF4-FFF2-40B4-BE49-F238E27FC236}">
                      <a16:creationId xmlns:a16="http://schemas.microsoft.com/office/drawing/2014/main" id="{4477ECA1-0F8D-47CD-B669-AD50E9CF1D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2087865" y="3132607"/>
                  <a:ext cx="780768" cy="72571"/>
                </a:xfrm>
                <a:prstGeom prst="rect">
                  <a:avLst/>
                </a:prstGeom>
                <a:solidFill>
                  <a:srgbClr val="005A9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23" name="Rectangle 402">
                  <a:extLst>
                    <a:ext uri="{FF2B5EF4-FFF2-40B4-BE49-F238E27FC236}">
                      <a16:creationId xmlns:a16="http://schemas.microsoft.com/office/drawing/2014/main" id="{BB5DCE46-C344-4564-93CA-5598627038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2087865" y="3205178"/>
                  <a:ext cx="780768" cy="5130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24" name="Oval 403">
                  <a:extLst>
                    <a:ext uri="{FF2B5EF4-FFF2-40B4-BE49-F238E27FC236}">
                      <a16:creationId xmlns:a16="http://schemas.microsoft.com/office/drawing/2014/main" id="{1D6143A7-1947-4814-A22B-B18A75A4D0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2818584" y="3157632"/>
                  <a:ext cx="25025" cy="25025"/>
                </a:xfrm>
                <a:prstGeom prst="ellipse">
                  <a:avLst/>
                </a:prstGeom>
                <a:solidFill>
                  <a:srgbClr val="4CB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25" name="Oval 404">
                  <a:extLst>
                    <a:ext uri="{FF2B5EF4-FFF2-40B4-BE49-F238E27FC236}">
                      <a16:creationId xmlns:a16="http://schemas.microsoft.com/office/drawing/2014/main" id="{CE335863-0BE8-4E30-9EFA-092A84B9DD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2783549" y="3157632"/>
                  <a:ext cx="25025" cy="25025"/>
                </a:xfrm>
                <a:prstGeom prst="ellipse">
                  <a:avLst/>
                </a:prstGeom>
                <a:solidFill>
                  <a:srgbClr val="4CB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26" name="Oval 405">
                  <a:extLst>
                    <a:ext uri="{FF2B5EF4-FFF2-40B4-BE49-F238E27FC236}">
                      <a16:creationId xmlns:a16="http://schemas.microsoft.com/office/drawing/2014/main" id="{6F53E53C-3487-4357-8853-E91C3F1F86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2746012" y="3157632"/>
                  <a:ext cx="25025" cy="25025"/>
                </a:xfrm>
                <a:prstGeom prst="ellipse">
                  <a:avLst/>
                </a:prstGeom>
                <a:solidFill>
                  <a:srgbClr val="4CB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12" name="Group 59">
                <a:extLst>
                  <a:ext uri="{FF2B5EF4-FFF2-40B4-BE49-F238E27FC236}">
                    <a16:creationId xmlns:a16="http://schemas.microsoft.com/office/drawing/2014/main" id="{3755776E-C6C8-494E-8536-C253975AE84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694219" y="3542474"/>
                <a:ext cx="308332" cy="308332"/>
                <a:chOff x="4013" y="2783"/>
                <a:chExt cx="312" cy="312"/>
              </a:xfrm>
            </p:grpSpPr>
            <p:sp>
              <p:nvSpPr>
                <p:cNvPr id="417" name="AutoShape 58">
                  <a:extLst>
                    <a:ext uri="{FF2B5EF4-FFF2-40B4-BE49-F238E27FC236}">
                      <a16:creationId xmlns:a16="http://schemas.microsoft.com/office/drawing/2014/main" id="{8A7E2D50-578F-4BFD-908A-4EA4099619A3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013" y="2783"/>
                  <a:ext cx="312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18" name="Rectangle 60">
                  <a:extLst>
                    <a:ext uri="{FF2B5EF4-FFF2-40B4-BE49-F238E27FC236}">
                      <a16:creationId xmlns:a16="http://schemas.microsoft.com/office/drawing/2014/main" id="{6CF1A5E7-5671-48FF-8E38-D29F1978E6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3" y="2784"/>
                  <a:ext cx="312" cy="3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19" name="Rectangle 61">
                  <a:extLst>
                    <a:ext uri="{FF2B5EF4-FFF2-40B4-BE49-F238E27FC236}">
                      <a16:creationId xmlns:a16="http://schemas.microsoft.com/office/drawing/2014/main" id="{77BE5916-D43C-43C6-A9E3-4E3942FDBF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3" y="2783"/>
                  <a:ext cx="312" cy="311"/>
                </a:xfrm>
                <a:prstGeom prst="rect">
                  <a:avLst/>
                </a:prstGeom>
                <a:solidFill>
                  <a:srgbClr val="005A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20" name="Freeform 62">
                  <a:extLst>
                    <a:ext uri="{FF2B5EF4-FFF2-40B4-BE49-F238E27FC236}">
                      <a16:creationId xmlns:a16="http://schemas.microsoft.com/office/drawing/2014/main" id="{3ED332A0-ED0D-412C-AC50-C4CEB9E366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13" y="2900"/>
                  <a:ext cx="312" cy="195"/>
                </a:xfrm>
                <a:custGeom>
                  <a:avLst/>
                  <a:gdLst>
                    <a:gd name="T0" fmla="*/ 263 w 312"/>
                    <a:gd name="T1" fmla="*/ 78 h 195"/>
                    <a:gd name="T2" fmla="*/ 214 w 312"/>
                    <a:gd name="T3" fmla="*/ 127 h 195"/>
                    <a:gd name="T4" fmla="*/ 88 w 312"/>
                    <a:gd name="T5" fmla="*/ 0 h 195"/>
                    <a:gd name="T6" fmla="*/ 0 w 312"/>
                    <a:gd name="T7" fmla="*/ 88 h 195"/>
                    <a:gd name="T8" fmla="*/ 0 w 312"/>
                    <a:gd name="T9" fmla="*/ 195 h 195"/>
                    <a:gd name="T10" fmla="*/ 88 w 312"/>
                    <a:gd name="T11" fmla="*/ 195 h 195"/>
                    <a:gd name="T12" fmla="*/ 146 w 312"/>
                    <a:gd name="T13" fmla="*/ 195 h 195"/>
                    <a:gd name="T14" fmla="*/ 263 w 312"/>
                    <a:gd name="T15" fmla="*/ 195 h 195"/>
                    <a:gd name="T16" fmla="*/ 282 w 312"/>
                    <a:gd name="T17" fmla="*/ 195 h 195"/>
                    <a:gd name="T18" fmla="*/ 312 w 312"/>
                    <a:gd name="T19" fmla="*/ 195 h 195"/>
                    <a:gd name="T20" fmla="*/ 312 w 312"/>
                    <a:gd name="T21" fmla="*/ 126 h 195"/>
                    <a:gd name="T22" fmla="*/ 263 w 312"/>
                    <a:gd name="T23" fmla="*/ 78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2" h="195">
                      <a:moveTo>
                        <a:pt x="263" y="78"/>
                      </a:moveTo>
                      <a:lnTo>
                        <a:pt x="214" y="127"/>
                      </a:lnTo>
                      <a:lnTo>
                        <a:pt x="88" y="0"/>
                      </a:lnTo>
                      <a:lnTo>
                        <a:pt x="0" y="88"/>
                      </a:lnTo>
                      <a:lnTo>
                        <a:pt x="0" y="195"/>
                      </a:lnTo>
                      <a:lnTo>
                        <a:pt x="88" y="195"/>
                      </a:lnTo>
                      <a:lnTo>
                        <a:pt x="146" y="195"/>
                      </a:lnTo>
                      <a:lnTo>
                        <a:pt x="263" y="195"/>
                      </a:lnTo>
                      <a:lnTo>
                        <a:pt x="282" y="195"/>
                      </a:lnTo>
                      <a:lnTo>
                        <a:pt x="312" y="195"/>
                      </a:lnTo>
                      <a:lnTo>
                        <a:pt x="312" y="126"/>
                      </a:lnTo>
                      <a:lnTo>
                        <a:pt x="263" y="78"/>
                      </a:lnTo>
                      <a:close/>
                    </a:path>
                  </a:pathLst>
                </a:custGeom>
                <a:solidFill>
                  <a:srgbClr val="4CB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21" name="Oval 63">
                  <a:extLst>
                    <a:ext uri="{FF2B5EF4-FFF2-40B4-BE49-F238E27FC236}">
                      <a16:creationId xmlns:a16="http://schemas.microsoft.com/office/drawing/2014/main" id="{9AA09A49-626A-44D7-983E-12576779C9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8" y="2822"/>
                  <a:ext cx="88" cy="88"/>
                </a:xfrm>
                <a:prstGeom prst="ellipse">
                  <a:avLst/>
                </a:prstGeom>
                <a:solidFill>
                  <a:srgbClr val="F4F4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612F81E0-CF38-4453-9DBB-ED37F348054F}"/>
                  </a:ext>
                </a:extLst>
              </p:cNvPr>
              <p:cNvSpPr/>
              <p:nvPr/>
            </p:nvSpPr>
            <p:spPr bwMode="auto">
              <a:xfrm flipH="1">
                <a:off x="2229745" y="3946745"/>
                <a:ext cx="650981" cy="48550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33153534-3B5D-4582-BA12-7DEF6E5A3097}"/>
                  </a:ext>
                </a:extLst>
              </p:cNvPr>
              <p:cNvSpPr/>
              <p:nvPr/>
            </p:nvSpPr>
            <p:spPr bwMode="auto">
              <a:xfrm flipH="1">
                <a:off x="2229748" y="3836328"/>
                <a:ext cx="297192" cy="49762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14CBCFAB-10EC-4852-ADC0-DCC166ED202B}"/>
                  </a:ext>
                </a:extLst>
              </p:cNvPr>
              <p:cNvSpPr/>
              <p:nvPr/>
            </p:nvSpPr>
            <p:spPr bwMode="auto">
              <a:xfrm flipH="1">
                <a:off x="2229748" y="3618897"/>
                <a:ext cx="250572" cy="47569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827501C4-EF71-4FB5-B9ED-6D36F7BB7FA2}"/>
                </a:ext>
              </a:extLst>
            </p:cNvPr>
            <p:cNvSpPr/>
            <p:nvPr/>
          </p:nvSpPr>
          <p:spPr bwMode="auto">
            <a:xfrm>
              <a:off x="9919965" y="3320212"/>
              <a:ext cx="1184199" cy="12311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algn="ctr" defTabSz="932742">
                <a:spcBef>
                  <a:spcPct val="0"/>
                </a:spcBef>
                <a:defRPr/>
              </a:pPr>
              <a:r>
                <a:rPr lang="en-US" sz="800">
                  <a:solidFill>
                    <a:srgbClr val="0072C6"/>
                  </a:solidFill>
                  <a:latin typeface="Segoe UI Semibold"/>
                </a:rPr>
                <a:t>Jane Doe</a:t>
              </a:r>
            </a:p>
          </p:txBody>
        </p:sp>
        <p:pic>
          <p:nvPicPr>
            <p:cNvPr id="432" name="Graphic 431">
              <a:extLst>
                <a:ext uri="{FF2B5EF4-FFF2-40B4-BE49-F238E27FC236}">
                  <a16:creationId xmlns:a16="http://schemas.microsoft.com/office/drawing/2014/main" id="{57545FDF-B6DB-462F-858E-BEFE8F192B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413" t="13369" r="65031" b="59310"/>
            <a:stretch/>
          </p:blipFill>
          <p:spPr>
            <a:xfrm>
              <a:off x="10895935" y="3105502"/>
              <a:ext cx="469185" cy="508139"/>
            </a:xfrm>
            <a:prstGeom prst="rect">
              <a:avLst/>
            </a:prstGeom>
          </p:spPr>
        </p:pic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21BA2D8E-9DC6-4194-B742-ADDAE1C393BF}"/>
                </a:ext>
              </a:extLst>
            </p:cNvPr>
            <p:cNvSpPr/>
            <p:nvPr/>
          </p:nvSpPr>
          <p:spPr>
            <a:xfrm>
              <a:off x="10728720" y="3049484"/>
              <a:ext cx="750409" cy="70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7A5C7C5B-AD2C-49A1-812F-9767CAD2CE90}"/>
                </a:ext>
              </a:extLst>
            </p:cNvPr>
            <p:cNvSpPr/>
            <p:nvPr/>
          </p:nvSpPr>
          <p:spPr>
            <a:xfrm rot="5400000">
              <a:off x="11023449" y="3439816"/>
              <a:ext cx="750409" cy="6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FF2EF15-4072-40B2-8D6D-87C8145504B4}"/>
              </a:ext>
            </a:extLst>
          </p:cNvPr>
          <p:cNvSpPr/>
          <p:nvPr/>
        </p:nvSpPr>
        <p:spPr>
          <a:xfrm>
            <a:off x="0" y="97958"/>
            <a:ext cx="11966811" cy="499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Process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0AE779-8D27-4B6F-B0A7-00D2ED026F24}"/>
              </a:ext>
            </a:extLst>
          </p:cNvPr>
          <p:cNvSpPr/>
          <p:nvPr/>
        </p:nvSpPr>
        <p:spPr>
          <a:xfrm>
            <a:off x="0" y="6611257"/>
            <a:ext cx="12192000" cy="246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83F75937-E7B1-4630-9FA6-CB34119A2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127" y="235576"/>
            <a:ext cx="1427044" cy="79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4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 1">
      <a:dk1>
        <a:sysClr val="windowText" lastClr="000000"/>
      </a:dk1>
      <a:lt1>
        <a:sysClr val="window" lastClr="FFFFFF"/>
      </a:lt1>
      <a:dk2>
        <a:srgbClr val="2F2F2F"/>
      </a:dk2>
      <a:lt2>
        <a:srgbClr val="D2D2D2"/>
      </a:lt2>
      <a:accent1>
        <a:srgbClr val="D83B01"/>
      </a:accent1>
      <a:accent2>
        <a:srgbClr val="FFB900"/>
      </a:accent2>
      <a:accent3>
        <a:srgbClr val="107C10"/>
      </a:accent3>
      <a:accent4>
        <a:srgbClr val="008575"/>
      </a:accent4>
      <a:accent5>
        <a:srgbClr val="0078D4"/>
      </a:accent5>
      <a:accent6>
        <a:srgbClr val="8661C5"/>
      </a:accent6>
      <a:hlink>
        <a:srgbClr val="0563C1"/>
      </a:hlink>
      <a:folHlink>
        <a:srgbClr val="954F72"/>
      </a:folHlink>
    </a:clrScheme>
    <a:fontScheme name="Segu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TEMPLATE">
  <a:themeElements>
    <a:clrScheme name="2016 - Template BLUE, light back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1.potx" id="{85FDBBA0-EF23-4239-B210-6D16F248693D}" vid="{CD38365E-7401-4665-AF36-7000951ED6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5D6B0C6891AB4F8C6D73AFDFC037AA" ma:contentTypeVersion="2" ma:contentTypeDescription="Create a new document." ma:contentTypeScope="" ma:versionID="8792214148b1c986d033abb0a30718cb">
  <xsd:schema xmlns:xsd="http://www.w3.org/2001/XMLSchema" xmlns:xs="http://www.w3.org/2001/XMLSchema" xmlns:p="http://schemas.microsoft.com/office/2006/metadata/properties" xmlns:ns2="796c41a6-77c0-45c4-85c5-53e03f55fb97" targetNamespace="http://schemas.microsoft.com/office/2006/metadata/properties" ma:root="true" ma:fieldsID="308ce2ed70975e0b13dd7fedaba7c62a" ns2:_="">
    <xsd:import namespace="796c41a6-77c0-45c4-85c5-53e03f55fb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6c41a6-77c0-45c4-85c5-53e03f55fb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916A0E-0C6F-42CB-8128-37009F5403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8EEC63-DE9C-4550-8B5B-816C3EF26B34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796c41a6-77c0-45c4-85c5-53e03f55fb97"/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A5A6AA6-F102-4C03-9102-71F2A595C2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6c41a6-77c0-45c4-85c5-53e03f55fb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1401</Words>
  <Application>Microsoft Office PowerPoint</Application>
  <PresentationFormat>Widescreen</PresentationFormat>
  <Paragraphs>273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Script MT Bold</vt:lpstr>
      <vt:lpstr>Segoe UI</vt:lpstr>
      <vt:lpstr>Segoe UI Light</vt:lpstr>
      <vt:lpstr>Segoe UI Semibold</vt:lpstr>
      <vt:lpstr>Segoe UI Semilight</vt:lpstr>
      <vt:lpstr>Wingdings</vt:lpstr>
      <vt:lpstr>Office Theme</vt:lpstr>
      <vt:lpstr>WHITE TEMPLATE</vt:lpstr>
      <vt:lpstr>PowerPoint Presentation</vt:lpstr>
      <vt:lpstr>This is an internal document. Do not distribute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King</dc:creator>
  <cp:lastModifiedBy>Isaac Gritz</cp:lastModifiedBy>
  <cp:revision>11</cp:revision>
  <dcterms:created xsi:type="dcterms:W3CDTF">2020-07-15T19:09:03Z</dcterms:created>
  <dcterms:modified xsi:type="dcterms:W3CDTF">2020-08-25T14:47:46Z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0x010100915D6B0C6891AB4F8C6D73AFDFC037AA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2020-08-07T16:48:58Z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e4f88f8b-82eb-4245-842c-de89cfb57e82</vt:lpwstr>
  </property>
  <property fmtid="{D5CDD505-2E9C-101B-9397-08002B2CF9AE}" pid="9" name="MSIP_Label_f42aa342-8706-4288-bd11-ebb85995028c_ContentBits">
    <vt:lpwstr>0</vt:lpwstr>
  </property>
</Properties>
</file>