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229" r:id="rId4"/>
  </p:sldMasterIdLst>
  <p:notesMasterIdLst>
    <p:notesMasterId r:id="rId35"/>
  </p:notesMasterIdLst>
  <p:handoutMasterIdLst>
    <p:handoutMasterId r:id="rId36"/>
  </p:handoutMasterIdLst>
  <p:sldIdLst>
    <p:sldId id="258" r:id="rId5"/>
    <p:sldId id="1518" r:id="rId6"/>
    <p:sldId id="1865" r:id="rId7"/>
    <p:sldId id="1866" r:id="rId8"/>
    <p:sldId id="1868" r:id="rId9"/>
    <p:sldId id="1894" r:id="rId10"/>
    <p:sldId id="1869" r:id="rId11"/>
    <p:sldId id="1870" r:id="rId12"/>
    <p:sldId id="1871" r:id="rId13"/>
    <p:sldId id="1873" r:id="rId14"/>
    <p:sldId id="1872" r:id="rId15"/>
    <p:sldId id="1877" r:id="rId16"/>
    <p:sldId id="1875" r:id="rId17"/>
    <p:sldId id="1878" r:id="rId18"/>
    <p:sldId id="1879" r:id="rId19"/>
    <p:sldId id="1880" r:id="rId20"/>
    <p:sldId id="1881" r:id="rId21"/>
    <p:sldId id="1882" r:id="rId22"/>
    <p:sldId id="1883" r:id="rId23"/>
    <p:sldId id="1884" r:id="rId24"/>
    <p:sldId id="1885" r:id="rId25"/>
    <p:sldId id="1890" r:id="rId26"/>
    <p:sldId id="1886" r:id="rId27"/>
    <p:sldId id="1887" r:id="rId28"/>
    <p:sldId id="1888" r:id="rId29"/>
    <p:sldId id="1889" r:id="rId30"/>
    <p:sldId id="1896" r:id="rId31"/>
    <p:sldId id="1893" r:id="rId32"/>
    <p:sldId id="1892" r:id="rId33"/>
    <p:sldId id="1534" r:id="rId34"/>
  </p:sldIdLst>
  <p:sldSz cx="12192000" cy="6858000"/>
  <p:notesSz cx="6858000" cy="9144000"/>
  <p:defaultTextStyle>
    <a:defPPr>
      <a:defRPr lang="en-US"/>
    </a:defPPr>
    <a:lvl1pPr marL="0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1pPr>
    <a:lvl2pPr marL="457183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2pPr>
    <a:lvl3pPr marL="914367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3pPr>
    <a:lvl4pPr marL="1371550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4pPr>
    <a:lvl5pPr marL="1828734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5pPr>
    <a:lvl6pPr marL="2285918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6pPr>
    <a:lvl7pPr marL="2743101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7pPr>
    <a:lvl8pPr marL="3200284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8pPr>
    <a:lvl9pPr marL="3657469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>
    <p:extLst>
      <p:ext uri="{19B8F6BF-5375-455C-9EA6-DF929625EA0E}">
        <p15:presenceInfo xmlns:p15="http://schemas.microsoft.com/office/powerpoint/2012/main" userId="S-1-5-21-2127521184-1604012920-1887927527-2598260" providerId="AD"/>
      </p:ext>
    </p:extLst>
  </p:cmAuthor>
  <p:cmAuthor id="3" name="Mary Feil-Jacobs" initials="MF" lastIdx="28" clrIdx="3">
    <p:extLst>
      <p:ext uri="{19B8F6BF-5375-455C-9EA6-DF929625EA0E}">
        <p15:presenceInfo xmlns:p15="http://schemas.microsoft.com/office/powerpoint/2012/main" userId="S-1-5-21-2127521184-1604012920-1887927527-65006" providerId="AD"/>
      </p:ext>
    </p:extLst>
  </p:cmAuthor>
  <p:cmAuthor id="4" name="Mitchell Derrey" initials="MD" lastIdx="9" clrIdx="4">
    <p:extLst>
      <p:ext uri="{19B8F6BF-5375-455C-9EA6-DF929625EA0E}">
        <p15:presenceInfo xmlns:p15="http://schemas.microsoft.com/office/powerpoint/2012/main" userId="S-1-5-21-383413107-1061881802-891584314-485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CC"/>
    <a:srgbClr val="FFCC99"/>
    <a:srgbClr val="E2C5FF"/>
    <a:srgbClr val="CC99FF"/>
    <a:srgbClr val="EAEAEA"/>
    <a:srgbClr val="C09200"/>
    <a:srgbClr val="00BCF2"/>
    <a:srgbClr val="0078D4"/>
    <a:srgbClr val="1A1A1A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{1BD7E111-0CB8-44D6-8891-C1BB2F81B7CC}">
      <p1710:readonlyRecommended xmlns:p1710="http://schemas.microsoft.com/office/powerpoint/2017/10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80406" autoAdjust="0"/>
  </p:normalViewPr>
  <p:slideViewPr>
    <p:cSldViewPr snapToGrid="0">
      <p:cViewPr varScale="1">
        <p:scale>
          <a:sx n="95" d="100"/>
          <a:sy n="95" d="100"/>
        </p:scale>
        <p:origin x="1253" y="62"/>
      </p:cViewPr>
      <p:guideLst/>
    </p:cSldViewPr>
  </p:slideViewPr>
  <p:outlineViewPr>
    <p:cViewPr>
      <p:scale>
        <a:sx n="33" d="100"/>
        <a:sy n="33" d="100"/>
      </p:scale>
      <p:origin x="0" y="-6516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75" d="100"/>
          <a:sy n="75" d="100"/>
        </p:scale>
        <p:origin x="2766" y="3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0F9EC6-89FF-47E1-8594-1A32E3B45134}" type="datetime8">
              <a:rPr lang="en-US" smtClean="0">
                <a:latin typeface="Segoe UI" pitchFamily="34" charset="0"/>
              </a:rPr>
              <a:t>12/08/2022 13:21</a:t>
            </a:fld>
            <a:endParaRPr lang="en-US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386CE63F-9E7F-4C04-9D0D-FCA25A8E9E86}" type="datetime8">
              <a:rPr lang="en-US" smtClean="0"/>
              <a:t>12/08/2022 13:21</a:t>
            </a:fld>
            <a:endParaRPr lang="en-US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367" rtl="0" eaLnBrk="1" latinLnBrk="0" hangingPunct="1">
      <a:lnSpc>
        <a:spcPct val="90000"/>
      </a:lnSpc>
      <a:spcAft>
        <a:spcPts val="333"/>
      </a:spcAft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2982" indent="-105829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28071" indent="-115090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82848" indent="-146838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15134" indent="-115090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285918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6pPr>
    <a:lvl7pPr marL="2743101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7pPr>
    <a:lvl8pPr marL="3200284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8pPr>
    <a:lvl9pPr marL="3657469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sz="900" kern="120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/>
          <a:lstStyle/>
          <a:p>
            <a:fld id="{EA2B2ED8-C573-45EF-BF68-CEC19505703A}" type="datetime8">
              <a:rPr lang="en-US" smtClean="0"/>
              <a:t>12/08/2022 13:21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2199" y="8685213"/>
            <a:ext cx="684213" cy="457200"/>
          </a:xfrm>
          <a:prstGeom prst="rect">
            <a:avLst/>
          </a:prstGeom>
        </p:spPr>
        <p:txBody>
          <a:bodyPr/>
          <a:lstStyle/>
          <a:p>
            <a:fld id="{8B263312-38AA-4E1E-B2B5-0F8F122B24FE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 idx="14"/>
          </p:nvPr>
        </p:nvSpPr>
        <p:spPr/>
        <p:txBody>
          <a:bodyPr/>
          <a:lstStyle/>
          <a:p>
            <a:r>
              <a:rPr lang="en-US"/>
              <a:t>Machine Learning, Analytics, &amp; Data Science Conference</a:t>
            </a:r>
          </a:p>
        </p:txBody>
      </p:sp>
    </p:spTree>
    <p:extLst>
      <p:ext uri="{BB962C8B-B14F-4D97-AF65-F5344CB8AC3E}">
        <p14:creationId xmlns:p14="http://schemas.microsoft.com/office/powerpoint/2010/main" val="35715047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sz="900" kern="120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/>
          <a:lstStyle/>
          <a:p>
            <a:fld id="{EA2B2ED8-C573-45EF-BF68-CEC19505703A}" type="datetime8">
              <a:rPr lang="en-US" smtClean="0"/>
              <a:t>12/08/2022 13:21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2199" y="8685213"/>
            <a:ext cx="684213" cy="457200"/>
          </a:xfrm>
          <a:prstGeom prst="rect">
            <a:avLst/>
          </a:prstGeom>
        </p:spPr>
        <p:txBody>
          <a:bodyPr/>
          <a:lstStyle/>
          <a:p>
            <a:fld id="{8B263312-38AA-4E1E-B2B5-0F8F122B24FE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 idx="14"/>
          </p:nvPr>
        </p:nvSpPr>
        <p:spPr/>
        <p:txBody>
          <a:bodyPr/>
          <a:lstStyle/>
          <a:p>
            <a:r>
              <a:rPr lang="en-US"/>
              <a:t>Machine Learning, Analytics, &amp; Data Science Conference</a:t>
            </a:r>
          </a:p>
        </p:txBody>
      </p:sp>
    </p:spTree>
    <p:extLst>
      <p:ext uri="{BB962C8B-B14F-4D97-AF65-F5344CB8AC3E}">
        <p14:creationId xmlns:p14="http://schemas.microsoft.com/office/powerpoint/2010/main" val="6854600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sz="900" kern="120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/>
          <a:lstStyle/>
          <a:p>
            <a:fld id="{EA2B2ED8-C573-45EF-BF68-CEC19505703A}" type="datetime8">
              <a:rPr lang="en-US" smtClean="0"/>
              <a:t>12/08/2022 13:21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2199" y="8685213"/>
            <a:ext cx="684213" cy="457200"/>
          </a:xfrm>
          <a:prstGeom prst="rect">
            <a:avLst/>
          </a:prstGeom>
        </p:spPr>
        <p:txBody>
          <a:bodyPr/>
          <a:lstStyle/>
          <a:p>
            <a:fld id="{8B263312-38AA-4E1E-B2B5-0F8F122B24FE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 idx="14"/>
          </p:nvPr>
        </p:nvSpPr>
        <p:spPr/>
        <p:txBody>
          <a:bodyPr/>
          <a:lstStyle/>
          <a:p>
            <a:r>
              <a:rPr lang="en-US"/>
              <a:t>Machine Learning, Analytics, &amp; Data Science Conference</a:t>
            </a:r>
          </a:p>
        </p:txBody>
      </p:sp>
    </p:spTree>
    <p:extLst>
      <p:ext uri="{BB962C8B-B14F-4D97-AF65-F5344CB8AC3E}">
        <p14:creationId xmlns:p14="http://schemas.microsoft.com/office/powerpoint/2010/main" val="16690817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sz="900" kern="120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/>
          <a:lstStyle/>
          <a:p>
            <a:fld id="{EA2B2ED8-C573-45EF-BF68-CEC19505703A}" type="datetime8">
              <a:rPr lang="en-US" smtClean="0"/>
              <a:t>12/08/2022 13:21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2199" y="8685213"/>
            <a:ext cx="684213" cy="457200"/>
          </a:xfrm>
          <a:prstGeom prst="rect">
            <a:avLst/>
          </a:prstGeom>
        </p:spPr>
        <p:txBody>
          <a:bodyPr/>
          <a:lstStyle/>
          <a:p>
            <a:fld id="{8B263312-38AA-4E1E-B2B5-0F8F122B24FE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 idx="14"/>
          </p:nvPr>
        </p:nvSpPr>
        <p:spPr/>
        <p:txBody>
          <a:bodyPr/>
          <a:lstStyle/>
          <a:p>
            <a:r>
              <a:rPr lang="en-US"/>
              <a:t>Machine Learning, Analytics, &amp; Data Science Conference</a:t>
            </a:r>
          </a:p>
        </p:txBody>
      </p:sp>
    </p:spTree>
    <p:extLst>
      <p:ext uri="{BB962C8B-B14F-4D97-AF65-F5344CB8AC3E}">
        <p14:creationId xmlns:p14="http://schemas.microsoft.com/office/powerpoint/2010/main" val="3911130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sz="900" kern="120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/>
          <a:lstStyle/>
          <a:p>
            <a:fld id="{EA2B2ED8-C573-45EF-BF68-CEC19505703A}" type="datetime8">
              <a:rPr lang="en-US" smtClean="0"/>
              <a:t>12/08/2022 13:21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2199" y="8685213"/>
            <a:ext cx="684213" cy="457200"/>
          </a:xfrm>
          <a:prstGeom prst="rect">
            <a:avLst/>
          </a:prstGeom>
        </p:spPr>
        <p:txBody>
          <a:bodyPr/>
          <a:lstStyle/>
          <a:p>
            <a:fld id="{8B263312-38AA-4E1E-B2B5-0F8F122B24FE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 idx="14"/>
          </p:nvPr>
        </p:nvSpPr>
        <p:spPr/>
        <p:txBody>
          <a:bodyPr/>
          <a:lstStyle/>
          <a:p>
            <a:r>
              <a:rPr lang="en-US"/>
              <a:t>Machine Learning, Analytics, &amp; Data Science Conference</a:t>
            </a:r>
          </a:p>
        </p:txBody>
      </p:sp>
    </p:spTree>
    <p:extLst>
      <p:ext uri="{BB962C8B-B14F-4D97-AF65-F5344CB8AC3E}">
        <p14:creationId xmlns:p14="http://schemas.microsoft.com/office/powerpoint/2010/main" val="18429260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sz="900" kern="120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/>
          <a:lstStyle/>
          <a:p>
            <a:fld id="{EA2B2ED8-C573-45EF-BF68-CEC19505703A}" type="datetime8">
              <a:rPr lang="en-US" smtClean="0"/>
              <a:t>12/08/2022 13:21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2199" y="8685213"/>
            <a:ext cx="684213" cy="457200"/>
          </a:xfrm>
          <a:prstGeom prst="rect">
            <a:avLst/>
          </a:prstGeom>
        </p:spPr>
        <p:txBody>
          <a:bodyPr/>
          <a:lstStyle/>
          <a:p>
            <a:fld id="{8B263312-38AA-4E1E-B2B5-0F8F122B24FE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 idx="14"/>
          </p:nvPr>
        </p:nvSpPr>
        <p:spPr/>
        <p:txBody>
          <a:bodyPr/>
          <a:lstStyle/>
          <a:p>
            <a:r>
              <a:rPr lang="en-US"/>
              <a:t>Machine Learning, Analytics, &amp; Data Science Conference</a:t>
            </a:r>
          </a:p>
        </p:txBody>
      </p:sp>
    </p:spTree>
    <p:extLst>
      <p:ext uri="{BB962C8B-B14F-4D97-AF65-F5344CB8AC3E}">
        <p14:creationId xmlns:p14="http://schemas.microsoft.com/office/powerpoint/2010/main" val="17106931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sz="900" kern="120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/>
          <a:lstStyle/>
          <a:p>
            <a:fld id="{EA2B2ED8-C573-45EF-BF68-CEC19505703A}" type="datetime8">
              <a:rPr lang="en-US" smtClean="0"/>
              <a:t>12/08/2022 13:21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2199" y="8685213"/>
            <a:ext cx="684213" cy="457200"/>
          </a:xfrm>
          <a:prstGeom prst="rect">
            <a:avLst/>
          </a:prstGeom>
        </p:spPr>
        <p:txBody>
          <a:bodyPr/>
          <a:lstStyle/>
          <a:p>
            <a:fld id="{8B263312-38AA-4E1E-B2B5-0F8F122B24FE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 idx="14"/>
          </p:nvPr>
        </p:nvSpPr>
        <p:spPr/>
        <p:txBody>
          <a:bodyPr/>
          <a:lstStyle/>
          <a:p>
            <a:r>
              <a:rPr lang="en-US"/>
              <a:t>Machine Learning, Analytics, &amp; Data Science Conference</a:t>
            </a:r>
          </a:p>
        </p:txBody>
      </p:sp>
    </p:spTree>
    <p:extLst>
      <p:ext uri="{BB962C8B-B14F-4D97-AF65-F5344CB8AC3E}">
        <p14:creationId xmlns:p14="http://schemas.microsoft.com/office/powerpoint/2010/main" val="1656762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sz="900" kern="120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/>
          <a:lstStyle/>
          <a:p>
            <a:fld id="{EA2B2ED8-C573-45EF-BF68-CEC19505703A}" type="datetime8">
              <a:rPr lang="en-US" smtClean="0"/>
              <a:t>12/08/2022 13:21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2199" y="8685213"/>
            <a:ext cx="684213" cy="457200"/>
          </a:xfrm>
          <a:prstGeom prst="rect">
            <a:avLst/>
          </a:prstGeom>
        </p:spPr>
        <p:txBody>
          <a:bodyPr/>
          <a:lstStyle/>
          <a:p>
            <a:fld id="{8B263312-38AA-4E1E-B2B5-0F8F122B24FE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 idx="14"/>
          </p:nvPr>
        </p:nvSpPr>
        <p:spPr/>
        <p:txBody>
          <a:bodyPr/>
          <a:lstStyle/>
          <a:p>
            <a:r>
              <a:rPr lang="en-US"/>
              <a:t>Machine Learning, Analytics, &amp; Data Science Conference</a:t>
            </a:r>
          </a:p>
        </p:txBody>
      </p:sp>
    </p:spTree>
    <p:extLst>
      <p:ext uri="{BB962C8B-B14F-4D97-AF65-F5344CB8AC3E}">
        <p14:creationId xmlns:p14="http://schemas.microsoft.com/office/powerpoint/2010/main" val="12100240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sz="900" kern="120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/>
          <a:lstStyle/>
          <a:p>
            <a:fld id="{EA2B2ED8-C573-45EF-BF68-CEC19505703A}" type="datetime8">
              <a:rPr lang="en-US" smtClean="0"/>
              <a:t>12/08/2022 13:21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2199" y="8685213"/>
            <a:ext cx="684213" cy="457200"/>
          </a:xfrm>
          <a:prstGeom prst="rect">
            <a:avLst/>
          </a:prstGeom>
        </p:spPr>
        <p:txBody>
          <a:bodyPr/>
          <a:lstStyle/>
          <a:p>
            <a:fld id="{8B263312-38AA-4E1E-B2B5-0F8F122B24FE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 idx="14"/>
          </p:nvPr>
        </p:nvSpPr>
        <p:spPr/>
        <p:txBody>
          <a:bodyPr/>
          <a:lstStyle/>
          <a:p>
            <a:r>
              <a:rPr lang="en-US"/>
              <a:t>Machine Learning, Analytics, &amp; Data Science Conference</a:t>
            </a:r>
          </a:p>
        </p:txBody>
      </p:sp>
    </p:spTree>
    <p:extLst>
      <p:ext uri="{BB962C8B-B14F-4D97-AF65-F5344CB8AC3E}">
        <p14:creationId xmlns:p14="http://schemas.microsoft.com/office/powerpoint/2010/main" val="15585645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sz="900" kern="120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/>
          <a:lstStyle/>
          <a:p>
            <a:fld id="{EA2B2ED8-C573-45EF-BF68-CEC19505703A}" type="datetime8">
              <a:rPr lang="en-US" smtClean="0"/>
              <a:t>12/08/2022 13:21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2199" y="8685213"/>
            <a:ext cx="684213" cy="457200"/>
          </a:xfrm>
          <a:prstGeom prst="rect">
            <a:avLst/>
          </a:prstGeom>
        </p:spPr>
        <p:txBody>
          <a:bodyPr/>
          <a:lstStyle/>
          <a:p>
            <a:fld id="{8B263312-38AA-4E1E-B2B5-0F8F122B24FE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 idx="14"/>
          </p:nvPr>
        </p:nvSpPr>
        <p:spPr/>
        <p:txBody>
          <a:bodyPr/>
          <a:lstStyle/>
          <a:p>
            <a:r>
              <a:rPr lang="en-US"/>
              <a:t>Machine Learning, Analytics, &amp; Data Science Conference</a:t>
            </a:r>
          </a:p>
        </p:txBody>
      </p:sp>
    </p:spTree>
    <p:extLst>
      <p:ext uri="{BB962C8B-B14F-4D97-AF65-F5344CB8AC3E}">
        <p14:creationId xmlns:p14="http://schemas.microsoft.com/office/powerpoint/2010/main" val="3526170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sz="900" kern="120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/>
          <a:lstStyle/>
          <a:p>
            <a:fld id="{EA2B2ED8-C573-45EF-BF68-CEC19505703A}" type="datetime8">
              <a:rPr lang="en-US" smtClean="0"/>
              <a:t>12/08/2022 13:21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2199" y="8685213"/>
            <a:ext cx="684213" cy="457200"/>
          </a:xfrm>
          <a:prstGeom prst="rect">
            <a:avLst/>
          </a:prstGeom>
        </p:spPr>
        <p:txBody>
          <a:bodyPr/>
          <a:lstStyle/>
          <a:p>
            <a:fld id="{8B263312-38AA-4E1E-B2B5-0F8F122B24FE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 idx="14"/>
          </p:nvPr>
        </p:nvSpPr>
        <p:spPr/>
        <p:txBody>
          <a:bodyPr/>
          <a:lstStyle/>
          <a:p>
            <a:r>
              <a:rPr lang="en-US"/>
              <a:t>Machine Learning, Analytics, &amp; Data Science Conference</a:t>
            </a:r>
          </a:p>
        </p:txBody>
      </p:sp>
    </p:spTree>
    <p:extLst>
      <p:ext uri="{BB962C8B-B14F-4D97-AF65-F5344CB8AC3E}">
        <p14:creationId xmlns:p14="http://schemas.microsoft.com/office/powerpoint/2010/main" val="37054328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sz="900" kern="120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/>
          <a:lstStyle/>
          <a:p>
            <a:fld id="{EA2B2ED8-C573-45EF-BF68-CEC19505703A}" type="datetime8">
              <a:rPr lang="en-US" smtClean="0"/>
              <a:t>12/08/2022 13:21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2199" y="8685213"/>
            <a:ext cx="684213" cy="457200"/>
          </a:xfrm>
          <a:prstGeom prst="rect">
            <a:avLst/>
          </a:prstGeom>
        </p:spPr>
        <p:txBody>
          <a:bodyPr/>
          <a:lstStyle/>
          <a:p>
            <a:fld id="{8B263312-38AA-4E1E-B2B5-0F8F122B24FE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 idx="14"/>
          </p:nvPr>
        </p:nvSpPr>
        <p:spPr/>
        <p:txBody>
          <a:bodyPr/>
          <a:lstStyle/>
          <a:p>
            <a:r>
              <a:rPr lang="en-US"/>
              <a:t>Machine Learning, Analytics, &amp; Data Science Conference</a:t>
            </a:r>
          </a:p>
        </p:txBody>
      </p:sp>
    </p:spTree>
    <p:extLst>
      <p:ext uri="{BB962C8B-B14F-4D97-AF65-F5344CB8AC3E}">
        <p14:creationId xmlns:p14="http://schemas.microsoft.com/office/powerpoint/2010/main" val="3077164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sz="900" kern="120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/>
          <a:lstStyle/>
          <a:p>
            <a:fld id="{EA2B2ED8-C573-45EF-BF68-CEC19505703A}" type="datetime8">
              <a:rPr lang="en-US" smtClean="0"/>
              <a:t>12/08/2022 13:21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2199" y="8685213"/>
            <a:ext cx="684213" cy="457200"/>
          </a:xfrm>
          <a:prstGeom prst="rect">
            <a:avLst/>
          </a:prstGeom>
        </p:spPr>
        <p:txBody>
          <a:bodyPr/>
          <a:lstStyle/>
          <a:p>
            <a:fld id="{8B263312-38AA-4E1E-B2B5-0F8F122B24FE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 idx="14"/>
          </p:nvPr>
        </p:nvSpPr>
        <p:spPr/>
        <p:txBody>
          <a:bodyPr/>
          <a:lstStyle/>
          <a:p>
            <a:r>
              <a:rPr lang="en-US"/>
              <a:t>Machine Learning, Analytics, &amp; Data Science Conference</a:t>
            </a:r>
          </a:p>
        </p:txBody>
      </p:sp>
    </p:spTree>
    <p:extLst>
      <p:ext uri="{BB962C8B-B14F-4D97-AF65-F5344CB8AC3E}">
        <p14:creationId xmlns:p14="http://schemas.microsoft.com/office/powerpoint/2010/main" val="282487035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sz="900" kern="120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/>
          <a:lstStyle/>
          <a:p>
            <a:fld id="{EA2B2ED8-C573-45EF-BF68-CEC19505703A}" type="datetime8">
              <a:rPr lang="en-US" smtClean="0"/>
              <a:t>12/08/2022 13:21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2199" y="8685213"/>
            <a:ext cx="684213" cy="457200"/>
          </a:xfrm>
          <a:prstGeom prst="rect">
            <a:avLst/>
          </a:prstGeom>
        </p:spPr>
        <p:txBody>
          <a:bodyPr/>
          <a:lstStyle/>
          <a:p>
            <a:fld id="{8B263312-38AA-4E1E-B2B5-0F8F122B24FE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 idx="14"/>
          </p:nvPr>
        </p:nvSpPr>
        <p:spPr/>
        <p:txBody>
          <a:bodyPr/>
          <a:lstStyle/>
          <a:p>
            <a:r>
              <a:rPr lang="en-US"/>
              <a:t>Machine Learning, Analytics, &amp; Data Science Conference</a:t>
            </a:r>
          </a:p>
        </p:txBody>
      </p:sp>
    </p:spTree>
    <p:extLst>
      <p:ext uri="{BB962C8B-B14F-4D97-AF65-F5344CB8AC3E}">
        <p14:creationId xmlns:p14="http://schemas.microsoft.com/office/powerpoint/2010/main" val="390761811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sz="900" kern="120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/>
          <a:lstStyle/>
          <a:p>
            <a:fld id="{EA2B2ED8-C573-45EF-BF68-CEC19505703A}" type="datetime8">
              <a:rPr lang="en-US" smtClean="0"/>
              <a:t>12/08/2022 13:21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2199" y="8685213"/>
            <a:ext cx="684213" cy="457200"/>
          </a:xfrm>
          <a:prstGeom prst="rect">
            <a:avLst/>
          </a:prstGeom>
        </p:spPr>
        <p:txBody>
          <a:bodyPr/>
          <a:lstStyle/>
          <a:p>
            <a:fld id="{8B263312-38AA-4E1E-B2B5-0F8F122B24FE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 idx="14"/>
          </p:nvPr>
        </p:nvSpPr>
        <p:spPr/>
        <p:txBody>
          <a:bodyPr/>
          <a:lstStyle/>
          <a:p>
            <a:r>
              <a:rPr lang="en-US"/>
              <a:t>Machine Learning, Analytics, &amp; Data Science Conference</a:t>
            </a:r>
          </a:p>
        </p:txBody>
      </p:sp>
    </p:spTree>
    <p:extLst>
      <p:ext uri="{BB962C8B-B14F-4D97-AF65-F5344CB8AC3E}">
        <p14:creationId xmlns:p14="http://schemas.microsoft.com/office/powerpoint/2010/main" val="330542296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sz="900" kern="120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/>
          <a:lstStyle/>
          <a:p>
            <a:fld id="{EA2B2ED8-C573-45EF-BF68-CEC19505703A}" type="datetime8">
              <a:rPr lang="en-US" smtClean="0"/>
              <a:t>12/08/2022 13:21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2199" y="8685213"/>
            <a:ext cx="684213" cy="457200"/>
          </a:xfrm>
          <a:prstGeom prst="rect">
            <a:avLst/>
          </a:prstGeom>
        </p:spPr>
        <p:txBody>
          <a:bodyPr/>
          <a:lstStyle/>
          <a:p>
            <a:fld id="{8B263312-38AA-4E1E-B2B5-0F8F122B24FE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 idx="14"/>
          </p:nvPr>
        </p:nvSpPr>
        <p:spPr/>
        <p:txBody>
          <a:bodyPr/>
          <a:lstStyle/>
          <a:p>
            <a:r>
              <a:rPr lang="en-US"/>
              <a:t>Machine Learning, Analytics, &amp; Data Science Conference</a:t>
            </a:r>
          </a:p>
        </p:txBody>
      </p:sp>
    </p:spTree>
    <p:extLst>
      <p:ext uri="{BB962C8B-B14F-4D97-AF65-F5344CB8AC3E}">
        <p14:creationId xmlns:p14="http://schemas.microsoft.com/office/powerpoint/2010/main" val="83782567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sz="900" kern="120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/>
          <a:lstStyle/>
          <a:p>
            <a:fld id="{EA2B2ED8-C573-45EF-BF68-CEC19505703A}" type="datetime8">
              <a:rPr lang="en-US" smtClean="0"/>
              <a:t>12/08/2022 13:21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2199" y="8685213"/>
            <a:ext cx="684213" cy="457200"/>
          </a:xfrm>
          <a:prstGeom prst="rect">
            <a:avLst/>
          </a:prstGeom>
        </p:spPr>
        <p:txBody>
          <a:bodyPr/>
          <a:lstStyle/>
          <a:p>
            <a:fld id="{8B263312-38AA-4E1E-B2B5-0F8F122B24FE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 idx="14"/>
          </p:nvPr>
        </p:nvSpPr>
        <p:spPr/>
        <p:txBody>
          <a:bodyPr/>
          <a:lstStyle/>
          <a:p>
            <a:r>
              <a:rPr lang="en-US"/>
              <a:t>Machine Learning, Analytics, &amp; Data Science Conference</a:t>
            </a:r>
          </a:p>
        </p:txBody>
      </p:sp>
    </p:spTree>
    <p:extLst>
      <p:ext uri="{BB962C8B-B14F-4D97-AF65-F5344CB8AC3E}">
        <p14:creationId xmlns:p14="http://schemas.microsoft.com/office/powerpoint/2010/main" val="148177286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sz="900" kern="120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/>
          <a:lstStyle/>
          <a:p>
            <a:fld id="{EA2B2ED8-C573-45EF-BF68-CEC19505703A}" type="datetime8">
              <a:rPr lang="en-US" smtClean="0"/>
              <a:t>12/08/2022 13:21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2199" y="8685213"/>
            <a:ext cx="684213" cy="457200"/>
          </a:xfrm>
          <a:prstGeom prst="rect">
            <a:avLst/>
          </a:prstGeom>
        </p:spPr>
        <p:txBody>
          <a:bodyPr/>
          <a:lstStyle/>
          <a:p>
            <a:fld id="{8B263312-38AA-4E1E-B2B5-0F8F122B24FE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 idx="14"/>
          </p:nvPr>
        </p:nvSpPr>
        <p:spPr/>
        <p:txBody>
          <a:bodyPr/>
          <a:lstStyle/>
          <a:p>
            <a:r>
              <a:rPr lang="en-US"/>
              <a:t>Machine Learning, Analytics, &amp; Data Science Conference</a:t>
            </a:r>
          </a:p>
        </p:txBody>
      </p:sp>
    </p:spTree>
    <p:extLst>
      <p:ext uri="{BB962C8B-B14F-4D97-AF65-F5344CB8AC3E}">
        <p14:creationId xmlns:p14="http://schemas.microsoft.com/office/powerpoint/2010/main" val="413961462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sz="900" kern="120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/>
          <a:lstStyle/>
          <a:p>
            <a:fld id="{EA2B2ED8-C573-45EF-BF68-CEC19505703A}" type="datetime8">
              <a:rPr lang="en-US" smtClean="0"/>
              <a:t>12/08/2022 13:21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2199" y="8685213"/>
            <a:ext cx="684213" cy="457200"/>
          </a:xfrm>
          <a:prstGeom prst="rect">
            <a:avLst/>
          </a:prstGeom>
        </p:spPr>
        <p:txBody>
          <a:bodyPr/>
          <a:lstStyle/>
          <a:p>
            <a:fld id="{8B263312-38AA-4E1E-B2B5-0F8F122B24FE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 idx="14"/>
          </p:nvPr>
        </p:nvSpPr>
        <p:spPr/>
        <p:txBody>
          <a:bodyPr/>
          <a:lstStyle/>
          <a:p>
            <a:r>
              <a:rPr lang="en-US"/>
              <a:t>Machine Learning, Analytics, &amp; Data Science Conference</a:t>
            </a:r>
          </a:p>
        </p:txBody>
      </p:sp>
    </p:spTree>
    <p:extLst>
      <p:ext uri="{BB962C8B-B14F-4D97-AF65-F5344CB8AC3E}">
        <p14:creationId xmlns:p14="http://schemas.microsoft.com/office/powerpoint/2010/main" val="400766820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sz="900" kern="120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/>
          <a:lstStyle/>
          <a:p>
            <a:fld id="{EA2B2ED8-C573-45EF-BF68-CEC19505703A}" type="datetime8">
              <a:rPr lang="en-US" smtClean="0"/>
              <a:t>12/08/2022 13:21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2199" y="8685213"/>
            <a:ext cx="684213" cy="457200"/>
          </a:xfrm>
          <a:prstGeom prst="rect">
            <a:avLst/>
          </a:prstGeom>
        </p:spPr>
        <p:txBody>
          <a:bodyPr/>
          <a:lstStyle/>
          <a:p>
            <a:fld id="{8B263312-38AA-4E1E-B2B5-0F8F122B24FE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 idx="14"/>
          </p:nvPr>
        </p:nvSpPr>
        <p:spPr/>
        <p:txBody>
          <a:bodyPr/>
          <a:lstStyle/>
          <a:p>
            <a:r>
              <a:rPr lang="en-US"/>
              <a:t>Machine Learning, Analytics, &amp; Data Science Conference</a:t>
            </a:r>
          </a:p>
        </p:txBody>
      </p:sp>
    </p:spTree>
    <p:extLst>
      <p:ext uri="{BB962C8B-B14F-4D97-AF65-F5344CB8AC3E}">
        <p14:creationId xmlns:p14="http://schemas.microsoft.com/office/powerpoint/2010/main" val="161516788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sz="900" kern="120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/>
          <a:lstStyle/>
          <a:p>
            <a:fld id="{EA2B2ED8-C573-45EF-BF68-CEC19505703A}" type="datetime8">
              <a:rPr lang="en-US" smtClean="0"/>
              <a:t>12/08/2022 13:21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2199" y="8685213"/>
            <a:ext cx="684213" cy="457200"/>
          </a:xfrm>
          <a:prstGeom prst="rect">
            <a:avLst/>
          </a:prstGeom>
        </p:spPr>
        <p:txBody>
          <a:bodyPr/>
          <a:lstStyle/>
          <a:p>
            <a:fld id="{8B263312-38AA-4E1E-B2B5-0F8F122B24FE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 idx="14"/>
          </p:nvPr>
        </p:nvSpPr>
        <p:spPr/>
        <p:txBody>
          <a:bodyPr/>
          <a:lstStyle/>
          <a:p>
            <a:r>
              <a:rPr lang="en-US"/>
              <a:t>Machine Learning, Analytics, &amp; Data Science Conference</a:t>
            </a:r>
          </a:p>
        </p:txBody>
      </p:sp>
    </p:spTree>
    <p:extLst>
      <p:ext uri="{BB962C8B-B14F-4D97-AF65-F5344CB8AC3E}">
        <p14:creationId xmlns:p14="http://schemas.microsoft.com/office/powerpoint/2010/main" val="10071970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sz="900" kern="120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/>
          <a:lstStyle/>
          <a:p>
            <a:fld id="{EA2B2ED8-C573-45EF-BF68-CEC19505703A}" type="datetime8">
              <a:rPr lang="en-US" smtClean="0"/>
              <a:t>12/08/2022 13:21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2199" y="8685213"/>
            <a:ext cx="684213" cy="457200"/>
          </a:xfrm>
          <a:prstGeom prst="rect">
            <a:avLst/>
          </a:prstGeom>
        </p:spPr>
        <p:txBody>
          <a:bodyPr/>
          <a:lstStyle/>
          <a:p>
            <a:fld id="{8B263312-38AA-4E1E-B2B5-0F8F122B24FE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 idx="14"/>
          </p:nvPr>
        </p:nvSpPr>
        <p:spPr/>
        <p:txBody>
          <a:bodyPr/>
          <a:lstStyle/>
          <a:p>
            <a:r>
              <a:rPr lang="en-US"/>
              <a:t>Machine Learning, Analytics, &amp; Data Science Conference</a:t>
            </a:r>
          </a:p>
        </p:txBody>
      </p:sp>
    </p:spTree>
    <p:extLst>
      <p:ext uri="{BB962C8B-B14F-4D97-AF65-F5344CB8AC3E}">
        <p14:creationId xmlns:p14="http://schemas.microsoft.com/office/powerpoint/2010/main" val="32197709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sz="900" kern="120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/>
          <a:lstStyle/>
          <a:p>
            <a:fld id="{EA2B2ED8-C573-45EF-BF68-CEC19505703A}" type="datetime8">
              <a:rPr lang="en-US" smtClean="0"/>
              <a:t>12/08/2022 13:21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2199" y="8685213"/>
            <a:ext cx="684213" cy="457200"/>
          </a:xfrm>
          <a:prstGeom prst="rect">
            <a:avLst/>
          </a:prstGeom>
        </p:spPr>
        <p:txBody>
          <a:bodyPr/>
          <a:lstStyle/>
          <a:p>
            <a:fld id="{8B263312-38AA-4E1E-B2B5-0F8F122B24FE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 idx="14"/>
          </p:nvPr>
        </p:nvSpPr>
        <p:spPr/>
        <p:txBody>
          <a:bodyPr/>
          <a:lstStyle/>
          <a:p>
            <a:r>
              <a:rPr lang="en-US"/>
              <a:t>Machine Learning, Analytics, &amp; Data Science Conference</a:t>
            </a:r>
          </a:p>
        </p:txBody>
      </p:sp>
    </p:spTree>
    <p:extLst>
      <p:ext uri="{BB962C8B-B14F-4D97-AF65-F5344CB8AC3E}">
        <p14:creationId xmlns:p14="http://schemas.microsoft.com/office/powerpoint/2010/main" val="1020048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sz="900" kern="120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/>
          <a:lstStyle/>
          <a:p>
            <a:fld id="{EA2B2ED8-C573-45EF-BF68-CEC19505703A}" type="datetime8">
              <a:rPr lang="en-US" smtClean="0"/>
              <a:t>12/08/2022 13:21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2199" y="8685213"/>
            <a:ext cx="684213" cy="457200"/>
          </a:xfrm>
          <a:prstGeom prst="rect">
            <a:avLst/>
          </a:prstGeom>
        </p:spPr>
        <p:txBody>
          <a:bodyPr/>
          <a:lstStyle/>
          <a:p>
            <a:fld id="{8B263312-38AA-4E1E-B2B5-0F8F122B24FE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 idx="14"/>
          </p:nvPr>
        </p:nvSpPr>
        <p:spPr/>
        <p:txBody>
          <a:bodyPr/>
          <a:lstStyle/>
          <a:p>
            <a:r>
              <a:rPr lang="en-US"/>
              <a:t>Machine Learning, Analytics, &amp; Data Science Conference</a:t>
            </a:r>
          </a:p>
        </p:txBody>
      </p:sp>
    </p:spTree>
    <p:extLst>
      <p:ext uri="{BB962C8B-B14F-4D97-AF65-F5344CB8AC3E}">
        <p14:creationId xmlns:p14="http://schemas.microsoft.com/office/powerpoint/2010/main" val="36502300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sz="900" kern="120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/>
          <a:lstStyle/>
          <a:p>
            <a:fld id="{EA2B2ED8-C573-45EF-BF68-CEC19505703A}" type="datetime8">
              <a:rPr lang="en-US" smtClean="0"/>
              <a:t>12/08/2022 13:21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2199" y="8685213"/>
            <a:ext cx="684213" cy="457200"/>
          </a:xfrm>
          <a:prstGeom prst="rect">
            <a:avLst/>
          </a:prstGeom>
        </p:spPr>
        <p:txBody>
          <a:bodyPr/>
          <a:lstStyle/>
          <a:p>
            <a:fld id="{8B263312-38AA-4E1E-B2B5-0F8F122B24FE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 idx="14"/>
          </p:nvPr>
        </p:nvSpPr>
        <p:spPr/>
        <p:txBody>
          <a:bodyPr/>
          <a:lstStyle/>
          <a:p>
            <a:r>
              <a:rPr lang="en-US"/>
              <a:t>Machine Learning, Analytics, &amp; Data Science Conference</a:t>
            </a:r>
          </a:p>
        </p:txBody>
      </p:sp>
    </p:spTree>
    <p:extLst>
      <p:ext uri="{BB962C8B-B14F-4D97-AF65-F5344CB8AC3E}">
        <p14:creationId xmlns:p14="http://schemas.microsoft.com/office/powerpoint/2010/main" val="40828088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sz="900" kern="120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/>
          <a:lstStyle/>
          <a:p>
            <a:fld id="{EA2B2ED8-C573-45EF-BF68-CEC19505703A}" type="datetime8">
              <a:rPr lang="en-US" smtClean="0"/>
              <a:t>12/08/2022 13:21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2199" y="8685213"/>
            <a:ext cx="684213" cy="457200"/>
          </a:xfrm>
          <a:prstGeom prst="rect">
            <a:avLst/>
          </a:prstGeom>
        </p:spPr>
        <p:txBody>
          <a:bodyPr/>
          <a:lstStyle/>
          <a:p>
            <a:fld id="{8B263312-38AA-4E1E-B2B5-0F8F122B24FE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 idx="14"/>
          </p:nvPr>
        </p:nvSpPr>
        <p:spPr/>
        <p:txBody>
          <a:bodyPr/>
          <a:lstStyle/>
          <a:p>
            <a:r>
              <a:rPr lang="en-US"/>
              <a:t>Machine Learning, Analytics, &amp; Data Science Conference</a:t>
            </a:r>
          </a:p>
        </p:txBody>
      </p:sp>
    </p:spTree>
    <p:extLst>
      <p:ext uri="{BB962C8B-B14F-4D97-AF65-F5344CB8AC3E}">
        <p14:creationId xmlns:p14="http://schemas.microsoft.com/office/powerpoint/2010/main" val="25561508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sz="900" kern="120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/>
          <a:lstStyle/>
          <a:p>
            <a:fld id="{EA2B2ED8-C573-45EF-BF68-CEC19505703A}" type="datetime8">
              <a:rPr lang="en-US" smtClean="0"/>
              <a:t>12/08/2022 13:21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2199" y="8685213"/>
            <a:ext cx="684213" cy="457200"/>
          </a:xfrm>
          <a:prstGeom prst="rect">
            <a:avLst/>
          </a:prstGeom>
        </p:spPr>
        <p:txBody>
          <a:bodyPr/>
          <a:lstStyle/>
          <a:p>
            <a:fld id="{8B263312-38AA-4E1E-B2B5-0F8F122B24FE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 idx="14"/>
          </p:nvPr>
        </p:nvSpPr>
        <p:spPr/>
        <p:txBody>
          <a:bodyPr/>
          <a:lstStyle/>
          <a:p>
            <a:r>
              <a:rPr lang="en-US"/>
              <a:t>Machine Learning, Analytics, &amp; Data Science Conference</a:t>
            </a:r>
          </a:p>
        </p:txBody>
      </p:sp>
    </p:spTree>
    <p:extLst>
      <p:ext uri="{BB962C8B-B14F-4D97-AF65-F5344CB8AC3E}">
        <p14:creationId xmlns:p14="http://schemas.microsoft.com/office/powerpoint/2010/main" val="6187319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sz="900" kern="120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/>
          <a:lstStyle/>
          <a:p>
            <a:fld id="{EA2B2ED8-C573-45EF-BF68-CEC19505703A}" type="datetime8">
              <a:rPr lang="en-US" smtClean="0"/>
              <a:t>12/08/2022 13:21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2199" y="8685213"/>
            <a:ext cx="684213" cy="457200"/>
          </a:xfrm>
          <a:prstGeom prst="rect">
            <a:avLst/>
          </a:prstGeom>
        </p:spPr>
        <p:txBody>
          <a:bodyPr/>
          <a:lstStyle/>
          <a:p>
            <a:fld id="{8B263312-38AA-4E1E-B2B5-0F8F122B24FE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 idx="14"/>
          </p:nvPr>
        </p:nvSpPr>
        <p:spPr/>
        <p:txBody>
          <a:bodyPr/>
          <a:lstStyle/>
          <a:p>
            <a:r>
              <a:rPr lang="en-US"/>
              <a:t>Machine Learning, Analytics, &amp; Data Science Conference</a:t>
            </a:r>
          </a:p>
        </p:txBody>
      </p:sp>
    </p:spTree>
    <p:extLst>
      <p:ext uri="{BB962C8B-B14F-4D97-AF65-F5344CB8AC3E}">
        <p14:creationId xmlns:p14="http://schemas.microsoft.com/office/powerpoint/2010/main" val="17649221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hyperlink" Target="http://aka.ms/fall2018mlads" TargetMode="External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">
    <p:bg bwMode="auto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n image of neuronetwork.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ltGray">
          <a:xfrm>
            <a:off x="865" y="0"/>
            <a:ext cx="12190271" cy="6858000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 bwMode="white">
          <a:xfrm>
            <a:off x="423333" y="2674773"/>
            <a:ext cx="7913674" cy="1508453"/>
          </a:xfrm>
          <a:prstGeom prst="rect">
            <a:avLst/>
          </a:prstGeom>
          <a:noFill/>
        </p:spPr>
        <p:txBody>
          <a:bodyPr wrap="square" lIns="134464" tIns="143428" rIns="134464" bIns="143428" rtlCol="0" anchor="ctr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440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rPr>
              <a:t>Machine Learning,</a:t>
            </a:r>
            <a:r>
              <a:rPr lang="en-US" sz="4400" baseline="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rPr>
              <a:t> AI,</a:t>
            </a:r>
            <a:br>
              <a:rPr lang="en-US" sz="4400" baseline="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4400" baseline="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rPr>
              <a:t>and </a:t>
            </a:r>
            <a:r>
              <a:rPr lang="en-US" sz="440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rPr>
              <a:t>Data Science Conference</a:t>
            </a:r>
          </a:p>
        </p:txBody>
      </p:sp>
      <p:pic>
        <p:nvPicPr>
          <p:cNvPr id="10" name="MS logo white - EMF" descr="Microsoft logo white text version">
            <a:extLst>
              <a:ext uri="{FF2B5EF4-FFF2-40B4-BE49-F238E27FC236}">
                <a16:creationId xmlns:a16="http://schemas.microsoft.com/office/drawing/2014/main" id="{A1E802C5-F995-4758-BDEF-6665E09AE20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0E754D0E-2F0C-497A-9A27-BFDBE035D3FE}"/>
              </a:ext>
            </a:extLst>
          </p:cNvPr>
          <p:cNvGrpSpPr/>
          <p:nvPr userDrawn="1"/>
        </p:nvGrpSpPr>
        <p:grpSpPr>
          <a:xfrm>
            <a:off x="7990972" y="2572073"/>
            <a:ext cx="3662864" cy="1713852"/>
            <a:chOff x="8377689" y="3035497"/>
            <a:chExt cx="3662864" cy="1713852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E354233-98E9-4113-A218-FAF747D633F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56950" y="3035497"/>
              <a:ext cx="0" cy="1680460"/>
            </a:xfrm>
            <a:prstGeom prst="line">
              <a:avLst/>
            </a:prstGeom>
            <a:noFill/>
            <a:ln w="25400" cap="flat" cmpd="sng" algn="ctr">
              <a:solidFill>
                <a:srgbClr val="FFFFFF"/>
              </a:solidFill>
              <a:prstDash val="solid"/>
              <a:headEnd type="none"/>
              <a:tailEnd type="none"/>
            </a:ln>
            <a:effectLst/>
          </p:spPr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75B65F6-BFDE-40DE-8686-A77A38A5784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56950" y="3875727"/>
              <a:ext cx="914400" cy="0"/>
            </a:xfrm>
            <a:prstGeom prst="line">
              <a:avLst/>
            </a:prstGeom>
            <a:noFill/>
            <a:ln w="25400" cap="flat" cmpd="sng" algn="ctr">
              <a:solidFill>
                <a:srgbClr val="FFFFFF"/>
              </a:solidFill>
              <a:prstDash val="solid"/>
              <a:headEnd type="none"/>
              <a:tailEnd type="none"/>
            </a:ln>
            <a:effectLst/>
          </p:spPr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3701858-4A85-47DC-8EBA-D8E90AA283F2}"/>
                </a:ext>
              </a:extLst>
            </p:cNvPr>
            <p:cNvSpPr txBox="1"/>
            <p:nvPr userDrawn="1"/>
          </p:nvSpPr>
          <p:spPr>
            <a:xfrm>
              <a:off x="8377689" y="3385436"/>
              <a:ext cx="2679260" cy="960263"/>
            </a:xfrm>
            <a:prstGeom prst="rect">
              <a:avLst/>
            </a:prstGeom>
            <a:noFill/>
          </p:spPr>
          <p:txBody>
            <a:bodyPr wrap="none" lIns="182880" tIns="146304" rIns="182880" bIns="146304" rtlCol="0" anchor="ctr">
              <a:spAutoFit/>
            </a:bodyPr>
            <a:lstStyle/>
            <a:p>
              <a:pPr marL="0" marR="0" lvl="0" indent="0" algn="r" defTabSz="932742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2917">
                        <a:srgbClr val="FFFFFF"/>
                      </a:gs>
                      <a:gs pos="3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bold" panose="020B0702040204020203" pitchFamily="34" charset="0"/>
                  <a:cs typeface="Segoe UI Semibold" panose="020B0702040204020203" pitchFamily="34" charset="0"/>
                </a:rPr>
                <a:t>November 12–14</a:t>
              </a:r>
            </a:p>
            <a:p>
              <a:pPr marL="0" marR="0" lvl="0" indent="0" algn="r" defTabSz="932742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2917">
                        <a:srgbClr val="FFFFFF"/>
                      </a:gs>
                      <a:gs pos="3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bold" panose="020B0702040204020203" pitchFamily="34" charset="0"/>
                  <a:cs typeface="Segoe UI Semibold" panose="020B0702040204020203" pitchFamily="34" charset="0"/>
                </a:rPr>
                <a:t>Redmond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1C5BD14-30C1-4C22-9F88-16A0629099D4}"/>
                </a:ext>
              </a:extLst>
            </p:cNvPr>
            <p:cNvSpPr txBox="1"/>
            <p:nvPr userDrawn="1"/>
          </p:nvSpPr>
          <p:spPr>
            <a:xfrm>
              <a:off x="11056950" y="3475328"/>
              <a:ext cx="983603" cy="398251"/>
            </a:xfrm>
            <a:prstGeom prst="rect">
              <a:avLst/>
            </a:prstGeom>
            <a:noFill/>
          </p:spPr>
          <p:txBody>
            <a:bodyPr wrap="none" lIns="91440" tIns="91440" rIns="91440" bIns="91440" rtlCol="0" anchor="b">
              <a:noAutofit/>
            </a:bodyPr>
            <a:lstStyle/>
            <a:p>
              <a:pPr marL="0" marR="0" lvl="0" indent="0" defTabSz="932742" eaLnBrk="1" fontAlgn="auto" latinLnBrk="0" hangingPunct="1">
                <a:lnSpc>
                  <a:spcPct val="15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000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2917">
                        <a:srgbClr val="FFFFFF"/>
                      </a:gs>
                      <a:gs pos="3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Light"/>
                </a:rPr>
                <a:t>20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E5FE256-76B5-4E87-ADD8-E59DA6AFB5D8}"/>
                </a:ext>
              </a:extLst>
            </p:cNvPr>
            <p:cNvSpPr txBox="1"/>
            <p:nvPr userDrawn="1"/>
          </p:nvSpPr>
          <p:spPr>
            <a:xfrm>
              <a:off x="11056950" y="4351098"/>
              <a:ext cx="983603" cy="398251"/>
            </a:xfrm>
            <a:prstGeom prst="rect">
              <a:avLst/>
            </a:prstGeom>
            <a:noFill/>
          </p:spPr>
          <p:txBody>
            <a:bodyPr wrap="none" lIns="91440" tIns="91440" rIns="91440" bIns="91440" rtlCol="0" anchor="t">
              <a:noAutofit/>
            </a:bodyPr>
            <a:lstStyle/>
            <a:p>
              <a:pPr marL="0" marR="0" lvl="0" indent="0" defTabSz="932742" eaLnBrk="1" fontAlgn="auto" latinLnBrk="0" hangingPunct="1">
                <a:lnSpc>
                  <a:spcPct val="15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000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2917">
                        <a:srgbClr val="FFFFFF"/>
                      </a:gs>
                      <a:gs pos="3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bold" panose="020B0702040204020203" pitchFamily="34" charset="0"/>
                  <a:cs typeface="Segoe UI Semibold" panose="020B0702040204020203" pitchFamily="34" charset="0"/>
                </a:rPr>
                <a:t>18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001073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6503582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6127" userDrawn="1">
          <p15:clr>
            <a:srgbClr val="5ACBF0"/>
          </p15:clr>
        </p15:guide>
        <p15:guide id="3" orient="horz" pos="1911" userDrawn="1">
          <p15:clr>
            <a:srgbClr val="5ACBF0"/>
          </p15:clr>
        </p15:guide>
        <p15:guide id="4" orient="horz" pos="2505" userDrawn="1">
          <p15:clr>
            <a:srgbClr val="5ACBF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025" y="2875002"/>
            <a:ext cx="4161981" cy="1107996"/>
          </a:xfrm>
        </p:spPr>
        <p:txBody>
          <a:bodyPr wrap="square" rIns="0" anchor="ctr" anchorCtr="0">
            <a:spAutoFit/>
          </a:bodyPr>
          <a:lstStyle>
            <a:lvl1pPr>
              <a:lnSpc>
                <a:spcPct val="100000"/>
              </a:lnSpc>
              <a:defRPr sz="3600" b="1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Square photo layout with Title  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id="{3956AAB8-C2DF-40F3-A72B-0FA6F47702E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309671222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pos="2991">
          <p15:clr>
            <a:srgbClr val="5ACBF0"/>
          </p15:clr>
        </p15:guide>
        <p15:guide id="7" pos="3728">
          <p15:clr>
            <a:srgbClr val="C35EA4"/>
          </p15:clr>
        </p15:guide>
        <p15:guide id="8" pos="3544">
          <p15:clr>
            <a:srgbClr val="A4A3A4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155672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272" userDrawn="1">
          <p15:clr>
            <a:srgbClr val="5ACBF0"/>
          </p15:clr>
        </p15:guide>
        <p15:guide id="2" orient="horz" pos="904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56753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904" userDrawn="1">
          <p15:clr>
            <a:srgbClr val="5ACBF0"/>
          </p15:clr>
        </p15:guide>
        <p15:guide id="2" orient="horz" pos="1272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0DF2A6-26A8-4810-95DF-F65F123C66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Software code slide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9F61CF-FF79-485A-A6C8-A1952EFD58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436688"/>
            <a:ext cx="11018520" cy="1908215"/>
          </a:xfrm>
        </p:spPr>
        <p:txBody>
          <a:bodyPr/>
          <a:lstStyle>
            <a:lvl1pPr marL="0" indent="0">
              <a:buNone/>
              <a:defRPr sz="2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 sz="24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 sz="20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05879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272" userDrawn="1">
          <p15:clr>
            <a:srgbClr val="5ACBF0"/>
          </p15:clr>
        </p15:guide>
        <p15:guide id="2" orient="horz" pos="905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rePoint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n image of neuronetwork.">
            <a:extLst>
              <a:ext uri="{FF2B5EF4-FFF2-40B4-BE49-F238E27FC236}">
                <a16:creationId xmlns:a16="http://schemas.microsoft.com/office/drawing/2014/main" id="{B3F963A3-2F4D-4783-B405-E83DA042866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ltGray">
          <a:xfrm>
            <a:off x="865" y="0"/>
            <a:ext cx="12190271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41694BA-0F99-4A36-8E05-3F73A3A21D42}"/>
              </a:ext>
            </a:extLst>
          </p:cNvPr>
          <p:cNvSpPr txBox="1"/>
          <p:nvPr userDrawn="1"/>
        </p:nvSpPr>
        <p:spPr>
          <a:xfrm>
            <a:off x="584199" y="2044006"/>
            <a:ext cx="9142413" cy="276998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0" lang="en-US" sz="3600" b="0" i="0" u="none" strike="noStrike" kern="1200" cap="none" spc="-50" normalizeH="0" baseline="0" noProof="0">
                <a:ln w="3175">
                  <a:noFill/>
                </a:ln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bold"/>
                <a:ea typeface="+mn-ea"/>
                <a:cs typeface="Segoe UI" pitchFamily="34" charset="0"/>
              </a:rPr>
              <a:t>Thank you for attending MLADS and continuing to build our strong community</a:t>
            </a:r>
            <a:br>
              <a:rPr kumimoji="0" lang="en-US" sz="3600" b="0" i="0" u="none" strike="noStrike" kern="1200" cap="none" spc="-50" normalizeH="0" baseline="0" noProof="0">
                <a:ln w="3175">
                  <a:noFill/>
                </a:ln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bold"/>
                <a:ea typeface="+mn-ea"/>
                <a:cs typeface="Segoe UI" pitchFamily="34" charset="0"/>
              </a:rPr>
            </a:br>
            <a:br>
              <a:rPr kumimoji="0" lang="en-US" sz="3600" b="0" i="0" u="none" strike="noStrike" kern="1200" cap="none" spc="-50" normalizeH="0" baseline="0" noProof="0">
                <a:ln w="3175">
                  <a:noFill/>
                </a:ln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bold"/>
                <a:ea typeface="+mn-ea"/>
                <a:cs typeface="Segoe UI" pitchFamily="34" charset="0"/>
              </a:rPr>
            </a:br>
            <a:r>
              <a:rPr kumimoji="0" lang="en-US" sz="2400" b="0" i="0" u="none" strike="noStrike" kern="1200" cap="none" spc="-50" normalizeH="0" baseline="0" noProof="0">
                <a:ln w="3175">
                  <a:noFill/>
                </a:ln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+mn-lt"/>
                <a:ea typeface="+mn-ea"/>
                <a:cs typeface="Segoe UI" pitchFamily="34" charset="0"/>
              </a:rPr>
              <a:t>If you’re interested in accessing a recorded </a:t>
            </a:r>
            <a:br>
              <a:rPr kumimoji="0" lang="en-US" sz="2400" b="0" i="0" u="none" strike="noStrike" kern="1200" cap="none" spc="-50" normalizeH="0" baseline="0" noProof="0">
                <a:ln w="3175">
                  <a:noFill/>
                </a:ln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+mn-lt"/>
                <a:ea typeface="+mn-ea"/>
                <a:cs typeface="Segoe UI" pitchFamily="34" charset="0"/>
              </a:rPr>
            </a:br>
            <a:r>
              <a:rPr kumimoji="0" lang="en-US" sz="2400" b="0" i="0" u="none" strike="noStrike" kern="1200" cap="none" spc="-50" normalizeH="0" baseline="0" noProof="0">
                <a:ln w="3175">
                  <a:noFill/>
                </a:ln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+mn-lt"/>
                <a:ea typeface="+mn-ea"/>
                <a:cs typeface="Segoe UI" pitchFamily="34" charset="0"/>
              </a:rPr>
              <a:t>version of content from the conference, </a:t>
            </a:r>
            <a:br>
              <a:rPr kumimoji="0" lang="en-US" sz="2400" b="0" i="0" u="none" strike="noStrike" kern="1200" cap="none" spc="-50" normalizeH="0" baseline="0" noProof="0">
                <a:ln w="3175">
                  <a:noFill/>
                </a:ln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+mn-lt"/>
                <a:ea typeface="+mn-ea"/>
                <a:cs typeface="Segoe UI" pitchFamily="34" charset="0"/>
              </a:rPr>
            </a:br>
            <a:r>
              <a:rPr kumimoji="0" lang="en-US" sz="2400" b="0" i="0" u="none" strike="noStrike" kern="1200" cap="none" spc="-50" normalizeH="0" baseline="0" noProof="0">
                <a:ln w="3175">
                  <a:noFill/>
                </a:ln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+mn-lt"/>
                <a:ea typeface="+mn-ea"/>
                <a:cs typeface="Segoe UI" pitchFamily="34" charset="0"/>
              </a:rPr>
              <a:t>it can be found here: </a:t>
            </a:r>
            <a:r>
              <a:rPr lang="en-US" sz="24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http://aka.ms/fall2018mlads</a:t>
            </a:r>
            <a:endParaRPr lang="en-US" sz="3200" b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+mn-lt"/>
            </a:endParaRPr>
          </a:p>
        </p:txBody>
      </p:sp>
      <p:pic>
        <p:nvPicPr>
          <p:cNvPr id="4" name="MS logo white - EMF" descr="Microsoft logo white text version">
            <a:extLst>
              <a:ext uri="{FF2B5EF4-FFF2-40B4-BE49-F238E27FC236}">
                <a16:creationId xmlns:a16="http://schemas.microsoft.com/office/drawing/2014/main" id="{1C51E223-E511-45C6-B90B-21F97617A55A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16D9DF8-5D28-4C40-8964-9A3444E35BDF}"/>
              </a:ext>
            </a:extLst>
          </p:cNvPr>
          <p:cNvCxnSpPr>
            <a:cxnSpLocks/>
          </p:cNvCxnSpPr>
          <p:nvPr userDrawn="1"/>
        </p:nvCxnSpPr>
        <p:spPr>
          <a:xfrm flipV="1">
            <a:off x="584199" y="3429000"/>
            <a:ext cx="2286000" cy="1"/>
          </a:xfrm>
          <a:prstGeom prst="line">
            <a:avLst/>
          </a:prstGeom>
          <a:noFill/>
          <a:ln w="25400" cap="flat" cmpd="sng" algn="ctr">
            <a:solidFill>
              <a:srgbClr val="FFFFFF"/>
            </a:solidFill>
            <a:prstDash val="solid"/>
            <a:headEnd type="none"/>
            <a:tailEnd type="none"/>
          </a:ln>
          <a:effectLst/>
        </p:spPr>
      </p:cxnSp>
    </p:spTree>
    <p:extLst>
      <p:ext uri="{BB962C8B-B14F-4D97-AF65-F5344CB8AC3E}">
        <p14:creationId xmlns:p14="http://schemas.microsoft.com/office/powerpoint/2010/main" val="42438308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1911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584200" y="6161316"/>
            <a:ext cx="4482124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5" name="MS logo white - EMF" descr="Microsoft logo white text version">
            <a:extLst>
              <a:ext uri="{FF2B5EF4-FFF2-40B4-BE49-F238E27FC236}">
                <a16:creationId xmlns:a16="http://schemas.microsoft.com/office/drawing/2014/main" id="{70D3778F-A717-44C8-9013-FF206B15DD6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69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 b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B6606D-2DF9-48CD-BBE9-B751BF55CD2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white">
          <a:xfrm>
            <a:off x="584200" y="1436688"/>
            <a:ext cx="11018838" cy="2215991"/>
          </a:xfrm>
        </p:spPr>
        <p:txBody>
          <a:bodyPr>
            <a:spAutoFit/>
          </a:bodyPr>
          <a:lstStyle>
            <a:lvl1pPr>
              <a:defRPr sz="36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1800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Next slide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69038"/>
            <a:ext cx="12192001" cy="588963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45720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</p:spTree>
    <p:extLst>
      <p:ext uri="{BB962C8B-B14F-4D97-AF65-F5344CB8AC3E}">
        <p14:creationId xmlns:p14="http://schemas.microsoft.com/office/powerpoint/2010/main" val="34829696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904" userDrawn="1">
          <p15:clr>
            <a:srgbClr val="5ACBF0"/>
          </p15:clr>
        </p15:guide>
        <p15:guide id="2" orient="horz" pos="288" userDrawn="1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S logo white - EMF" descr="Microsoft logo white text version">
            <a:extLst>
              <a:ext uri="{FF2B5EF4-FFF2-40B4-BE49-F238E27FC236}">
                <a16:creationId xmlns:a16="http://schemas.microsoft.com/office/drawing/2014/main" id="{0FD32619-3819-428A-8565-629596C9141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9144000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9144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</p:spTree>
    <p:extLst>
      <p:ext uri="{BB962C8B-B14F-4D97-AF65-F5344CB8AC3E}">
        <p14:creationId xmlns:p14="http://schemas.microsoft.com/office/powerpoint/2010/main" val="19385043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 userDrawn="1">
          <p15:clr>
            <a:srgbClr val="5ACBF0"/>
          </p15:clr>
        </p15:guide>
        <p15:guide id="2" orient="horz" pos="2496" userDrawn="1">
          <p15:clr>
            <a:srgbClr val="5ACBF0"/>
          </p15:clr>
        </p15:guide>
        <p15:guide id="3" pos="6132" userDrawn="1">
          <p15:clr>
            <a:srgbClr val="5ACBF0"/>
          </p15:clr>
        </p15:guide>
        <p15:guide id="4" orient="horz" pos="216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2308324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 userDrawn="1">
          <p15:clr>
            <a:srgbClr val="5ACBF0"/>
          </p15:clr>
        </p15:guide>
        <p15:guide id="2" orient="horz" pos="905" userDrawn="1">
          <p15:clr>
            <a:srgbClr val="5ACBF0"/>
          </p15:clr>
        </p15:guide>
        <p15:guide id="4" orient="horz" pos="1272" userDrawn="1">
          <p15:clr>
            <a:srgbClr val="5ACBF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23083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26847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  <p15:guide id="5" orient="horz" pos="904" userDrawn="1">
          <p15:clr>
            <a:srgbClr val="5ACBF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76633-3E8D-4CF4-A5D4-D4E9D88A6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E9CDCB4-03E1-4763-B83E-A1334BCDB0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97171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01898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 userDrawn="1">
          <p15:clr>
            <a:srgbClr val="5ACBF0"/>
          </p15:clr>
        </p15:guide>
        <p15:guide id="2" orient="horz" pos="1272" userDrawn="1">
          <p15:clr>
            <a:srgbClr val="5ACBF0"/>
          </p15:clr>
        </p15:guide>
        <p15:guide id="3" orient="horz" pos="904" userDrawn="1">
          <p15:clr>
            <a:srgbClr val="5ACBF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E2550-DA43-453C-A328-33C740E65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5278796-7B84-4D67-88CD-BF78BB06D21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89914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94670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 userDrawn="1">
          <p15:clr>
            <a:srgbClr val="5ACBF0"/>
          </p15:clr>
        </p15:guide>
        <p15:guide id="2" orient="horz" pos="1276" userDrawn="1">
          <p15:clr>
            <a:srgbClr val="5ACBF0"/>
          </p15:clr>
        </p15:guide>
        <p15:guide id="3" orient="horz" pos="904" userDrawn="1">
          <p15:clr>
            <a:srgbClr val="5ACBF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ith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31026A-4A74-439D-A8F5-DB82A03E7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0798454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9144000" cy="307777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8976025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6135" userDrawn="1">
          <p15:clr>
            <a:srgbClr val="5ACBF0"/>
          </p15:clr>
        </p15:guide>
        <p15:guide id="3" orient="horz" pos="1910" userDrawn="1">
          <p15:clr>
            <a:srgbClr val="5ACBF0"/>
          </p15:clr>
        </p15:guide>
        <p15:guide id="4" orient="horz" pos="2505" userDrawn="1">
          <p15:clr>
            <a:srgbClr val="5ACBF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</a:t>
            </a:r>
          </a:p>
        </p:txBody>
      </p:sp>
    </p:spTree>
    <p:extLst>
      <p:ext uri="{BB962C8B-B14F-4D97-AF65-F5344CB8AC3E}">
        <p14:creationId xmlns:p14="http://schemas.microsoft.com/office/powerpoint/2010/main" val="5555108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 userDrawn="1">
          <p15:clr>
            <a:srgbClr val="5ACBF0"/>
          </p15:clr>
        </p15:guide>
        <p15:guide id="3" orient="horz" pos="1914" userDrawn="1">
          <p15:clr>
            <a:srgbClr val="5ACBF0"/>
          </p15:clr>
        </p15:guide>
        <p15:guide id="4" orient="horz" pos="2505" userDrawn="1">
          <p15:clr>
            <a:srgbClr val="5ACBF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88263" y="457200"/>
            <a:ext cx="1101852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 userDrawn="1">
            <p:ph type="body" idx="1"/>
          </p:nvPr>
        </p:nvSpPr>
        <p:spPr>
          <a:xfrm>
            <a:off x="584200" y="1435503"/>
            <a:ext cx="11018520" cy="1612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49" name="NEW Brand Colors 2018">
            <a:extLst>
              <a:ext uri="{FF2B5EF4-FFF2-40B4-BE49-F238E27FC236}">
                <a16:creationId xmlns:a16="http://schemas.microsoft.com/office/drawing/2014/main" id="{9D5783B5-1069-4509-929A-C02C0B0887F7}"/>
              </a:ext>
            </a:extLst>
          </p:cNvPr>
          <p:cNvPicPr>
            <a:picLocks noChangeAspect="1"/>
          </p:cNvPicPr>
          <p:nvPr userDrawn="1"/>
        </p:nvPicPr>
        <p:blipFill>
          <a:blip r:embed="rId19"/>
          <a:stretch>
            <a:fillRect/>
          </a:stretch>
        </p:blipFill>
        <p:spPr>
          <a:xfrm rot="5400000">
            <a:off x="9288988" y="2942644"/>
            <a:ext cx="6858000" cy="972712"/>
          </a:xfrm>
          <a:prstGeom prst="rect">
            <a:avLst/>
          </a:prstGeom>
        </p:spPr>
      </p:pic>
      <p:grpSp>
        <p:nvGrpSpPr>
          <p:cNvPr id="47" name="GRID" hidden="1">
            <a:extLst>
              <a:ext uri="{FF2B5EF4-FFF2-40B4-BE49-F238E27FC236}">
                <a16:creationId xmlns:a16="http://schemas.microsoft.com/office/drawing/2014/main" id="{32B5FFBF-552A-4973-B5B3-9EE3A765185F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CD412E5-2492-4063-96AB-C451FC39F2B6}"/>
                </a:ext>
              </a:extLst>
            </p:cNvPr>
            <p:cNvCxnSpPr/>
            <p:nvPr/>
          </p:nvCxnSpPr>
          <p:spPr>
            <a:xfrm>
              <a:off x="0" y="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25E7FAE-6A98-413B-871E-10F8DF6FF1E3}"/>
                </a:ext>
              </a:extLst>
            </p:cNvPr>
            <p:cNvCxnSpPr/>
            <p:nvPr/>
          </p:nvCxnSpPr>
          <p:spPr>
            <a:xfrm>
              <a:off x="0" y="29260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42BDE7-00A0-446E-9CEE-23DDF6A13E6E}"/>
                </a:ext>
              </a:extLst>
            </p:cNvPr>
            <p:cNvCxnSpPr/>
            <p:nvPr/>
          </p:nvCxnSpPr>
          <p:spPr>
            <a:xfrm>
              <a:off x="0" y="585216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D48FF31-9C6A-4C0C-AB96-ED556488A1BA}"/>
                </a:ext>
              </a:extLst>
            </p:cNvPr>
            <p:cNvCxnSpPr/>
            <p:nvPr/>
          </p:nvCxnSpPr>
          <p:spPr>
            <a:xfrm>
              <a:off x="0" y="6272784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D811B2-F122-4FF3-A4F6-E7291A5152BB}"/>
                </a:ext>
              </a:extLst>
            </p:cNvPr>
            <p:cNvCxnSpPr/>
            <p:nvPr/>
          </p:nvCxnSpPr>
          <p:spPr>
            <a:xfrm>
              <a:off x="0" y="656539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2029335-BA6E-4B6F-B752-D02603169DE6}"/>
                </a:ext>
              </a:extLst>
            </p:cNvPr>
            <p:cNvCxnSpPr/>
            <p:nvPr/>
          </p:nvCxnSpPr>
          <p:spPr>
            <a:xfrm>
              <a:off x="0" y="685800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08D55A0-D16C-4191-B9F9-C95B51610B5E}"/>
                </a:ext>
              </a:extLst>
            </p:cNvPr>
            <p:cNvCxnSpPr/>
            <p:nvPr/>
          </p:nvCxnSpPr>
          <p:spPr>
            <a:xfrm>
              <a:off x="0" y="87782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3FCB58-9F61-404B-A493-7860A942FCC2}"/>
                </a:ext>
              </a:extLst>
            </p:cNvPr>
            <p:cNvCxnSpPr/>
            <p:nvPr/>
          </p:nvCxnSpPr>
          <p:spPr>
            <a:xfrm>
              <a:off x="0" y="117043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EFD38DF-4402-499A-B7B2-D5BBF3AD467C}"/>
                </a:ext>
              </a:extLst>
            </p:cNvPr>
            <p:cNvCxnSpPr/>
            <p:nvPr/>
          </p:nvCxnSpPr>
          <p:spPr>
            <a:xfrm>
              <a:off x="0" y="146304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6DFD209-A624-4FEA-8F60-067FBF0CC1E8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B8ED61-88C3-48AA-91A7-BFD779B3B3BA}"/>
                </a:ext>
              </a:extLst>
            </p:cNvPr>
            <p:cNvCxnSpPr/>
            <p:nvPr/>
          </p:nvCxnSpPr>
          <p:spPr>
            <a:xfrm>
              <a:off x="585216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22AC47D-49D2-4B9E-B580-53A7922E5654}"/>
                </a:ext>
              </a:extLst>
            </p:cNvPr>
            <p:cNvCxnSpPr/>
            <p:nvPr/>
          </p:nvCxnSpPr>
          <p:spPr>
            <a:xfrm>
              <a:off x="29260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0D7A2DB-4310-49CD-83F6-55B33BE76665}"/>
                </a:ext>
              </a:extLst>
            </p:cNvPr>
            <p:cNvCxnSpPr/>
            <p:nvPr/>
          </p:nvCxnSpPr>
          <p:spPr>
            <a:xfrm>
              <a:off x="877824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0C40071-7BC6-4682-9CD1-0631E07C9F11}"/>
                </a:ext>
              </a:extLst>
            </p:cNvPr>
            <p:cNvCxnSpPr/>
            <p:nvPr/>
          </p:nvCxnSpPr>
          <p:spPr>
            <a:xfrm>
              <a:off x="117043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E0ACFAA-26E9-44D2-BEF0-E02CAE93F397}"/>
                </a:ext>
              </a:extLst>
            </p:cNvPr>
            <p:cNvCxnSpPr/>
            <p:nvPr/>
          </p:nvCxnSpPr>
          <p:spPr>
            <a:xfrm>
              <a:off x="1102156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85D1186-93AE-4B67-8544-763E0B213AAC}"/>
                </a:ext>
              </a:extLst>
            </p:cNvPr>
            <p:cNvCxnSpPr/>
            <p:nvPr/>
          </p:nvCxnSpPr>
          <p:spPr>
            <a:xfrm>
              <a:off x="11606784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1D45AE-FC53-4BB4-A9CD-C563C03A1195}"/>
                </a:ext>
              </a:extLst>
            </p:cNvPr>
            <p:cNvCxnSpPr/>
            <p:nvPr/>
          </p:nvCxnSpPr>
          <p:spPr>
            <a:xfrm>
              <a:off x="11314176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325177A-06D9-4C2A-B7EF-984A90245BF7}"/>
                </a:ext>
              </a:extLst>
            </p:cNvPr>
            <p:cNvCxnSpPr/>
            <p:nvPr/>
          </p:nvCxnSpPr>
          <p:spPr>
            <a:xfrm>
              <a:off x="1189939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2B67796-DF72-4C3B-A79D-7534FD3084C9}"/>
                </a:ext>
              </a:extLst>
            </p:cNvPr>
            <p:cNvCxnSpPr/>
            <p:nvPr/>
          </p:nvCxnSpPr>
          <p:spPr>
            <a:xfrm>
              <a:off x="1219200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8B2C409-2FF7-4120-9E48-02A446B82DD6}"/>
                </a:ext>
              </a:extLst>
            </p:cNvPr>
            <p:cNvCxnSpPr/>
            <p:nvPr/>
          </p:nvCxnSpPr>
          <p:spPr>
            <a:xfrm>
              <a:off x="0" y="175564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3E0130A-B11A-42AB-8439-3CB0569F1C08}"/>
                </a:ext>
              </a:extLst>
            </p:cNvPr>
            <p:cNvCxnSpPr/>
            <p:nvPr/>
          </p:nvCxnSpPr>
          <p:spPr>
            <a:xfrm>
              <a:off x="0" y="204825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840B631-CB23-44B8-823B-56619D54F0E4}"/>
                </a:ext>
              </a:extLst>
            </p:cNvPr>
            <p:cNvCxnSpPr/>
            <p:nvPr/>
          </p:nvCxnSpPr>
          <p:spPr>
            <a:xfrm>
              <a:off x="0" y="234086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7DD460B-BBE5-43D6-95DF-C1C1CC6239C6}"/>
                </a:ext>
              </a:extLst>
            </p:cNvPr>
            <p:cNvCxnSpPr/>
            <p:nvPr/>
          </p:nvCxnSpPr>
          <p:spPr>
            <a:xfrm>
              <a:off x="0" y="263347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F5BEEB4-62B8-420A-9489-8319B9432C34}"/>
                </a:ext>
              </a:extLst>
            </p:cNvPr>
            <p:cNvCxnSpPr/>
            <p:nvPr/>
          </p:nvCxnSpPr>
          <p:spPr>
            <a:xfrm>
              <a:off x="0" y="292608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9242164-82A4-4DA9-B78C-33430C241872}"/>
                </a:ext>
              </a:extLst>
            </p:cNvPr>
            <p:cNvCxnSpPr/>
            <p:nvPr/>
          </p:nvCxnSpPr>
          <p:spPr>
            <a:xfrm>
              <a:off x="0" y="321868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D8767DD-4892-4904-AE72-87087DD9CCC2}"/>
                </a:ext>
              </a:extLst>
            </p:cNvPr>
            <p:cNvCxnSpPr/>
            <p:nvPr/>
          </p:nvCxnSpPr>
          <p:spPr>
            <a:xfrm>
              <a:off x="0" y="351129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45FC793-2AD0-4021-B3FB-391EDDE6CB63}"/>
                </a:ext>
              </a:extLst>
            </p:cNvPr>
            <p:cNvCxnSpPr/>
            <p:nvPr userDrawn="1"/>
          </p:nvCxnSpPr>
          <p:spPr>
            <a:xfrm>
              <a:off x="0" y="380390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091C6C8-296D-4AA9-8F03-7DEA5FA7D71A}"/>
                </a:ext>
              </a:extLst>
            </p:cNvPr>
            <p:cNvCxnSpPr/>
            <p:nvPr userDrawn="1"/>
          </p:nvCxnSpPr>
          <p:spPr>
            <a:xfrm>
              <a:off x="0" y="409651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1CBDA8A-698A-4B1C-BC41-CD72C2900FE8}"/>
                </a:ext>
              </a:extLst>
            </p:cNvPr>
            <p:cNvCxnSpPr/>
            <p:nvPr userDrawn="1"/>
          </p:nvCxnSpPr>
          <p:spPr>
            <a:xfrm>
              <a:off x="0" y="438912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0780C82-EF19-43A2-BF1B-31FDFBA092CA}"/>
                </a:ext>
              </a:extLst>
            </p:cNvPr>
            <p:cNvCxnSpPr/>
            <p:nvPr userDrawn="1"/>
          </p:nvCxnSpPr>
          <p:spPr>
            <a:xfrm>
              <a:off x="0" y="468172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3492339-9370-44E2-8C4D-414393DEB764}"/>
                </a:ext>
              </a:extLst>
            </p:cNvPr>
            <p:cNvCxnSpPr/>
            <p:nvPr userDrawn="1"/>
          </p:nvCxnSpPr>
          <p:spPr>
            <a:xfrm>
              <a:off x="0" y="497433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BF7CE2A-C0A7-4C6F-88B8-E40107AE34E8}"/>
                </a:ext>
              </a:extLst>
            </p:cNvPr>
            <p:cNvCxnSpPr/>
            <p:nvPr userDrawn="1"/>
          </p:nvCxnSpPr>
          <p:spPr>
            <a:xfrm>
              <a:off x="0" y="526694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CD7A1D0-B060-4037-BFAE-80FAF89CC35F}"/>
                </a:ext>
              </a:extLst>
            </p:cNvPr>
            <p:cNvCxnSpPr/>
            <p:nvPr userDrawn="1"/>
          </p:nvCxnSpPr>
          <p:spPr>
            <a:xfrm>
              <a:off x="0" y="555955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A121C21-7F60-43D7-B9B4-682B9D22E24D}"/>
                </a:ext>
              </a:extLst>
            </p:cNvPr>
            <p:cNvCxnSpPr/>
            <p:nvPr userDrawn="1"/>
          </p:nvCxnSpPr>
          <p:spPr>
            <a:xfrm>
              <a:off x="0" y="585216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.64 square" hidden="1">
            <a:extLst>
              <a:ext uri="{FF2B5EF4-FFF2-40B4-BE49-F238E27FC236}">
                <a16:creationId xmlns:a16="http://schemas.microsoft.com/office/drawing/2014/main" id="{90E0CE0A-15D7-405F-8DFA-B7F5AF47B03C}"/>
              </a:ext>
            </a:extLst>
          </p:cNvPr>
          <p:cNvSpPr/>
          <p:nvPr userDrawn="1"/>
        </p:nvSpPr>
        <p:spPr bwMode="auto">
          <a:xfrm>
            <a:off x="0" y="0"/>
            <a:ext cx="585216" cy="585216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.32 square" hidden="1">
            <a:extLst>
              <a:ext uri="{FF2B5EF4-FFF2-40B4-BE49-F238E27FC236}">
                <a16:creationId xmlns:a16="http://schemas.microsoft.com/office/drawing/2014/main" id="{09835393-211C-428D-B22F-51EE7A413599}"/>
              </a:ext>
            </a:extLst>
          </p:cNvPr>
          <p:cNvSpPr/>
          <p:nvPr userDrawn="1"/>
        </p:nvSpPr>
        <p:spPr bwMode="auto">
          <a:xfrm>
            <a:off x="0" y="0"/>
            <a:ext cx="292608" cy="292608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48" r:id="rId1"/>
    <p:sldLayoutId id="2147484577" r:id="rId2"/>
    <p:sldLayoutId id="2147484240" r:id="rId3"/>
    <p:sldLayoutId id="2147484241" r:id="rId4"/>
    <p:sldLayoutId id="2147484474" r:id="rId5"/>
    <p:sldLayoutId id="2147484245" r:id="rId6"/>
    <p:sldLayoutId id="2147484639" r:id="rId7"/>
    <p:sldLayoutId id="2147484249" r:id="rId8"/>
    <p:sldLayoutId id="2147484582" r:id="rId9"/>
    <p:sldLayoutId id="2147484584" r:id="rId10"/>
    <p:sldLayoutId id="2147484646" r:id="rId11"/>
    <p:sldLayoutId id="2147484256" r:id="rId12"/>
    <p:sldLayoutId id="2147484257" r:id="rId13"/>
    <p:sldLayoutId id="2147484585" r:id="rId14"/>
    <p:sldLayoutId id="2147484653" r:id="rId15"/>
    <p:sldLayoutId id="2147484299" r:id="rId16"/>
    <p:sldLayoutId id="2147484263" r:id="rId17"/>
  </p:sldLayoutIdLst>
  <p:transition>
    <p:fade/>
  </p:transition>
  <p:hf sldNum="0" hdr="0" ftr="0" dt="0"/>
  <p:txStyles>
    <p:titleStyle>
      <a:lvl1pPr algn="l" defTabSz="932742" rtl="0" eaLnBrk="1" latinLnBrk="0" hangingPunct="1">
        <a:lnSpc>
          <a:spcPct val="100000"/>
        </a:lnSpc>
        <a:spcBef>
          <a:spcPct val="0"/>
        </a:spcBef>
        <a:buNone/>
        <a:defRPr lang="en-US" sz="3600" b="1" kern="1200" cap="none" spc="-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1pPr>
      <a:lvl2pPr marL="4572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57225" marR="0" indent="-20002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842963" marR="0" indent="-1809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023938" marR="0" indent="-1682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6" pos="368" userDrawn="1">
          <p15:clr>
            <a:srgbClr val="C35EA4"/>
          </p15:clr>
        </p15:guide>
        <p15:guide id="17" pos="7313" userDrawn="1">
          <p15:clr>
            <a:srgbClr val="C35EA4"/>
          </p15:clr>
        </p15:guide>
        <p15:guide id="25" orient="horz" pos="369" userDrawn="1">
          <p15:clr>
            <a:srgbClr val="C35EA4"/>
          </p15:clr>
        </p15:guide>
        <p15:guide id="26" orient="horz" pos="3949" userDrawn="1">
          <p15:clr>
            <a:srgbClr val="C35EA4"/>
          </p15:clr>
        </p15:guide>
        <p15:guide id="27" orient="horz" pos="184" userDrawn="1">
          <p15:clr>
            <a:srgbClr val="A4A3A4"/>
          </p15:clr>
        </p15:guide>
        <p15:guide id="28" pos="185" userDrawn="1">
          <p15:clr>
            <a:srgbClr val="A4A3A4"/>
          </p15:clr>
        </p15:guide>
        <p15:guide id="29" orient="horz" pos="4135" userDrawn="1">
          <p15:clr>
            <a:srgbClr val="A4A3A4"/>
          </p15:clr>
        </p15:guide>
        <p15:guide id="30" pos="7495" userDrawn="1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icrosoft/frameworkcontroller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crosoft/frameworkcontroller/tree/master/example/framework/scenario/pytorch/elastic" TargetMode="External"/><Relationship Id="rId7" Type="http://schemas.openxmlformats.org/officeDocument/2006/relationships/image" Target="../media/image26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github.com/pytorch/elastic/blob/master/design/torchelastic/0.2.0/torchelastic_agent_diagram.jpg" TargetMode="External"/><Relationship Id="rId5" Type="http://schemas.openxmlformats.org/officeDocument/2006/relationships/hyperlink" Target="https://github.com/microsoft/frameworkcontroller/blob/master/doc/user-manual.md#strong-safety-guarantee" TargetMode="External"/><Relationship Id="rId4" Type="http://schemas.openxmlformats.org/officeDocument/2006/relationships/hyperlink" Target="https://github.com/microsoft/frameworkcontroller/blob/master/doc/user-manual.md#framework-scaleupscaledown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crosoft/frameworkcontroller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github.com/microsoft/pai" TargetMode="External"/><Relationship Id="rId4" Type="http://schemas.openxmlformats.org/officeDocument/2006/relationships/hyperlink" Target="https://github.com/microsoft/hivedscheduler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kubernetes.io/docs/concepts/overview/components/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kubeflow/mpi-operator" TargetMode="External"/><Relationship Id="rId3" Type="http://schemas.openxmlformats.org/officeDocument/2006/relationships/hyperlink" Target="https://kubernetes.io/docs/concepts/workloads/controllers/statefulset" TargetMode="External"/><Relationship Id="rId7" Type="http://schemas.openxmlformats.org/officeDocument/2006/relationships/hyperlink" Target="https://github.com/kubeflow/pytorch-operator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www.kubeflow.org/docs/components/training/pytorch/" TargetMode="External"/><Relationship Id="rId5" Type="http://schemas.openxmlformats.org/officeDocument/2006/relationships/hyperlink" Target="https://github.com/kubeflow/tf-operator" TargetMode="External"/><Relationship Id="rId4" Type="http://schemas.openxmlformats.org/officeDocument/2006/relationships/hyperlink" Target="https://kubernetes.io/docs/concepts/workloads/controllers/jobs-run-to-completion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crosoft/frameworkcontroller#feature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9850671-DC31-4204-BA79-C472F6478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199" y="2077336"/>
            <a:ext cx="9754937" cy="553998"/>
          </a:xfrm>
        </p:spPr>
        <p:txBody>
          <a:bodyPr/>
          <a:lstStyle/>
          <a:p>
            <a:r>
              <a:rPr lang="en-US" dirty="0"/>
              <a:t>FrameworkController (FC)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B89E80-BCA2-45C9-A268-D9E21A2074D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84199" y="4624209"/>
            <a:ext cx="4412294" cy="923330"/>
          </a:xfrm>
        </p:spPr>
        <p:txBody>
          <a:bodyPr/>
          <a:lstStyle/>
          <a:p>
            <a:r>
              <a:rPr lang="en-US" dirty="0"/>
              <a:t>Yuqi Wang</a:t>
            </a:r>
          </a:p>
          <a:p>
            <a:endParaRPr lang="en-US" dirty="0"/>
          </a:p>
          <a:p>
            <a:r>
              <a:rPr lang="en-US" dirty="0"/>
              <a:t>Microsoft STCA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F461AAB7-075B-48D7-A1AF-6AF2441E244B}"/>
              </a:ext>
            </a:extLst>
          </p:cNvPr>
          <p:cNvSpPr txBox="1">
            <a:spLocks/>
          </p:cNvSpPr>
          <p:nvPr/>
        </p:nvSpPr>
        <p:spPr>
          <a:xfrm>
            <a:off x="3407434" y="2924825"/>
            <a:ext cx="7152443" cy="369332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000" kern="1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anose="020B05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400" dirty="0"/>
              <a:t>- General-Purpose Kubernetes Pod Controller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8AA207-735F-42D1-8387-2CA6A92C03E7}"/>
              </a:ext>
            </a:extLst>
          </p:cNvPr>
          <p:cNvSpPr txBox="1"/>
          <p:nvPr/>
        </p:nvSpPr>
        <p:spPr>
          <a:xfrm>
            <a:off x="5976702" y="4624209"/>
            <a:ext cx="610099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Home Page:</a:t>
            </a:r>
            <a:endParaRPr lang="en-US" sz="1400" dirty="0">
              <a:hlinkClick r:id="rId2"/>
            </a:endParaRPr>
          </a:p>
          <a:p>
            <a:pPr>
              <a:defRPr/>
            </a:pPr>
            <a:r>
              <a:rPr lang="en-US" sz="1400" dirty="0">
                <a:hlinkClick r:id="rId2"/>
              </a:rPr>
              <a:t>https://github.com/microsoft/frameworkcontroller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198738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</p:spPr>
        <p:txBody>
          <a:bodyPr/>
          <a:lstStyle/>
          <a:p>
            <a:r>
              <a:rPr lang="en-US" dirty="0"/>
              <a:t>Example - TF PS Training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1C1C478C-DB60-4408-9BEA-E012F77FCD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6475" y="129034"/>
            <a:ext cx="4448654" cy="464742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800228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-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B7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800228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worker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0000B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taskStatuses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80022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80022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800228"/>
                </a:solidFill>
                <a:effectLst/>
                <a:highlight>
                  <a:srgbClr val="EAEAEA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-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B7"/>
                </a:solidFill>
                <a:effectLst/>
                <a:highlight>
                  <a:srgbClr val="EAEAEA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index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800228"/>
                </a:solidFill>
                <a:effectLst/>
                <a:highlight>
                  <a:srgbClr val="EAEAEA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EAEAEA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EAEAEA"/>
                </a:highlight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EAEAEA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B7"/>
                </a:solidFill>
                <a:effectLst/>
                <a:highlight>
                  <a:srgbClr val="EAEAEA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state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800228"/>
                </a:solidFill>
                <a:effectLst/>
                <a:highlight>
                  <a:srgbClr val="EAEAEA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EAEAEA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Completed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0000B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startTime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80022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'2019-11-20T06:48:43Z'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80022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80022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0000B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transitionTime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80022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'2019-11-20T06:52:33Z'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80022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80022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0000B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completionTime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80022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'2019-11-20T06:52:33Z'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80022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800228"/>
                </a:solidFill>
                <a:effectLst/>
                <a:highlight>
                  <a:srgbClr val="EAEAEA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0000B7"/>
                </a:solidFill>
                <a:effectLst/>
                <a:highlight>
                  <a:srgbClr val="EAEAEA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retryPolicyStatus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800228"/>
                </a:solidFill>
                <a:effectLst/>
                <a:highlight>
                  <a:srgbClr val="EAEAEA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800228"/>
                </a:solidFill>
                <a:effectLst/>
                <a:highlight>
                  <a:srgbClr val="EAEAEA"/>
                </a:highlight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800228"/>
                </a:solidFill>
                <a:effectLst/>
                <a:highlight>
                  <a:srgbClr val="EAEAEA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0000B7"/>
                </a:solidFill>
                <a:effectLst/>
                <a:highlight>
                  <a:srgbClr val="EAEAEA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accountableRetriedCount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800228"/>
                </a:solidFill>
                <a:effectLst/>
                <a:highlight>
                  <a:srgbClr val="EAEAEA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EAEAEA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EAEAEA"/>
                </a:highlight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EAEAEA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0000B7"/>
                </a:solidFill>
                <a:effectLst/>
                <a:highlight>
                  <a:srgbClr val="EAEAEA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retryDelaySec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800228"/>
                </a:solidFill>
                <a:effectLst/>
                <a:highlight>
                  <a:srgbClr val="EAEAEA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800228"/>
                </a:solidFill>
                <a:effectLst/>
                <a:highlight>
                  <a:srgbClr val="EAEAEA"/>
                </a:highlight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800228"/>
                </a:solidFill>
                <a:effectLst/>
                <a:highlight>
                  <a:srgbClr val="EAEAEA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0000B7"/>
                </a:solidFill>
                <a:effectLst/>
                <a:highlight>
                  <a:srgbClr val="EAEAEA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totalRetriedCount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800228"/>
                </a:solidFill>
                <a:effectLst/>
                <a:highlight>
                  <a:srgbClr val="EAEAEA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EAEAEA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EAEAEA"/>
                </a:highlight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EAEAEA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0000B7"/>
                </a:solidFill>
                <a:effectLst/>
                <a:highlight>
                  <a:srgbClr val="EAEAEA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attemptStatus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800228"/>
                </a:solidFill>
                <a:effectLst/>
                <a:highlight>
                  <a:srgbClr val="EAEAEA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800228"/>
                </a:solidFill>
                <a:effectLst/>
                <a:highlight>
                  <a:srgbClr val="EAEAEA"/>
                </a:highlight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800228"/>
                </a:solidFill>
                <a:effectLst/>
                <a:highlight>
                  <a:srgbClr val="EAEAEA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B7"/>
                </a:solidFill>
                <a:effectLst/>
                <a:highlight>
                  <a:srgbClr val="EAEAEA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800228"/>
                </a:solidFill>
                <a:effectLst/>
                <a:highlight>
                  <a:srgbClr val="EAEAEA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EAEAEA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0000B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startTime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80022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'2019-11-20T06:48:43Z'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80022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80022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0000B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runTime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80022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'2019-11-20T06:48:53Z'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80022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80022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0000B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completionTime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80022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'2019-11-20T06:52:33Z'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80022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80022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0000B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podName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80022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tensorflowdistributedtrainingwithdefaultscheduledgpu-worker-0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0000B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podUID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80022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cae0f7a1-0b61-11ea-a441-000d3ab408a6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0000B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instanceUID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80022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0_cae0f7a1-0b61-11ea-a441-000d3ab408a6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EAEAEA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0000B7"/>
                </a:solidFill>
                <a:effectLst/>
                <a:highlight>
                  <a:srgbClr val="EAEAEA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podNodeName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800228"/>
                </a:solidFill>
                <a:effectLst/>
                <a:highlight>
                  <a:srgbClr val="EAEAEA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EAEAEA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10.151.41.24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EAEAEA"/>
                </a:highlight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EAEAEA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0000B7"/>
                </a:solidFill>
                <a:effectLst/>
                <a:highlight>
                  <a:srgbClr val="EAEAEA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podHostIP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800228"/>
                </a:solidFill>
                <a:effectLst/>
                <a:highlight>
                  <a:srgbClr val="EAEAEA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EAEAEA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10.151.41.24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EAEAEA"/>
                </a:highlight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EAEAEA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0000B7"/>
                </a:solidFill>
                <a:effectLst/>
                <a:highlight>
                  <a:srgbClr val="EAEAEA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podIP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800228"/>
                </a:solidFill>
                <a:effectLst/>
                <a:highlight>
                  <a:srgbClr val="EAEAEA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EAEAEA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10.151.41.24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EAEAEA"/>
                </a:highlight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EAEAEA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B7"/>
                </a:solidFill>
                <a:effectLst/>
                <a:highlight>
                  <a:srgbClr val="EAEAEA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completionStatus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800228"/>
                </a:solidFill>
                <a:effectLst/>
                <a:highlight>
                  <a:srgbClr val="EAEAEA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800228"/>
                </a:solidFill>
                <a:effectLst/>
                <a:highlight>
                  <a:srgbClr val="EAEAEA"/>
                </a:highlight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800228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B7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code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800228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B7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diagnostics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800228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Pod succeeded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EAEAEA"/>
                </a:highlight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EAEAEA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B7"/>
                </a:solidFill>
                <a:effectLst/>
                <a:highlight>
                  <a:srgbClr val="EAEAEA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phrase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800228"/>
                </a:solidFill>
                <a:effectLst/>
                <a:highlight>
                  <a:srgbClr val="EAEAEA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EAEAEA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Succeeded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EAEAEA"/>
                </a:highlight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EAEAEA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B7"/>
                </a:solidFill>
                <a:effectLst/>
                <a:highlight>
                  <a:srgbClr val="EAEAEA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800228"/>
                </a:solidFill>
                <a:effectLst/>
                <a:highlight>
                  <a:srgbClr val="EAEAEA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800228"/>
                </a:solidFill>
                <a:effectLst/>
                <a:highlight>
                  <a:srgbClr val="EAEAEA"/>
                </a:highlight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800228"/>
                </a:solidFill>
                <a:effectLst/>
                <a:highlight>
                  <a:srgbClr val="EAEAEA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B7"/>
                </a:solidFill>
                <a:effectLst/>
                <a:highlight>
                  <a:srgbClr val="EAEAEA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attributes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800228"/>
                </a:solidFill>
                <a:effectLst/>
                <a:highlight>
                  <a:srgbClr val="EAEAEA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 []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800228"/>
                </a:solidFill>
                <a:effectLst/>
                <a:highlight>
                  <a:srgbClr val="EAEAEA"/>
                </a:highlight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800228"/>
                </a:solidFill>
                <a:effectLst/>
                <a:highlight>
                  <a:srgbClr val="EAEAEA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B7"/>
                </a:solidFill>
                <a:effectLst/>
                <a:highlight>
                  <a:srgbClr val="EAEAEA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800228"/>
                </a:solidFill>
                <a:effectLst/>
                <a:highlight>
                  <a:srgbClr val="EAEAEA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EAEAEA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Succeeded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EAEAEA"/>
                </a:highlight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EAEAEA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B7"/>
                </a:solidFill>
                <a:effectLst/>
                <a:highlight>
                  <a:srgbClr val="EAEAEA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pod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800228"/>
                </a:solidFill>
                <a:effectLst/>
                <a:highlight>
                  <a:srgbClr val="EAEAEA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800228"/>
                </a:solidFill>
                <a:effectLst/>
                <a:highlight>
                  <a:srgbClr val="EAEAEA"/>
                </a:highlight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800228"/>
                </a:solidFill>
                <a:effectLst/>
                <a:highlight>
                  <a:srgbClr val="EAEAEA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B7"/>
                </a:solidFill>
                <a:effectLst/>
                <a:highlight>
                  <a:srgbClr val="EAEAEA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containers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800228"/>
                </a:solidFill>
                <a:effectLst/>
                <a:highlight>
                  <a:srgbClr val="EAEAEA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800228"/>
                </a:solidFill>
                <a:effectLst/>
                <a:highlight>
                  <a:srgbClr val="EAEAEA"/>
                </a:highlight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800228"/>
                </a:solidFill>
                <a:effectLst/>
                <a:highlight>
                  <a:srgbClr val="EAEAEA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      -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B7"/>
                </a:solidFill>
                <a:effectLst/>
                <a:highlight>
                  <a:srgbClr val="EAEAEA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code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800228"/>
                </a:solidFill>
                <a:effectLst/>
                <a:highlight>
                  <a:srgbClr val="EAEAEA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EAEAEA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EAEAEA"/>
                </a:highlight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EAEAEA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B7"/>
                </a:solidFill>
                <a:effectLst/>
                <a:highlight>
                  <a:srgbClr val="EAEAEA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800228"/>
                </a:solidFill>
                <a:effectLst/>
                <a:highlight>
                  <a:srgbClr val="EAEAEA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EAEAEA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frameworkbarrier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EAEAEA"/>
                </a:highlight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EAEAEA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B7"/>
                </a:solidFill>
                <a:effectLst/>
                <a:highlight>
                  <a:srgbClr val="EAEAEA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reason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800228"/>
                </a:solidFill>
                <a:effectLst/>
                <a:highlight>
                  <a:srgbClr val="EAEAEA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EAEAEA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Completed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EAEAEA"/>
                </a:highlight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EAEAEA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800228"/>
                </a:solidFill>
                <a:effectLst/>
                <a:highlight>
                  <a:srgbClr val="EAEAEA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-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B7"/>
                </a:solidFill>
                <a:effectLst/>
                <a:highlight>
                  <a:srgbClr val="EAEAEA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code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800228"/>
                </a:solidFill>
                <a:effectLst/>
                <a:highlight>
                  <a:srgbClr val="EAEAEA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EAEAEA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EAEAEA"/>
                </a:highlight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EAEAEA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B7"/>
                </a:solidFill>
                <a:effectLst/>
                <a:highlight>
                  <a:srgbClr val="EAEAEA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800228"/>
                </a:solidFill>
                <a:effectLst/>
                <a:highlight>
                  <a:srgbClr val="EAEAEA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EAEAEA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tensorflow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EAEAEA"/>
                </a:highlight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EAEAEA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B7"/>
                </a:solidFill>
                <a:effectLst/>
                <a:highlight>
                  <a:srgbClr val="EAEAEA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reason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800228"/>
                </a:solidFill>
                <a:effectLst/>
                <a:highlight>
                  <a:srgbClr val="EAEAEA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EAEAEA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Completed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highlight>
                <a:srgbClr val="EAEAEA"/>
              </a:highlight>
              <a:latin typeface="Arial" panose="020B0604020202020204" pitchFamily="34" charset="0"/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771E6480-FE10-4ECF-A158-7C1F5E9D35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5217" y="1269990"/>
            <a:ext cx="5178021" cy="366254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B7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status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800228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800228"/>
                </a:solidFill>
                <a:effectLst/>
                <a:highlight>
                  <a:srgbClr val="EAEAEA"/>
                </a:highlight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800228"/>
                </a:solidFill>
                <a:effectLst/>
                <a:highlight>
                  <a:srgbClr val="EAEAEA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B7"/>
                </a:solidFill>
                <a:effectLst/>
                <a:highlight>
                  <a:srgbClr val="EAEAEA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state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800228"/>
                </a:solidFill>
                <a:effectLst/>
                <a:highlight>
                  <a:srgbClr val="EAEAEA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EAEAEA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Completed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0000B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startTime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80022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'2019-11-20T06:48:43Z'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80022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80022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0000B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transitionTime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80022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'2019-11-20T06:53:12Z'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80022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80022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0000B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completionTime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80022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'2019-11-20T06:53:12Z'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80022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800228"/>
                </a:solidFill>
                <a:effectLst/>
                <a:highlight>
                  <a:srgbClr val="EAEAEA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0000B7"/>
                </a:solidFill>
                <a:effectLst/>
                <a:highlight>
                  <a:srgbClr val="EAEAEA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retryPolicyStatus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800228"/>
                </a:solidFill>
                <a:effectLst/>
                <a:highlight>
                  <a:srgbClr val="EAEAEA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800228"/>
                </a:solidFill>
                <a:effectLst/>
                <a:highlight>
                  <a:srgbClr val="EAEAEA"/>
                </a:highlight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800228"/>
                </a:solidFill>
                <a:effectLst/>
                <a:highlight>
                  <a:srgbClr val="EAEAEA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0000B7"/>
                </a:solidFill>
                <a:effectLst/>
                <a:highlight>
                  <a:srgbClr val="EAEAEA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accountableRetriedCount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800228"/>
                </a:solidFill>
                <a:effectLst/>
                <a:highlight>
                  <a:srgbClr val="EAEAEA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EAEAEA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EAEAEA"/>
                </a:highlight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EAEAEA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0000B7"/>
                </a:solidFill>
                <a:effectLst/>
                <a:highlight>
                  <a:srgbClr val="EAEAEA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retryDelaySec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800228"/>
                </a:solidFill>
                <a:effectLst/>
                <a:highlight>
                  <a:srgbClr val="EAEAEA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800228"/>
                </a:solidFill>
                <a:effectLst/>
                <a:highlight>
                  <a:srgbClr val="EAEAEA"/>
                </a:highlight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800228"/>
                </a:solidFill>
                <a:effectLst/>
                <a:highlight>
                  <a:srgbClr val="EAEAEA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0000B7"/>
                </a:solidFill>
                <a:effectLst/>
                <a:highlight>
                  <a:srgbClr val="EAEAEA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totalRetriedCount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800228"/>
                </a:solidFill>
                <a:effectLst/>
                <a:highlight>
                  <a:srgbClr val="EAEAEA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EAEAEA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EAEAEA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0000B7"/>
                </a:solidFill>
                <a:effectLst/>
                <a:highlight>
                  <a:srgbClr val="EAEAEA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attemptStatus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800228"/>
                </a:solidFill>
                <a:effectLst/>
                <a:highlight>
                  <a:srgbClr val="EAEAEA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800228"/>
                </a:solidFill>
                <a:effectLst/>
                <a:highlight>
                  <a:srgbClr val="EAEAEA"/>
                </a:highlight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800228"/>
                </a:solidFill>
                <a:effectLst/>
                <a:highlight>
                  <a:srgbClr val="EAEAEA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B7"/>
                </a:solidFill>
                <a:effectLst/>
                <a:highlight>
                  <a:srgbClr val="EAEAEA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800228"/>
                </a:solidFill>
                <a:effectLst/>
                <a:highlight>
                  <a:srgbClr val="EAEAEA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EAEAEA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0000B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startTime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80022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'2019-11-20T06:48:43Z'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80022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80022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0000B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runTime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80022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'2019-11-20T06:48:51Z'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80022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80022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0000B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completionTime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80022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'2019-11-20T06:53:12Z'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80022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80022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0000B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configMapName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80022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tensorflowdistributedtrainingwithdefaultscheduledgpu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-attempt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0000B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configMapUID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80022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cacb23a4-0b61-11ea-a441-000d3ab408a6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0000B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instanceUID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80022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0_cacb23a4-0b61-11ea-a441-000d3ab408a6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EAEAEA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B7"/>
                </a:solidFill>
                <a:effectLst/>
                <a:highlight>
                  <a:srgbClr val="EAEAEA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completionStatus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800228"/>
                </a:solidFill>
                <a:effectLst/>
                <a:highlight>
                  <a:srgbClr val="EAEAEA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800228"/>
                </a:solidFill>
                <a:effectLst/>
                <a:highlight>
                  <a:srgbClr val="EAEAEA"/>
                </a:highlight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800228"/>
                </a:solidFill>
                <a:effectLst/>
                <a:highlight>
                  <a:srgbClr val="EAEAEA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B7"/>
                </a:solidFill>
                <a:effectLst/>
                <a:highlight>
                  <a:srgbClr val="EAEAEA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code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800228"/>
                </a:solidFill>
                <a:effectLst/>
                <a:highlight>
                  <a:srgbClr val="EAEAEA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EAEAEA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EAEAEA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B7"/>
                </a:solidFill>
                <a:effectLst/>
                <a:highlight>
                  <a:srgbClr val="EAEAEA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diagnostics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800228"/>
                </a:solidFill>
                <a:effectLst/>
                <a:highlight>
                  <a:srgbClr val="EAEAEA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EAEAEA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Pod succeeded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EAEAEA"/>
                </a:highlight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EAEAEA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B7"/>
                </a:solidFill>
                <a:effectLst/>
                <a:highlight>
                  <a:srgbClr val="EAEAEA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phrase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800228"/>
                </a:solidFill>
                <a:effectLst/>
                <a:highlight>
                  <a:srgbClr val="EAEAEA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EAEAEA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Succeeded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EAEAEA"/>
                </a:highlight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EAEAEA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B7"/>
                </a:solidFill>
                <a:effectLst/>
                <a:highlight>
                  <a:srgbClr val="EAEAEA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trigger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800228"/>
                </a:solidFill>
                <a:effectLst/>
                <a:highlight>
                  <a:srgbClr val="EAEAEA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800228"/>
                </a:solidFill>
                <a:effectLst/>
                <a:highlight>
                  <a:srgbClr val="EAEAEA"/>
                </a:highlight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800228"/>
                </a:solidFill>
                <a:effectLst/>
                <a:highlight>
                  <a:srgbClr val="EAEAEA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B7"/>
                </a:solidFill>
                <a:effectLst/>
                <a:highlight>
                  <a:srgbClr val="EAEAEA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message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800228"/>
                </a:solidFill>
                <a:effectLst/>
                <a:highlight>
                  <a:srgbClr val="EAEAEA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EAEAEA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SucceededTaskCount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EAEAEA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3 has reached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EAEAEA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MinSucceededTaskCount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EAEAEA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3 in the TaskRole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EAEAEA"/>
                </a:highlight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EAEAEA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0000B7"/>
                </a:solidFill>
                <a:effectLst/>
                <a:highlight>
                  <a:srgbClr val="EAEAEA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taskIndex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800228"/>
                </a:solidFill>
                <a:effectLst/>
                <a:highlight>
                  <a:srgbClr val="EAEAEA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EAEAEA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EAEAEA"/>
                </a:highlight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EAEAEA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0000B7"/>
                </a:solidFill>
                <a:effectLst/>
                <a:highlight>
                  <a:srgbClr val="EAEAEA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taskRoleName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800228"/>
                </a:solidFill>
                <a:effectLst/>
                <a:highlight>
                  <a:srgbClr val="EAEAEA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EAEAEA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worker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EAEAEA"/>
                </a:highlight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EAEAEA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B7"/>
                </a:solidFill>
                <a:effectLst/>
                <a:highlight>
                  <a:srgbClr val="EAEAEA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800228"/>
                </a:solidFill>
                <a:effectLst/>
                <a:highlight>
                  <a:srgbClr val="EAEAEA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800228"/>
                </a:solidFill>
                <a:effectLst/>
                <a:highlight>
                  <a:srgbClr val="EAEAEA"/>
                </a:highlight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800228"/>
                </a:solidFill>
                <a:effectLst/>
                <a:highlight>
                  <a:srgbClr val="EAEAEA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B7"/>
                </a:solidFill>
                <a:effectLst/>
                <a:highlight>
                  <a:srgbClr val="EAEAEA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attributes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800228"/>
                </a:solidFill>
                <a:effectLst/>
                <a:highlight>
                  <a:srgbClr val="EAEAEA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 []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800228"/>
                </a:solidFill>
                <a:effectLst/>
                <a:highlight>
                  <a:srgbClr val="EAEAEA"/>
                </a:highlight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800228"/>
                </a:solidFill>
                <a:effectLst/>
                <a:highlight>
                  <a:srgbClr val="EAEAEA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B7"/>
                </a:solidFill>
                <a:effectLst/>
                <a:highlight>
                  <a:srgbClr val="EAEAEA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800228"/>
                </a:solidFill>
                <a:effectLst/>
                <a:highlight>
                  <a:srgbClr val="EAEAEA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EAEAEA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Succeeded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0000B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taskRoleStatuses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80022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6642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</p:spPr>
        <p:txBody>
          <a:bodyPr/>
          <a:lstStyle/>
          <a:p>
            <a:r>
              <a:rPr lang="en-US" dirty="0"/>
              <a:t>Example - TF PS Training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21E15A09-C1AC-4086-B291-96064F135A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6475" y="129034"/>
            <a:ext cx="4224233" cy="378565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800228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-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B7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800228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ps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0000B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taskStatuses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80022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80022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800228"/>
                </a:solidFill>
                <a:effectLst/>
                <a:highlight>
                  <a:srgbClr val="EAEAEA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-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B7"/>
                </a:solidFill>
                <a:effectLst/>
                <a:highlight>
                  <a:srgbClr val="EAEAEA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index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800228"/>
                </a:solidFill>
                <a:effectLst/>
                <a:highlight>
                  <a:srgbClr val="EAEAEA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EAEAEA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EAEAEA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B7"/>
                </a:solidFill>
                <a:effectLst/>
                <a:highlight>
                  <a:srgbClr val="EAEAEA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state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800228"/>
                </a:solidFill>
                <a:effectLst/>
                <a:highlight>
                  <a:srgbClr val="EAEAEA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EAEAEA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Completed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0000B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startTime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80022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'2019-11-20T06:48:43Z'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80022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80022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0000B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transitionTime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80022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'2019-11-20T06:53:06Z'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80022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80022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0000B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completionTime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80022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'2019-11-20T06:53:06Z'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80022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800228"/>
                </a:solidFill>
                <a:effectLst/>
                <a:highlight>
                  <a:srgbClr val="EAEAEA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0000B7"/>
                </a:solidFill>
                <a:effectLst/>
                <a:highlight>
                  <a:srgbClr val="EAEAEA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retryPolicyStatus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800228"/>
                </a:solidFill>
                <a:effectLst/>
                <a:highlight>
                  <a:srgbClr val="EAEAEA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800228"/>
                </a:solidFill>
                <a:effectLst/>
                <a:highlight>
                  <a:srgbClr val="EAEAEA"/>
                </a:highlight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800228"/>
                </a:solidFill>
                <a:effectLst/>
                <a:highlight>
                  <a:srgbClr val="EAEAEA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0000B7"/>
                </a:solidFill>
                <a:effectLst/>
                <a:highlight>
                  <a:srgbClr val="EAEAEA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accountableRetriedCount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800228"/>
                </a:solidFill>
                <a:effectLst/>
                <a:highlight>
                  <a:srgbClr val="EAEAEA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EAEAEA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EAEAEA"/>
                </a:highlight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EAEAEA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0000B7"/>
                </a:solidFill>
                <a:effectLst/>
                <a:highlight>
                  <a:srgbClr val="EAEAEA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retryDelaySec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800228"/>
                </a:solidFill>
                <a:effectLst/>
                <a:highlight>
                  <a:srgbClr val="EAEAEA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800228"/>
                </a:solidFill>
                <a:effectLst/>
                <a:highlight>
                  <a:srgbClr val="EAEAEA"/>
                </a:highlight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800228"/>
                </a:solidFill>
                <a:effectLst/>
                <a:highlight>
                  <a:srgbClr val="EAEAEA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0000B7"/>
                </a:solidFill>
                <a:effectLst/>
                <a:highlight>
                  <a:srgbClr val="EAEAEA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totalRetriedCount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800228"/>
                </a:solidFill>
                <a:effectLst/>
                <a:highlight>
                  <a:srgbClr val="EAEAEA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EAEAEA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EAEAEA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0000B7"/>
                </a:solidFill>
                <a:effectLst/>
                <a:highlight>
                  <a:srgbClr val="EAEAEA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attemptStatus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800228"/>
                </a:solidFill>
                <a:effectLst/>
                <a:highlight>
                  <a:srgbClr val="EAEAEA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800228"/>
                </a:solidFill>
                <a:effectLst/>
                <a:highlight>
                  <a:srgbClr val="EAEAEA"/>
                </a:highlight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800228"/>
                </a:solidFill>
                <a:effectLst/>
                <a:highlight>
                  <a:srgbClr val="EAEAEA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B7"/>
                </a:solidFill>
                <a:effectLst/>
                <a:highlight>
                  <a:srgbClr val="EAEAEA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800228"/>
                </a:solidFill>
                <a:effectLst/>
                <a:highlight>
                  <a:srgbClr val="EAEAEA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EAEAEA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0000B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startTime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80022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'2019-11-20T06:48:43Z'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80022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80022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0000B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runTime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80022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'2019-11-20T06:48:52Z'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80022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80022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0000B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completionTime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80022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'2019-11-20T06:53:06Z'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80022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80022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0000B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podName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80022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tensorflowdistributedtrainingwithdefaultscheduledgpu-ps-0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0000B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podUID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80022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cad52924-0b61-11ea-a441-000d3ab408a6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0000B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instanceUID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80022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0_cad52924-0b61-11ea-a441-000d3ab408a6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EAEAEA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0000B7"/>
                </a:solidFill>
                <a:effectLst/>
                <a:highlight>
                  <a:srgbClr val="EAEAEA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podNodeName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800228"/>
                </a:solidFill>
                <a:effectLst/>
                <a:highlight>
                  <a:srgbClr val="EAEAEA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EAEAEA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10.151.41.26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EAEAEA"/>
                </a:highlight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EAEAEA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0000B7"/>
                </a:solidFill>
                <a:effectLst/>
                <a:highlight>
                  <a:srgbClr val="EAEAEA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podHostIP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800228"/>
                </a:solidFill>
                <a:effectLst/>
                <a:highlight>
                  <a:srgbClr val="EAEAEA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EAEAEA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10.151.41.26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EAEAEA"/>
                </a:highlight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EAEAEA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0000B7"/>
                </a:solidFill>
                <a:effectLst/>
                <a:highlight>
                  <a:srgbClr val="EAEAEA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podIP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800228"/>
                </a:solidFill>
                <a:effectLst/>
                <a:highlight>
                  <a:srgbClr val="EAEAEA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EAEAEA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10.151.41.26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EAEAEA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B7"/>
                </a:solidFill>
                <a:effectLst/>
                <a:highlight>
                  <a:srgbClr val="EAEAEA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completionStatus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800228"/>
                </a:solidFill>
                <a:effectLst/>
                <a:highlight>
                  <a:srgbClr val="EAEAEA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800228"/>
                </a:solidFill>
                <a:effectLst/>
                <a:highlight>
                  <a:srgbClr val="EAEAEA"/>
                </a:highlight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800228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B7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code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800228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-220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B7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diagnostics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800228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Stop to complete current FrameworkAttempt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EAEAEA"/>
                </a:highlight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EAEAEA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B7"/>
                </a:solidFill>
                <a:effectLst/>
                <a:highlight>
                  <a:srgbClr val="EAEAEA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phrase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800228"/>
                </a:solidFill>
                <a:effectLst/>
                <a:highlight>
                  <a:srgbClr val="EAEAEA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EAEAEA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FrameworkAttemptCompletion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EAEAEA"/>
                </a:highlight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EAEAEA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B7"/>
                </a:solidFill>
                <a:effectLst/>
                <a:highlight>
                  <a:srgbClr val="EAEAEA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800228"/>
                </a:solidFill>
                <a:effectLst/>
                <a:highlight>
                  <a:srgbClr val="EAEAEA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800228"/>
                </a:solidFill>
                <a:effectLst/>
                <a:highlight>
                  <a:srgbClr val="EAEAEA"/>
                </a:highlight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800228"/>
                </a:solidFill>
                <a:effectLst/>
                <a:highlight>
                  <a:srgbClr val="EAEAEA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B7"/>
                </a:solidFill>
                <a:effectLst/>
                <a:highlight>
                  <a:srgbClr val="EAEAEA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attributes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800228"/>
                </a:solidFill>
                <a:effectLst/>
                <a:highlight>
                  <a:srgbClr val="EAEAEA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800228"/>
                </a:solidFill>
                <a:effectLst/>
                <a:highlight>
                  <a:srgbClr val="EAEAEA"/>
                </a:highlight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800228"/>
                </a:solidFill>
                <a:effectLst/>
                <a:highlight>
                  <a:srgbClr val="EAEAEA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      -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EAEAEA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Permanent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EAEAEA"/>
                </a:highlight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EAEAEA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B7"/>
                </a:solidFill>
                <a:effectLst/>
                <a:highlight>
                  <a:srgbClr val="EAEAEA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800228"/>
                </a:solidFill>
                <a:effectLst/>
                <a:highlight>
                  <a:srgbClr val="EAEAEA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EAEAEA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Failed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highlight>
                <a:srgbClr val="EAEAEA"/>
              </a:highlight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6984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</p:spPr>
        <p:txBody>
          <a:bodyPr/>
          <a:lstStyle/>
          <a:p>
            <a:r>
              <a:rPr lang="en-US" dirty="0"/>
              <a:t>How FC Works: Goal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199" y="1435497"/>
            <a:ext cx="9707114" cy="2585323"/>
          </a:xfrm>
        </p:spPr>
        <p:txBody>
          <a:bodyPr/>
          <a:lstStyle/>
          <a:p>
            <a:r>
              <a:rPr lang="en-US" sz="2400" b="1" dirty="0">
                <a:latin typeface="+mn-lt"/>
              </a:rPr>
              <a:t>General Reconciliation Process</a:t>
            </a:r>
          </a:p>
          <a:p>
            <a:endParaRPr lang="en-US" sz="2400" b="1" dirty="0">
              <a:latin typeface="+mn-lt"/>
            </a:endParaRPr>
          </a:p>
          <a:p>
            <a:endParaRPr lang="en-US" sz="2400" b="1" dirty="0">
              <a:latin typeface="+mn-lt"/>
            </a:endParaRPr>
          </a:p>
          <a:p>
            <a:endParaRPr lang="en-US" sz="2400" b="1" dirty="0">
              <a:latin typeface="+mn-lt"/>
            </a:endParaRPr>
          </a:p>
          <a:p>
            <a:endParaRPr lang="en-US" sz="2400" b="1" dirty="0">
              <a:latin typeface="+mn-lt"/>
            </a:endParaRPr>
          </a:p>
          <a:p>
            <a:r>
              <a:rPr lang="en-US" sz="2400" b="1" dirty="0">
                <a:latin typeface="+mn-lt"/>
              </a:rPr>
              <a:t>Framework Reconciliation Process (</a:t>
            </a:r>
            <a:r>
              <a:rPr lang="en-US" sz="2400" b="1" dirty="0" err="1">
                <a:latin typeface="+mn-lt"/>
              </a:rPr>
              <a:t>SyncFramework</a:t>
            </a:r>
            <a:r>
              <a:rPr lang="en-US" sz="2400" b="1" dirty="0">
                <a:latin typeface="+mn-lt"/>
              </a:rPr>
              <a:t>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14ED550-0AB4-4DA5-AD92-5C4C8E9B7538}"/>
              </a:ext>
            </a:extLst>
          </p:cNvPr>
          <p:cNvSpPr/>
          <p:nvPr/>
        </p:nvSpPr>
        <p:spPr>
          <a:xfrm>
            <a:off x="727495" y="1804829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en-US" sz="1800" dirty="0">
                <a:solidFill>
                  <a:srgbClr val="D73A49"/>
                </a:solidFill>
                <a:latin typeface="Consolas" panose="020B0609020204030204" pitchFamily="49" charset="0"/>
                <a:ea typeface="SFMono-Regular"/>
                <a:cs typeface="Consolas" panose="020B0609020204030204" pitchFamily="49" charset="0"/>
              </a:rPr>
              <a:t>for</a:t>
            </a:r>
            <a:r>
              <a:rPr lang="en-US" altLang="en-US" sz="1800" dirty="0">
                <a:solidFill>
                  <a:srgbClr val="24292E"/>
                </a:solidFill>
                <a:latin typeface="Consolas" panose="020B0609020204030204" pitchFamily="49" charset="0"/>
                <a:ea typeface="SFMono-Regular"/>
                <a:cs typeface="Consolas" panose="020B0609020204030204" pitchFamily="49" charset="0"/>
              </a:rPr>
              <a:t> {</a:t>
            </a:r>
          </a:p>
          <a:p>
            <a:pPr marL="228600" lvl="1" indent="0">
              <a:buNone/>
            </a:pPr>
            <a:r>
              <a:rPr lang="en-US" altLang="en-US" sz="1800" dirty="0">
                <a:solidFill>
                  <a:srgbClr val="24292E"/>
                </a:solidFill>
                <a:latin typeface="Consolas" panose="020B0609020204030204" pitchFamily="49" charset="0"/>
                <a:ea typeface="SFMono-Regular"/>
                <a:cs typeface="Consolas" panose="020B0609020204030204" pitchFamily="49" charset="0"/>
              </a:rPr>
              <a:t>  desired </a:t>
            </a:r>
            <a:r>
              <a:rPr lang="en-US" altLang="en-US" sz="1800" dirty="0">
                <a:solidFill>
                  <a:srgbClr val="D73A49"/>
                </a:solidFill>
                <a:latin typeface="Consolas" panose="020B0609020204030204" pitchFamily="49" charset="0"/>
                <a:ea typeface="SFMono-Regular"/>
                <a:cs typeface="Consolas" panose="020B0609020204030204" pitchFamily="49" charset="0"/>
              </a:rPr>
              <a:t>:=</a:t>
            </a:r>
            <a:r>
              <a:rPr lang="en-US" altLang="en-US" sz="1800" dirty="0">
                <a:solidFill>
                  <a:srgbClr val="24292E"/>
                </a:solidFill>
                <a:latin typeface="Consolas" panose="020B0609020204030204" pitchFamily="49" charset="0"/>
                <a:ea typeface="SFMono-Regular"/>
                <a:cs typeface="Consolas" panose="020B0609020204030204" pitchFamily="49" charset="0"/>
              </a:rPr>
              <a:t> </a:t>
            </a:r>
            <a:r>
              <a:rPr lang="en-US" altLang="en-US" sz="1800" dirty="0" err="1">
                <a:solidFill>
                  <a:srgbClr val="005CC5"/>
                </a:solidFill>
                <a:latin typeface="Consolas" panose="020B0609020204030204" pitchFamily="49" charset="0"/>
                <a:ea typeface="SFMono-Regular"/>
                <a:cs typeface="Consolas" panose="020B0609020204030204" pitchFamily="49" charset="0"/>
              </a:rPr>
              <a:t>getDesiredState</a:t>
            </a:r>
            <a:r>
              <a:rPr lang="en-US" altLang="en-US" sz="1800" dirty="0">
                <a:solidFill>
                  <a:srgbClr val="24292E"/>
                </a:solidFill>
                <a:latin typeface="Consolas" panose="020B0609020204030204" pitchFamily="49" charset="0"/>
                <a:ea typeface="SFMono-Regular"/>
                <a:cs typeface="Consolas" panose="020B0609020204030204" pitchFamily="49" charset="0"/>
              </a:rPr>
              <a:t>() </a:t>
            </a:r>
          </a:p>
          <a:p>
            <a:pPr marL="228600" lvl="1" indent="0">
              <a:buNone/>
            </a:pPr>
            <a:r>
              <a:rPr lang="en-US" altLang="en-US" sz="1800" dirty="0">
                <a:solidFill>
                  <a:srgbClr val="24292E"/>
                </a:solidFill>
                <a:latin typeface="Consolas" panose="020B0609020204030204" pitchFamily="49" charset="0"/>
                <a:ea typeface="SFMono-Regular"/>
                <a:cs typeface="Consolas" panose="020B0609020204030204" pitchFamily="49" charset="0"/>
              </a:rPr>
              <a:t>  current </a:t>
            </a:r>
            <a:r>
              <a:rPr lang="en-US" altLang="en-US" sz="1800" dirty="0">
                <a:solidFill>
                  <a:srgbClr val="D73A49"/>
                </a:solidFill>
                <a:latin typeface="Consolas" panose="020B0609020204030204" pitchFamily="49" charset="0"/>
                <a:ea typeface="SFMono-Regular"/>
                <a:cs typeface="Consolas" panose="020B0609020204030204" pitchFamily="49" charset="0"/>
              </a:rPr>
              <a:t>:=</a:t>
            </a:r>
            <a:r>
              <a:rPr lang="en-US" altLang="en-US" sz="1800" dirty="0">
                <a:solidFill>
                  <a:srgbClr val="24292E"/>
                </a:solidFill>
                <a:latin typeface="Consolas" panose="020B0609020204030204" pitchFamily="49" charset="0"/>
                <a:ea typeface="SFMono-Regular"/>
                <a:cs typeface="Consolas" panose="020B0609020204030204" pitchFamily="49" charset="0"/>
              </a:rPr>
              <a:t> </a:t>
            </a:r>
            <a:r>
              <a:rPr lang="en-US" altLang="en-US" sz="1800" dirty="0" err="1">
                <a:solidFill>
                  <a:srgbClr val="005CC5"/>
                </a:solidFill>
                <a:latin typeface="Consolas" panose="020B0609020204030204" pitchFamily="49" charset="0"/>
                <a:ea typeface="SFMono-Regular"/>
                <a:cs typeface="Consolas" panose="020B0609020204030204" pitchFamily="49" charset="0"/>
              </a:rPr>
              <a:t>getCurrentState</a:t>
            </a:r>
            <a:r>
              <a:rPr lang="en-US" altLang="en-US" sz="1800" dirty="0">
                <a:solidFill>
                  <a:srgbClr val="24292E"/>
                </a:solidFill>
                <a:latin typeface="Consolas" panose="020B0609020204030204" pitchFamily="49" charset="0"/>
                <a:ea typeface="SFMono-Regular"/>
                <a:cs typeface="Consolas" panose="020B0609020204030204" pitchFamily="49" charset="0"/>
              </a:rPr>
              <a:t>()</a:t>
            </a:r>
          </a:p>
          <a:p>
            <a:pPr marL="228600" lvl="1" indent="0">
              <a:buNone/>
            </a:pPr>
            <a:r>
              <a:rPr lang="en-US" altLang="en-US" sz="1800" dirty="0">
                <a:solidFill>
                  <a:srgbClr val="005CC5"/>
                </a:solidFill>
                <a:latin typeface="Consolas" panose="020B0609020204030204" pitchFamily="49" charset="0"/>
                <a:ea typeface="SFMono-Regular"/>
                <a:cs typeface="Consolas" panose="020B0609020204030204" pitchFamily="49" charset="0"/>
              </a:rPr>
              <a:t>  </a:t>
            </a:r>
            <a:r>
              <a:rPr lang="en-US" altLang="en-US" sz="1800" dirty="0" err="1">
                <a:solidFill>
                  <a:srgbClr val="005CC5"/>
                </a:solidFill>
                <a:latin typeface="Consolas" panose="020B0609020204030204" pitchFamily="49" charset="0"/>
                <a:ea typeface="SFMono-Regular"/>
                <a:cs typeface="Consolas" panose="020B0609020204030204" pitchFamily="49" charset="0"/>
              </a:rPr>
              <a:t>makeChanges</a:t>
            </a:r>
            <a:r>
              <a:rPr lang="en-US" altLang="en-US" sz="1800" dirty="0">
                <a:solidFill>
                  <a:srgbClr val="24292E"/>
                </a:solidFill>
                <a:latin typeface="Consolas" panose="020B0609020204030204" pitchFamily="49" charset="0"/>
                <a:ea typeface="SFMono-Regular"/>
                <a:cs typeface="Consolas" panose="020B0609020204030204" pitchFamily="49" charset="0"/>
              </a:rPr>
              <a:t>(desired, current)</a:t>
            </a:r>
          </a:p>
          <a:p>
            <a:pPr indent="-228583"/>
            <a:r>
              <a:rPr lang="en-US" altLang="en-US" sz="1800" dirty="0">
                <a:solidFill>
                  <a:srgbClr val="24292E"/>
                </a:solidFill>
                <a:latin typeface="Consolas" panose="020B0609020204030204" pitchFamily="49" charset="0"/>
                <a:ea typeface="SFMono-Regular"/>
                <a:cs typeface="Consolas" panose="020B0609020204030204" pitchFamily="49" charset="0"/>
              </a:rPr>
              <a:t>}</a:t>
            </a:r>
            <a:endParaRPr lang="en-US" alt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3EBF1DE-751B-4A89-9C8A-8F95B8DEAC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7756" y="2119630"/>
            <a:ext cx="5495925" cy="84772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3A6BC07-BE83-411C-9529-500BCD3133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495" y="4040955"/>
            <a:ext cx="10073067" cy="2817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06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</p:spPr>
        <p:txBody>
          <a:bodyPr/>
          <a:lstStyle/>
          <a:p>
            <a:r>
              <a:rPr lang="en-US" dirty="0"/>
              <a:t>How FC Works: Drive Goal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0E33C0-5EDA-4E11-AAC7-F5B5C3BCDB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262" y="2196769"/>
            <a:ext cx="7423813" cy="451825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526A904-90BA-48D5-A9E6-BCEBA938780D}"/>
              </a:ext>
            </a:extLst>
          </p:cNvPr>
          <p:cNvSpPr/>
          <p:nvPr/>
        </p:nvSpPr>
        <p:spPr>
          <a:xfrm>
            <a:off x="588261" y="1126371"/>
            <a:ext cx="9875384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1600" b="1" dirty="0">
                <a:ea typeface="SFMono-Regular"/>
                <a:cs typeface="Consolas" panose="020B0609020204030204" pitchFamily="49" charset="0"/>
              </a:rPr>
              <a:t>High Perf and Scalability: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400" dirty="0">
                <a:ea typeface="SFMono-Regular"/>
                <a:cs typeface="Consolas" panose="020B0609020204030204" pitchFamily="49" charset="0"/>
              </a:rPr>
              <a:t>Framework Operation Latency: &lt; 1s (e.g., from Create Framework to K8s run its Pods)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400" dirty="0">
                <a:ea typeface="SFMono-Regular"/>
                <a:cs typeface="Consolas" panose="020B0609020204030204" pitchFamily="49" charset="0"/>
              </a:rPr>
              <a:t>Framework Operation Throughput: = Concurrent Workers / Latency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400" dirty="0">
                <a:ea typeface="SFMono-Regular"/>
                <a:cs typeface="Consolas" panose="020B0609020204030204" pitchFamily="49" charset="0"/>
              </a:rPr>
              <a:t>Framework/Pod Scalability: Bound on ApiServer and Mem</a:t>
            </a:r>
          </a:p>
        </p:txBody>
      </p:sp>
    </p:spTree>
    <p:extLst>
      <p:ext uri="{BB962C8B-B14F-4D97-AF65-F5344CB8AC3E}">
        <p14:creationId xmlns:p14="http://schemas.microsoft.com/office/powerpoint/2010/main" val="3724581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</p:spPr>
        <p:txBody>
          <a:bodyPr/>
          <a:lstStyle/>
          <a:p>
            <a:r>
              <a:rPr lang="en-US" dirty="0"/>
              <a:t>How FC Works: </a:t>
            </a:r>
            <a:r>
              <a:rPr lang="en-US" dirty="0" err="1"/>
              <a:t>StateMachine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BC2668F-23C3-45F7-BF0F-7514449CCB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217" y="1011198"/>
            <a:ext cx="7690577" cy="5846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429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</p:spPr>
        <p:txBody>
          <a:bodyPr/>
          <a:lstStyle/>
          <a:p>
            <a:r>
              <a:rPr lang="en-US" dirty="0"/>
              <a:t>How FC Works: </a:t>
            </a:r>
            <a:r>
              <a:rPr lang="en-US" dirty="0" err="1"/>
              <a:t>LifeCycle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19AEE71-4FDB-40DA-8901-DBB30B59F6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263" y="1633537"/>
            <a:ext cx="10896600" cy="359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235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</p:spPr>
        <p:txBody>
          <a:bodyPr/>
          <a:lstStyle/>
          <a:p>
            <a:r>
              <a:rPr lang="en-US" dirty="0"/>
              <a:t>How FC Works: SyncFramework Example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DF95B8-EA74-4B13-AF27-6B87EAB628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2052637"/>
            <a:ext cx="10934700" cy="275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573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</p:spPr>
        <p:txBody>
          <a:bodyPr/>
          <a:lstStyle/>
          <a:p>
            <a:r>
              <a:rPr lang="en-US" dirty="0"/>
              <a:t>How FC Works: SyncFramework Example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6088BBF-9FA1-4864-BDA8-2E6C449C4F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937" y="2062162"/>
            <a:ext cx="10906125" cy="273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778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</p:spPr>
        <p:txBody>
          <a:bodyPr/>
          <a:lstStyle/>
          <a:p>
            <a:r>
              <a:rPr lang="en-US" dirty="0"/>
              <a:t>How FC Works: SyncFramework Example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9D53722-B86D-48B9-A2F0-84F25BA8F6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700" y="2057400"/>
            <a:ext cx="108966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017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</p:spPr>
        <p:txBody>
          <a:bodyPr/>
          <a:lstStyle/>
          <a:p>
            <a:r>
              <a:rPr lang="en-US" dirty="0"/>
              <a:t>How FC Works: SyncFramework Example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0A563EF-45E9-48CA-8BAA-FE5988D167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175" y="2057400"/>
            <a:ext cx="1091565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954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</p:spPr>
        <p:txBody>
          <a:bodyPr/>
          <a:lstStyle/>
          <a:p>
            <a:r>
              <a:rPr lang="en-US" dirty="0"/>
              <a:t>Session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3533275"/>
          </a:xfrm>
        </p:spPr>
        <p:txBody>
          <a:bodyPr/>
          <a:lstStyle/>
          <a:p>
            <a:r>
              <a:rPr lang="en-US" b="1" dirty="0">
                <a:latin typeface="+mn-lt"/>
              </a:rPr>
              <a:t>Overview</a:t>
            </a:r>
          </a:p>
          <a:p>
            <a:endParaRPr lang="en-US" b="1" dirty="0">
              <a:latin typeface="+mn-lt"/>
            </a:endParaRPr>
          </a:p>
          <a:p>
            <a:r>
              <a:rPr lang="en-US" b="1" dirty="0">
                <a:latin typeface="+mn-lt"/>
              </a:rPr>
              <a:t>Example - DL Training</a:t>
            </a:r>
          </a:p>
          <a:p>
            <a:endParaRPr lang="en-US" b="1" dirty="0">
              <a:latin typeface="+mn-lt"/>
            </a:endParaRPr>
          </a:p>
          <a:p>
            <a:r>
              <a:rPr lang="en-US" b="1" dirty="0">
                <a:latin typeface="+mn-lt"/>
              </a:rPr>
              <a:t>How it Works</a:t>
            </a:r>
          </a:p>
          <a:p>
            <a:endParaRPr lang="en-US" b="1" dirty="0">
              <a:latin typeface="+mn-lt"/>
            </a:endParaRPr>
          </a:p>
          <a:p>
            <a:r>
              <a:rPr lang="en-US" b="1" dirty="0">
                <a:latin typeface="+mn-lt"/>
              </a:rPr>
              <a:t>Advanced Features</a:t>
            </a:r>
          </a:p>
        </p:txBody>
      </p:sp>
    </p:spTree>
    <p:extLst>
      <p:ext uri="{BB962C8B-B14F-4D97-AF65-F5344CB8AC3E}">
        <p14:creationId xmlns:p14="http://schemas.microsoft.com/office/powerpoint/2010/main" val="3305407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</p:spPr>
        <p:txBody>
          <a:bodyPr/>
          <a:lstStyle/>
          <a:p>
            <a:r>
              <a:rPr lang="en-US" dirty="0"/>
              <a:t>How FC Works: </a:t>
            </a:r>
            <a:r>
              <a:rPr lang="en-US" dirty="0" err="1"/>
              <a:t>SyncFramework</a:t>
            </a:r>
            <a:r>
              <a:rPr lang="en-US" dirty="0"/>
              <a:t> Demo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A43BBD3-685D-4DD1-8A7C-C24D6D2FAF1F}"/>
              </a:ext>
            </a:extLst>
          </p:cNvPr>
          <p:cNvSpPr/>
          <p:nvPr/>
        </p:nvSpPr>
        <p:spPr bwMode="auto">
          <a:xfrm>
            <a:off x="6245519" y="3441941"/>
            <a:ext cx="1802920" cy="776378"/>
          </a:xfrm>
          <a:prstGeom prst="rect">
            <a:avLst/>
          </a:prstGeom>
          <a:solidFill>
            <a:srgbClr val="E2C5FF"/>
          </a:solidFill>
          <a:ln w="3810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ConfigMap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2B2C864-72C1-4D4C-94A3-B0F99A52229A}"/>
              </a:ext>
            </a:extLst>
          </p:cNvPr>
          <p:cNvSpPr/>
          <p:nvPr/>
        </p:nvSpPr>
        <p:spPr bwMode="auto">
          <a:xfrm>
            <a:off x="2957414" y="5391507"/>
            <a:ext cx="1802920" cy="776378"/>
          </a:xfrm>
          <a:prstGeom prst="rect">
            <a:avLst/>
          </a:prstGeom>
          <a:solidFill>
            <a:srgbClr val="CCFFCC"/>
          </a:solidFill>
          <a:ln w="3810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Pod-A-0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0F4CCBE-938A-419A-AF3B-CB6A3C9D259F}"/>
              </a:ext>
            </a:extLst>
          </p:cNvPr>
          <p:cNvSpPr/>
          <p:nvPr/>
        </p:nvSpPr>
        <p:spPr bwMode="auto">
          <a:xfrm>
            <a:off x="9533624" y="5391507"/>
            <a:ext cx="1802920" cy="776378"/>
          </a:xfrm>
          <a:prstGeom prst="rect">
            <a:avLst/>
          </a:prstGeom>
          <a:solidFill>
            <a:srgbClr val="FFCC99"/>
          </a:solidFill>
          <a:ln w="3810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Pod-B-0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6856214-14ED-4B9C-8289-267F81DFF49B}"/>
              </a:ext>
            </a:extLst>
          </p:cNvPr>
          <p:cNvSpPr/>
          <p:nvPr/>
        </p:nvSpPr>
        <p:spPr bwMode="auto">
          <a:xfrm>
            <a:off x="6245519" y="5391507"/>
            <a:ext cx="1802920" cy="776378"/>
          </a:xfrm>
          <a:prstGeom prst="rect">
            <a:avLst/>
          </a:prstGeom>
          <a:solidFill>
            <a:srgbClr val="CCFFCC"/>
          </a:solidFill>
          <a:ln w="3810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Pod-A-1</a:t>
            </a: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88A607EC-6836-4A7E-A424-4FA7CF23C4B6}"/>
              </a:ext>
            </a:extLst>
          </p:cNvPr>
          <p:cNvCxnSpPr>
            <a:cxnSpLocks/>
            <a:stCxn id="8" idx="0"/>
            <a:endCxn id="36" idx="2"/>
          </p:cNvCxnSpPr>
          <p:nvPr/>
        </p:nvCxnSpPr>
        <p:spPr>
          <a:xfrm rot="5400000" flipH="1" flipV="1">
            <a:off x="6795863" y="3088549"/>
            <a:ext cx="704509" cy="2276"/>
          </a:xfrm>
          <a:prstGeom prst="bentConnector3">
            <a:avLst>
              <a:gd name="adj1" fmla="val 50000"/>
            </a:avLst>
          </a:pr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FBFE5849-0EE8-454B-BDD3-F2AFD52D5329}"/>
              </a:ext>
            </a:extLst>
          </p:cNvPr>
          <p:cNvCxnSpPr>
            <a:cxnSpLocks/>
            <a:stCxn id="9" idx="0"/>
            <a:endCxn id="8" idx="2"/>
          </p:cNvCxnSpPr>
          <p:nvPr/>
        </p:nvCxnSpPr>
        <p:spPr>
          <a:xfrm rot="5400000" flipH="1" flipV="1">
            <a:off x="4916332" y="3160861"/>
            <a:ext cx="1173188" cy="3288105"/>
          </a:xfrm>
          <a:prstGeom prst="bentConnector3">
            <a:avLst>
              <a:gd name="adj1" fmla="val 50000"/>
            </a:avLst>
          </a:pr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260002A9-BEB5-4BF2-89B7-F9EFAA555685}"/>
              </a:ext>
            </a:extLst>
          </p:cNvPr>
          <p:cNvCxnSpPr>
            <a:cxnSpLocks/>
            <a:stCxn id="12" idx="0"/>
            <a:endCxn id="8" idx="2"/>
          </p:cNvCxnSpPr>
          <p:nvPr/>
        </p:nvCxnSpPr>
        <p:spPr>
          <a:xfrm rot="5400000" flipH="1" flipV="1">
            <a:off x="6560385" y="4804913"/>
            <a:ext cx="1173188" cy="12700"/>
          </a:xfrm>
          <a:prstGeom prst="bentConnector3">
            <a:avLst>
              <a:gd name="adj1" fmla="val 50000"/>
            </a:avLst>
          </a:pr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2EB6F9A6-2377-4AEF-A5DB-8FEC60DA24CF}"/>
              </a:ext>
            </a:extLst>
          </p:cNvPr>
          <p:cNvCxnSpPr>
            <a:cxnSpLocks/>
            <a:stCxn id="11" idx="0"/>
            <a:endCxn id="8" idx="2"/>
          </p:cNvCxnSpPr>
          <p:nvPr/>
        </p:nvCxnSpPr>
        <p:spPr>
          <a:xfrm rot="16200000" flipV="1">
            <a:off x="8204438" y="3160860"/>
            <a:ext cx="1173188" cy="3288105"/>
          </a:xfrm>
          <a:prstGeom prst="bentConnector3">
            <a:avLst>
              <a:gd name="adj1" fmla="val 50000"/>
            </a:avLst>
          </a:pr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9BEF69D5-51E1-4025-B3EC-D57C7964DB18}"/>
              </a:ext>
            </a:extLst>
          </p:cNvPr>
          <p:cNvSpPr/>
          <p:nvPr/>
        </p:nvSpPr>
        <p:spPr bwMode="auto">
          <a:xfrm>
            <a:off x="6247795" y="1961054"/>
            <a:ext cx="1802920" cy="776378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Framework</a:t>
            </a:r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8B5AFD4F-7B03-438C-B88F-A5D05B4839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199" y="1435497"/>
            <a:ext cx="9707114" cy="4351961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sz="1400" dirty="0"/>
              <a:t>Pod-A-0 and Pod-A-1 failed and retried 2 times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Persisted Task CompletionStatus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Deleted Pod-A-0 and Pod-A-1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Completed Task-A-0 and Task-A-1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Completing whole FrameworkAttempt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Persisted FrameworkAttempt CompletionStatus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Deleting ConfigMap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Deleting Pod-B-0 (Graceful Shutdown)</a:t>
            </a:r>
          </a:p>
          <a:p>
            <a:pPr marL="571500" lvl="1" indent="-342900">
              <a:buFont typeface="+mj-lt"/>
              <a:buAutoNum type="arabicPeriod"/>
            </a:pPr>
            <a:r>
              <a:rPr lang="en-US" sz="1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May Force Delete Pod-B-0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Deleted Pod-B-0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Completed Task-B-0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Deleted ConfigMap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Completed current FrameworkAttempt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Retried next FrameworkAttempt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Running Framework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Stopping Framework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Similar to 4.</a:t>
            </a:r>
          </a:p>
        </p:txBody>
      </p:sp>
    </p:spTree>
    <p:extLst>
      <p:ext uri="{BB962C8B-B14F-4D97-AF65-F5344CB8AC3E}">
        <p14:creationId xmlns:p14="http://schemas.microsoft.com/office/powerpoint/2010/main" val="1852014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</p:spPr>
        <p:txBody>
          <a:bodyPr/>
          <a:lstStyle/>
          <a:p>
            <a:r>
              <a:rPr lang="en-US" dirty="0"/>
              <a:t>Advanced Features: Tune Consistency vs Availability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4954701-8AF1-4A51-A9FD-B112C8D0AC99}"/>
              </a:ext>
            </a:extLst>
          </p:cNvPr>
          <p:cNvSpPr/>
          <p:nvPr/>
        </p:nvSpPr>
        <p:spPr bwMode="auto">
          <a:xfrm>
            <a:off x="6245519" y="3441941"/>
            <a:ext cx="1802920" cy="776378"/>
          </a:xfrm>
          <a:prstGeom prst="rect">
            <a:avLst/>
          </a:prstGeom>
          <a:solidFill>
            <a:srgbClr val="E2C5FF"/>
          </a:solidFill>
          <a:ln w="3810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ConfigMap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A03EC75-19D9-4BC1-8EA6-85C9D5B68EFB}"/>
              </a:ext>
            </a:extLst>
          </p:cNvPr>
          <p:cNvSpPr/>
          <p:nvPr/>
        </p:nvSpPr>
        <p:spPr bwMode="auto">
          <a:xfrm>
            <a:off x="9152626" y="5391507"/>
            <a:ext cx="2183918" cy="776378"/>
          </a:xfrm>
          <a:prstGeom prst="rect">
            <a:avLst/>
          </a:prstGeom>
          <a:solidFill>
            <a:srgbClr val="FFCC99"/>
          </a:solidFill>
          <a:ln w="3810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Pod-B-0</a:t>
            </a:r>
          </a:p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(</a:t>
            </a:r>
            <a:r>
              <a:rPr lang="en-US" sz="2000" b="1" dirty="0" err="1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PodUnknown</a:t>
            </a:r>
            <a:r>
              <a:rPr lang="en-US" sz="2000" b="1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)</a:t>
            </a: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E8B34320-2D91-4A20-831C-DDC6CF0D0EDE}"/>
              </a:ext>
            </a:extLst>
          </p:cNvPr>
          <p:cNvCxnSpPr>
            <a:cxnSpLocks/>
            <a:stCxn id="13" idx="0"/>
            <a:endCxn id="21" idx="2"/>
          </p:cNvCxnSpPr>
          <p:nvPr/>
        </p:nvCxnSpPr>
        <p:spPr>
          <a:xfrm rot="5400000" flipH="1" flipV="1">
            <a:off x="6795863" y="3088549"/>
            <a:ext cx="704509" cy="2276"/>
          </a:xfrm>
          <a:prstGeom prst="bentConnector3">
            <a:avLst>
              <a:gd name="adj1" fmla="val 50000"/>
            </a:avLst>
          </a:pr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93177552-C79C-4757-BD94-A4729210EF59}"/>
              </a:ext>
            </a:extLst>
          </p:cNvPr>
          <p:cNvCxnSpPr>
            <a:cxnSpLocks/>
            <a:endCxn id="13" idx="2"/>
          </p:cNvCxnSpPr>
          <p:nvPr/>
        </p:nvCxnSpPr>
        <p:spPr>
          <a:xfrm rot="5400000" flipH="1" flipV="1">
            <a:off x="4916332" y="3160861"/>
            <a:ext cx="1173188" cy="3288105"/>
          </a:xfrm>
          <a:prstGeom prst="bentConnector3">
            <a:avLst>
              <a:gd name="adj1" fmla="val 50000"/>
            </a:avLst>
          </a:pr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C91998B3-0E9A-4701-BCAB-3F80ACEE15C3}"/>
              </a:ext>
            </a:extLst>
          </p:cNvPr>
          <p:cNvCxnSpPr>
            <a:cxnSpLocks/>
            <a:endCxn id="13" idx="2"/>
          </p:cNvCxnSpPr>
          <p:nvPr/>
        </p:nvCxnSpPr>
        <p:spPr>
          <a:xfrm rot="5400000" flipH="1" flipV="1">
            <a:off x="6560385" y="4804913"/>
            <a:ext cx="1173188" cy="12700"/>
          </a:xfrm>
          <a:prstGeom prst="bentConnector3">
            <a:avLst>
              <a:gd name="adj1" fmla="val 50000"/>
            </a:avLst>
          </a:pr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468F07AF-B673-4C80-9E9A-B1599AB16D61}"/>
              </a:ext>
            </a:extLst>
          </p:cNvPr>
          <p:cNvCxnSpPr>
            <a:cxnSpLocks/>
            <a:stCxn id="15" idx="0"/>
            <a:endCxn id="13" idx="2"/>
          </p:cNvCxnSpPr>
          <p:nvPr/>
        </p:nvCxnSpPr>
        <p:spPr>
          <a:xfrm rot="16200000" flipV="1">
            <a:off x="8109188" y="3256110"/>
            <a:ext cx="1173188" cy="3097606"/>
          </a:xfrm>
          <a:prstGeom prst="bentConnector3">
            <a:avLst>
              <a:gd name="adj1" fmla="val 50000"/>
            </a:avLst>
          </a:pr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ADFE65B5-AEBE-42DE-BA56-373291D5F11D}"/>
              </a:ext>
            </a:extLst>
          </p:cNvPr>
          <p:cNvSpPr/>
          <p:nvPr/>
        </p:nvSpPr>
        <p:spPr bwMode="auto">
          <a:xfrm>
            <a:off x="6247795" y="1961054"/>
            <a:ext cx="1802920" cy="776378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Framework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2E300B41-A872-4F35-8918-2358325255C7}"/>
              </a:ext>
            </a:extLst>
          </p:cNvPr>
          <p:cNvSpPr txBox="1">
            <a:spLocks/>
          </p:cNvSpPr>
          <p:nvPr/>
        </p:nvSpPr>
        <p:spPr>
          <a:xfrm>
            <a:off x="584199" y="1435497"/>
            <a:ext cx="9707114" cy="43519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lt"/>
              <a:buAutoNum type="arabicPeriod"/>
            </a:pPr>
            <a:r>
              <a:rPr lang="en-US" sz="1400" dirty="0"/>
              <a:t>Pod-A-0 and Pod-A-1 failed and retried 2 times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Persisted Task CompletionStatus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Deleted Pod-A-0 and Pod-A-1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Completed Task-A-0 and Task-A-1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Completing whole FrameworkAttempt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Persisted FrameworkAttempt CompletionStatus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Deleting ConfigMap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Deleting Pod-B-0 (Graceful Shutdown)</a:t>
            </a:r>
          </a:p>
          <a:p>
            <a:pPr marL="571500" lvl="1" indent="-342900">
              <a:buFont typeface="+mj-lt"/>
              <a:buAutoNum type="arabicPeriod"/>
            </a:pPr>
            <a:r>
              <a:rPr lang="en-US" sz="1400" dirty="0">
                <a:highlight>
                  <a:srgbClr val="FFFF00"/>
                </a:highlight>
                <a:latin typeface="Segoe UI Semilight" panose="020B0402040204020203" pitchFamily="34" charset="0"/>
                <a:cs typeface="Segoe UI Semilight" panose="020B0402040204020203" pitchFamily="34" charset="0"/>
              </a:rPr>
              <a:t>May Force Delete Pod-B-0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Deleted Pod-B-0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Completed Task-B-0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Deleted ConfigMap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Completed current FrameworkAttempt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Retried next FrameworkAttempt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Running Framework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Stopping Framework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Similar to 4.</a:t>
            </a:r>
          </a:p>
        </p:txBody>
      </p:sp>
    </p:spTree>
    <p:extLst>
      <p:ext uri="{BB962C8B-B14F-4D97-AF65-F5344CB8AC3E}">
        <p14:creationId xmlns:p14="http://schemas.microsoft.com/office/powerpoint/2010/main" val="3106114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</p:spPr>
        <p:txBody>
          <a:bodyPr/>
          <a:lstStyle/>
          <a:p>
            <a:r>
              <a:rPr lang="en-US" dirty="0"/>
              <a:t>Advanced Features: Framework Barrier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32CD727-18FC-417A-9E7B-4E2FE4CCEE7C}"/>
              </a:ext>
            </a:extLst>
          </p:cNvPr>
          <p:cNvSpPr/>
          <p:nvPr/>
        </p:nvSpPr>
        <p:spPr bwMode="auto">
          <a:xfrm>
            <a:off x="6245519" y="2958863"/>
            <a:ext cx="1802920" cy="776378"/>
          </a:xfrm>
          <a:prstGeom prst="rect">
            <a:avLst/>
          </a:prstGeom>
          <a:solidFill>
            <a:srgbClr val="E2C5FF"/>
          </a:solidFill>
          <a:ln w="3810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ConfigMap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73F91A1-3621-4603-822B-6A260B103912}"/>
              </a:ext>
            </a:extLst>
          </p:cNvPr>
          <p:cNvSpPr/>
          <p:nvPr/>
        </p:nvSpPr>
        <p:spPr bwMode="auto">
          <a:xfrm>
            <a:off x="2957414" y="4908429"/>
            <a:ext cx="1802920" cy="776378"/>
          </a:xfrm>
          <a:prstGeom prst="rect">
            <a:avLst/>
          </a:prstGeom>
          <a:solidFill>
            <a:srgbClr val="CCFFCC"/>
          </a:solidFill>
          <a:ln w="3810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Cont-A-0-Init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4DFAE7C-BE2E-41B7-B7AD-FF6BF9FEEA97}"/>
              </a:ext>
            </a:extLst>
          </p:cNvPr>
          <p:cNvSpPr/>
          <p:nvPr/>
        </p:nvSpPr>
        <p:spPr bwMode="auto">
          <a:xfrm>
            <a:off x="9533624" y="4908429"/>
            <a:ext cx="1802920" cy="776378"/>
          </a:xfrm>
          <a:prstGeom prst="rect">
            <a:avLst/>
          </a:prstGeom>
          <a:solidFill>
            <a:srgbClr val="FFCC99"/>
          </a:solidFill>
          <a:ln w="3810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Cont-B-0-Init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0F9A3E0-443A-4751-A231-616511066533}"/>
              </a:ext>
            </a:extLst>
          </p:cNvPr>
          <p:cNvSpPr/>
          <p:nvPr/>
        </p:nvSpPr>
        <p:spPr bwMode="auto">
          <a:xfrm>
            <a:off x="6245519" y="4908429"/>
            <a:ext cx="1802920" cy="776378"/>
          </a:xfrm>
          <a:prstGeom prst="rect">
            <a:avLst/>
          </a:prstGeom>
          <a:solidFill>
            <a:srgbClr val="CCFFCC"/>
          </a:solidFill>
          <a:ln w="3810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Cont-A-1-Init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C5C50BCF-16C5-4A09-8F6B-8EED5514FAC3}"/>
              </a:ext>
            </a:extLst>
          </p:cNvPr>
          <p:cNvCxnSpPr>
            <a:cxnSpLocks/>
            <a:stCxn id="8" idx="0"/>
            <a:endCxn id="16" idx="2"/>
          </p:cNvCxnSpPr>
          <p:nvPr/>
        </p:nvCxnSpPr>
        <p:spPr>
          <a:xfrm rot="5400000" flipH="1" flipV="1">
            <a:off x="6795863" y="2605471"/>
            <a:ext cx="704509" cy="2276"/>
          </a:xfrm>
          <a:prstGeom prst="bentConnector3">
            <a:avLst>
              <a:gd name="adj1" fmla="val 50000"/>
            </a:avLst>
          </a:pr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CBE30651-6C04-4597-A6F1-F539F0FD09E5}"/>
              </a:ext>
            </a:extLst>
          </p:cNvPr>
          <p:cNvCxnSpPr>
            <a:cxnSpLocks/>
            <a:stCxn id="9" idx="0"/>
            <a:endCxn id="8" idx="2"/>
          </p:cNvCxnSpPr>
          <p:nvPr/>
        </p:nvCxnSpPr>
        <p:spPr>
          <a:xfrm rot="5400000" flipH="1" flipV="1">
            <a:off x="4916332" y="2677783"/>
            <a:ext cx="1173188" cy="3288105"/>
          </a:xfrm>
          <a:prstGeom prst="bentConnector3">
            <a:avLst>
              <a:gd name="adj1" fmla="val 50000"/>
            </a:avLst>
          </a:pr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D6488CB8-63EA-4636-BF61-4A408910D46C}"/>
              </a:ext>
            </a:extLst>
          </p:cNvPr>
          <p:cNvCxnSpPr>
            <a:cxnSpLocks/>
            <a:stCxn id="11" idx="0"/>
            <a:endCxn id="8" idx="2"/>
          </p:cNvCxnSpPr>
          <p:nvPr/>
        </p:nvCxnSpPr>
        <p:spPr>
          <a:xfrm rot="5400000" flipH="1" flipV="1">
            <a:off x="6560385" y="4321835"/>
            <a:ext cx="1173188" cy="12700"/>
          </a:xfrm>
          <a:prstGeom prst="bentConnector3">
            <a:avLst>
              <a:gd name="adj1" fmla="val 50000"/>
            </a:avLst>
          </a:pr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9FC6B878-F0DE-4614-82C9-952ADDB1C0B2}"/>
              </a:ext>
            </a:extLst>
          </p:cNvPr>
          <p:cNvCxnSpPr>
            <a:cxnSpLocks/>
            <a:stCxn id="10" idx="0"/>
            <a:endCxn id="8" idx="2"/>
          </p:cNvCxnSpPr>
          <p:nvPr/>
        </p:nvCxnSpPr>
        <p:spPr>
          <a:xfrm rot="16200000" flipV="1">
            <a:off x="8204438" y="2677782"/>
            <a:ext cx="1173188" cy="3288105"/>
          </a:xfrm>
          <a:prstGeom prst="bentConnector3">
            <a:avLst>
              <a:gd name="adj1" fmla="val 50000"/>
            </a:avLst>
          </a:pr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8321E94C-62A3-4F19-BDD0-57991A012340}"/>
              </a:ext>
            </a:extLst>
          </p:cNvPr>
          <p:cNvSpPr/>
          <p:nvPr/>
        </p:nvSpPr>
        <p:spPr bwMode="auto">
          <a:xfrm>
            <a:off x="6247795" y="1477976"/>
            <a:ext cx="1802920" cy="776378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Framework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638528A5-D306-438D-A81F-166BAF71A8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199" y="1435497"/>
            <a:ext cx="9707114" cy="1766637"/>
          </a:xfrm>
        </p:spPr>
        <p:txBody>
          <a:bodyPr/>
          <a:lstStyle/>
          <a:p>
            <a:r>
              <a:rPr lang="en-US" sz="1400" b="1" dirty="0">
                <a:latin typeface="+mn-lt"/>
              </a:rPr>
              <a:t>Light-weight Gang </a:t>
            </a:r>
            <a:r>
              <a:rPr lang="en-US" sz="1400" dirty="0">
                <a:latin typeface="+mn-lt"/>
              </a:rPr>
              <a:t>Execution</a:t>
            </a:r>
          </a:p>
          <a:p>
            <a:endParaRPr lang="en-US" sz="1400" dirty="0">
              <a:latin typeface="+mn-lt"/>
            </a:endParaRPr>
          </a:p>
          <a:p>
            <a:r>
              <a:rPr lang="en-US" sz="1400" dirty="0">
                <a:latin typeface="+mn-lt"/>
              </a:rPr>
              <a:t>Light-weight and </a:t>
            </a:r>
            <a:r>
              <a:rPr lang="en-US" sz="1400" b="1" dirty="0">
                <a:latin typeface="+mn-lt"/>
              </a:rPr>
              <a:t>Reliable Service Discovery</a:t>
            </a:r>
          </a:p>
          <a:p>
            <a:endParaRPr lang="en-US" sz="1400" b="1" dirty="0">
              <a:latin typeface="+mn-lt"/>
            </a:endParaRPr>
          </a:p>
          <a:p>
            <a:r>
              <a:rPr lang="en-US" sz="1400" dirty="0">
                <a:latin typeface="+mn-lt"/>
              </a:rPr>
              <a:t>Ensure user app is started only after its Pod is </a:t>
            </a:r>
            <a:r>
              <a:rPr lang="en-US" sz="1400" b="1" dirty="0">
                <a:latin typeface="+mn-lt"/>
              </a:rPr>
              <a:t>managed</a:t>
            </a:r>
          </a:p>
          <a:p>
            <a:endParaRPr lang="en-US" sz="1400" b="1" dirty="0">
              <a:latin typeface="+mn-lt"/>
            </a:endParaRPr>
          </a:p>
          <a:p>
            <a:r>
              <a:rPr lang="en-US" sz="1400" i="1" dirty="0">
                <a:latin typeface="+mn-lt"/>
              </a:rPr>
              <a:t>Compatible with </a:t>
            </a:r>
            <a:r>
              <a:rPr lang="en-US" sz="1400" b="1" i="1" dirty="0">
                <a:latin typeface="+mn-lt"/>
              </a:rPr>
              <a:t>HiveD</a:t>
            </a:r>
            <a:r>
              <a:rPr lang="en-US" sz="1400" i="1" dirty="0">
                <a:latin typeface="+mn-lt"/>
              </a:rPr>
              <a:t> Gang Scheduling/Preemption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BA47218-7E63-4C2C-908D-0F676797ECFE}"/>
              </a:ext>
            </a:extLst>
          </p:cNvPr>
          <p:cNvSpPr/>
          <p:nvPr/>
        </p:nvSpPr>
        <p:spPr bwMode="auto">
          <a:xfrm>
            <a:off x="2957413" y="5684807"/>
            <a:ext cx="1802920" cy="776378"/>
          </a:xfrm>
          <a:prstGeom prst="rect">
            <a:avLst/>
          </a:prstGeom>
          <a:solidFill>
            <a:srgbClr val="CCFFCC"/>
          </a:solidFill>
          <a:ln w="3810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Cont-A-0-App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DDA57FA-930E-49FE-B869-D12ACB50C28E}"/>
              </a:ext>
            </a:extLst>
          </p:cNvPr>
          <p:cNvSpPr/>
          <p:nvPr/>
        </p:nvSpPr>
        <p:spPr bwMode="auto">
          <a:xfrm>
            <a:off x="6239169" y="5682017"/>
            <a:ext cx="1802920" cy="776378"/>
          </a:xfrm>
          <a:prstGeom prst="rect">
            <a:avLst/>
          </a:prstGeom>
          <a:solidFill>
            <a:srgbClr val="CCFFCC"/>
          </a:solidFill>
          <a:ln w="3810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Cont-A-1-App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251557F-80D1-43BF-A4EA-A74E64BB263B}"/>
              </a:ext>
            </a:extLst>
          </p:cNvPr>
          <p:cNvSpPr/>
          <p:nvPr/>
        </p:nvSpPr>
        <p:spPr bwMode="auto">
          <a:xfrm>
            <a:off x="9533624" y="5693429"/>
            <a:ext cx="1802920" cy="776378"/>
          </a:xfrm>
          <a:prstGeom prst="rect">
            <a:avLst/>
          </a:prstGeom>
          <a:solidFill>
            <a:srgbClr val="FFCC99"/>
          </a:solidFill>
          <a:ln w="3810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Cont-B-0-App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3CE7CE9C-94F6-4C08-AC6E-49168C8A3336}"/>
              </a:ext>
            </a:extLst>
          </p:cNvPr>
          <p:cNvCxnSpPr>
            <a:cxnSpLocks/>
          </p:cNvCxnSpPr>
          <p:nvPr/>
        </p:nvCxnSpPr>
        <p:spPr>
          <a:xfrm>
            <a:off x="1966822" y="5678458"/>
            <a:ext cx="9859993" cy="3558"/>
          </a:xfrm>
          <a:prstGeom prst="bentConnector3">
            <a:avLst>
              <a:gd name="adj1" fmla="val 50000"/>
            </a:avLst>
          </a:prstGeom>
          <a:ln w="57150"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E14A925-3AB9-4D1B-B722-1B4A722FFAC0}"/>
              </a:ext>
            </a:extLst>
          </p:cNvPr>
          <p:cNvSpPr txBox="1"/>
          <p:nvPr/>
        </p:nvSpPr>
        <p:spPr>
          <a:xfrm>
            <a:off x="1966822" y="5296618"/>
            <a:ext cx="823367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2000" b="1" dirty="0">
                <a:solidFill>
                  <a:srgbClr val="FFC000"/>
                </a:solidFill>
              </a:rPr>
              <a:t>Barrier</a:t>
            </a:r>
          </a:p>
        </p:txBody>
      </p:sp>
    </p:spTree>
    <p:extLst>
      <p:ext uri="{BB962C8B-B14F-4D97-AF65-F5344CB8AC3E}">
        <p14:creationId xmlns:p14="http://schemas.microsoft.com/office/powerpoint/2010/main" val="2620937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830997"/>
          </a:xfrm>
        </p:spPr>
        <p:txBody>
          <a:bodyPr/>
          <a:lstStyle/>
          <a:p>
            <a:r>
              <a:rPr lang="en-US" dirty="0"/>
              <a:t>Advanced Features: Error Spec</a:t>
            </a:r>
            <a:br>
              <a:rPr lang="en-US" dirty="0"/>
            </a:br>
            <a:r>
              <a:rPr lang="en-US" sz="1800" dirty="0"/>
              <a:t>Classify and Summarize Pod failures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4E8928B-0F97-41EC-9AAB-C3C46A192C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217" y="1451148"/>
            <a:ext cx="2514600" cy="34385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FDD0830-2C13-43F4-9524-F324F15260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84250" y="1639650"/>
            <a:ext cx="2990850" cy="40100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303C666-778D-4542-A7F9-8DC2540645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59533" y="1639650"/>
            <a:ext cx="3467100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1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830997"/>
          </a:xfrm>
        </p:spPr>
        <p:txBody>
          <a:bodyPr/>
          <a:lstStyle/>
          <a:p>
            <a:r>
              <a:rPr lang="en-US" dirty="0"/>
              <a:t>Advanced Features: Error Spec</a:t>
            </a:r>
            <a:br>
              <a:rPr lang="en-US" dirty="0"/>
            </a:br>
            <a:r>
              <a:rPr lang="en-US" sz="1800" dirty="0"/>
              <a:t>Classify and Summarize Pod failures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E0EAE66-8FD0-447C-A26B-941116C510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5562" y="1416093"/>
            <a:ext cx="4524375" cy="53625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F4D75CA-ADCB-421E-847F-6F1659B81F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263" y="1416093"/>
            <a:ext cx="4743450" cy="24669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AE669E4-E32D-487E-8F76-8429B57BFB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8263" y="5245143"/>
            <a:ext cx="4933950" cy="153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11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</p:spPr>
        <p:txBody>
          <a:bodyPr/>
          <a:lstStyle/>
          <a:p>
            <a:r>
              <a:rPr lang="en-US" dirty="0"/>
              <a:t>Advanced Features: Error Spec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E74142-4FBD-4059-9A7A-C1E463F97D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217" y="998258"/>
            <a:ext cx="11538965" cy="5846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091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</p:spPr>
        <p:txBody>
          <a:bodyPr/>
          <a:lstStyle/>
          <a:p>
            <a:r>
              <a:rPr lang="en-US" dirty="0"/>
              <a:t>Advanced Features: Framework History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1C3148-612C-450B-8FA5-6A78FED4C5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217" y="1011197"/>
            <a:ext cx="6574708" cy="5824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6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</p:spPr>
        <p:txBody>
          <a:bodyPr/>
          <a:lstStyle/>
          <a:p>
            <a:r>
              <a:rPr lang="en-US" dirty="0"/>
              <a:t>Advanced Features: Framework History</a:t>
            </a:r>
          </a:p>
        </p:txBody>
      </p:sp>
      <p:pic>
        <p:nvPicPr>
          <p:cNvPr id="1026" name="Picture 2" descr="Machine generated alternative text:&#10;user -&gt; RestServer -&gt; Ground-truth 0B -&gt; ApiServer &#10;F: Framework &#10;FR: FrameworkRequest &#10;FS: Frameworkstatus &#10;DB Add -&gt; ApiServer Add &#10;-&gt; Running Stop -&gt; Completed &#10;-&gt; ApiServer Del -&gt; DB Del Marked &#10;DB GC-&gt; DB Del &#10;DB GCer &#10;PAI User &#10;Job Request [Del] &#10;(Release Names) &#10;(Only can del Deleted objs) &#10;Job Request &#10;Del F &#10;(If !ApiServerRetain Mode and FR is not found in DB for &#10;Add/update F from ApiServer Watcher) &#10;Add/Update FR &#10;(If write for RestServer success and F is: &#10;!Deleted and !FRSynced, &#10;directly async+besteffort call ApiServer to bypass the &#10;latency introduced by DB Watcher in most cases) &#10;ApiServer Watcher &#10;[Statefu Il &#10;(Check Conflict by Name &#10;including Deleted, &#10;Request Validation, &#10;Still Stateless &#10;Latest F _ _ &#10;Latest Event &#10;Latest Pod &#10;History F &#10;Add/Update/Del FR &#10;(If not equal, override &#10;and mark as !FRSynced, &#10;Else no-op) &#10;DB WriteMerger &#10;[RMW Atomic) &#10;round-truth D &#10;Latest Frameworks: &#10;Synced?, Deleted? &#10;Add/Update/Del F &#10;(For Del , &#10;If Completed, mark as Deleted, &#10;Else, no-op) &#10;(If Recover Mode, use the &#10;FR from ApiServer F) &#10;(If not equal, override &#10;and mark as !FRSynced, &#10;Else mark as FRSynced) &#10;Latest/History Job &#10;If ApiServer 404 err, &#10;mock a Del F &#10;(If not equal and interest, &#10;such as retried/rescaled, &#10;then write the DB Previous F as &#10;a history snapshot) &#10;Polling &#10;DB Poller &#10;Add DB Previous F &#10;Ground-truth DB &#10;History Frameworks &#10;!Deleted and &#10;[Lar Late &#10;(Completed or !FRSynced) F &#10;If ApiServer non-404err, &#10;add it as F Event &#10;Ground-truth DB &#10;Latest Events &#10;Ground-truth DB &#10;Latest Pods &#10;Add/Update &#10;Event &#10;Add/Update &#10;Pod &#10;Add F &#10;ApiServer Watcher &#10;ApiServer Watcher &#10;Fluentd &#10;Watch Framework &#10;(and decompress) &#10;If Completed, Del F &#10;Else forward the FR &#10;(and its PriorityClass, &#10;ApiServer &#10;etc on Add) &#10;(If ApiServer non-404 err, &#10;Always Polling Retry) &#10;— —Watch Event — — — — — — — — — — — &#10;watch FR &#10;— — — — —Watch Pod &#10;Logging &#10;[GC Disabled] ">
            <a:extLst>
              <a:ext uri="{FF2B5EF4-FFF2-40B4-BE49-F238E27FC236}">
                <a16:creationId xmlns:a16="http://schemas.microsoft.com/office/drawing/2014/main" id="{D90D9371-80C9-4B98-834E-F9A2B469BA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263" y="1132323"/>
            <a:ext cx="9407792" cy="5632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8099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</p:spPr>
        <p:txBody>
          <a:bodyPr/>
          <a:lstStyle/>
          <a:p>
            <a:r>
              <a:rPr lang="en-US" dirty="0"/>
              <a:t>Advanced Features: Re-Scale &amp; Elastic Training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D4862FD9-85D5-42AA-8B22-2300DE972DE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199" y="1435497"/>
            <a:ext cx="9362057" cy="2252924"/>
          </a:xfrm>
        </p:spPr>
        <p:txBody>
          <a:bodyPr/>
          <a:lstStyle/>
          <a:p>
            <a:r>
              <a:rPr lang="en-US" sz="2400" b="1" dirty="0">
                <a:latin typeface="+mn-lt"/>
                <a:hlinkClick r:id="rId3"/>
              </a:rPr>
              <a:t>PyTorch Elastic Training On FC</a:t>
            </a:r>
            <a:endParaRPr lang="en-US" sz="2400" b="1" dirty="0">
              <a:latin typeface="+mn-lt"/>
            </a:endParaRPr>
          </a:p>
          <a:p>
            <a:pPr marL="457200" marR="0" lvl="1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1250">
                      <a:srgbClr val="1A1A1A"/>
                    </a:gs>
                    <a:gs pos="100000">
                      <a:srgbClr val="1A1A1A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Support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1250">
                      <a:srgbClr val="1A1A1A"/>
                    </a:gs>
                    <a:gs pos="100000">
                      <a:srgbClr val="1A1A1A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Fault Tolerant</a:t>
            </a:r>
          </a:p>
          <a:p>
            <a:pPr marL="657225" marR="0" lvl="2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1250">
                      <a:srgbClr val="1A1A1A"/>
                    </a:gs>
                    <a:gs pos="100000">
                      <a:srgbClr val="1A1A1A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Single Task failure does not fail the whole Framework</a:t>
            </a:r>
          </a:p>
          <a:p>
            <a:pPr lvl="1"/>
            <a:r>
              <a:rPr lang="en-US" sz="1800" dirty="0">
                <a:latin typeface="+mn-lt"/>
              </a:rPr>
              <a:t>Support </a:t>
            </a:r>
            <a:r>
              <a:rPr lang="en-US" sz="1800" b="1" dirty="0">
                <a:latin typeface="+mn-lt"/>
                <a:hlinkClick r:id="rId4"/>
              </a:rPr>
              <a:t>ScaleUp/ScaleDown </a:t>
            </a:r>
            <a:r>
              <a:rPr lang="en-US" sz="1800" b="1" dirty="0">
                <a:latin typeface="+mn-lt"/>
              </a:rPr>
              <a:t>with </a:t>
            </a:r>
            <a:r>
              <a:rPr lang="en-US" sz="1800" b="1" dirty="0">
                <a:latin typeface="+mn-lt"/>
                <a:hlinkClick r:id="rId5"/>
              </a:rPr>
              <a:t>Strong Safety Guarantee</a:t>
            </a:r>
            <a:endParaRPr lang="en-US" sz="1800" b="1" dirty="0">
              <a:latin typeface="+mn-lt"/>
            </a:endParaRPr>
          </a:p>
          <a:p>
            <a:pPr lvl="2"/>
            <a:r>
              <a:rPr lang="en-US" dirty="0">
                <a:latin typeface="+mn-lt"/>
              </a:rPr>
              <a:t>Introduced Task </a:t>
            </a:r>
            <a:r>
              <a:rPr lang="en-US" b="1" dirty="0">
                <a:latin typeface="+mn-lt"/>
              </a:rPr>
              <a:t>DeletionPending</a:t>
            </a:r>
            <a:r>
              <a:rPr lang="en-US" dirty="0">
                <a:latin typeface="+mn-lt"/>
              </a:rPr>
              <a:t> state, to let user know if re-scale </a:t>
            </a:r>
            <a:r>
              <a:rPr lang="en-US" b="1" dirty="0">
                <a:latin typeface="+mn-lt"/>
              </a:rPr>
              <a:t>committed</a:t>
            </a:r>
          </a:p>
          <a:p>
            <a:pPr lvl="2"/>
            <a:r>
              <a:rPr lang="en-US" dirty="0"/>
              <a:t>Able to update CompletionPolicy at the same time according to the new scale</a:t>
            </a:r>
          </a:p>
          <a:p>
            <a:pPr lvl="1"/>
            <a:r>
              <a:rPr lang="en-US" sz="1800" dirty="0">
                <a:latin typeface="+mn-lt"/>
              </a:rPr>
              <a:t>Support whole cluster shared etcd or per-application dedicated etcd</a:t>
            </a:r>
          </a:p>
        </p:txBody>
      </p:sp>
      <p:pic>
        <p:nvPicPr>
          <p:cNvPr id="2050" name="Picture 2" descr="image">
            <a:hlinkClick r:id="rId6"/>
            <a:extLst>
              <a:ext uri="{FF2B5EF4-FFF2-40B4-BE49-F238E27FC236}">
                <a16:creationId xmlns:a16="http://schemas.microsoft.com/office/drawing/2014/main" id="{4A6CE4F8-5322-4871-B14C-CE9BD97BE8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636" y="3852096"/>
            <a:ext cx="8960428" cy="2942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835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</p:spPr>
        <p:txBody>
          <a:bodyPr/>
          <a:lstStyle/>
          <a:p>
            <a:r>
              <a:rPr lang="en-US" dirty="0"/>
              <a:t>Resource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0EF31B-B3AC-4379-9966-1370FA7E1FC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5704458" cy="941796"/>
          </a:xfrm>
        </p:spPr>
        <p:txBody>
          <a:bodyPr/>
          <a:lstStyle/>
          <a:p>
            <a:r>
              <a:rPr lang="en-US" sz="1800" dirty="0">
                <a:hlinkClick r:id="rId3"/>
              </a:rPr>
              <a:t>https://github.com/microsoft/frameworkcontroller</a:t>
            </a:r>
            <a:endParaRPr lang="en-US" sz="1800" dirty="0"/>
          </a:p>
          <a:p>
            <a:r>
              <a:rPr lang="en-US" sz="1800" dirty="0">
                <a:hlinkClick r:id="rId4"/>
              </a:rPr>
              <a:t>https://github.com/microsoft/hivedscheduler</a:t>
            </a:r>
            <a:endParaRPr lang="en-US" sz="1800" dirty="0"/>
          </a:p>
          <a:p>
            <a:r>
              <a:rPr lang="en-US" sz="1800" dirty="0">
                <a:hlinkClick r:id="rId5"/>
              </a:rPr>
              <a:t>https://github.com/microsoft/pai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236394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861774"/>
          </a:xfrm>
        </p:spPr>
        <p:txBody>
          <a:bodyPr/>
          <a:lstStyle/>
          <a:p>
            <a:r>
              <a:rPr lang="en-US" dirty="0"/>
              <a:t>Background: K8S</a:t>
            </a:r>
            <a:br>
              <a:rPr lang="en-US" dirty="0"/>
            </a:br>
            <a:r>
              <a:rPr lang="en-US" sz="2000" dirty="0"/>
              <a:t>The Modern Cluster Manager inspired by Google’s Borg</a:t>
            </a:r>
          </a:p>
        </p:txBody>
      </p:sp>
      <p:pic>
        <p:nvPicPr>
          <p:cNvPr id="2050" name="Picture 2" descr="Components of Kubernetes">
            <a:extLst>
              <a:ext uri="{FF2B5EF4-FFF2-40B4-BE49-F238E27FC236}">
                <a16:creationId xmlns:a16="http://schemas.microsoft.com/office/drawing/2014/main" id="{A9040FF4-EB70-4680-93E9-87E4D7352A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08165"/>
            <a:ext cx="12192000" cy="5275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3E90ECA-70D0-4510-93F2-749F696257D0}"/>
              </a:ext>
            </a:extLst>
          </p:cNvPr>
          <p:cNvSpPr/>
          <p:nvPr/>
        </p:nvSpPr>
        <p:spPr>
          <a:xfrm>
            <a:off x="6096000" y="6216134"/>
            <a:ext cx="71311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https://kubernetes.</a:t>
            </a:r>
            <a:r>
              <a:rPr lang="en-US" sz="1800" dirty="0">
                <a:hlinkClick r:id="rId4"/>
              </a:rPr>
              <a:t>io</a:t>
            </a:r>
            <a:r>
              <a:rPr lang="en-US" dirty="0">
                <a:hlinkClick r:id="rId4"/>
              </a:rPr>
              <a:t>/docs/concepts/overview/components/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600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AE9EB798-290F-43D8-B20D-33922B64C5BF}"/>
              </a:ext>
            </a:extLst>
          </p:cNvPr>
          <p:cNvSpPr txBox="1">
            <a:spLocks/>
          </p:cNvSpPr>
          <p:nvPr/>
        </p:nvSpPr>
        <p:spPr>
          <a:xfrm>
            <a:off x="0" y="2638053"/>
            <a:ext cx="12192000" cy="553998"/>
          </a:xfrm>
          <a:prstGeom prst="rect">
            <a:avLst/>
          </a:prstGeom>
        </p:spPr>
        <p:txBody>
          <a:bodyPr/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600" b="1" kern="1200" cap="none" spc="-5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/>
            <a:r>
              <a:rPr lang="en-US" dirty="0"/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151513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861774"/>
          </a:xfrm>
        </p:spPr>
        <p:txBody>
          <a:bodyPr/>
          <a:lstStyle/>
          <a:p>
            <a:r>
              <a:rPr lang="en-US" dirty="0"/>
              <a:t>Background: Pod</a:t>
            </a:r>
            <a:br>
              <a:rPr lang="en-US" dirty="0"/>
            </a:br>
            <a:r>
              <a:rPr lang="en-US" sz="2000" dirty="0"/>
              <a:t>The Orchestration and Scheduling Unit in K8S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E2CCF2-396B-479B-BEEC-F488A631DA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217" y="1318974"/>
            <a:ext cx="10406332" cy="5540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774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</p:spPr>
        <p:txBody>
          <a:bodyPr/>
          <a:lstStyle/>
          <a:p>
            <a:r>
              <a:rPr lang="en-US" dirty="0"/>
              <a:t>Why FC?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199" y="1435497"/>
            <a:ext cx="9707114" cy="3767185"/>
          </a:xfrm>
        </p:spPr>
        <p:txBody>
          <a:bodyPr/>
          <a:lstStyle/>
          <a:p>
            <a:r>
              <a:rPr lang="en-US" sz="2400" b="1" dirty="0">
                <a:latin typeface="+mn-lt"/>
              </a:rPr>
              <a:t>Key Problem</a:t>
            </a:r>
          </a:p>
          <a:p>
            <a:pPr lvl="1"/>
            <a:r>
              <a:rPr lang="en-US" sz="1800" dirty="0">
                <a:latin typeface="+mn-lt"/>
              </a:rPr>
              <a:t>OSS </a:t>
            </a:r>
            <a:r>
              <a:rPr lang="en-US" sz="1800" dirty="0"/>
              <a:t>only has </a:t>
            </a:r>
            <a:r>
              <a:rPr lang="en-US" sz="1800" b="1" dirty="0"/>
              <a:t>specialized</a:t>
            </a:r>
            <a:r>
              <a:rPr lang="en-US" sz="1800" dirty="0"/>
              <a:t> Pod controllers</a:t>
            </a:r>
          </a:p>
          <a:p>
            <a:pPr lvl="2"/>
            <a:r>
              <a:rPr lang="en-US" dirty="0">
                <a:hlinkClick r:id="rId3"/>
              </a:rPr>
              <a:t>Kubernetes StatefulSet Controller</a:t>
            </a:r>
            <a:endParaRPr lang="en-US" dirty="0"/>
          </a:p>
          <a:p>
            <a:pPr lvl="2"/>
            <a:r>
              <a:rPr lang="en-US" dirty="0">
                <a:hlinkClick r:id="rId4"/>
              </a:rPr>
              <a:t>Kubernetes Job Controller</a:t>
            </a:r>
            <a:endParaRPr lang="en-US" dirty="0"/>
          </a:p>
          <a:p>
            <a:pPr lvl="2"/>
            <a:r>
              <a:rPr lang="en-US" dirty="0" err="1">
                <a:hlinkClick r:id="rId5"/>
              </a:rPr>
              <a:t>KubeFlow</a:t>
            </a:r>
            <a:r>
              <a:rPr lang="en-US" dirty="0">
                <a:hlinkClick r:id="rId5"/>
              </a:rPr>
              <a:t> </a:t>
            </a:r>
            <a:r>
              <a:rPr lang="en-US" dirty="0" err="1">
                <a:hlinkClick r:id="rId5"/>
              </a:rPr>
              <a:t>TFJob</a:t>
            </a:r>
            <a:r>
              <a:rPr lang="en-US" dirty="0">
                <a:hlinkClick r:id="rId5"/>
              </a:rPr>
              <a:t> Operator</a:t>
            </a:r>
            <a:endParaRPr lang="en-US" dirty="0"/>
          </a:p>
          <a:p>
            <a:pPr lvl="2"/>
            <a:r>
              <a:rPr lang="en-US" dirty="0" err="1">
                <a:hlinkClick r:id="rId6"/>
              </a:rPr>
              <a:t>KubeFlow</a:t>
            </a:r>
            <a:r>
              <a:rPr lang="en-US" dirty="0">
                <a:hlinkClick r:id="rId6"/>
              </a:rPr>
              <a:t> </a:t>
            </a:r>
            <a:r>
              <a:rPr lang="en-US" dirty="0" err="1">
                <a:hlinkClick r:id="rId6"/>
              </a:rPr>
              <a:t>PyTorch</a:t>
            </a:r>
            <a:r>
              <a:rPr lang="en-US" dirty="0">
                <a:hlinkClick r:id="rId6"/>
              </a:rPr>
              <a:t> </a:t>
            </a:r>
            <a:r>
              <a:rPr lang="en-US" dirty="0">
                <a:hlinkClick r:id="rId7"/>
              </a:rPr>
              <a:t>Operator</a:t>
            </a:r>
            <a:endParaRPr lang="en-US" dirty="0"/>
          </a:p>
          <a:p>
            <a:pPr lvl="2"/>
            <a:r>
              <a:rPr lang="en-US" dirty="0" err="1">
                <a:hlinkClick r:id="rId8"/>
              </a:rPr>
              <a:t>KubeFlow</a:t>
            </a:r>
            <a:r>
              <a:rPr lang="en-US" dirty="0">
                <a:hlinkClick r:id="rId8"/>
              </a:rPr>
              <a:t> MPI Operator</a:t>
            </a:r>
            <a:endParaRPr lang="en-US" dirty="0"/>
          </a:p>
          <a:p>
            <a:pPr lvl="2"/>
            <a:r>
              <a:rPr lang="en-US" dirty="0"/>
              <a:t>etc</a:t>
            </a:r>
          </a:p>
          <a:p>
            <a:pPr lvl="2"/>
            <a:endParaRPr lang="en-US" dirty="0"/>
          </a:p>
          <a:p>
            <a:pPr lvl="1"/>
            <a:r>
              <a:rPr lang="en-US" sz="1800" b="1" dirty="0"/>
              <a:t>Limitation</a:t>
            </a:r>
            <a:r>
              <a:rPr lang="en-US" sz="1800" dirty="0"/>
              <a:t>: Still cannot support some applications</a:t>
            </a:r>
          </a:p>
          <a:p>
            <a:pPr lvl="1"/>
            <a:endParaRPr lang="en-US" sz="1800" dirty="0"/>
          </a:p>
          <a:p>
            <a:pPr lvl="1"/>
            <a:r>
              <a:rPr lang="en-US" sz="1800" b="1" dirty="0"/>
              <a:t>Overhead</a:t>
            </a:r>
            <a:r>
              <a:rPr lang="en-US" sz="1800" dirty="0"/>
              <a:t>: Have to learn, use, develop, deploy and maintain so many different controllers</a:t>
            </a:r>
          </a:p>
        </p:txBody>
      </p:sp>
    </p:spTree>
    <p:extLst>
      <p:ext uri="{BB962C8B-B14F-4D97-AF65-F5344CB8AC3E}">
        <p14:creationId xmlns:p14="http://schemas.microsoft.com/office/powerpoint/2010/main" val="2468436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</p:spPr>
        <p:txBody>
          <a:bodyPr/>
          <a:lstStyle/>
          <a:p>
            <a:r>
              <a:rPr lang="en-US" dirty="0"/>
              <a:t>Why FC?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199" y="1435497"/>
            <a:ext cx="10534074" cy="5059847"/>
          </a:xfrm>
        </p:spPr>
        <p:txBody>
          <a:bodyPr/>
          <a:lstStyle/>
          <a:p>
            <a:r>
              <a:rPr lang="en-US" sz="2400" b="1" dirty="0">
                <a:latin typeface="+mn-lt"/>
              </a:rPr>
              <a:t>Our Solution</a:t>
            </a:r>
          </a:p>
          <a:p>
            <a:pPr lvl="1"/>
            <a:r>
              <a:rPr lang="en-US" sz="1400" dirty="0"/>
              <a:t>Build a </a:t>
            </a:r>
            <a:r>
              <a:rPr lang="en-US" sz="1400" b="1" dirty="0"/>
              <a:t>General-Purpose</a:t>
            </a:r>
            <a:r>
              <a:rPr lang="en-US" sz="1400" dirty="0"/>
              <a:t> K8S Pod Controller for:</a:t>
            </a:r>
          </a:p>
          <a:p>
            <a:pPr lvl="2"/>
            <a:r>
              <a:rPr lang="en-US" sz="1200" b="1" dirty="0"/>
              <a:t>Stateless</a:t>
            </a:r>
            <a:r>
              <a:rPr lang="en-US" sz="1200" dirty="0"/>
              <a:t> and </a:t>
            </a:r>
            <a:r>
              <a:rPr lang="en-US" sz="1200" b="1" dirty="0"/>
              <a:t>Stateful</a:t>
            </a:r>
            <a:r>
              <a:rPr lang="en-US" sz="1200" dirty="0"/>
              <a:t> </a:t>
            </a:r>
            <a:r>
              <a:rPr lang="en-US" sz="1200" b="1" dirty="0"/>
              <a:t>Service</a:t>
            </a:r>
            <a:r>
              <a:rPr lang="en-US" sz="1200" dirty="0"/>
              <a:t>                 (</a:t>
            </a:r>
            <a:r>
              <a:rPr lang="en-US" sz="1200" dirty="0">
                <a:solidFill>
                  <a:srgbClr val="00B0F0"/>
                </a:solidFill>
              </a:rPr>
              <a:t>DL</a:t>
            </a:r>
            <a:r>
              <a:rPr lang="en-US" sz="1200" dirty="0"/>
              <a:t> </a:t>
            </a:r>
            <a:r>
              <a:rPr lang="en-US" sz="1200" dirty="0">
                <a:solidFill>
                  <a:srgbClr val="00B0F0"/>
                </a:solidFill>
              </a:rPr>
              <a:t>Serving</a:t>
            </a:r>
            <a:r>
              <a:rPr lang="en-US" sz="1200" dirty="0"/>
              <a:t>, Nginx, HBase, AP Service, etc)</a:t>
            </a:r>
          </a:p>
          <a:p>
            <a:pPr lvl="2"/>
            <a:r>
              <a:rPr lang="en-US" sz="1200" b="1" dirty="0"/>
              <a:t>Stateless</a:t>
            </a:r>
            <a:r>
              <a:rPr lang="en-US" sz="1200" dirty="0"/>
              <a:t> and </a:t>
            </a:r>
            <a:r>
              <a:rPr lang="en-US" sz="1200" b="1" dirty="0"/>
              <a:t>Stateful</a:t>
            </a:r>
            <a:r>
              <a:rPr lang="en-US" sz="1200" dirty="0"/>
              <a:t> </a:t>
            </a:r>
            <a:r>
              <a:rPr lang="en-US" sz="1200" b="1" dirty="0"/>
              <a:t>Batch</a:t>
            </a:r>
            <a:r>
              <a:rPr lang="en-US" sz="1200" dirty="0"/>
              <a:t>                    (</a:t>
            </a:r>
            <a:r>
              <a:rPr lang="en-US" sz="1200" dirty="0">
                <a:solidFill>
                  <a:srgbClr val="00B0F0"/>
                </a:solidFill>
              </a:rPr>
              <a:t>DL </a:t>
            </a:r>
            <a:r>
              <a:rPr lang="en-US" sz="1200" dirty="0" err="1">
                <a:solidFill>
                  <a:srgbClr val="00B0F0"/>
                </a:solidFill>
              </a:rPr>
              <a:t>MultiWorkerMirrored</a:t>
            </a:r>
            <a:r>
              <a:rPr lang="en-US" sz="1200" dirty="0">
                <a:solidFill>
                  <a:srgbClr val="00B0F0"/>
                </a:solidFill>
              </a:rPr>
              <a:t> Training</a:t>
            </a:r>
            <a:r>
              <a:rPr lang="en-US" sz="1200" dirty="0"/>
              <a:t>, Batch Data Processing, etc)</a:t>
            </a:r>
          </a:p>
          <a:p>
            <a:pPr lvl="2"/>
            <a:r>
              <a:rPr lang="en-US" sz="1200" dirty="0"/>
              <a:t>Any </a:t>
            </a:r>
            <a:r>
              <a:rPr lang="en-US" sz="1200" b="1" dirty="0"/>
              <a:t>combination</a:t>
            </a:r>
            <a:r>
              <a:rPr lang="en-US" sz="1200" dirty="0"/>
              <a:t> of above applications   (</a:t>
            </a:r>
            <a:r>
              <a:rPr lang="en-US" sz="1200" dirty="0">
                <a:solidFill>
                  <a:srgbClr val="00B0F0"/>
                </a:solidFill>
              </a:rPr>
              <a:t>DL PS Training, DL Elastic Training</a:t>
            </a:r>
            <a:r>
              <a:rPr lang="en-US" sz="1200" dirty="0"/>
              <a:t>, Stream Data Processing, etc)</a:t>
            </a:r>
          </a:p>
          <a:p>
            <a:pPr lvl="2"/>
            <a:endParaRPr lang="en-US" sz="1200" dirty="0"/>
          </a:p>
          <a:p>
            <a:pPr lvl="1"/>
            <a:r>
              <a:rPr lang="en-US" sz="1400" b="1" dirty="0"/>
              <a:t>Key Benefits</a:t>
            </a:r>
          </a:p>
          <a:p>
            <a:pPr lvl="2"/>
            <a:r>
              <a:rPr lang="en-US" sz="1200" b="1" dirty="0"/>
              <a:t>Support many </a:t>
            </a:r>
            <a:r>
              <a:rPr lang="en-US" sz="1200" dirty="0"/>
              <a:t>Kubernetes official </a:t>
            </a:r>
            <a:r>
              <a:rPr lang="en-US" sz="1200" b="1" dirty="0"/>
              <a:t>unsupported</a:t>
            </a:r>
            <a:r>
              <a:rPr lang="en-US" sz="1200" dirty="0"/>
              <a:t> applications</a:t>
            </a:r>
          </a:p>
          <a:p>
            <a:pPr lvl="2"/>
            <a:r>
              <a:rPr lang="en-US" sz="1200" dirty="0"/>
              <a:t>Only need to learn, use, develop, deploy and maintain a </a:t>
            </a:r>
            <a:r>
              <a:rPr lang="en-US" sz="1200" b="1" dirty="0"/>
              <a:t>single controller</a:t>
            </a:r>
          </a:p>
          <a:p>
            <a:pPr lvl="2"/>
            <a:r>
              <a:rPr lang="en-US" sz="1200" dirty="0"/>
              <a:t>All kinds of applications can be orchestrated through the same interface with a </a:t>
            </a:r>
            <a:r>
              <a:rPr lang="en-US" sz="1200" b="1" dirty="0"/>
              <a:t>unified experience</a:t>
            </a:r>
          </a:p>
          <a:p>
            <a:pPr lvl="2"/>
            <a:r>
              <a:rPr lang="en-US" sz="1200" dirty="0"/>
              <a:t>If really required, only need to </a:t>
            </a:r>
            <a:r>
              <a:rPr lang="en-US" sz="1200" b="1" dirty="0"/>
              <a:t>build</a:t>
            </a:r>
            <a:r>
              <a:rPr lang="en-US" sz="1200" dirty="0"/>
              <a:t> </a:t>
            </a:r>
            <a:r>
              <a:rPr lang="en-US" sz="1200" b="1" dirty="0"/>
              <a:t>specialized</a:t>
            </a:r>
            <a:r>
              <a:rPr lang="en-US" sz="1200" dirty="0"/>
              <a:t> </a:t>
            </a:r>
            <a:r>
              <a:rPr lang="en-US" sz="1200" b="1" dirty="0">
                <a:solidFill>
                  <a:srgbClr val="00B0F0"/>
                </a:solidFill>
              </a:rPr>
              <a:t>Controller Wrappers</a:t>
            </a:r>
            <a:r>
              <a:rPr lang="en-US" sz="1200" dirty="0">
                <a:solidFill>
                  <a:srgbClr val="00B0F0"/>
                </a:solidFill>
              </a:rPr>
              <a:t> </a:t>
            </a:r>
            <a:r>
              <a:rPr lang="en-US" sz="1200" b="1" dirty="0"/>
              <a:t>on top of </a:t>
            </a:r>
            <a:r>
              <a:rPr lang="en-US" sz="1200" dirty="0"/>
              <a:t>it, instead of building from scratch</a:t>
            </a:r>
          </a:p>
          <a:p>
            <a:pPr lvl="3"/>
            <a:r>
              <a:rPr lang="en-US" sz="1100" dirty="0"/>
              <a:t>Microsoft </a:t>
            </a:r>
            <a:r>
              <a:rPr lang="en-US" sz="1100" dirty="0">
                <a:solidFill>
                  <a:srgbClr val="00B0F0"/>
                </a:solidFill>
              </a:rPr>
              <a:t>MagneTar </a:t>
            </a:r>
            <a:r>
              <a:rPr lang="en-US" sz="1100" dirty="0"/>
              <a:t>and </a:t>
            </a:r>
            <a:r>
              <a:rPr lang="en-US" sz="1100" dirty="0">
                <a:solidFill>
                  <a:srgbClr val="00B0F0"/>
                </a:solidFill>
              </a:rPr>
              <a:t>OpenPAI</a:t>
            </a:r>
            <a:r>
              <a:rPr lang="en-US" sz="1100" dirty="0"/>
              <a:t> (Open Platform for AI)</a:t>
            </a:r>
          </a:p>
          <a:p>
            <a:pPr lvl="3"/>
            <a:r>
              <a:rPr lang="en-US" sz="1100" dirty="0"/>
              <a:t>Microsoft </a:t>
            </a:r>
            <a:r>
              <a:rPr lang="en-US" sz="1100" dirty="0">
                <a:solidFill>
                  <a:srgbClr val="00B0F0"/>
                </a:solidFill>
              </a:rPr>
              <a:t>ITP</a:t>
            </a:r>
            <a:r>
              <a:rPr lang="en-US" sz="1100" dirty="0"/>
              <a:t> (Integrated Training Platform / </a:t>
            </a:r>
            <a:r>
              <a:rPr lang="en-US" sz="1100" dirty="0" err="1"/>
              <a:t>AzureML</a:t>
            </a:r>
            <a:r>
              <a:rPr lang="en-US" sz="1100" dirty="0"/>
              <a:t> Kubernetes Compute)</a:t>
            </a:r>
          </a:p>
          <a:p>
            <a:pPr lvl="3"/>
            <a:r>
              <a:rPr lang="en-US" sz="1100" dirty="0"/>
              <a:t>Microsoft </a:t>
            </a:r>
            <a:r>
              <a:rPr lang="en-US" sz="1100" dirty="0" err="1">
                <a:solidFill>
                  <a:srgbClr val="00B0F0"/>
                </a:solidFill>
              </a:rPr>
              <a:t>DLWorkspace</a:t>
            </a:r>
            <a:r>
              <a:rPr lang="en-US" sz="1100" dirty="0"/>
              <a:t> (Deep Learning Workspace)</a:t>
            </a:r>
          </a:p>
          <a:p>
            <a:pPr lvl="3"/>
            <a:r>
              <a:rPr lang="en-US" sz="1100" dirty="0"/>
              <a:t>Microsoft </a:t>
            </a:r>
            <a:r>
              <a:rPr lang="en-US" sz="1100" dirty="0">
                <a:solidFill>
                  <a:srgbClr val="00B0F0"/>
                </a:solidFill>
              </a:rPr>
              <a:t>NNI</a:t>
            </a:r>
            <a:r>
              <a:rPr lang="en-US" sz="1100" dirty="0"/>
              <a:t> (Neural Network Intelligence)</a:t>
            </a:r>
          </a:p>
          <a:p>
            <a:pPr lvl="3"/>
            <a:endParaRPr lang="en-US" sz="1200" dirty="0"/>
          </a:p>
          <a:p>
            <a:pPr lvl="1"/>
            <a:r>
              <a:rPr lang="en-US" sz="1400" b="1" dirty="0"/>
              <a:t>Additional Benefits: </a:t>
            </a:r>
            <a:r>
              <a:rPr lang="en-US" sz="1400" b="1" dirty="0">
                <a:hlinkClick r:id="rId3"/>
              </a:rPr>
              <a:t>Advanced Features</a:t>
            </a:r>
            <a:endParaRPr lang="en-US" sz="1400" b="1" dirty="0"/>
          </a:p>
          <a:p>
            <a:pPr lvl="2"/>
            <a:r>
              <a:rPr lang="en-US" sz="1200" dirty="0"/>
              <a:t>Tolerate Platform maintenances, failures and even Human faults, etc</a:t>
            </a:r>
          </a:p>
          <a:p>
            <a:pPr lvl="2"/>
            <a:r>
              <a:rPr lang="en-US" sz="1200" dirty="0"/>
              <a:t>Multi-TaskRoles, </a:t>
            </a:r>
            <a:r>
              <a:rPr lang="en-US" sz="1200" dirty="0" err="1"/>
              <a:t>ExecutionType</a:t>
            </a:r>
            <a:r>
              <a:rPr lang="en-US" sz="1200" dirty="0"/>
              <a:t>, Fine grained RetryPolicy, CompletionPolicy and Status</a:t>
            </a:r>
          </a:p>
          <a:p>
            <a:pPr lvl="2"/>
            <a:r>
              <a:rPr lang="en-US" sz="1200" dirty="0"/>
              <a:t>Scale Up/Down, Able to tune Consistency vs Availability</a:t>
            </a:r>
          </a:p>
          <a:p>
            <a:pPr lvl="2"/>
            <a:r>
              <a:rPr lang="en-US" sz="1200" dirty="0"/>
              <a:t>Well-defined Fine-grained State Machine and Failure Model</a:t>
            </a:r>
          </a:p>
          <a:p>
            <a:pPr lvl="2"/>
            <a:r>
              <a:rPr lang="en-US" sz="1200" dirty="0"/>
              <a:t>Framework Barrier, History, Error Classification, etc</a:t>
            </a:r>
          </a:p>
        </p:txBody>
      </p:sp>
    </p:spTree>
    <p:extLst>
      <p:ext uri="{BB962C8B-B14F-4D97-AF65-F5344CB8AC3E}">
        <p14:creationId xmlns:p14="http://schemas.microsoft.com/office/powerpoint/2010/main" val="1839794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</p:spPr>
        <p:txBody>
          <a:bodyPr/>
          <a:lstStyle/>
          <a:p>
            <a:r>
              <a:rPr lang="en-US" dirty="0"/>
              <a:t>Architecture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273D95-1444-4C82-B4AF-3CEA26C99A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263" y="1183000"/>
            <a:ext cx="8188214" cy="567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996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</p:spPr>
        <p:txBody>
          <a:bodyPr/>
          <a:lstStyle/>
          <a:p>
            <a:r>
              <a:rPr lang="en-US" dirty="0"/>
              <a:t>Example - TF PS Training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645F80DF-3814-460F-BC7D-E6DAA574E6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263" y="1252738"/>
            <a:ext cx="5132717" cy="132343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0000B7"/>
                </a:solidFill>
                <a:effectLst/>
                <a:highlight>
                  <a:srgbClr val="EAEAEA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apiVersion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800228"/>
                </a:solidFill>
                <a:effectLst/>
                <a:highlight>
                  <a:srgbClr val="EAEAEA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121314"/>
                </a:solidFill>
                <a:effectLst/>
                <a:highlight>
                  <a:srgbClr val="EAEAEA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frameworkcontroller.microsoft.com/v1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121314"/>
                </a:solidFill>
                <a:effectLst/>
                <a:highlight>
                  <a:srgbClr val="EAEAEA"/>
                </a:highlight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B7"/>
                </a:solidFill>
                <a:effectLst/>
                <a:highlight>
                  <a:srgbClr val="EAEAEA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kind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800228"/>
                </a:solidFill>
                <a:effectLst/>
                <a:highlight>
                  <a:srgbClr val="EAEAEA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121314"/>
                </a:solidFill>
                <a:effectLst/>
                <a:highlight>
                  <a:srgbClr val="EAEAEA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Framework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12131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B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metadata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80022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80022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80022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B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80022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12131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tensorflowdistributedtrainingwithdefaultscheduledgpu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12131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B7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spec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800228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800228"/>
                </a:solidFill>
                <a:effectLst/>
                <a:highlight>
                  <a:srgbClr val="EAEAEA"/>
                </a:highlight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800228"/>
                </a:solidFill>
                <a:effectLst/>
                <a:highlight>
                  <a:srgbClr val="EAEAEA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0000B7"/>
                </a:solidFill>
                <a:effectLst/>
                <a:highlight>
                  <a:srgbClr val="EAEAEA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executionType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800228"/>
                </a:solidFill>
                <a:effectLst/>
                <a:highlight>
                  <a:srgbClr val="EAEAEA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121314"/>
                </a:solidFill>
                <a:effectLst/>
                <a:highlight>
                  <a:srgbClr val="EAEAEA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Start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121314"/>
                </a:solidFill>
                <a:effectLst/>
                <a:highlight>
                  <a:srgbClr val="EAEAEA"/>
                </a:highlight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121314"/>
                </a:solidFill>
                <a:effectLst/>
                <a:highlight>
                  <a:srgbClr val="EAEAEA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0000B7"/>
                </a:solidFill>
                <a:effectLst/>
                <a:highlight>
                  <a:srgbClr val="EAEAEA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retryPolicy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800228"/>
                </a:solidFill>
                <a:effectLst/>
                <a:highlight>
                  <a:srgbClr val="EAEAEA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800228"/>
                </a:solidFill>
                <a:effectLst/>
                <a:highlight>
                  <a:srgbClr val="EAEAEA"/>
                </a:highlight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800228"/>
                </a:solidFill>
                <a:effectLst/>
                <a:highlight>
                  <a:srgbClr val="EAEAEA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0000B7"/>
                </a:solidFill>
                <a:effectLst/>
                <a:highlight>
                  <a:srgbClr val="EAEAEA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fancyRetryPolicy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800228"/>
                </a:solidFill>
                <a:effectLst/>
                <a:highlight>
                  <a:srgbClr val="EAEAEA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121314"/>
                </a:solidFill>
                <a:effectLst/>
                <a:highlight>
                  <a:srgbClr val="EAEAEA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121314"/>
                </a:solidFill>
                <a:effectLst/>
                <a:highlight>
                  <a:srgbClr val="EAEAEA"/>
                </a:highlight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121314"/>
                </a:solidFill>
                <a:effectLst/>
                <a:highlight>
                  <a:srgbClr val="EAEAEA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0000B7"/>
                </a:solidFill>
                <a:effectLst/>
                <a:highlight>
                  <a:srgbClr val="EAEAEA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maxRetryCount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800228"/>
                </a:solidFill>
                <a:effectLst/>
                <a:highlight>
                  <a:srgbClr val="EAEAEA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121314"/>
                </a:solidFill>
                <a:effectLst/>
                <a:highlight>
                  <a:srgbClr val="EAEAEA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121314"/>
                </a:solidFill>
                <a:effectLst/>
                <a:highlight>
                  <a:srgbClr val="EAEAEA"/>
                </a:highlight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121314"/>
                </a:solidFill>
                <a:effectLst/>
                <a:highlight>
                  <a:srgbClr val="EAEAEA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0000B7"/>
                </a:solidFill>
                <a:effectLst/>
                <a:highlight>
                  <a:srgbClr val="EAEAEA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taskRoles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800228"/>
                </a:solidFill>
                <a:effectLst/>
                <a:highlight>
                  <a:srgbClr val="EAEAEA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highlight>
                <a:srgbClr val="EAEAEA"/>
              </a:highlight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44C9BC49-E402-487D-82E6-32A7DF9A34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6475" y="120402"/>
            <a:ext cx="6245525" cy="661719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800228"/>
                </a:solidFill>
                <a:effectLst/>
                <a:highlight>
                  <a:srgbClr val="EAEAEA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-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B7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800228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121314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ps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121314"/>
                </a:solidFill>
                <a:effectLst/>
                <a:highlight>
                  <a:srgbClr val="EAEAEA"/>
                </a:highlight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121314"/>
                </a:solidFill>
                <a:effectLst/>
                <a:highlight>
                  <a:srgbClr val="EAEAEA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0000B7"/>
                </a:solidFill>
                <a:effectLst/>
                <a:highlight>
                  <a:srgbClr val="EAEAEA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taskNumber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800228"/>
                </a:solidFill>
                <a:effectLst/>
                <a:highlight>
                  <a:srgbClr val="EAEAEA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121314"/>
                </a:solidFill>
                <a:effectLst/>
                <a:highlight>
                  <a:srgbClr val="EAEAEA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121314"/>
                </a:solidFill>
                <a:effectLst/>
                <a:highlight>
                  <a:srgbClr val="EAEAEA"/>
                </a:highlight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121314"/>
                </a:solidFill>
                <a:effectLst/>
                <a:highlight>
                  <a:srgbClr val="EAEAEA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0000B7"/>
                </a:solidFill>
                <a:effectLst/>
                <a:highlight>
                  <a:srgbClr val="EAEAEA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frameworkAttemptCompletionPolicy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800228"/>
                </a:solidFill>
                <a:effectLst/>
                <a:highlight>
                  <a:srgbClr val="EAEAEA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800228"/>
                </a:solidFill>
                <a:effectLst/>
                <a:highlight>
                  <a:srgbClr val="EAEAEA"/>
                </a:highlight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800228"/>
                </a:solidFill>
                <a:effectLst/>
                <a:highlight>
                  <a:srgbClr val="EAEAEA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0000B7"/>
                </a:solidFill>
                <a:effectLst/>
                <a:highlight>
                  <a:srgbClr val="EAEAEA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minFailedTaskCount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800228"/>
                </a:solidFill>
                <a:effectLst/>
                <a:highlight>
                  <a:srgbClr val="EAEAEA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121314"/>
                </a:solidFill>
                <a:effectLst/>
                <a:highlight>
                  <a:srgbClr val="EAEAEA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121314"/>
                </a:solidFill>
                <a:effectLst/>
                <a:highlight>
                  <a:srgbClr val="EAEAEA"/>
                </a:highlight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121314"/>
                </a:solidFill>
                <a:effectLst/>
                <a:highlight>
                  <a:srgbClr val="EAEAEA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0000B7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minSucceededTaskCount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800228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121314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-1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12131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121314"/>
                </a:solidFill>
                <a:effectLst/>
                <a:highlight>
                  <a:srgbClr val="EAEAEA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B7"/>
                </a:solidFill>
                <a:effectLst/>
                <a:highlight>
                  <a:srgbClr val="EAEAEA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task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800228"/>
                </a:solidFill>
                <a:effectLst/>
                <a:highlight>
                  <a:srgbClr val="EAEAEA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800228"/>
                </a:solidFill>
                <a:effectLst/>
                <a:highlight>
                  <a:srgbClr val="EAEAEA"/>
                </a:highlight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800228"/>
                </a:solidFill>
                <a:effectLst/>
                <a:highlight>
                  <a:srgbClr val="EAEAEA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0000B7"/>
                </a:solidFill>
                <a:effectLst/>
                <a:highlight>
                  <a:srgbClr val="EAEAEA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retryPolicy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800228"/>
                </a:solidFill>
                <a:effectLst/>
                <a:highlight>
                  <a:srgbClr val="EAEAEA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800228"/>
                </a:solidFill>
                <a:effectLst/>
                <a:highlight>
                  <a:srgbClr val="EAEAEA"/>
                </a:highlight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800228"/>
                </a:solidFill>
                <a:effectLst/>
                <a:highlight>
                  <a:srgbClr val="EAEAEA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0000B7"/>
                </a:solidFill>
                <a:effectLst/>
                <a:highlight>
                  <a:srgbClr val="EAEAEA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fancyRetryPolicy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800228"/>
                </a:solidFill>
                <a:effectLst/>
                <a:highlight>
                  <a:srgbClr val="EAEAEA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121314"/>
                </a:solidFill>
                <a:effectLst/>
                <a:highlight>
                  <a:srgbClr val="EAEAEA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121314"/>
                </a:solidFill>
                <a:effectLst/>
                <a:highlight>
                  <a:srgbClr val="EAEAEA"/>
                </a:highlight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121314"/>
                </a:solidFill>
                <a:effectLst/>
                <a:highlight>
                  <a:srgbClr val="EAEAEA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0000B7"/>
                </a:solidFill>
                <a:effectLst/>
                <a:highlight>
                  <a:srgbClr val="EAEAEA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maxRetryCount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800228"/>
                </a:solidFill>
                <a:effectLst/>
                <a:highlight>
                  <a:srgbClr val="EAEAEA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121314"/>
                </a:solidFill>
                <a:effectLst/>
                <a:highlight>
                  <a:srgbClr val="EAEAEA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12131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12131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B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pod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80022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80022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80022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B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spec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80022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80022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80022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0000B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restartPolicy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80022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12131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Never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12131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12131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0000B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hostNetwork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80022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12131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12131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12131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B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containers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80022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80022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80022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-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B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80022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12131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tensorflow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12131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12131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B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image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80022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12131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frameworkcontroller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12131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12131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tensorflow-examples:gpu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12131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12131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0000B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workingDir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80022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"/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80022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tensorflow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80022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/benchmarks/scripts/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80022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tf_cnn_benchmarks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80022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80022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80022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B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command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80022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80022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80022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-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12131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sh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12131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12131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80022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 "-c"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80022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800228"/>
                </a:solidFill>
                <a:effectLst/>
                <a:highlight>
                  <a:srgbClr val="EAEAEA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      -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121314"/>
                </a:solidFill>
                <a:effectLst/>
                <a:highlight>
                  <a:srgbClr val="EAEAEA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FB_PS_PORT=4001 FB_WORKER_PORT=5001 . /mnt/frameworkbarrier/injector.sh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12131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12131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&amp;&amp; python tf_cnn_benchmarks.py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121314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--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121314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job_name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121314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121314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ps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121314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12131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--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12131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task_index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12131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=${FC_TASK_INDEX}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12131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12131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--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12131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ps_hosts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12131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=${FB_PS_ADDRESSES} --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12131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worker_hosts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12131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=${FB_WORKER_ADDRESSES}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12131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12131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--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12131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variable_update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12131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12131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parameter_server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12131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--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12131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cross_replica_sync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12131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=false --model=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12131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alexnet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12131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12131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--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12131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batch_size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12131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=8 --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12131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num_batches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12131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=10 --device=gpu --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12131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local_parameter_device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12131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=gpu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12131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12131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--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12131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num_gpus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12131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=1 --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12131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data_format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12131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=NCHW --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12131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data_name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12131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=cifar10 --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12131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data_dir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12131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=/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12131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mnt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12131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/data/cifar-10-batches-py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12131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12131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--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12131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train_dir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12131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=/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12131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mnt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12131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/data/${FC_FRAMEWORK_NAME}/output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12131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12131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B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ports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80022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80022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80022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-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0000B7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containerPort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800228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121314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4001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12131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121314"/>
                </a:solidFill>
                <a:effectLst/>
                <a:highlight>
                  <a:srgbClr val="EAEAEA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B7"/>
                </a:solidFill>
                <a:effectLst/>
                <a:highlight>
                  <a:srgbClr val="EAEAEA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resources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800228"/>
                </a:solidFill>
                <a:effectLst/>
                <a:highlight>
                  <a:srgbClr val="EAEAEA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800228"/>
                </a:solidFill>
                <a:effectLst/>
                <a:highlight>
                  <a:srgbClr val="EAEAEA"/>
                </a:highlight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800228"/>
                </a:solidFill>
                <a:effectLst/>
                <a:highlight>
                  <a:srgbClr val="EAEAEA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B7"/>
                </a:solidFill>
                <a:effectLst/>
                <a:highlight>
                  <a:srgbClr val="EAEAEA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limits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800228"/>
                </a:solidFill>
                <a:effectLst/>
                <a:highlight>
                  <a:srgbClr val="EAEAEA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800228"/>
                </a:solidFill>
                <a:effectLst/>
                <a:highlight>
                  <a:srgbClr val="EAEAEA"/>
                </a:highlight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800228"/>
                </a:solidFill>
                <a:effectLst/>
                <a:highlight>
                  <a:srgbClr val="EAEAEA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         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B7"/>
                </a:solidFill>
                <a:effectLst/>
                <a:highlight>
                  <a:srgbClr val="EAEAEA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nvidia.com/gpu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800228"/>
                </a:solidFill>
                <a:effectLst/>
                <a:highlight>
                  <a:srgbClr val="EAEAEA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121314"/>
                </a:solidFill>
                <a:effectLst/>
                <a:highlight>
                  <a:srgbClr val="EAEAEA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12131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121314"/>
                </a:solidFill>
                <a:effectLst/>
                <a:highlight>
                  <a:srgbClr val="EAEAEA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0000B7"/>
                </a:solidFill>
                <a:effectLst/>
                <a:highlight>
                  <a:srgbClr val="EAEAEA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volumeMounts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800228"/>
                </a:solidFill>
                <a:effectLst/>
                <a:highlight>
                  <a:srgbClr val="EAEAEA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800228"/>
                </a:solidFill>
                <a:effectLst/>
                <a:highlight>
                  <a:srgbClr val="EAEAEA"/>
                </a:highlight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800228"/>
                </a:solidFill>
                <a:effectLst/>
                <a:highlight>
                  <a:srgbClr val="EAEAEA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      -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B7"/>
                </a:solidFill>
                <a:effectLst/>
                <a:highlight>
                  <a:srgbClr val="EAEAEA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800228"/>
                </a:solidFill>
                <a:effectLst/>
                <a:highlight>
                  <a:srgbClr val="EAEAEA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121314"/>
                </a:solidFill>
                <a:effectLst/>
                <a:highlight>
                  <a:srgbClr val="EAEAEA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frameworkbarrier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121314"/>
                </a:solidFill>
                <a:effectLst/>
                <a:highlight>
                  <a:srgbClr val="EAEAEA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-volume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121314"/>
                </a:solidFill>
                <a:effectLst/>
                <a:highlight>
                  <a:srgbClr val="EAEAEA"/>
                </a:highlight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121314"/>
                </a:solidFill>
                <a:effectLst/>
                <a:highlight>
                  <a:srgbClr val="EAEAEA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0000B7"/>
                </a:solidFill>
                <a:effectLst/>
                <a:highlight>
                  <a:srgbClr val="EAEAEA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mountPath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800228"/>
                </a:solidFill>
                <a:effectLst/>
                <a:highlight>
                  <a:srgbClr val="EAEAEA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 "/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800228"/>
                </a:solidFill>
                <a:effectLst/>
                <a:highlight>
                  <a:srgbClr val="EAEAEA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mnt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800228"/>
                </a:solidFill>
                <a:effectLst/>
                <a:highlight>
                  <a:srgbClr val="EAEAEA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800228"/>
                </a:solidFill>
                <a:effectLst/>
                <a:highlight>
                  <a:srgbClr val="EAEAEA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frameworkbarrier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800228"/>
                </a:solidFill>
                <a:effectLst/>
                <a:highlight>
                  <a:srgbClr val="EAEAEA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80022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80022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-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B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80022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12131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data-volume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12131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12131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0000B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mountPath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80022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"/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80022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mnt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80022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/data"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80022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800228"/>
                </a:solidFill>
                <a:effectLst/>
                <a:highlight>
                  <a:srgbClr val="EAEAEA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0000B7"/>
                </a:solidFill>
                <a:effectLst/>
                <a:highlight>
                  <a:srgbClr val="EAEAEA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initContainers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800228"/>
                </a:solidFill>
                <a:effectLst/>
                <a:highlight>
                  <a:srgbClr val="EAEAEA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800228"/>
                </a:solidFill>
                <a:effectLst/>
                <a:highlight>
                  <a:srgbClr val="EAEAEA"/>
                </a:highlight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800228"/>
                </a:solidFill>
                <a:effectLst/>
                <a:highlight>
                  <a:srgbClr val="EAEAEA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    -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B7"/>
                </a:solidFill>
                <a:effectLst/>
                <a:highlight>
                  <a:srgbClr val="EAEAEA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800228"/>
                </a:solidFill>
                <a:effectLst/>
                <a:highlight>
                  <a:srgbClr val="EAEAEA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121314"/>
                </a:solidFill>
                <a:effectLst/>
                <a:highlight>
                  <a:srgbClr val="EAEAEA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frameworkbarrier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121314"/>
                </a:solidFill>
                <a:effectLst/>
                <a:highlight>
                  <a:srgbClr val="EAEAEA"/>
                </a:highlight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121314"/>
                </a:solidFill>
                <a:effectLst/>
                <a:highlight>
                  <a:srgbClr val="EAEAEA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B7"/>
                </a:solidFill>
                <a:effectLst/>
                <a:highlight>
                  <a:srgbClr val="EAEAEA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image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800228"/>
                </a:solidFill>
                <a:effectLst/>
                <a:highlight>
                  <a:srgbClr val="EAEAEA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121314"/>
                </a:solidFill>
                <a:effectLst/>
                <a:highlight>
                  <a:srgbClr val="EAEAEA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frameworkcontroller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121314"/>
                </a:solidFill>
                <a:effectLst/>
                <a:highlight>
                  <a:srgbClr val="EAEAEA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121314"/>
                </a:solidFill>
                <a:effectLst/>
                <a:highlight>
                  <a:srgbClr val="EAEAEA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frameworkbarrier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121314"/>
                </a:solidFill>
                <a:effectLst/>
                <a:highlight>
                  <a:srgbClr val="EAEAEA"/>
                </a:highlight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121314"/>
                </a:solidFill>
                <a:effectLst/>
                <a:highlight>
                  <a:srgbClr val="EAEAEA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B7"/>
                </a:solidFill>
                <a:effectLst/>
                <a:highlight>
                  <a:srgbClr val="EAEAEA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env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800228"/>
                </a:solidFill>
                <a:effectLst/>
                <a:highlight>
                  <a:srgbClr val="EAEAEA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800228"/>
                </a:solidFill>
                <a:effectLst/>
                <a:highlight>
                  <a:srgbClr val="EAEAEA"/>
                </a:highlight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800228"/>
                </a:solidFill>
                <a:effectLst/>
                <a:highlight>
                  <a:srgbClr val="EAEAEA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      -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B7"/>
                </a:solidFill>
                <a:effectLst/>
                <a:highlight>
                  <a:srgbClr val="EAEAEA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800228"/>
                </a:solidFill>
                <a:effectLst/>
                <a:highlight>
                  <a:srgbClr val="EAEAEA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121314"/>
                </a:solidFill>
                <a:effectLst/>
                <a:highlight>
                  <a:srgbClr val="EAEAEA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KUBE_APISERVER_ADDRESS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121314"/>
                </a:solidFill>
                <a:effectLst/>
                <a:highlight>
                  <a:srgbClr val="EAEAEA"/>
                </a:highlight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121314"/>
                </a:solidFill>
                <a:effectLst/>
                <a:highlight>
                  <a:srgbClr val="EAEAEA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B7"/>
                </a:solidFill>
                <a:effectLst/>
                <a:highlight>
                  <a:srgbClr val="EAEAEA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800228"/>
                </a:solidFill>
                <a:effectLst/>
                <a:highlight>
                  <a:srgbClr val="EAEAEA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121314"/>
                </a:solidFill>
                <a:effectLst/>
                <a:highlight>
                  <a:srgbClr val="EAEAEA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http://10.151.41.16:8080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121314"/>
                </a:solidFill>
                <a:effectLst/>
                <a:highlight>
                  <a:srgbClr val="EAEAEA"/>
                </a:highlight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121314"/>
                </a:solidFill>
                <a:effectLst/>
                <a:highlight>
                  <a:srgbClr val="EAEAEA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0000B7"/>
                </a:solidFill>
                <a:effectLst/>
                <a:highlight>
                  <a:srgbClr val="EAEAEA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volumeMounts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800228"/>
                </a:solidFill>
                <a:effectLst/>
                <a:highlight>
                  <a:srgbClr val="EAEAEA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800228"/>
                </a:solidFill>
                <a:effectLst/>
                <a:highlight>
                  <a:srgbClr val="EAEAEA"/>
                </a:highlight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800228"/>
                </a:solidFill>
                <a:effectLst/>
                <a:highlight>
                  <a:srgbClr val="EAEAEA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      -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B7"/>
                </a:solidFill>
                <a:effectLst/>
                <a:highlight>
                  <a:srgbClr val="EAEAEA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800228"/>
                </a:solidFill>
                <a:effectLst/>
                <a:highlight>
                  <a:srgbClr val="EAEAEA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121314"/>
                </a:solidFill>
                <a:effectLst/>
                <a:highlight>
                  <a:srgbClr val="EAEAEA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frameworkbarrier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121314"/>
                </a:solidFill>
                <a:effectLst/>
                <a:highlight>
                  <a:srgbClr val="EAEAEA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-volume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121314"/>
                </a:solidFill>
                <a:effectLst/>
                <a:highlight>
                  <a:srgbClr val="EAEAEA"/>
                </a:highlight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121314"/>
                </a:solidFill>
                <a:effectLst/>
                <a:highlight>
                  <a:srgbClr val="EAEAEA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0000B7"/>
                </a:solidFill>
                <a:effectLst/>
                <a:highlight>
                  <a:srgbClr val="EAEAEA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mountPath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800228"/>
                </a:solidFill>
                <a:effectLst/>
                <a:highlight>
                  <a:srgbClr val="EAEAEA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 "/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800228"/>
                </a:solidFill>
                <a:effectLst/>
                <a:highlight>
                  <a:srgbClr val="EAEAEA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mnt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800228"/>
                </a:solidFill>
                <a:effectLst/>
                <a:highlight>
                  <a:srgbClr val="EAEAEA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800228"/>
                </a:solidFill>
                <a:effectLst/>
                <a:highlight>
                  <a:srgbClr val="EAEAEA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frameworkbarrier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800228"/>
                </a:solidFill>
                <a:effectLst/>
                <a:highlight>
                  <a:srgbClr val="EAEAEA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80022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80022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B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volumes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80022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80022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80022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-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B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80022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12131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frameworkbarrier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12131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-volume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12131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12131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0000B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emptyDir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80022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{}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80022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80022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-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B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80022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12131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data-volume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12131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12131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0000B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nfs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80022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80022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80022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B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server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80022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12131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10.169.8.232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12131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12131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B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path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80022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"/home/yqwang/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80022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nfs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80022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0C72B33-2CDE-406E-8795-7FB75F76DD9D}"/>
              </a:ext>
            </a:extLst>
          </p:cNvPr>
          <p:cNvSpPr/>
          <p:nvPr/>
        </p:nvSpPr>
        <p:spPr>
          <a:xfrm>
            <a:off x="588263" y="2817717"/>
            <a:ext cx="44130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/>
              <a:t>http://{ApiServer}:8080/apis/frameworkcontroller.microsoft.com/v1/namespaces/default/frameworks/tensorflowdistributedtrainingwithdefaultscheduledgpu</a:t>
            </a:r>
          </a:p>
        </p:txBody>
      </p:sp>
    </p:spTree>
    <p:extLst>
      <p:ext uri="{BB962C8B-B14F-4D97-AF65-F5344CB8AC3E}">
        <p14:creationId xmlns:p14="http://schemas.microsoft.com/office/powerpoint/2010/main" val="2853311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</p:spPr>
        <p:txBody>
          <a:bodyPr/>
          <a:lstStyle/>
          <a:p>
            <a:r>
              <a:rPr lang="en-US" dirty="0"/>
              <a:t>Example - TF PS Training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FFB5F97B-CA3F-4BD0-9933-82D296B1D4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6475" y="120408"/>
            <a:ext cx="6019597" cy="661719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800228"/>
                </a:solidFill>
                <a:effectLst/>
                <a:highlight>
                  <a:srgbClr val="EAEAEA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-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B7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800228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121314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worker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121314"/>
                </a:solidFill>
                <a:effectLst/>
                <a:highlight>
                  <a:srgbClr val="EAEAEA"/>
                </a:highlight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121314"/>
                </a:solidFill>
                <a:effectLst/>
                <a:highlight>
                  <a:srgbClr val="EAEAEA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0000B7"/>
                </a:solidFill>
                <a:effectLst/>
                <a:highlight>
                  <a:srgbClr val="EAEAEA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taskNumber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800228"/>
                </a:solidFill>
                <a:effectLst/>
                <a:highlight>
                  <a:srgbClr val="EAEAEA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121314"/>
                </a:solidFill>
                <a:effectLst/>
                <a:highlight>
                  <a:srgbClr val="EAEAEA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121314"/>
                </a:solidFill>
                <a:effectLst/>
                <a:highlight>
                  <a:srgbClr val="EAEAEA"/>
                </a:highlight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121314"/>
                </a:solidFill>
                <a:effectLst/>
                <a:highlight>
                  <a:srgbClr val="EAEAEA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0000B7"/>
                </a:solidFill>
                <a:effectLst/>
                <a:highlight>
                  <a:srgbClr val="EAEAEA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frameworkAttemptCompletionPolicy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800228"/>
                </a:solidFill>
                <a:effectLst/>
                <a:highlight>
                  <a:srgbClr val="EAEAEA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800228"/>
                </a:solidFill>
                <a:effectLst/>
                <a:highlight>
                  <a:srgbClr val="EAEAEA"/>
                </a:highlight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800228"/>
                </a:solidFill>
                <a:effectLst/>
                <a:highlight>
                  <a:srgbClr val="EAEAEA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0000B7"/>
                </a:solidFill>
                <a:effectLst/>
                <a:highlight>
                  <a:srgbClr val="EAEAEA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minFailedTaskCount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800228"/>
                </a:solidFill>
                <a:effectLst/>
                <a:highlight>
                  <a:srgbClr val="EAEAEA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121314"/>
                </a:solidFill>
                <a:effectLst/>
                <a:highlight>
                  <a:srgbClr val="EAEAEA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121314"/>
                </a:solidFill>
                <a:effectLst/>
                <a:highlight>
                  <a:srgbClr val="EAEAEA"/>
                </a:highlight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121314"/>
                </a:solidFill>
                <a:effectLst/>
                <a:highlight>
                  <a:srgbClr val="EAEAEA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0000B7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minSucceededTaskCount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800228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121314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121314"/>
                </a:solidFill>
                <a:effectLst/>
                <a:highlight>
                  <a:srgbClr val="EAEAEA"/>
                </a:highlight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121314"/>
                </a:solidFill>
                <a:effectLst/>
                <a:highlight>
                  <a:srgbClr val="EAEAEA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B7"/>
                </a:solidFill>
                <a:effectLst/>
                <a:highlight>
                  <a:srgbClr val="EAEAEA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task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800228"/>
                </a:solidFill>
                <a:effectLst/>
                <a:highlight>
                  <a:srgbClr val="EAEAEA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800228"/>
                </a:solidFill>
                <a:effectLst/>
                <a:highlight>
                  <a:srgbClr val="EAEAEA"/>
                </a:highlight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800228"/>
                </a:solidFill>
                <a:effectLst/>
                <a:highlight>
                  <a:srgbClr val="EAEAEA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0000B7"/>
                </a:solidFill>
                <a:effectLst/>
                <a:highlight>
                  <a:srgbClr val="EAEAEA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retryPolicy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800228"/>
                </a:solidFill>
                <a:effectLst/>
                <a:highlight>
                  <a:srgbClr val="EAEAEA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800228"/>
                </a:solidFill>
                <a:effectLst/>
                <a:highlight>
                  <a:srgbClr val="EAEAEA"/>
                </a:highlight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800228"/>
                </a:solidFill>
                <a:effectLst/>
                <a:highlight>
                  <a:srgbClr val="EAEAEA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0000B7"/>
                </a:solidFill>
                <a:effectLst/>
                <a:highlight>
                  <a:srgbClr val="EAEAEA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fancyRetryPolicy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800228"/>
                </a:solidFill>
                <a:effectLst/>
                <a:highlight>
                  <a:srgbClr val="EAEAEA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121314"/>
                </a:solidFill>
                <a:effectLst/>
                <a:highlight>
                  <a:srgbClr val="EAEAEA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121314"/>
                </a:solidFill>
                <a:effectLst/>
                <a:highlight>
                  <a:srgbClr val="EAEAEA"/>
                </a:highlight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121314"/>
                </a:solidFill>
                <a:effectLst/>
                <a:highlight>
                  <a:srgbClr val="EAEAEA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0000B7"/>
                </a:solidFill>
                <a:effectLst/>
                <a:highlight>
                  <a:srgbClr val="EAEAEA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maxRetryCount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800228"/>
                </a:solidFill>
                <a:effectLst/>
                <a:highlight>
                  <a:srgbClr val="EAEAEA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121314"/>
                </a:solidFill>
                <a:effectLst/>
                <a:highlight>
                  <a:srgbClr val="EAEAEA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12131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12131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B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pod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80022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80022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80022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B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spec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80022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80022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80022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0000B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restartPolicy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80022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12131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Never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12131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12131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0000B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hostNetwork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80022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12131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12131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12131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B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containers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80022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80022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80022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-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B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80022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12131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tensorflow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12131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12131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B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image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80022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12131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frameworkcontroller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12131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12131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tensorflow-examples:gpu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12131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12131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0000B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workingDir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80022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"/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80022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tensorflow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80022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/benchmarks/scripts/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80022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tf_cnn_benchmarks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80022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80022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80022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B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command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80022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80022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80022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-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12131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sh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12131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12131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80022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 "-c"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80022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800228"/>
                </a:solidFill>
                <a:effectLst/>
                <a:highlight>
                  <a:srgbClr val="EAEAEA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      -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121314"/>
                </a:solidFill>
                <a:effectLst/>
                <a:highlight>
                  <a:srgbClr val="EAEAEA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FB_PS_PORT=4001 FB_WORKER_PORT=5001 . /mnt/frameworkbarrier/injector.sh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12131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12131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&amp;&amp; python tf_cnn_benchmarks.py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121314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--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121314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job_name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121314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=worker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12131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--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12131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task_index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12131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=${FC_TASK_INDEX}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12131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12131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--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12131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ps_hosts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12131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=${FB_PS_ADDRESSES} --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12131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worker_hosts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12131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=${FB_WORKER_ADDRESSES}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12131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12131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--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12131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variable_update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12131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12131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parameter_server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12131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--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12131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cross_replica_sync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12131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=false --model=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12131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alexnet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12131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12131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--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12131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batch_size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12131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=8 --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12131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num_batches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12131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=10 --device=gpu --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12131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local_parameter_device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12131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=gpu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12131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12131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--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12131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num_gpus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12131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=1 --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12131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data_format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12131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=NCHW --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12131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data_name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12131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=cifar10 --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12131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data_dir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12131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=/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12131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mnt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12131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/data/cifar-10-batches-py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12131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12131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--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12131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train_dir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12131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=/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12131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mnt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12131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/data/${FC_FRAMEWORK_NAME}/output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12131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12131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B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ports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80022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80022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80022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-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0000B7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containerPort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800228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121314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5001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12131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121314"/>
                </a:solidFill>
                <a:effectLst/>
                <a:highlight>
                  <a:srgbClr val="EAEAEA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B7"/>
                </a:solidFill>
                <a:effectLst/>
                <a:highlight>
                  <a:srgbClr val="EAEAEA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resources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800228"/>
                </a:solidFill>
                <a:effectLst/>
                <a:highlight>
                  <a:srgbClr val="EAEAEA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800228"/>
                </a:solidFill>
                <a:effectLst/>
                <a:highlight>
                  <a:srgbClr val="EAEAEA"/>
                </a:highlight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800228"/>
                </a:solidFill>
                <a:effectLst/>
                <a:highlight>
                  <a:srgbClr val="EAEAEA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B7"/>
                </a:solidFill>
                <a:effectLst/>
                <a:highlight>
                  <a:srgbClr val="EAEAEA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limits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800228"/>
                </a:solidFill>
                <a:effectLst/>
                <a:highlight>
                  <a:srgbClr val="EAEAEA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800228"/>
                </a:solidFill>
                <a:effectLst/>
                <a:highlight>
                  <a:srgbClr val="EAEAEA"/>
                </a:highlight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800228"/>
                </a:solidFill>
                <a:effectLst/>
                <a:highlight>
                  <a:srgbClr val="EAEAEA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         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B7"/>
                </a:solidFill>
                <a:effectLst/>
                <a:highlight>
                  <a:srgbClr val="EAEAEA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nvidia.com/gpu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800228"/>
                </a:solidFill>
                <a:effectLst/>
                <a:highlight>
                  <a:srgbClr val="EAEAEA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121314"/>
                </a:solidFill>
                <a:effectLst/>
                <a:highlight>
                  <a:srgbClr val="EAEAEA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12131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121314"/>
                </a:solidFill>
                <a:effectLst/>
                <a:highlight>
                  <a:srgbClr val="EAEAEA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0000B7"/>
                </a:solidFill>
                <a:effectLst/>
                <a:highlight>
                  <a:srgbClr val="EAEAEA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volumeMounts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800228"/>
                </a:solidFill>
                <a:effectLst/>
                <a:highlight>
                  <a:srgbClr val="EAEAEA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800228"/>
                </a:solidFill>
                <a:effectLst/>
                <a:highlight>
                  <a:srgbClr val="EAEAEA"/>
                </a:highlight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800228"/>
                </a:solidFill>
                <a:effectLst/>
                <a:highlight>
                  <a:srgbClr val="EAEAEA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      -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B7"/>
                </a:solidFill>
                <a:effectLst/>
                <a:highlight>
                  <a:srgbClr val="EAEAEA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800228"/>
                </a:solidFill>
                <a:effectLst/>
                <a:highlight>
                  <a:srgbClr val="EAEAEA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121314"/>
                </a:solidFill>
                <a:effectLst/>
                <a:highlight>
                  <a:srgbClr val="EAEAEA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frameworkbarrier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121314"/>
                </a:solidFill>
                <a:effectLst/>
                <a:highlight>
                  <a:srgbClr val="EAEAEA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-volume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121314"/>
                </a:solidFill>
                <a:effectLst/>
                <a:highlight>
                  <a:srgbClr val="EAEAEA"/>
                </a:highlight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121314"/>
                </a:solidFill>
                <a:effectLst/>
                <a:highlight>
                  <a:srgbClr val="EAEAEA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0000B7"/>
                </a:solidFill>
                <a:effectLst/>
                <a:highlight>
                  <a:srgbClr val="EAEAEA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mountPath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800228"/>
                </a:solidFill>
                <a:effectLst/>
                <a:highlight>
                  <a:srgbClr val="EAEAEA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 "/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800228"/>
                </a:solidFill>
                <a:effectLst/>
                <a:highlight>
                  <a:srgbClr val="EAEAEA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mnt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800228"/>
                </a:solidFill>
                <a:effectLst/>
                <a:highlight>
                  <a:srgbClr val="EAEAEA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800228"/>
                </a:solidFill>
                <a:effectLst/>
                <a:highlight>
                  <a:srgbClr val="EAEAEA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frameworkbarrier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800228"/>
                </a:solidFill>
                <a:effectLst/>
                <a:highlight>
                  <a:srgbClr val="EAEAEA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80022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80022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-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B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80022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12131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data-volume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12131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12131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0000B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mountPath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80022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"/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80022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mnt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80022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/data"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80022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800228"/>
                </a:solidFill>
                <a:effectLst/>
                <a:highlight>
                  <a:srgbClr val="EAEAEA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0000B7"/>
                </a:solidFill>
                <a:effectLst/>
                <a:highlight>
                  <a:srgbClr val="EAEAEA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initContainers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800228"/>
                </a:solidFill>
                <a:effectLst/>
                <a:highlight>
                  <a:srgbClr val="EAEAEA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800228"/>
                </a:solidFill>
                <a:effectLst/>
                <a:highlight>
                  <a:srgbClr val="EAEAEA"/>
                </a:highlight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800228"/>
                </a:solidFill>
                <a:effectLst/>
                <a:highlight>
                  <a:srgbClr val="EAEAEA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    -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B7"/>
                </a:solidFill>
                <a:effectLst/>
                <a:highlight>
                  <a:srgbClr val="EAEAEA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800228"/>
                </a:solidFill>
                <a:effectLst/>
                <a:highlight>
                  <a:srgbClr val="EAEAEA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121314"/>
                </a:solidFill>
                <a:effectLst/>
                <a:highlight>
                  <a:srgbClr val="EAEAEA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frameworkbarrier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121314"/>
                </a:solidFill>
                <a:effectLst/>
                <a:highlight>
                  <a:srgbClr val="EAEAEA"/>
                </a:highlight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121314"/>
                </a:solidFill>
                <a:effectLst/>
                <a:highlight>
                  <a:srgbClr val="EAEAEA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B7"/>
                </a:solidFill>
                <a:effectLst/>
                <a:highlight>
                  <a:srgbClr val="EAEAEA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image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800228"/>
                </a:solidFill>
                <a:effectLst/>
                <a:highlight>
                  <a:srgbClr val="EAEAEA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121314"/>
                </a:solidFill>
                <a:effectLst/>
                <a:highlight>
                  <a:srgbClr val="EAEAEA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frameworkcontroller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121314"/>
                </a:solidFill>
                <a:effectLst/>
                <a:highlight>
                  <a:srgbClr val="EAEAEA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121314"/>
                </a:solidFill>
                <a:effectLst/>
                <a:highlight>
                  <a:srgbClr val="EAEAEA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frameworkbarrier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121314"/>
                </a:solidFill>
                <a:effectLst/>
                <a:highlight>
                  <a:srgbClr val="EAEAEA"/>
                </a:highlight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121314"/>
                </a:solidFill>
                <a:effectLst/>
                <a:highlight>
                  <a:srgbClr val="EAEAEA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B7"/>
                </a:solidFill>
                <a:effectLst/>
                <a:highlight>
                  <a:srgbClr val="EAEAEA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env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800228"/>
                </a:solidFill>
                <a:effectLst/>
                <a:highlight>
                  <a:srgbClr val="EAEAEA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800228"/>
                </a:solidFill>
                <a:effectLst/>
                <a:highlight>
                  <a:srgbClr val="EAEAEA"/>
                </a:highlight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800228"/>
                </a:solidFill>
                <a:effectLst/>
                <a:highlight>
                  <a:srgbClr val="EAEAEA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      -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B7"/>
                </a:solidFill>
                <a:effectLst/>
                <a:highlight>
                  <a:srgbClr val="EAEAEA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800228"/>
                </a:solidFill>
                <a:effectLst/>
                <a:highlight>
                  <a:srgbClr val="EAEAEA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121314"/>
                </a:solidFill>
                <a:effectLst/>
                <a:highlight>
                  <a:srgbClr val="EAEAEA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KUBE_APISERVER_ADDRESS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121314"/>
                </a:solidFill>
                <a:effectLst/>
                <a:highlight>
                  <a:srgbClr val="EAEAEA"/>
                </a:highlight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121314"/>
                </a:solidFill>
                <a:effectLst/>
                <a:highlight>
                  <a:srgbClr val="EAEAEA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B7"/>
                </a:solidFill>
                <a:effectLst/>
                <a:highlight>
                  <a:srgbClr val="EAEAEA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800228"/>
                </a:solidFill>
                <a:effectLst/>
                <a:highlight>
                  <a:srgbClr val="EAEAEA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121314"/>
                </a:solidFill>
                <a:effectLst/>
                <a:highlight>
                  <a:srgbClr val="EAEAEA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http://10.151.41.16:8080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121314"/>
                </a:solidFill>
                <a:effectLst/>
                <a:highlight>
                  <a:srgbClr val="EAEAEA"/>
                </a:highlight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121314"/>
                </a:solidFill>
                <a:effectLst/>
                <a:highlight>
                  <a:srgbClr val="EAEAEA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0000B7"/>
                </a:solidFill>
                <a:effectLst/>
                <a:highlight>
                  <a:srgbClr val="EAEAEA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volumeMounts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800228"/>
                </a:solidFill>
                <a:effectLst/>
                <a:highlight>
                  <a:srgbClr val="EAEAEA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800228"/>
                </a:solidFill>
                <a:effectLst/>
                <a:highlight>
                  <a:srgbClr val="EAEAEA"/>
                </a:highlight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800228"/>
                </a:solidFill>
                <a:effectLst/>
                <a:highlight>
                  <a:srgbClr val="EAEAEA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      -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B7"/>
                </a:solidFill>
                <a:effectLst/>
                <a:highlight>
                  <a:srgbClr val="EAEAEA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800228"/>
                </a:solidFill>
                <a:effectLst/>
                <a:highlight>
                  <a:srgbClr val="EAEAEA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121314"/>
                </a:solidFill>
                <a:effectLst/>
                <a:highlight>
                  <a:srgbClr val="EAEAEA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frameworkbarrier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121314"/>
                </a:solidFill>
                <a:effectLst/>
                <a:highlight>
                  <a:srgbClr val="EAEAEA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-volume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121314"/>
                </a:solidFill>
                <a:effectLst/>
                <a:highlight>
                  <a:srgbClr val="EAEAEA"/>
                </a:highlight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121314"/>
                </a:solidFill>
                <a:effectLst/>
                <a:highlight>
                  <a:srgbClr val="EAEAEA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0000B7"/>
                </a:solidFill>
                <a:effectLst/>
                <a:highlight>
                  <a:srgbClr val="EAEAEA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mountPath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800228"/>
                </a:solidFill>
                <a:effectLst/>
                <a:highlight>
                  <a:srgbClr val="EAEAEA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 "/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800228"/>
                </a:solidFill>
                <a:effectLst/>
                <a:highlight>
                  <a:srgbClr val="EAEAEA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mnt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800228"/>
                </a:solidFill>
                <a:effectLst/>
                <a:highlight>
                  <a:srgbClr val="EAEAEA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800228"/>
                </a:solidFill>
                <a:effectLst/>
                <a:highlight>
                  <a:srgbClr val="EAEAEA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frameworkbarrier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800228"/>
                </a:solidFill>
                <a:effectLst/>
                <a:highlight>
                  <a:srgbClr val="EAEAEA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80022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80022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B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volumes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80022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80022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80022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-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B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80022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12131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frameworkbarrier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12131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-volume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12131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12131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0000B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emptyDir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80022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{}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80022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80022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-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B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80022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12131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data-volume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12131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12131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0000B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nfs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80022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80022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80022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B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server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80022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12131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10.169.8.232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12131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12131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B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path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80022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"/home/yqwang/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80022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nfs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80022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6998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9-51008_Machine_Learning_AI_&amp;_Data_Science_Conference_Fall_2018_Template">
  <a:themeElements>
    <a:clrScheme name="Custom 2">
      <a:dk1>
        <a:srgbClr val="1A1A1A"/>
      </a:dk1>
      <a:lt1>
        <a:srgbClr val="FFFFFF"/>
      </a:lt1>
      <a:dk2>
        <a:srgbClr val="0D0D0D"/>
      </a:dk2>
      <a:lt2>
        <a:srgbClr val="E6E6E6"/>
      </a:lt2>
      <a:accent1>
        <a:srgbClr val="A80000"/>
      </a:accent1>
      <a:accent2>
        <a:srgbClr val="505050"/>
      </a:accent2>
      <a:accent3>
        <a:srgbClr val="737373"/>
      </a:accent3>
      <a:accent4>
        <a:srgbClr val="002050"/>
      </a:accent4>
      <a:accent5>
        <a:srgbClr val="D83B01"/>
      </a:accent5>
      <a:accent6>
        <a:srgbClr val="D2D2D2"/>
      </a:accent6>
      <a:hlink>
        <a:srgbClr val="0078D7"/>
      </a:hlink>
      <a:folHlink>
        <a:srgbClr val="0078D7"/>
      </a:folHlink>
    </a:clrScheme>
    <a:fontScheme name="Segoe UI Semibold - Segoe UI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</a:ln>
      </a:spPr>
      <a:bodyPr rot="0" spcFirstLastPara="0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l" defTabSz="932472" fontAlgn="base">
          <a:spcBef>
            <a:spcPct val="0"/>
          </a:spcBef>
          <a:spcAft>
            <a:spcPct val="0"/>
          </a:spcAft>
          <a:defRPr sz="2000" dirty="0" err="1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a:style>
    </a:spDef>
    <a:lnDef>
      <a:spPr>
        <a:ln>
          <a:solidFill>
            <a:schemeClr val="bg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20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achine_Learning_AI_Data_Science_Conference_Fall 2018_16x9_Template_v06.potx" id="{593D9A0C-A9C2-4B18-A1AB-7B6B444F7E81}" vid="{631A5D9C-1E8D-47A4-921D-AEDE1899F17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2F282A732A10A40B5E6861B9720A85B" ma:contentTypeVersion="12" ma:contentTypeDescription="Create a new document." ma:contentTypeScope="" ma:versionID="3cdc1c96daf2fae71cf35b86415fb12c">
  <xsd:schema xmlns:xsd="http://www.w3.org/2001/XMLSchema" xmlns:xs="http://www.w3.org/2001/XMLSchema" xmlns:p="http://schemas.microsoft.com/office/2006/metadata/properties" xmlns:ns1="http://schemas.microsoft.com/sharepoint/v3" xmlns:ns2="caeb30a9-2c8b-4a3c-a0a0-e0c0af147dd7" xmlns:ns3="77f81409-d3f9-42c7-88a3-a887086b554f" targetNamespace="http://schemas.microsoft.com/office/2006/metadata/properties" ma:root="true" ma:fieldsID="0208a4fa448fd64332fe5c1e5bb5233f" ns1:_="" ns2:_="" ns3:_="">
    <xsd:import namespace="http://schemas.microsoft.com/sharepoint/v3"/>
    <xsd:import namespace="caeb30a9-2c8b-4a3c-a0a0-e0c0af147dd7"/>
    <xsd:import namespace="77f81409-d3f9-42c7-88a3-a887086b554f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1:_ip_UnifiedCompliancePolicyProperties" minOccurs="0"/>
                <xsd:element ref="ns1:_ip_UnifiedCompliancePolicyUIAction" minOccurs="0"/>
                <xsd:element ref="ns2:LastSharedByUser" minOccurs="0"/>
                <xsd:element ref="ns2:LastSharedByTime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EventHashCode" minOccurs="0"/>
                <xsd:element ref="ns3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aeb30a9-2c8b-4a3c-a0a0-e0c0af147dd7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3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7f81409-d3f9-42c7-88a3-a887086b554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4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5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6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description="" ma:internalName="MediaServiceAutoTags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990F116-B58F-4255-B05B-DA3808E0E5C6}">
  <ds:schemaRefs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http://purl.org/dc/terms/"/>
    <ds:schemaRef ds:uri="http://schemas.microsoft.com/office/2006/documentManagement/types"/>
    <ds:schemaRef ds:uri="http://purl.org/dc/dcmitype/"/>
    <ds:schemaRef ds:uri="77f81409-d3f9-42c7-88a3-a887086b554f"/>
    <ds:schemaRef ds:uri="caeb30a9-2c8b-4a3c-a0a0-e0c0af147dd7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D885D283-1B1C-46F0-BEE0-8950B486868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caeb30a9-2c8b-4a3c-a0a0-e0c0af147dd7"/>
    <ds:schemaRef ds:uri="77f81409-d3f9-42c7-88a3-a887086b554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Privilege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MLADS Fall 2018 Template</Template>
  <TotalTime>8744</TotalTime>
  <Words>3330</Words>
  <Application>Microsoft Office PowerPoint</Application>
  <PresentationFormat>Widescreen</PresentationFormat>
  <Paragraphs>281</Paragraphs>
  <Slides>30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8" baseType="lpstr">
      <vt:lpstr>Arial</vt:lpstr>
      <vt:lpstr>Consolas</vt:lpstr>
      <vt:lpstr>Segoe UI</vt:lpstr>
      <vt:lpstr>Segoe UI Light</vt:lpstr>
      <vt:lpstr>Segoe UI Semibold</vt:lpstr>
      <vt:lpstr>Segoe UI Semilight</vt:lpstr>
      <vt:lpstr>Wingdings</vt:lpstr>
      <vt:lpstr>9-51008_Machine_Learning_AI_&amp;_Data_Science_Conference_Fall_2018_Template</vt:lpstr>
      <vt:lpstr>FrameworkController (FC)</vt:lpstr>
      <vt:lpstr>Session</vt:lpstr>
      <vt:lpstr>Background: K8S The Modern Cluster Manager inspired by Google’s Borg</vt:lpstr>
      <vt:lpstr>Background: Pod The Orchestration and Scheduling Unit in K8S</vt:lpstr>
      <vt:lpstr>Why FC?</vt:lpstr>
      <vt:lpstr>Why FC?</vt:lpstr>
      <vt:lpstr>Architecture</vt:lpstr>
      <vt:lpstr>Example - TF PS Training</vt:lpstr>
      <vt:lpstr>Example - TF PS Training</vt:lpstr>
      <vt:lpstr>Example - TF PS Training</vt:lpstr>
      <vt:lpstr>Example - TF PS Training</vt:lpstr>
      <vt:lpstr>How FC Works: Goal</vt:lpstr>
      <vt:lpstr>How FC Works: Drive Goal</vt:lpstr>
      <vt:lpstr>How FC Works: StateMachine</vt:lpstr>
      <vt:lpstr>How FC Works: LifeCycle</vt:lpstr>
      <vt:lpstr>How FC Works: SyncFramework Example</vt:lpstr>
      <vt:lpstr>How FC Works: SyncFramework Example</vt:lpstr>
      <vt:lpstr>How FC Works: SyncFramework Example</vt:lpstr>
      <vt:lpstr>How FC Works: SyncFramework Example</vt:lpstr>
      <vt:lpstr>How FC Works: SyncFramework Demo</vt:lpstr>
      <vt:lpstr>Advanced Features: Tune Consistency vs Availability</vt:lpstr>
      <vt:lpstr>Advanced Features: Framework Barrier</vt:lpstr>
      <vt:lpstr>Advanced Features: Error Spec Classify and Summarize Pod failures</vt:lpstr>
      <vt:lpstr>Advanced Features: Error Spec Classify and Summarize Pod failures</vt:lpstr>
      <vt:lpstr>Advanced Features: Error Spec</vt:lpstr>
      <vt:lpstr>Advanced Features: Framework History</vt:lpstr>
      <vt:lpstr>Advanced Features: Framework History</vt:lpstr>
      <vt:lpstr>Advanced Features: Re-Scale &amp; Elastic Training</vt:lpstr>
      <vt:lpstr>Resource</vt:lpstr>
      <vt:lpstr>PowerPoint Presentation</vt:lpstr>
    </vt:vector>
  </TitlesOfParts>
  <Manager>&lt;Comms manager name here&gt;</Manager>
  <Company>Microsoft 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Machine Learning, AI &amp; Data Science Conference</dc:subject>
  <dc:creator>Yuqi Wang</dc:creator>
  <cp:keywords/>
  <dc:description/>
  <cp:lastModifiedBy>Yuqi Wang</cp:lastModifiedBy>
  <cp:revision>3817</cp:revision>
  <dcterms:created xsi:type="dcterms:W3CDTF">2018-10-23T07:14:46Z</dcterms:created>
  <dcterms:modified xsi:type="dcterms:W3CDTF">2022-12-08T05:38:58Z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0x01010032F282A732A10A40B5E6861B9720A85B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/>
  </property>
  <property fmtid="{D5CDD505-2E9C-101B-9397-08002B2CF9AE}" pid="7" name="Track">
    <vt:lpwstr/>
  </property>
  <property fmtid="{D5CDD505-2E9C-101B-9397-08002B2CF9AE}" pid="8" name="Event Location">
    <vt:lpwstr/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MSIP_Label_f42aa342-8706-4288-bd11-ebb85995028c_Enabled">
    <vt:lpwstr>True</vt:lpwstr>
  </property>
  <property fmtid="{D5CDD505-2E9C-101B-9397-08002B2CF9AE}" pid="12" name="MSIP_Label_f42aa342-8706-4288-bd11-ebb85995028c_SiteId">
    <vt:lpwstr>72f988bf-86f1-41af-91ab-2d7cd011db47</vt:lpwstr>
  </property>
  <property fmtid="{D5CDD505-2E9C-101B-9397-08002B2CF9AE}" pid="13" name="MSIP_Label_f42aa342-8706-4288-bd11-ebb85995028c_Ref">
    <vt:lpwstr>https://api.informationprotection.azure.com/api/72f988bf-86f1-41af-91ab-2d7cd011db47</vt:lpwstr>
  </property>
  <property fmtid="{D5CDD505-2E9C-101B-9397-08002B2CF9AE}" pid="14" name="MSIP_Label_f42aa342-8706-4288-bd11-ebb85995028c_Owner">
    <vt:lpwstr>maryfj@microsoft.com</vt:lpwstr>
  </property>
  <property fmtid="{D5CDD505-2E9C-101B-9397-08002B2CF9AE}" pid="15" name="MSIP_Label_f42aa342-8706-4288-bd11-ebb85995028c_SetDate">
    <vt:lpwstr>2017-08-29T14:27:20.8568347-07:00</vt:lpwstr>
  </property>
  <property fmtid="{D5CDD505-2E9C-101B-9397-08002B2CF9AE}" pid="16" name="MSIP_Label_f42aa342-8706-4288-bd11-ebb85995028c_Name">
    <vt:lpwstr>General</vt:lpwstr>
  </property>
  <property fmtid="{D5CDD505-2E9C-101B-9397-08002B2CF9AE}" pid="17" name="MSIP_Label_f42aa342-8706-4288-bd11-ebb85995028c_Application">
    <vt:lpwstr>Microsoft Azure Information Protection</vt:lpwstr>
  </property>
  <property fmtid="{D5CDD505-2E9C-101B-9397-08002B2CF9AE}" pid="18" name="MSIP_Label_f42aa342-8706-4288-bd11-ebb85995028c_Extended_MSFT_Method">
    <vt:lpwstr>Automatic</vt:lpwstr>
  </property>
  <property fmtid="{D5CDD505-2E9C-101B-9397-08002B2CF9AE}" pid="19" name="Sensitivity">
    <vt:lpwstr>General</vt:lpwstr>
  </property>
</Properties>
</file>