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 id="2147483660" r:id="rId4"/>
  </p:sldMasterIdLst>
  <p:notesMasterIdLst>
    <p:notesMasterId r:id="rId12"/>
  </p:notesMasterIdLst>
  <p:sldIdLst>
    <p:sldId id="263" r:id="rId5"/>
    <p:sldId id="256" r:id="rId6"/>
    <p:sldId id="258" r:id="rId7"/>
    <p:sldId id="260" r:id="rId8"/>
    <p:sldId id="261" r:id="rId9"/>
    <p:sldId id="262" r:id="rId10"/>
    <p:sldId id="27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4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AF8B6-26C2-44AE-8F34-429F901A2410}" type="datetimeFigureOut">
              <a:rPr lang="zh-CN" altLang="en-US" smtClean="0"/>
              <a:t>2023/1/9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14408-77DF-40DE-89E6-28BDAF3F8F88}" type="slidenum">
              <a:rPr lang="zh-CN" altLang="en-US" smtClean="0"/>
              <a:t>‹#›</a:t>
            </a:fld>
            <a:endParaRPr lang="zh-CN" altLang="en-US"/>
          </a:p>
        </p:txBody>
      </p:sp>
    </p:spTree>
    <p:extLst>
      <p:ext uri="{BB962C8B-B14F-4D97-AF65-F5344CB8AC3E}">
        <p14:creationId xmlns:p14="http://schemas.microsoft.com/office/powerpoint/2010/main" val="279247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F0BA74-B6B0-4726-B93D-848B68F9209C}"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1/9/2023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090206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7E3D00-9D4C-429E-9A61-DDFE4F2097D5}"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1/9/2023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738753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0C25-0538-F556-C923-AB5225AFAE9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D6D74B2D-6F06-D88A-96F4-60D5A65FEE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AC5A22E-D3A9-FF7E-DA11-A92D8B9C172F}"/>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5" name="Footer Placeholder 4">
            <a:extLst>
              <a:ext uri="{FF2B5EF4-FFF2-40B4-BE49-F238E27FC236}">
                <a16:creationId xmlns:a16="http://schemas.microsoft.com/office/drawing/2014/main" id="{715DA957-034B-C2EB-3CBF-82E9955C794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15DA87-A6EF-1106-84BE-7A52F52DDEA0}"/>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363903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5259-17E5-668D-5467-45C1ADC6592C}"/>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D9C02FE-28A0-060E-65D2-98600122C7C1}"/>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9AD9C6F-591F-027D-01BA-F18C4AD9E8D7}"/>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5" name="Footer Placeholder 4">
            <a:extLst>
              <a:ext uri="{FF2B5EF4-FFF2-40B4-BE49-F238E27FC236}">
                <a16:creationId xmlns:a16="http://schemas.microsoft.com/office/drawing/2014/main" id="{0E93DDD2-2A9A-32E2-27C6-B4D0C991AD3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A4A8F60-DF4A-6309-9D9D-0FB175361B5F}"/>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309634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FE880-17C1-B43E-F4C5-C71DA97346B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0DCF2EC-7EF8-29B2-1821-AD1DCC9EFCD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B3100CF-39FB-2F95-5ABB-0F4800F0221F}"/>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5" name="Footer Placeholder 4">
            <a:extLst>
              <a:ext uri="{FF2B5EF4-FFF2-40B4-BE49-F238E27FC236}">
                <a16:creationId xmlns:a16="http://schemas.microsoft.com/office/drawing/2014/main" id="{B4065E35-7D14-3597-E3F6-AA47AF3AB72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767DBC5-F331-7FA7-B7DA-306B7FCDCDE8}"/>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3791216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0102233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4021765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7584227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09536040"/>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4952917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95635664"/>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47186533"/>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83452507"/>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E9E0-8FD4-3AB9-1294-13FFDF5478B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519F2FE-40D7-E611-F574-E306BD5F5D71}"/>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99C0337-E499-3158-1A9D-3B647C65BEB0}"/>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5" name="Footer Placeholder 4">
            <a:extLst>
              <a:ext uri="{FF2B5EF4-FFF2-40B4-BE49-F238E27FC236}">
                <a16:creationId xmlns:a16="http://schemas.microsoft.com/office/drawing/2014/main" id="{7B6FBE1F-0BD7-E72E-F5BD-85198D8A699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D68F3A8-40C3-BF9D-9588-ECC710F7373D}"/>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814192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200563200"/>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7263944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907831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817875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24838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16322688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54565162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71297795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52127338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518876079"/>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2217-1CBD-A7FB-295D-77A69EACEC3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E4BE7A6-1825-B05A-4F26-00C10FABA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DFBD721-576E-D684-4618-0B3546D376D6}"/>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5" name="Footer Placeholder 4">
            <a:extLst>
              <a:ext uri="{FF2B5EF4-FFF2-40B4-BE49-F238E27FC236}">
                <a16:creationId xmlns:a16="http://schemas.microsoft.com/office/drawing/2014/main" id="{BD8B133D-F6BC-9A7D-6EC6-07836088697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5958606-D55A-5F0F-2E72-918E9ACACE03}"/>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14935214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543849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742022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127856570"/>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5240482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62529153"/>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6498937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3500127"/>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686704299"/>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706731468"/>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3560964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F117-4F28-FFCC-F713-5CFBDFD5B1C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E5CB7B3-F09D-2B85-EEC5-ED0CC995E857}"/>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AB042FA-859B-D53A-2EE6-C574318F5B51}"/>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0C8A46A-2908-1849-0E66-662435D14FDD}"/>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6" name="Footer Placeholder 5">
            <a:extLst>
              <a:ext uri="{FF2B5EF4-FFF2-40B4-BE49-F238E27FC236}">
                <a16:creationId xmlns:a16="http://schemas.microsoft.com/office/drawing/2014/main" id="{5F4A6D61-1E15-4EA1-C94A-CD04CFEEB67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97EFB05-39F9-3961-C0D3-847EB8234B7A}"/>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11556282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937902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5937791"/>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9361294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3336181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5285423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5599615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333228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80301710"/>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36270287"/>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14913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F2BA-4457-8613-9F48-D20A34A9EF9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F54786A-57BD-108F-3FE7-F46403BEE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51CABC3B-AA77-F39B-95CC-4C648D3A046B}"/>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3A1EDED-9B9D-32E7-4EE5-B5034CC74E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474EB2EA-FDD5-7BF2-FC59-1495946B110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BE08285E-D2C2-6812-D7C9-F61E1E3538BF}"/>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8" name="Footer Placeholder 7">
            <a:extLst>
              <a:ext uri="{FF2B5EF4-FFF2-40B4-BE49-F238E27FC236}">
                <a16:creationId xmlns:a16="http://schemas.microsoft.com/office/drawing/2014/main" id="{9F131A03-4B45-D9EC-12C8-902715DE00F6}"/>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CBC20AA-4511-13EE-8804-D410391F9E11}"/>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6795806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43506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206909"/>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880499"/>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4029339724"/>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105857099"/>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5275537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1B7A-D387-DD35-DC65-0757E0E9FD6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78F044E-50D3-4C49-E274-8E9406DD0B6B}"/>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4" name="Footer Placeholder 3">
            <a:extLst>
              <a:ext uri="{FF2B5EF4-FFF2-40B4-BE49-F238E27FC236}">
                <a16:creationId xmlns:a16="http://schemas.microsoft.com/office/drawing/2014/main" id="{01BD9E90-A539-29ED-5470-CA6068AAAAF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53B844D-5168-5D63-3366-627A8FEDD693}"/>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54612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AE815-8373-2D69-2DED-E13C3CF70C43}"/>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3" name="Footer Placeholder 2">
            <a:extLst>
              <a:ext uri="{FF2B5EF4-FFF2-40B4-BE49-F238E27FC236}">
                <a16:creationId xmlns:a16="http://schemas.microsoft.com/office/drawing/2014/main" id="{4CB48F07-67F9-EBD6-ACFD-89895DABE0D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FDAD75B-B4BF-250A-86CB-61764739A0BC}"/>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165293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0B71-9DDD-F61B-FA5E-CE590B4502B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ADC117-2018-F5E6-63C8-FF2CB29E8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4713D3F-6806-BC7E-8AC1-CF3CF928D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16773BF-5BAD-C5D5-FA82-CC4093A8763E}"/>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6" name="Footer Placeholder 5">
            <a:extLst>
              <a:ext uri="{FF2B5EF4-FFF2-40B4-BE49-F238E27FC236}">
                <a16:creationId xmlns:a16="http://schemas.microsoft.com/office/drawing/2014/main" id="{9FD20747-B9CD-FC2F-3E2A-AAEACD3ED2A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56226DB-0FD8-F2CB-9010-739B9208AF8E}"/>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338920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C8F2-D256-582C-653A-0E17142F484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967EF08-6D1A-8245-29A5-3B65786FF7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C049115-F825-8AAC-5563-B611F0AAE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F3E45B1-1FD2-EB9C-3BF8-0E49927DB9E2}"/>
              </a:ext>
            </a:extLst>
          </p:cNvPr>
          <p:cNvSpPr>
            <a:spLocks noGrp="1"/>
          </p:cNvSpPr>
          <p:nvPr>
            <p:ph type="dt" sz="half" idx="10"/>
          </p:nvPr>
        </p:nvSpPr>
        <p:spPr/>
        <p:txBody>
          <a:bodyPr/>
          <a:lstStyle/>
          <a:p>
            <a:fld id="{2E2CEFBF-3FA7-4174-92BD-F6C25D473220}" type="datetimeFigureOut">
              <a:rPr lang="zh-CN" altLang="en-US" smtClean="0"/>
              <a:t>2023/1/9</a:t>
            </a:fld>
            <a:endParaRPr lang="zh-CN" altLang="en-US"/>
          </a:p>
        </p:txBody>
      </p:sp>
      <p:sp>
        <p:nvSpPr>
          <p:cNvPr id="6" name="Footer Placeholder 5">
            <a:extLst>
              <a:ext uri="{FF2B5EF4-FFF2-40B4-BE49-F238E27FC236}">
                <a16:creationId xmlns:a16="http://schemas.microsoft.com/office/drawing/2014/main" id="{051FC46C-DB2B-46D9-1A25-1E5E00E463A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70A32AE-5BA8-CE03-A20C-33B37501CE1E}"/>
              </a:ext>
            </a:extLst>
          </p:cNvPr>
          <p:cNvSpPr>
            <a:spLocks noGrp="1"/>
          </p:cNvSpPr>
          <p:nvPr>
            <p:ph type="sldNum" sz="quarter" idx="12"/>
          </p:nvPr>
        </p:nvSpPr>
        <p:spPr/>
        <p:txBody>
          <a:body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319978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tags" Target="../tags/tag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image" Target="../media/image1.emf"/><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tags" Target="../tags/tag3.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tags" Target="../tags/tag1.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33A37-7311-8B3C-9915-F779426E6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716C056-0885-C822-389B-9CF179A4C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171B365-0ADB-74E2-C611-8AA15FB81C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CEFBF-3FA7-4174-92BD-F6C25D473220}" type="datetimeFigureOut">
              <a:rPr lang="zh-CN" altLang="en-US" smtClean="0"/>
              <a:t>2023/1/9</a:t>
            </a:fld>
            <a:endParaRPr lang="zh-CN" altLang="en-US"/>
          </a:p>
        </p:txBody>
      </p:sp>
      <p:sp>
        <p:nvSpPr>
          <p:cNvPr id="5" name="Footer Placeholder 4">
            <a:extLst>
              <a:ext uri="{FF2B5EF4-FFF2-40B4-BE49-F238E27FC236}">
                <a16:creationId xmlns:a16="http://schemas.microsoft.com/office/drawing/2014/main" id="{C47CB9B5-5ACF-AE10-EAA1-BFD5765B09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DC2FC06E-86B1-6B24-60C3-13EF672E24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DC7F2B-6BE9-406E-B8C5-F39F4D472FF2}" type="slidenum">
              <a:rPr lang="zh-CN" altLang="en-US" smtClean="0"/>
              <a:t>‹#›</a:t>
            </a:fld>
            <a:endParaRPr lang="zh-CN" altLang="en-US"/>
          </a:p>
        </p:txBody>
      </p:sp>
    </p:spTree>
    <p:extLst>
      <p:ext uri="{BB962C8B-B14F-4D97-AF65-F5344CB8AC3E}">
        <p14:creationId xmlns:p14="http://schemas.microsoft.com/office/powerpoint/2010/main" val="1661509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205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customXml" Target="../../customXml/item2.xml"/><Relationship Id="rId1" Type="http://schemas.openxmlformats.org/officeDocument/2006/relationships/tags" Target="../tags/tag4.xml"/><Relationship Id="rId6" Type="http://schemas.openxmlformats.org/officeDocument/2006/relationships/image" Target="../media/image4.bin"/><Relationship Id="rId5" Type="http://schemas.openxmlformats.org/officeDocument/2006/relationships/notesSlide" Target="../notesSlides/notesSlide1.xml"/><Relationship Id="rId4"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customXml" Target="../../customXml/item1.xml"/><Relationship Id="rId1" Type="http://schemas.openxmlformats.org/officeDocument/2006/relationships/tags" Target="../tags/tag6.xml"/><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custDataLst>
              <p:custData r:id="rId2"/>
            </p:custDataLst>
          </p:nvPr>
        </p:nvSpPr>
        <p:spPr/>
        <p:txBody>
          <a:bodyPr/>
          <a:lstStyle/>
          <a:p>
            <a:r>
              <a:rPr lang="en-US" altLang="zh-CN" dirty="0"/>
              <a:t>Power Platform Dataflow Intro</a:t>
            </a:r>
            <a:endParaRPr lang="en-US" dirty="0"/>
          </a:p>
        </p:txBody>
      </p:sp>
      <p:sp>
        <p:nvSpPr>
          <p:cNvPr id="6" name="Subtitle 5">
            <a:extLst>
              <a:ext uri="{FF2B5EF4-FFF2-40B4-BE49-F238E27FC236}">
                <a16:creationId xmlns:a16="http://schemas.microsoft.com/office/drawing/2014/main" id="{12808BD5-6BEE-4164-9264-E55A823F2E3D}"/>
              </a:ext>
            </a:extLst>
          </p:cNvPr>
          <p:cNvSpPr>
            <a:spLocks noGrp="1"/>
          </p:cNvSpPr>
          <p:nvPr>
            <p:ph type="subTitle" idx="1"/>
          </p:nvPr>
        </p:nvSpPr>
        <p:spPr/>
        <p:txBody>
          <a:bodyPr>
            <a:normAutofit lnSpcReduction="10000"/>
          </a:bodyPr>
          <a:lstStyle/>
          <a:p>
            <a:r>
              <a:rPr lang="en-US" dirty="0"/>
              <a:t>Jinyu Xu | GPS CSA</a:t>
            </a:r>
          </a:p>
        </p:txBody>
      </p:sp>
      <p:pic>
        <p:nvPicPr>
          <p:cNvPr id="8" name="M365CO19_ENT_Android_236" descr="Male business executive looking out office window with Android mobile device in hand.">
            <a:extLst>
              <a:ext uri="{FF2B5EF4-FFF2-40B4-BE49-F238E27FC236}">
                <a16:creationId xmlns:a16="http://schemas.microsoft.com/office/drawing/2014/main" id="{DEBB7B6C-5800-4217-A7DA-4983C5C30F7A}"/>
              </a:ext>
            </a:extLst>
          </p:cNvPr>
          <p:cNvPicPr>
            <a:picLocks noGrp="1" noChangeAspect="1"/>
          </p:cNvPicPr>
          <p:nvPr>
            <p:ph type="pic" sz="quarter" idx="17"/>
            <p:custDataLst>
              <p:tags r:id="rId3"/>
            </p:custDataLst>
          </p:nvPr>
        </p:nvPicPr>
        <p:blipFill>
          <a:blip r:embed="rId6" cstate="screen">
            <a:extLst>
              <a:ext uri="{28A0092B-C50C-407E-A947-70E740481C1C}">
                <a14:useLocalDpi xmlns:a14="http://schemas.microsoft.com/office/drawing/2010/main"/>
              </a:ext>
            </a:extLst>
          </a:blip>
          <a:srcRect l="16617" r="16617"/>
          <a:stretch>
            <a:fillRect/>
          </a:stretch>
        </p:blipFill>
        <p:spPr>
          <a:prstGeom prst="rect">
            <a:avLst/>
          </a:prstGeom>
        </p:spPr>
      </p:pic>
    </p:spTree>
    <p:custDataLst>
      <p:tags r:id="rId1"/>
    </p:custDataLst>
    <p:extLst>
      <p:ext uri="{BB962C8B-B14F-4D97-AF65-F5344CB8AC3E}">
        <p14:creationId xmlns:p14="http://schemas.microsoft.com/office/powerpoint/2010/main" val="218195648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1403DF-724A-3FC5-E4C3-44490EDE435D}"/>
              </a:ext>
            </a:extLst>
          </p:cNvPr>
          <p:cNvSpPr txBox="1"/>
          <p:nvPr/>
        </p:nvSpPr>
        <p:spPr>
          <a:xfrm>
            <a:off x="241222" y="151465"/>
            <a:ext cx="11050650" cy="523220"/>
          </a:xfrm>
          <a:prstGeom prst="rect">
            <a:avLst/>
          </a:prstGeom>
          <a:noFill/>
        </p:spPr>
        <p:txBody>
          <a:bodyPr wrap="square" rtlCol="0">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Dataflow integration with Microsoft Power Platform and Dynamics 365</a:t>
            </a:r>
            <a:endParaRPr lang="zh-CN" altLang="en-US" sz="2800" dirty="0">
              <a:latin typeface="Calibri" panose="020F0502020204030204" pitchFamily="34" charset="0"/>
              <a:cs typeface="Calibri" panose="020F0502020204030204" pitchFamily="34" charset="0"/>
            </a:endParaRPr>
          </a:p>
        </p:txBody>
      </p:sp>
      <p:grpSp>
        <p:nvGrpSpPr>
          <p:cNvPr id="51" name="Group 50">
            <a:extLst>
              <a:ext uri="{FF2B5EF4-FFF2-40B4-BE49-F238E27FC236}">
                <a16:creationId xmlns:a16="http://schemas.microsoft.com/office/drawing/2014/main" id="{E27F20F0-99EF-26DE-B2BA-21047160BCBA}"/>
              </a:ext>
            </a:extLst>
          </p:cNvPr>
          <p:cNvGrpSpPr/>
          <p:nvPr/>
        </p:nvGrpSpPr>
        <p:grpSpPr>
          <a:xfrm>
            <a:off x="6821844" y="1048334"/>
            <a:ext cx="5017065" cy="5409868"/>
            <a:chOff x="2704239" y="896869"/>
            <a:chExt cx="5017065" cy="5409868"/>
          </a:xfrm>
        </p:grpSpPr>
        <p:pic>
          <p:nvPicPr>
            <p:cNvPr id="6" name="Picture 5">
              <a:extLst>
                <a:ext uri="{FF2B5EF4-FFF2-40B4-BE49-F238E27FC236}">
                  <a16:creationId xmlns:a16="http://schemas.microsoft.com/office/drawing/2014/main" id="{9BEA5A12-6FB7-8A07-C62A-8572628B4661}"/>
                </a:ext>
              </a:extLst>
            </p:cNvPr>
            <p:cNvPicPr>
              <a:picLocks noChangeAspect="1"/>
            </p:cNvPicPr>
            <p:nvPr/>
          </p:nvPicPr>
          <p:blipFill>
            <a:blip r:embed="rId2"/>
            <a:stretch>
              <a:fillRect/>
            </a:stretch>
          </p:blipFill>
          <p:spPr>
            <a:xfrm>
              <a:off x="2704239" y="3363267"/>
              <a:ext cx="5017065" cy="2943470"/>
            </a:xfrm>
            <a:prstGeom prst="rect">
              <a:avLst/>
            </a:prstGeom>
          </p:spPr>
        </p:pic>
        <p:grpSp>
          <p:nvGrpSpPr>
            <p:cNvPr id="20" name="Group 19">
              <a:extLst>
                <a:ext uri="{FF2B5EF4-FFF2-40B4-BE49-F238E27FC236}">
                  <a16:creationId xmlns:a16="http://schemas.microsoft.com/office/drawing/2014/main" id="{523E962A-5DBC-4981-57C8-97E5D375362D}"/>
                </a:ext>
              </a:extLst>
            </p:cNvPr>
            <p:cNvGrpSpPr/>
            <p:nvPr/>
          </p:nvGrpSpPr>
          <p:grpSpPr>
            <a:xfrm>
              <a:off x="3136185" y="896869"/>
              <a:ext cx="1654597" cy="1320043"/>
              <a:chOff x="1573306" y="2112831"/>
              <a:chExt cx="1654597" cy="1320043"/>
            </a:xfrm>
          </p:grpSpPr>
          <p:pic>
            <p:nvPicPr>
              <p:cNvPr id="8" name="Picture 7">
                <a:extLst>
                  <a:ext uri="{FF2B5EF4-FFF2-40B4-BE49-F238E27FC236}">
                    <a16:creationId xmlns:a16="http://schemas.microsoft.com/office/drawing/2014/main" id="{B195F2B0-360B-F99E-20DC-7928B38C33A8}"/>
                  </a:ext>
                </a:extLst>
              </p:cNvPr>
              <p:cNvPicPr>
                <a:picLocks noChangeAspect="1"/>
              </p:cNvPicPr>
              <p:nvPr/>
            </p:nvPicPr>
            <p:blipFill>
              <a:blip r:embed="rId3"/>
              <a:stretch>
                <a:fillRect/>
              </a:stretch>
            </p:blipFill>
            <p:spPr>
              <a:xfrm>
                <a:off x="2004914" y="2112831"/>
                <a:ext cx="791381" cy="814634"/>
              </a:xfrm>
              <a:prstGeom prst="rect">
                <a:avLst/>
              </a:prstGeom>
            </p:spPr>
          </p:pic>
          <p:pic>
            <p:nvPicPr>
              <p:cNvPr id="10" name="Picture 9">
                <a:extLst>
                  <a:ext uri="{FF2B5EF4-FFF2-40B4-BE49-F238E27FC236}">
                    <a16:creationId xmlns:a16="http://schemas.microsoft.com/office/drawing/2014/main" id="{C3028A50-7AE2-5E06-1206-40778E8C3D64}"/>
                  </a:ext>
                </a:extLst>
              </p:cNvPr>
              <p:cNvPicPr>
                <a:picLocks noChangeAspect="1"/>
              </p:cNvPicPr>
              <p:nvPr/>
            </p:nvPicPr>
            <p:blipFill>
              <a:blip r:embed="rId4"/>
              <a:stretch>
                <a:fillRect/>
              </a:stretch>
            </p:blipFill>
            <p:spPr>
              <a:xfrm>
                <a:off x="1573306" y="3001654"/>
                <a:ext cx="1654597" cy="431220"/>
              </a:xfrm>
              <a:prstGeom prst="rect">
                <a:avLst/>
              </a:prstGeom>
            </p:spPr>
          </p:pic>
        </p:grpSp>
        <p:grpSp>
          <p:nvGrpSpPr>
            <p:cNvPr id="17" name="Group 16">
              <a:extLst>
                <a:ext uri="{FF2B5EF4-FFF2-40B4-BE49-F238E27FC236}">
                  <a16:creationId xmlns:a16="http://schemas.microsoft.com/office/drawing/2014/main" id="{64A3CCE1-40B8-8290-CBA6-637103AA7936}"/>
                </a:ext>
              </a:extLst>
            </p:cNvPr>
            <p:cNvGrpSpPr/>
            <p:nvPr/>
          </p:nvGrpSpPr>
          <p:grpSpPr>
            <a:xfrm>
              <a:off x="5519670" y="942512"/>
              <a:ext cx="1654597" cy="1156433"/>
              <a:chOff x="8313746" y="2196499"/>
              <a:chExt cx="1654597" cy="1156433"/>
            </a:xfrm>
          </p:grpSpPr>
          <p:pic>
            <p:nvPicPr>
              <p:cNvPr id="12" name="Picture 11">
                <a:extLst>
                  <a:ext uri="{FF2B5EF4-FFF2-40B4-BE49-F238E27FC236}">
                    <a16:creationId xmlns:a16="http://schemas.microsoft.com/office/drawing/2014/main" id="{86CFA5B0-DC6A-B3BA-6128-53CE1982AB02}"/>
                  </a:ext>
                </a:extLst>
              </p:cNvPr>
              <p:cNvPicPr>
                <a:picLocks noChangeAspect="1"/>
              </p:cNvPicPr>
              <p:nvPr/>
            </p:nvPicPr>
            <p:blipFill>
              <a:blip r:embed="rId5"/>
              <a:stretch>
                <a:fillRect/>
              </a:stretch>
            </p:blipFill>
            <p:spPr>
              <a:xfrm>
                <a:off x="8700825" y="2196499"/>
                <a:ext cx="863357" cy="837508"/>
              </a:xfrm>
              <a:prstGeom prst="rect">
                <a:avLst/>
              </a:prstGeom>
            </p:spPr>
          </p:pic>
          <p:pic>
            <p:nvPicPr>
              <p:cNvPr id="14" name="Picture 13">
                <a:extLst>
                  <a:ext uri="{FF2B5EF4-FFF2-40B4-BE49-F238E27FC236}">
                    <a16:creationId xmlns:a16="http://schemas.microsoft.com/office/drawing/2014/main" id="{F3879AAC-5154-20B2-3D0F-3FAE8721AFF8}"/>
                  </a:ext>
                </a:extLst>
              </p:cNvPr>
              <p:cNvPicPr>
                <a:picLocks noChangeAspect="1"/>
              </p:cNvPicPr>
              <p:nvPr/>
            </p:nvPicPr>
            <p:blipFill>
              <a:blip r:embed="rId6"/>
              <a:stretch>
                <a:fillRect/>
              </a:stretch>
            </p:blipFill>
            <p:spPr>
              <a:xfrm>
                <a:off x="8313746" y="3064855"/>
                <a:ext cx="1654597" cy="288077"/>
              </a:xfrm>
              <a:prstGeom prst="rect">
                <a:avLst/>
              </a:prstGeom>
            </p:spPr>
          </p:pic>
        </p:grpSp>
        <p:pic>
          <p:nvPicPr>
            <p:cNvPr id="16" name="Picture 15">
              <a:extLst>
                <a:ext uri="{FF2B5EF4-FFF2-40B4-BE49-F238E27FC236}">
                  <a16:creationId xmlns:a16="http://schemas.microsoft.com/office/drawing/2014/main" id="{31431704-A69C-7F66-9969-C165022661E0}"/>
                </a:ext>
              </a:extLst>
            </p:cNvPr>
            <p:cNvPicPr>
              <a:picLocks noChangeAspect="1"/>
            </p:cNvPicPr>
            <p:nvPr/>
          </p:nvPicPr>
          <p:blipFill>
            <a:blip r:embed="rId7"/>
            <a:stretch>
              <a:fillRect/>
            </a:stretch>
          </p:blipFill>
          <p:spPr>
            <a:xfrm>
              <a:off x="4207361" y="2473927"/>
              <a:ext cx="583421" cy="667569"/>
            </a:xfrm>
            <a:prstGeom prst="rect">
              <a:avLst/>
            </a:prstGeom>
          </p:spPr>
        </p:pic>
        <p:grpSp>
          <p:nvGrpSpPr>
            <p:cNvPr id="50" name="Group 49">
              <a:extLst>
                <a:ext uri="{FF2B5EF4-FFF2-40B4-BE49-F238E27FC236}">
                  <a16:creationId xmlns:a16="http://schemas.microsoft.com/office/drawing/2014/main" id="{C33F1E55-736E-67A4-06FB-83E193AF1480}"/>
                </a:ext>
              </a:extLst>
            </p:cNvPr>
            <p:cNvGrpSpPr/>
            <p:nvPr/>
          </p:nvGrpSpPr>
          <p:grpSpPr>
            <a:xfrm>
              <a:off x="3970774" y="2216912"/>
              <a:ext cx="2376194" cy="924584"/>
              <a:chOff x="3970774" y="2216912"/>
              <a:chExt cx="2376194" cy="924584"/>
            </a:xfrm>
          </p:grpSpPr>
          <p:cxnSp>
            <p:nvCxnSpPr>
              <p:cNvPr id="22" name="Connector: Elbow 21">
                <a:extLst>
                  <a:ext uri="{FF2B5EF4-FFF2-40B4-BE49-F238E27FC236}">
                    <a16:creationId xmlns:a16="http://schemas.microsoft.com/office/drawing/2014/main" id="{AFEBE8F5-8004-67FB-4A8A-8DA5B5B44E39}"/>
                  </a:ext>
                </a:extLst>
              </p:cNvPr>
              <p:cNvCxnSpPr>
                <a:cxnSpLocks/>
              </p:cNvCxnSpPr>
              <p:nvPr/>
            </p:nvCxnSpPr>
            <p:spPr>
              <a:xfrm>
                <a:off x="3970774" y="2326763"/>
                <a:ext cx="1033182" cy="814733"/>
              </a:xfrm>
              <a:prstGeom prst="bentConnector3">
                <a:avLst>
                  <a:gd name="adj1" fmla="val 100496"/>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8423B2D-4F06-90CD-103A-579E4AC65414}"/>
                  </a:ext>
                </a:extLst>
              </p:cNvPr>
              <p:cNvCxnSpPr>
                <a:cxnSpLocks/>
              </p:cNvCxnSpPr>
              <p:nvPr/>
            </p:nvCxnSpPr>
            <p:spPr>
              <a:xfrm flipH="1">
                <a:off x="4985256" y="2332810"/>
                <a:ext cx="136171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21D7D77-521E-B73B-3C27-FEC8A8FED57C}"/>
                  </a:ext>
                </a:extLst>
              </p:cNvPr>
              <p:cNvCxnSpPr>
                <a:cxnSpLocks/>
              </p:cNvCxnSpPr>
              <p:nvPr/>
            </p:nvCxnSpPr>
            <p:spPr>
              <a:xfrm>
                <a:off x="3998824" y="2216912"/>
                <a:ext cx="0" cy="10985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73937F-3367-F13F-D778-775775EE28FF}"/>
                  </a:ext>
                </a:extLst>
              </p:cNvPr>
              <p:cNvCxnSpPr>
                <a:cxnSpLocks/>
              </p:cNvCxnSpPr>
              <p:nvPr/>
            </p:nvCxnSpPr>
            <p:spPr>
              <a:xfrm>
                <a:off x="6315322" y="2216912"/>
                <a:ext cx="0" cy="114955"/>
              </a:xfrm>
              <a:prstGeom prst="line">
                <a:avLst/>
              </a:prstGeom>
              <a:ln w="57150"/>
            </p:spPr>
            <p:style>
              <a:lnRef idx="1">
                <a:schemeClr val="accent1"/>
              </a:lnRef>
              <a:fillRef idx="0">
                <a:schemeClr val="accent1"/>
              </a:fillRef>
              <a:effectRef idx="0">
                <a:schemeClr val="accent1"/>
              </a:effectRef>
              <a:fontRef idx="minor">
                <a:schemeClr val="tx1"/>
              </a:fontRef>
            </p:style>
          </p:cxnSp>
        </p:grpSp>
      </p:grpSp>
      <p:sp>
        <p:nvSpPr>
          <p:cNvPr id="52" name="TextBox 51">
            <a:extLst>
              <a:ext uri="{FF2B5EF4-FFF2-40B4-BE49-F238E27FC236}">
                <a16:creationId xmlns:a16="http://schemas.microsoft.com/office/drawing/2014/main" id="{991B8FC5-A68D-3CB0-DAA0-0A8F2D78EE1F}"/>
              </a:ext>
            </a:extLst>
          </p:cNvPr>
          <p:cNvSpPr txBox="1"/>
          <p:nvPr/>
        </p:nvSpPr>
        <p:spPr>
          <a:xfrm>
            <a:off x="402702" y="1246247"/>
            <a:ext cx="5356751" cy="4093428"/>
          </a:xfrm>
          <a:prstGeom prst="rect">
            <a:avLst/>
          </a:prstGeom>
          <a:noFill/>
        </p:spPr>
        <p:txBody>
          <a:bodyPr wrap="square" rtlCol="0">
            <a:spAutoFit/>
          </a:bodyPr>
          <a:lstStyle/>
          <a:p>
            <a:pPr>
              <a:spcAft>
                <a:spcPts val="600"/>
              </a:spcAft>
            </a:pPr>
            <a:r>
              <a:rPr lang="en-US" altLang="zh-CN" sz="2000" dirty="0">
                <a:latin typeface="Calibri" panose="020F0502020204030204" pitchFamily="34" charset="0"/>
                <a:ea typeface="Calibri" panose="020F0502020204030204" pitchFamily="34" charset="0"/>
                <a:cs typeface="Calibri" panose="020F0502020204030204" pitchFamily="34" charset="0"/>
              </a:rPr>
              <a:t>Use-case scenario for dataflows</a:t>
            </a:r>
          </a:p>
          <a:p>
            <a:pPr marL="285750" indent="-285750">
              <a:spcAft>
                <a:spcPts val="600"/>
              </a:spcAft>
              <a:buFont typeface="Arial" panose="020B0604020202020204" pitchFamily="34" charset="0"/>
              <a:buChar char="•"/>
            </a:pPr>
            <a:r>
              <a:rPr lang="en-US" altLang="zh-CN" sz="2000" dirty="0">
                <a:latin typeface="Calibri" panose="020F0502020204030204" pitchFamily="34" charset="0"/>
                <a:ea typeface="Calibri" panose="020F0502020204030204" pitchFamily="34" charset="0"/>
                <a:cs typeface="Calibri" panose="020F0502020204030204" pitchFamily="34" charset="0"/>
              </a:rPr>
              <a:t>Data</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ea typeface="Calibri" panose="020F0502020204030204" pitchFamily="34" charset="0"/>
                <a:cs typeface="Calibri" panose="020F0502020204030204" pitchFamily="34" charset="0"/>
              </a:rPr>
              <a:t>migration</a:t>
            </a:r>
            <a:r>
              <a:rPr lang="zh-CN" alt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ea typeface="Calibri" panose="020F0502020204030204" pitchFamily="34" charset="0"/>
                <a:cs typeface="Calibri" panose="020F0502020204030204" pitchFamily="34" charset="0"/>
              </a:rPr>
              <a:t>from legacy system, using PowerApps for the new user interface experience rather than the legacy on-prem system.</a:t>
            </a:r>
          </a:p>
          <a:p>
            <a:pPr marL="285750" indent="-285750">
              <a:spcAft>
                <a:spcPts val="600"/>
              </a:spcAft>
              <a:buFont typeface="Arial" panose="020B0604020202020204" pitchFamily="34" charset="0"/>
              <a:buChar char="•"/>
            </a:pPr>
            <a:r>
              <a:rPr lang="en-US" altLang="zh-CN" sz="2000" dirty="0">
                <a:latin typeface="Calibri" panose="020F0502020204030204" pitchFamily="34" charset="0"/>
                <a:ea typeface="Calibri" panose="020F0502020204030204" pitchFamily="34" charset="0"/>
                <a:cs typeface="Calibri" panose="020F0502020204030204" pitchFamily="34" charset="0"/>
              </a:rPr>
              <a:t>Creating your own custom tables to unify data across your organization.</a:t>
            </a:r>
          </a:p>
          <a:p>
            <a:pPr marL="285750" indent="-285750">
              <a:spcAft>
                <a:spcPts val="600"/>
              </a:spcAft>
              <a:buFont typeface="Arial" panose="020B0604020202020204" pitchFamily="34" charset="0"/>
              <a:buChar char="•"/>
            </a:pPr>
            <a:r>
              <a:rPr lang="en-US" altLang="zh-CN" sz="2000" dirty="0">
                <a:latin typeface="Calibri" panose="020F0502020204030204" pitchFamily="34" charset="0"/>
                <a:ea typeface="Calibri" panose="020F0502020204030204" pitchFamily="34" charset="0"/>
                <a:cs typeface="Calibri" panose="020F0502020204030204" pitchFamily="34" charset="0"/>
              </a:rPr>
              <a:t>Creating Power BI reports and dashboards thar leverage dataflow data.</a:t>
            </a:r>
          </a:p>
          <a:p>
            <a:pPr marL="285750" indent="-285750">
              <a:spcAft>
                <a:spcPts val="600"/>
              </a:spcAft>
              <a:buFont typeface="Arial" panose="020B0604020202020204" pitchFamily="34" charset="0"/>
              <a:buChar char="•"/>
            </a:pPr>
            <a:r>
              <a:rPr lang="en-US" altLang="zh-CN" sz="2000" dirty="0">
                <a:latin typeface="Calibri" panose="020F0502020204030204" pitchFamily="34" charset="0"/>
                <a:ea typeface="Calibri" panose="020F0502020204030204" pitchFamily="34" charset="0"/>
                <a:cs typeface="Calibri" panose="020F0502020204030204" pitchFamily="34" charset="0"/>
              </a:rPr>
              <a:t>Creating integration with Azure Data and AI service via your organizations’ Azure Data Lake Storage Gen2 account.</a:t>
            </a:r>
          </a:p>
        </p:txBody>
      </p:sp>
    </p:spTree>
    <p:extLst>
      <p:ext uri="{BB962C8B-B14F-4D97-AF65-F5344CB8AC3E}">
        <p14:creationId xmlns:p14="http://schemas.microsoft.com/office/powerpoint/2010/main" val="329426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435F67-7F2A-334F-8066-35DF23683FC5}"/>
              </a:ext>
            </a:extLst>
          </p:cNvPr>
          <p:cNvPicPr>
            <a:picLocks noChangeAspect="1"/>
          </p:cNvPicPr>
          <p:nvPr/>
        </p:nvPicPr>
        <p:blipFill>
          <a:blip r:embed="rId2"/>
          <a:stretch>
            <a:fillRect/>
          </a:stretch>
        </p:blipFill>
        <p:spPr>
          <a:xfrm>
            <a:off x="1480993" y="1776999"/>
            <a:ext cx="8998144" cy="4411247"/>
          </a:xfrm>
          <a:prstGeom prst="rect">
            <a:avLst/>
          </a:prstGeom>
        </p:spPr>
      </p:pic>
      <p:sp>
        <p:nvSpPr>
          <p:cNvPr id="3" name="TextBox 2">
            <a:extLst>
              <a:ext uri="{FF2B5EF4-FFF2-40B4-BE49-F238E27FC236}">
                <a16:creationId xmlns:a16="http://schemas.microsoft.com/office/drawing/2014/main" id="{D95C1A1D-48EA-C181-0DA7-B29621CF5CA9}"/>
              </a:ext>
            </a:extLst>
          </p:cNvPr>
          <p:cNvSpPr txBox="1"/>
          <p:nvPr/>
        </p:nvSpPr>
        <p:spPr>
          <a:xfrm>
            <a:off x="252442" y="241222"/>
            <a:ext cx="11050650" cy="523220"/>
          </a:xfrm>
          <a:prstGeom prst="rect">
            <a:avLst/>
          </a:prstGeom>
          <a:noFill/>
        </p:spPr>
        <p:txBody>
          <a:bodyPr wrap="square" rtlCol="0">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Dataflow types</a:t>
            </a:r>
            <a:endParaRPr lang="zh-CN" altLang="en-US"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2A7230F-E0E9-90DC-4B48-01E5A1B9B29D}"/>
              </a:ext>
            </a:extLst>
          </p:cNvPr>
          <p:cNvSpPr txBox="1"/>
          <p:nvPr/>
        </p:nvSpPr>
        <p:spPr>
          <a:xfrm>
            <a:off x="370964" y="978333"/>
            <a:ext cx="10932128" cy="584775"/>
          </a:xfrm>
          <a:prstGeom prst="rect">
            <a:avLst/>
          </a:prstGeom>
          <a:noFill/>
        </p:spPr>
        <p:txBody>
          <a:bodyPr wrap="square">
            <a:spAutoFit/>
          </a:bodyPr>
          <a:lstStyle/>
          <a:p>
            <a:r>
              <a:rPr lang="en-US" altLang="zh-CN" sz="16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Selecting a storage destination of a dataflow determines the dataflow's type. A dataflow that loads data into Dataverse tables is categorized as a </a:t>
            </a:r>
            <a:r>
              <a:rPr lang="en-US" altLang="zh-CN" sz="1600" b="1" i="1"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standard dataflow</a:t>
            </a:r>
            <a:r>
              <a:rPr lang="en-US" altLang="zh-CN" sz="16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Dataflows that load data to analytical entities is categorized as an </a:t>
            </a:r>
            <a:r>
              <a:rPr lang="en-US" altLang="zh-CN" sz="1600" b="1" i="1"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analytical dataflow</a:t>
            </a:r>
            <a:r>
              <a:rPr lang="en-US" altLang="zh-CN" sz="1600"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125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2BE01-A680-DC68-D3AB-0B96FA7E14C3}"/>
              </a:ext>
            </a:extLst>
          </p:cNvPr>
          <p:cNvSpPr txBox="1"/>
          <p:nvPr/>
        </p:nvSpPr>
        <p:spPr>
          <a:xfrm>
            <a:off x="258052" y="325363"/>
            <a:ext cx="11050650" cy="523220"/>
          </a:xfrm>
          <a:prstGeom prst="rect">
            <a:avLst/>
          </a:prstGeom>
          <a:noFill/>
        </p:spPr>
        <p:txBody>
          <a:bodyPr wrap="square" rtlCol="0">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Primary steps to use a dataflow</a:t>
            </a:r>
            <a:endParaRPr lang="zh-CN" altLang="en-US"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9752B4F-40BA-54AB-5017-559B12418357}"/>
              </a:ext>
            </a:extLst>
          </p:cNvPr>
          <p:cNvSpPr txBox="1"/>
          <p:nvPr/>
        </p:nvSpPr>
        <p:spPr>
          <a:xfrm>
            <a:off x="624092" y="1366897"/>
            <a:ext cx="6095064" cy="4201150"/>
          </a:xfrm>
          <a:prstGeom prst="rect">
            <a:avLst/>
          </a:prstGeom>
          <a:noFill/>
        </p:spPr>
        <p:txBody>
          <a:bodyPr wrap="square">
            <a:spAutoFit/>
          </a:bodyPr>
          <a:lstStyle/>
          <a:p>
            <a:pPr algn="l">
              <a:spcAft>
                <a:spcPts val="900"/>
              </a:spcAft>
              <a:buFont typeface="+mj-lt"/>
              <a:buAutoNum type="arabicPeriod"/>
            </a:pPr>
            <a:r>
              <a:rPr lang="en-US" altLang="zh-CN"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Author the dataflow in the Power Apps portal. You select the destination to load the output data to, the source to get the data from, and the Power Query steps to transform the data using Microsoft tools that are designed to make doing so straightforward.</a:t>
            </a:r>
          </a:p>
          <a:p>
            <a:pPr algn="l">
              <a:spcAft>
                <a:spcPts val="900"/>
              </a:spcAft>
              <a:buFont typeface="+mj-lt"/>
              <a:buAutoNum type="arabicPeriod"/>
            </a:pPr>
            <a:r>
              <a:rPr lang="en-US" altLang="zh-CN"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Schedule dataflow runs. This is the frequency in which the Power Platform Dataflow should refresh the data that your dataflow will load and transform.</a:t>
            </a:r>
          </a:p>
          <a:p>
            <a:pPr algn="l">
              <a:spcAft>
                <a:spcPts val="900"/>
              </a:spcAft>
              <a:buFont typeface="+mj-lt"/>
              <a:buAutoNum type="arabicPeriod"/>
            </a:pPr>
            <a:r>
              <a:rPr lang="en-US" altLang="zh-CN"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Use the data you loaded to the destination storage. You can build apps, flows, Power BI reports, and dashboards or connect directly to the dataflow’s Common Data Model folder in your organization’s lake using Azure data services like Azure Data Factory, Azure Databricks or any other service that supports the Common Data Model folder standard.</a:t>
            </a:r>
          </a:p>
        </p:txBody>
      </p:sp>
      <p:grpSp>
        <p:nvGrpSpPr>
          <p:cNvPr id="11" name="Group 10">
            <a:extLst>
              <a:ext uri="{FF2B5EF4-FFF2-40B4-BE49-F238E27FC236}">
                <a16:creationId xmlns:a16="http://schemas.microsoft.com/office/drawing/2014/main" id="{50804F44-9C61-7299-9C87-56E285FEE949}"/>
              </a:ext>
            </a:extLst>
          </p:cNvPr>
          <p:cNvGrpSpPr/>
          <p:nvPr/>
        </p:nvGrpSpPr>
        <p:grpSpPr>
          <a:xfrm>
            <a:off x="7600435" y="1209414"/>
            <a:ext cx="4591565" cy="4591954"/>
            <a:chOff x="7600435" y="1209414"/>
            <a:chExt cx="4591565" cy="4591954"/>
          </a:xfrm>
        </p:grpSpPr>
        <p:pic>
          <p:nvPicPr>
            <p:cNvPr id="8" name="Picture 7">
              <a:extLst>
                <a:ext uri="{FF2B5EF4-FFF2-40B4-BE49-F238E27FC236}">
                  <a16:creationId xmlns:a16="http://schemas.microsoft.com/office/drawing/2014/main" id="{9BAFE160-5EA0-5A7B-D29D-639FCC507503}"/>
                </a:ext>
              </a:extLst>
            </p:cNvPr>
            <p:cNvPicPr>
              <a:picLocks noChangeAspect="1"/>
            </p:cNvPicPr>
            <p:nvPr/>
          </p:nvPicPr>
          <p:blipFill>
            <a:blip r:embed="rId2"/>
            <a:stretch>
              <a:fillRect/>
            </a:stretch>
          </p:blipFill>
          <p:spPr>
            <a:xfrm>
              <a:off x="7600435" y="1209414"/>
              <a:ext cx="4572000" cy="2076561"/>
            </a:xfrm>
            <a:prstGeom prst="rect">
              <a:avLst/>
            </a:prstGeom>
          </p:spPr>
        </p:pic>
        <p:pic>
          <p:nvPicPr>
            <p:cNvPr id="10" name="Picture 9">
              <a:extLst>
                <a:ext uri="{FF2B5EF4-FFF2-40B4-BE49-F238E27FC236}">
                  <a16:creationId xmlns:a16="http://schemas.microsoft.com/office/drawing/2014/main" id="{63A36515-0F21-7042-27BC-D06B1A90FAC0}"/>
                </a:ext>
              </a:extLst>
            </p:cNvPr>
            <p:cNvPicPr>
              <a:picLocks noChangeAspect="1"/>
            </p:cNvPicPr>
            <p:nvPr/>
          </p:nvPicPr>
          <p:blipFill>
            <a:blip r:embed="rId3"/>
            <a:stretch>
              <a:fillRect/>
            </a:stretch>
          </p:blipFill>
          <p:spPr>
            <a:xfrm>
              <a:off x="7620000" y="3484417"/>
              <a:ext cx="4572000" cy="2316951"/>
            </a:xfrm>
            <a:prstGeom prst="rect">
              <a:avLst/>
            </a:prstGeom>
          </p:spPr>
        </p:pic>
      </p:grpSp>
    </p:spTree>
    <p:extLst>
      <p:ext uri="{BB962C8B-B14F-4D97-AF65-F5344CB8AC3E}">
        <p14:creationId xmlns:p14="http://schemas.microsoft.com/office/powerpoint/2010/main" val="70080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8ADF17-464B-470F-D03E-255637814286}"/>
              </a:ext>
            </a:extLst>
          </p:cNvPr>
          <p:cNvSpPr txBox="1"/>
          <p:nvPr/>
        </p:nvSpPr>
        <p:spPr>
          <a:xfrm>
            <a:off x="252442" y="241222"/>
            <a:ext cx="11050650" cy="523220"/>
          </a:xfrm>
          <a:prstGeom prst="rect">
            <a:avLst/>
          </a:prstGeom>
          <a:noFill/>
        </p:spPr>
        <p:txBody>
          <a:bodyPr wrap="square" rtlCol="0">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Benefits of dataflows</a:t>
            </a:r>
            <a:endParaRPr lang="zh-CN" altLang="en-US"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489B46A-357B-3913-FEA9-8CDF0D9B0B1D}"/>
              </a:ext>
            </a:extLst>
          </p:cNvPr>
          <p:cNvSpPr txBox="1"/>
          <p:nvPr/>
        </p:nvSpPr>
        <p:spPr>
          <a:xfrm>
            <a:off x="673178" y="1462044"/>
            <a:ext cx="10568206" cy="3716402"/>
          </a:xfrm>
          <a:prstGeom prst="rect">
            <a:avLst/>
          </a:prstGeom>
          <a:noFill/>
        </p:spPr>
        <p:txBody>
          <a:bodyPr wrap="square" rtlCol="0">
            <a:spAutoFit/>
          </a:bodyPr>
          <a:lstStyle/>
          <a:p>
            <a:pPr>
              <a:spcAft>
                <a:spcPts val="900"/>
              </a:spcAft>
              <a:buFont typeface="+mj-lt"/>
              <a:buAutoNum type="arabicPeriod"/>
            </a:pPr>
            <a:r>
              <a:rPr lang="en-US" altLang="zh-CN" b="0" i="0" dirty="0">
                <a:solidFill>
                  <a:srgbClr val="010101"/>
                </a:solidFill>
                <a:effectLst/>
                <a:latin typeface="Calibri" panose="020F0502020204030204" pitchFamily="34" charset="0"/>
                <a:ea typeface="Calibri" panose="020F0502020204030204" pitchFamily="34" charset="0"/>
                <a:cs typeface="Calibri" panose="020F0502020204030204" pitchFamily="34" charset="0"/>
              </a:rPr>
              <a:t>Dataflow in Power Platform does not need an additional license</a:t>
            </a:r>
            <a:r>
              <a:rPr lang="en-US" altLang="zh-CN" dirty="0">
                <a:solidFill>
                  <a:srgbClr val="010101"/>
                </a:solidFill>
                <a:latin typeface="Calibri" panose="020F0502020204030204" pitchFamily="34" charset="0"/>
                <a:ea typeface="Calibri" panose="020F0502020204030204" pitchFamily="34" charset="0"/>
                <a:cs typeface="Calibri" panose="020F0502020204030204" pitchFamily="34" charset="0"/>
              </a:rPr>
              <a:t>, you can start to work with dataflows using licenses for Power Apps, Power BI, and Customer Insights.</a:t>
            </a:r>
          </a:p>
          <a:p>
            <a:pPr>
              <a:spcAft>
                <a:spcPts val="900"/>
              </a:spcAft>
              <a:buFont typeface="+mj-lt"/>
              <a:buAutoNum type="arabicPeriod"/>
            </a:pPr>
            <a:r>
              <a:rPr lang="en-US" altLang="zh-CN" b="0" i="0" dirty="0">
                <a:solidFill>
                  <a:srgbClr val="010101"/>
                </a:solidFill>
                <a:effectLst/>
                <a:latin typeface="Calibri" panose="020F0502020204030204" pitchFamily="34" charset="0"/>
                <a:ea typeface="Calibri" panose="020F0502020204030204" pitchFamily="34" charset="0"/>
                <a:cs typeface="Calibri" panose="020F0502020204030204" pitchFamily="34" charset="0"/>
              </a:rPr>
              <a:t>Can load the data from Cloud, SaaS, On-premises data sources, and even personal computers (with authentication).</a:t>
            </a:r>
          </a:p>
          <a:p>
            <a:pPr algn="l">
              <a:spcAft>
                <a:spcPts val="900"/>
              </a:spcAft>
              <a:buFont typeface="+mj-lt"/>
              <a:buAutoNum type="arabicPeriod"/>
            </a:pPr>
            <a:r>
              <a:rPr lang="en-US" altLang="zh-CN" b="0" i="0" dirty="0">
                <a:solidFill>
                  <a:srgbClr val="010101"/>
                </a:solidFill>
                <a:effectLst/>
                <a:latin typeface="Calibri" panose="020F0502020204030204" pitchFamily="34" charset="0"/>
                <a:ea typeface="Calibri" panose="020F0502020204030204" pitchFamily="34" charset="0"/>
                <a:cs typeface="Calibri" panose="020F0502020204030204" pitchFamily="34" charset="0"/>
              </a:rPr>
              <a:t>Dataflow can be a part of the Power Platform </a:t>
            </a:r>
            <a:r>
              <a:rPr lang="en-US" altLang="zh-CN" dirty="0">
                <a:solidFill>
                  <a:srgbClr val="010101"/>
                </a:solidFill>
                <a:latin typeface="Calibri" panose="020F0502020204030204" pitchFamily="34" charset="0"/>
                <a:ea typeface="Calibri" panose="020F0502020204030204" pitchFamily="34" charset="0"/>
                <a:cs typeface="Calibri" panose="020F0502020204030204" pitchFamily="34" charset="0"/>
              </a:rPr>
              <a:t>s</a:t>
            </a:r>
            <a:r>
              <a:rPr lang="en-US" altLang="zh-CN" b="0" i="0" dirty="0">
                <a:solidFill>
                  <a:srgbClr val="010101"/>
                </a:solidFill>
                <a:effectLst/>
                <a:latin typeface="Calibri" panose="020F0502020204030204" pitchFamily="34" charset="0"/>
                <a:ea typeface="Calibri" panose="020F0502020204030204" pitchFamily="34" charset="0"/>
                <a:cs typeface="Calibri" panose="020F0502020204030204" pitchFamily="34" charset="0"/>
              </a:rPr>
              <a:t>olution, hence it is easy to migrate it to different environments along with other components</a:t>
            </a:r>
          </a:p>
          <a:p>
            <a:pPr algn="l">
              <a:spcAft>
                <a:spcPts val="900"/>
              </a:spcAft>
              <a:buFont typeface="+mj-lt"/>
              <a:buAutoNum type="arabicPeriod"/>
            </a:pPr>
            <a:r>
              <a:rPr lang="en-US" altLang="zh-CN" b="0" i="0" dirty="0">
                <a:solidFill>
                  <a:srgbClr val="010101"/>
                </a:solidFill>
                <a:effectLst/>
                <a:latin typeface="Calibri" panose="020F0502020204030204" pitchFamily="34" charset="0"/>
                <a:ea typeface="Calibri" panose="020F0502020204030204" pitchFamily="34" charset="0"/>
                <a:cs typeface="Calibri" panose="020F0502020204030204" pitchFamily="34" charset="0"/>
              </a:rPr>
              <a:t>It can handle a massive amount of data, unlike Power Automate which throttles if a number of API calls per minute or day cross the threshold limit.</a:t>
            </a:r>
          </a:p>
          <a:p>
            <a:pPr>
              <a:spcAft>
                <a:spcPts val="900"/>
              </a:spcAft>
              <a:buFont typeface="+mj-lt"/>
              <a:buAutoNum type="arabicPeriod"/>
            </a:pPr>
            <a:r>
              <a:rPr lang="en-US" altLang="zh-CN" b="0" i="0" dirty="0">
                <a:solidFill>
                  <a:srgbClr val="010101"/>
                </a:solidFill>
                <a:effectLst/>
                <a:latin typeface="Calibri" panose="020F0502020204030204" pitchFamily="34" charset="0"/>
                <a:ea typeface="Calibri" panose="020F0502020204030204" pitchFamily="34" charset="0"/>
                <a:cs typeface="Calibri" panose="020F0502020204030204" pitchFamily="34" charset="0"/>
              </a:rPr>
              <a:t>The Power queries in Dataflow, Excel, and Power BI are the same. They are simple to transfer from one platform to another.</a:t>
            </a:r>
          </a:p>
          <a:p>
            <a:pPr>
              <a:spcAft>
                <a:spcPts val="900"/>
              </a:spcAft>
              <a:buFont typeface="+mj-lt"/>
              <a:buAutoNum type="arabicPeriod"/>
            </a:pPr>
            <a:r>
              <a:rPr lang="en-US" altLang="zh-CN" b="0" i="0" dirty="0">
                <a:solidFill>
                  <a:srgbClr val="010101"/>
                </a:solidFill>
                <a:effectLst/>
                <a:latin typeface="Calibri" panose="020F0502020204030204" pitchFamily="34" charset="0"/>
                <a:ea typeface="Calibri" panose="020F0502020204030204" pitchFamily="34" charset="0"/>
                <a:cs typeface="Calibri" panose="020F0502020204030204" pitchFamily="34" charset="0"/>
              </a:rPr>
              <a:t>The tool is friendly and intuitive, any citizen developer can easily use.</a:t>
            </a:r>
            <a:endParaRPr lang="en-US" altLang="zh-CN" b="1" i="0" dirty="0">
              <a:solidFill>
                <a:srgbClr val="01010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68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8ADF17-464B-470F-D03E-255637814286}"/>
              </a:ext>
            </a:extLst>
          </p:cNvPr>
          <p:cNvSpPr txBox="1"/>
          <p:nvPr/>
        </p:nvSpPr>
        <p:spPr>
          <a:xfrm>
            <a:off x="252442" y="241222"/>
            <a:ext cx="11050650" cy="523220"/>
          </a:xfrm>
          <a:prstGeom prst="rect">
            <a:avLst/>
          </a:prstGeom>
          <a:noFill/>
        </p:spPr>
        <p:txBody>
          <a:bodyPr wrap="square" rtlCol="0">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Considerations of dataflows</a:t>
            </a:r>
            <a:endParaRPr lang="zh-CN" altLang="en-US"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489B46A-357B-3913-FEA9-8CDF0D9B0B1D}"/>
              </a:ext>
            </a:extLst>
          </p:cNvPr>
          <p:cNvSpPr txBox="1"/>
          <p:nvPr/>
        </p:nvSpPr>
        <p:spPr>
          <a:xfrm>
            <a:off x="774154" y="1413063"/>
            <a:ext cx="9301075" cy="2923877"/>
          </a:xfrm>
          <a:prstGeom prst="rect">
            <a:avLst/>
          </a:prstGeom>
          <a:noFill/>
        </p:spPr>
        <p:txBody>
          <a:bodyPr wrap="square" rtlCol="0">
            <a:spAutoFit/>
          </a:bodyPr>
          <a:lstStyle/>
          <a:p>
            <a:pPr algn="l">
              <a:spcAft>
                <a:spcPts val="1200"/>
              </a:spcAft>
              <a:buFont typeface="+mj-lt"/>
              <a:buAutoNum type="arabicPeriod"/>
            </a:pPr>
            <a:r>
              <a:rPr lang="en-US" altLang="zh-CN"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There is only one owner of any dataflow, only the owner can edit the dataflow. You</a:t>
            </a:r>
            <a:r>
              <a:rPr lang="en-US" altLang="zh-CN" dirty="0">
                <a:solidFill>
                  <a:srgbClr val="171717"/>
                </a:solidFill>
                <a:latin typeface="Calibri" panose="020F0502020204030204" pitchFamily="34" charset="0"/>
                <a:ea typeface="Calibri" panose="020F0502020204030204" pitchFamily="34" charset="0"/>
                <a:cs typeface="Calibri" panose="020F0502020204030204" pitchFamily="34" charset="0"/>
              </a:rPr>
              <a:t> cannot share but only reassign the ownership.</a:t>
            </a:r>
          </a:p>
          <a:p>
            <a:pPr>
              <a:spcAft>
                <a:spcPts val="1200"/>
              </a:spcAft>
              <a:buFont typeface="+mj-lt"/>
              <a:buAutoNum type="arabicPeriod"/>
            </a:pPr>
            <a:r>
              <a:rPr lang="en-US" altLang="zh-CN"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You need to have created a solution before you can add a dataflow to it. Dataflows can't be edited directly from within solutions. Instead, the dataflow must be edited in the dataflows experience.</a:t>
            </a:r>
            <a:endParaRPr lang="en-US" altLang="zh-CN" dirty="0">
              <a:solidFill>
                <a:srgbClr val="171717"/>
              </a:solidFill>
              <a:latin typeface="Calibri" panose="020F0502020204030204" pitchFamily="34" charset="0"/>
              <a:ea typeface="Calibri" panose="020F0502020204030204" pitchFamily="34" charset="0"/>
              <a:cs typeface="Calibri" panose="020F0502020204030204" pitchFamily="34" charset="0"/>
            </a:endParaRPr>
          </a:p>
          <a:p>
            <a:pPr>
              <a:spcAft>
                <a:spcPts val="1200"/>
              </a:spcAft>
              <a:buFont typeface="+mj-lt"/>
              <a:buAutoNum type="arabicPeriod"/>
            </a:pPr>
            <a:r>
              <a:rPr lang="en-US" altLang="zh-CN" b="0" i="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Environment variables can't be used by dataflows.</a:t>
            </a:r>
          </a:p>
          <a:p>
            <a:pPr>
              <a:spcAft>
                <a:spcPts val="1200"/>
              </a:spcAft>
              <a:buFont typeface="+mj-lt"/>
              <a:buAutoNum type="arabicPeriod"/>
            </a:pPr>
            <a:r>
              <a:rPr lang="en-US" altLang="zh-CN" b="0" i="0" dirty="0">
                <a:solidFill>
                  <a:srgbClr val="010101"/>
                </a:solidFill>
                <a:effectLst/>
                <a:latin typeface="Calibri" panose="020F0502020204030204" pitchFamily="34" charset="0"/>
                <a:ea typeface="Calibri" panose="020F0502020204030204" pitchFamily="34" charset="0"/>
                <a:cs typeface="Calibri" panose="020F0502020204030204" pitchFamily="34" charset="0"/>
              </a:rPr>
              <a:t>Users can’t add files or attachments to Dataverse while loading the data.</a:t>
            </a:r>
          </a:p>
          <a:p>
            <a:pPr>
              <a:spcAft>
                <a:spcPts val="1200"/>
              </a:spcAft>
              <a:buFont typeface="+mj-lt"/>
              <a:buAutoNum type="arabicPeriod"/>
            </a:pPr>
            <a:r>
              <a:rPr lang="en-US" altLang="zh-CN" b="0" i="0" dirty="0">
                <a:solidFill>
                  <a:srgbClr val="010101"/>
                </a:solidFill>
                <a:effectLst/>
                <a:latin typeface="Calibri" panose="020F0502020204030204" pitchFamily="34" charset="0"/>
                <a:ea typeface="Calibri" panose="020F0502020204030204" pitchFamily="34" charset="0"/>
                <a:cs typeface="Calibri" panose="020F0502020204030204" pitchFamily="34" charset="0"/>
              </a:rPr>
              <a:t>Dataflow has a refresh limit of two hours per entity.</a:t>
            </a:r>
          </a:p>
        </p:txBody>
      </p:sp>
    </p:spTree>
    <p:extLst>
      <p:ext uri="{BB962C8B-B14F-4D97-AF65-F5344CB8AC3E}">
        <p14:creationId xmlns:p14="http://schemas.microsoft.com/office/powerpoint/2010/main" val="24238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p:txBody>
          <a:bodyPr/>
          <a:lstStyle/>
          <a:p>
            <a:r>
              <a:rPr lang="en-US" dirty="0"/>
              <a:t>Thank you</a:t>
            </a:r>
          </a:p>
        </p:txBody>
      </p:sp>
    </p:spTree>
    <p:custDataLst>
      <p:tags r:id="rId1"/>
    </p:custDataLst>
    <p:extLst>
      <p:ext uri="{BB962C8B-B14F-4D97-AF65-F5344CB8AC3E}">
        <p14:creationId xmlns:p14="http://schemas.microsoft.com/office/powerpoint/2010/main" val="397688202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GUID" val="77499e9a-31aa-40e0-aa71-ba32caef6098"/>
  <p:tag name="MIO_EKGUID" val="dadf7f33-1b3b-444f-82e3-91528bb138ab"/>
  <p:tag name="MIO_UPDATE" val="True"/>
  <p:tag name="MIO_VERSION" val="30.03.2020 15:44:05"/>
  <p:tag name="MIO_DBID" val="12b0c59e-2253-4124-a5e9-470adf4cb168"/>
  <p:tag name="MIO_LASTDOWNLOADED" val="30.03.2020 15:44:51"/>
  <p:tag name="MIO_OBJECTNAME" val="Title"/>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446986C4-24A6-47FC-935F-C12BCBF88784}">
  <ds:schemaRefs>
    <ds:schemaRef ds:uri="Strauss.PersonalizationDefinition"/>
  </ds:schemaRefs>
</ds:datastoreItem>
</file>

<file path=customXml/itemProps2.xml><?xml version="1.0" encoding="utf-8"?>
<ds:datastoreItem xmlns:ds="http://schemas.openxmlformats.org/officeDocument/2006/customXml" ds:itemID="{11767EAE-0FC6-472D-9D35-EB3533243F22}">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231</TotalTime>
  <Words>529</Words>
  <Application>Microsoft Office PowerPoint</Application>
  <PresentationFormat>Widescreen</PresentationFormat>
  <Paragraphs>34</Paragraphs>
  <Slides>7</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vt:i4>
      </vt:variant>
    </vt:vector>
  </HeadingPairs>
  <TitlesOfParts>
    <vt:vector size="20" baseType="lpstr">
      <vt:lpstr>&amp;quot</vt:lpstr>
      <vt:lpstr>等线</vt:lpstr>
      <vt:lpstr>等线 Light</vt:lpstr>
      <vt:lpstr>Arial</vt:lpstr>
      <vt:lpstr>Calibri</vt:lpstr>
      <vt:lpstr>Calibri Light</vt:lpstr>
      <vt:lpstr>Comic Sans MS</vt:lpstr>
      <vt:lpstr>Consolas</vt:lpstr>
      <vt:lpstr>Segoe UI</vt:lpstr>
      <vt:lpstr>Segoe UI Semibold</vt:lpstr>
      <vt:lpstr>Wingdings</vt:lpstr>
      <vt:lpstr>Office Theme</vt:lpstr>
      <vt:lpstr>Dark Blue</vt:lpstr>
      <vt:lpstr>Power Platform Dataflow Intro</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Platform Dataflow Intro</dc:title>
  <dc:creator>Jinyu Xu</dc:creator>
  <cp:lastModifiedBy>Jinyu Xu</cp:lastModifiedBy>
  <cp:revision>1</cp:revision>
  <dcterms:created xsi:type="dcterms:W3CDTF">2023-01-09T02:42:04Z</dcterms:created>
  <dcterms:modified xsi:type="dcterms:W3CDTF">2023-01-09T06:34:01Z</dcterms:modified>
</cp:coreProperties>
</file>