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60" r:id="rId5"/>
    <p:sldId id="261" r:id="rId6"/>
    <p:sldId id="258" r:id="rId7"/>
    <p:sldId id="262" r:id="rId8"/>
    <p:sldId id="259" r:id="rId9"/>
    <p:sldId id="265" r:id="rId10"/>
    <p:sldId id="264" r:id="rId11"/>
    <p:sldId id="263"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52B3C9-0415-48B3-A8A7-D2D6A6D8A82E}" v="29" dt="2022-04-04T12:09:40.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97" d="100"/>
          <a:sy n="97" d="100"/>
        </p:scale>
        <p:origin x="6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C439-3AB8-4538-84FB-9B75865ECE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1702F24-3302-4429-A466-30109BFA3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AE967E3-6C93-492B-8342-2568BB26EA6D}"/>
              </a:ext>
            </a:extLst>
          </p:cNvPr>
          <p:cNvSpPr>
            <a:spLocks noGrp="1"/>
          </p:cNvSpPr>
          <p:nvPr>
            <p:ph type="dt" sz="half" idx="10"/>
          </p:nvPr>
        </p:nvSpPr>
        <p:spPr/>
        <p:txBody>
          <a:bodyPr/>
          <a:lstStyle/>
          <a:p>
            <a:fld id="{73A61D6E-40CB-409F-84AC-3A01E014E8B4}" type="datetimeFigureOut">
              <a:rPr lang="en-AU" smtClean="0"/>
              <a:t>4/04/2022</a:t>
            </a:fld>
            <a:endParaRPr lang="en-AU"/>
          </a:p>
        </p:txBody>
      </p:sp>
      <p:sp>
        <p:nvSpPr>
          <p:cNvPr id="5" name="Footer Placeholder 4">
            <a:extLst>
              <a:ext uri="{FF2B5EF4-FFF2-40B4-BE49-F238E27FC236}">
                <a16:creationId xmlns:a16="http://schemas.microsoft.com/office/drawing/2014/main" id="{BB667AA9-2E4B-49A3-A803-B40C21057B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193C72B-86CA-4857-A4FC-816A77565C78}"/>
              </a:ext>
            </a:extLst>
          </p:cNvPr>
          <p:cNvSpPr>
            <a:spLocks noGrp="1"/>
          </p:cNvSpPr>
          <p:nvPr>
            <p:ph type="sldNum" sz="quarter" idx="12"/>
          </p:nvPr>
        </p:nvSpPr>
        <p:spPr/>
        <p:txBody>
          <a:bodyPr/>
          <a:lstStyle/>
          <a:p>
            <a:fld id="{18FDEECB-270C-4E57-9826-FBA3E10CA98D}" type="slidenum">
              <a:rPr lang="en-AU" smtClean="0"/>
              <a:t>‹#›</a:t>
            </a:fld>
            <a:endParaRPr lang="en-AU"/>
          </a:p>
        </p:txBody>
      </p:sp>
    </p:spTree>
    <p:extLst>
      <p:ext uri="{BB962C8B-B14F-4D97-AF65-F5344CB8AC3E}">
        <p14:creationId xmlns:p14="http://schemas.microsoft.com/office/powerpoint/2010/main" val="287431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062C-ACD7-4FD9-A068-3D550D6106C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1C05094-8ECF-42F7-8E7E-07705CF192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CBE8AB4-1500-46AF-9CC3-9DA36F69E234}"/>
              </a:ext>
            </a:extLst>
          </p:cNvPr>
          <p:cNvSpPr>
            <a:spLocks noGrp="1"/>
          </p:cNvSpPr>
          <p:nvPr>
            <p:ph type="dt" sz="half" idx="10"/>
          </p:nvPr>
        </p:nvSpPr>
        <p:spPr/>
        <p:txBody>
          <a:bodyPr/>
          <a:lstStyle/>
          <a:p>
            <a:fld id="{73A61D6E-40CB-409F-84AC-3A01E014E8B4}" type="datetimeFigureOut">
              <a:rPr lang="en-AU" smtClean="0"/>
              <a:t>4/04/2022</a:t>
            </a:fld>
            <a:endParaRPr lang="en-AU"/>
          </a:p>
        </p:txBody>
      </p:sp>
      <p:sp>
        <p:nvSpPr>
          <p:cNvPr id="5" name="Footer Placeholder 4">
            <a:extLst>
              <a:ext uri="{FF2B5EF4-FFF2-40B4-BE49-F238E27FC236}">
                <a16:creationId xmlns:a16="http://schemas.microsoft.com/office/drawing/2014/main" id="{B43ACE67-7249-4EFD-8D91-43CEBABF911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9DA72DA-D360-4C5D-B43C-445B33D60600}"/>
              </a:ext>
            </a:extLst>
          </p:cNvPr>
          <p:cNvSpPr>
            <a:spLocks noGrp="1"/>
          </p:cNvSpPr>
          <p:nvPr>
            <p:ph type="sldNum" sz="quarter" idx="12"/>
          </p:nvPr>
        </p:nvSpPr>
        <p:spPr/>
        <p:txBody>
          <a:bodyPr/>
          <a:lstStyle/>
          <a:p>
            <a:fld id="{18FDEECB-270C-4E57-9826-FBA3E10CA98D}" type="slidenum">
              <a:rPr lang="en-AU" smtClean="0"/>
              <a:t>‹#›</a:t>
            </a:fld>
            <a:endParaRPr lang="en-AU"/>
          </a:p>
        </p:txBody>
      </p:sp>
    </p:spTree>
    <p:extLst>
      <p:ext uri="{BB962C8B-B14F-4D97-AF65-F5344CB8AC3E}">
        <p14:creationId xmlns:p14="http://schemas.microsoft.com/office/powerpoint/2010/main" val="154600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4CC2E-EC61-42CE-B499-8375D924F7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3D37EAC-7451-4527-A649-A0A50C6B33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09D6CA7-E9CD-4FF3-8248-5292DC82BCE1}"/>
              </a:ext>
            </a:extLst>
          </p:cNvPr>
          <p:cNvSpPr>
            <a:spLocks noGrp="1"/>
          </p:cNvSpPr>
          <p:nvPr>
            <p:ph type="dt" sz="half" idx="10"/>
          </p:nvPr>
        </p:nvSpPr>
        <p:spPr/>
        <p:txBody>
          <a:bodyPr/>
          <a:lstStyle/>
          <a:p>
            <a:fld id="{73A61D6E-40CB-409F-84AC-3A01E014E8B4}" type="datetimeFigureOut">
              <a:rPr lang="en-AU" smtClean="0"/>
              <a:t>4/04/2022</a:t>
            </a:fld>
            <a:endParaRPr lang="en-AU"/>
          </a:p>
        </p:txBody>
      </p:sp>
      <p:sp>
        <p:nvSpPr>
          <p:cNvPr id="5" name="Footer Placeholder 4">
            <a:extLst>
              <a:ext uri="{FF2B5EF4-FFF2-40B4-BE49-F238E27FC236}">
                <a16:creationId xmlns:a16="http://schemas.microsoft.com/office/drawing/2014/main" id="{B918C449-837D-48A8-83F2-35E6AEB5E0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D8ECB95-672F-40DF-A317-38CF749B7B7A}"/>
              </a:ext>
            </a:extLst>
          </p:cNvPr>
          <p:cNvSpPr>
            <a:spLocks noGrp="1"/>
          </p:cNvSpPr>
          <p:nvPr>
            <p:ph type="sldNum" sz="quarter" idx="12"/>
          </p:nvPr>
        </p:nvSpPr>
        <p:spPr/>
        <p:txBody>
          <a:bodyPr/>
          <a:lstStyle/>
          <a:p>
            <a:fld id="{18FDEECB-270C-4E57-9826-FBA3E10CA98D}" type="slidenum">
              <a:rPr lang="en-AU" smtClean="0"/>
              <a:t>‹#›</a:t>
            </a:fld>
            <a:endParaRPr lang="en-AU"/>
          </a:p>
        </p:txBody>
      </p:sp>
    </p:spTree>
    <p:extLst>
      <p:ext uri="{BB962C8B-B14F-4D97-AF65-F5344CB8AC3E}">
        <p14:creationId xmlns:p14="http://schemas.microsoft.com/office/powerpoint/2010/main" val="156400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6767-8981-41AA-9B53-073C88623BC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5CF6329-3CEC-49CB-BBE6-CF8D76343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DAFF0D-D519-4749-961A-CC5E9A7005D6}"/>
              </a:ext>
            </a:extLst>
          </p:cNvPr>
          <p:cNvSpPr>
            <a:spLocks noGrp="1"/>
          </p:cNvSpPr>
          <p:nvPr>
            <p:ph type="dt" sz="half" idx="10"/>
          </p:nvPr>
        </p:nvSpPr>
        <p:spPr/>
        <p:txBody>
          <a:bodyPr/>
          <a:lstStyle/>
          <a:p>
            <a:fld id="{73A61D6E-40CB-409F-84AC-3A01E014E8B4}" type="datetimeFigureOut">
              <a:rPr lang="en-AU" smtClean="0"/>
              <a:t>4/04/2022</a:t>
            </a:fld>
            <a:endParaRPr lang="en-AU"/>
          </a:p>
        </p:txBody>
      </p:sp>
      <p:sp>
        <p:nvSpPr>
          <p:cNvPr id="5" name="Footer Placeholder 4">
            <a:extLst>
              <a:ext uri="{FF2B5EF4-FFF2-40B4-BE49-F238E27FC236}">
                <a16:creationId xmlns:a16="http://schemas.microsoft.com/office/drawing/2014/main" id="{B52B04F1-D8C8-4082-8703-0E21E57D3E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784526-6ABA-4359-A1C6-0C94456042A0}"/>
              </a:ext>
            </a:extLst>
          </p:cNvPr>
          <p:cNvSpPr>
            <a:spLocks noGrp="1"/>
          </p:cNvSpPr>
          <p:nvPr>
            <p:ph type="sldNum" sz="quarter" idx="12"/>
          </p:nvPr>
        </p:nvSpPr>
        <p:spPr/>
        <p:txBody>
          <a:bodyPr/>
          <a:lstStyle/>
          <a:p>
            <a:fld id="{18FDEECB-270C-4E57-9826-FBA3E10CA98D}" type="slidenum">
              <a:rPr lang="en-AU" smtClean="0"/>
              <a:t>‹#›</a:t>
            </a:fld>
            <a:endParaRPr lang="en-AU"/>
          </a:p>
        </p:txBody>
      </p:sp>
    </p:spTree>
    <p:extLst>
      <p:ext uri="{BB962C8B-B14F-4D97-AF65-F5344CB8AC3E}">
        <p14:creationId xmlns:p14="http://schemas.microsoft.com/office/powerpoint/2010/main" val="426928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DFBE-8AD3-48FF-B708-E008E4DD1C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7184DDC-79A6-454D-83AC-6A1F8BABA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A827BD-2125-4072-A987-DBFF015FDCCF}"/>
              </a:ext>
            </a:extLst>
          </p:cNvPr>
          <p:cNvSpPr>
            <a:spLocks noGrp="1"/>
          </p:cNvSpPr>
          <p:nvPr>
            <p:ph type="dt" sz="half" idx="10"/>
          </p:nvPr>
        </p:nvSpPr>
        <p:spPr/>
        <p:txBody>
          <a:bodyPr/>
          <a:lstStyle/>
          <a:p>
            <a:fld id="{73A61D6E-40CB-409F-84AC-3A01E014E8B4}" type="datetimeFigureOut">
              <a:rPr lang="en-AU" smtClean="0"/>
              <a:t>4/04/2022</a:t>
            </a:fld>
            <a:endParaRPr lang="en-AU"/>
          </a:p>
        </p:txBody>
      </p:sp>
      <p:sp>
        <p:nvSpPr>
          <p:cNvPr id="5" name="Footer Placeholder 4">
            <a:extLst>
              <a:ext uri="{FF2B5EF4-FFF2-40B4-BE49-F238E27FC236}">
                <a16:creationId xmlns:a16="http://schemas.microsoft.com/office/drawing/2014/main" id="{76504171-A1C6-4F27-B66F-1DFEE46E6B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ACCC5C-5074-4376-971B-FE5815AD8BB4}"/>
              </a:ext>
            </a:extLst>
          </p:cNvPr>
          <p:cNvSpPr>
            <a:spLocks noGrp="1"/>
          </p:cNvSpPr>
          <p:nvPr>
            <p:ph type="sldNum" sz="quarter" idx="12"/>
          </p:nvPr>
        </p:nvSpPr>
        <p:spPr/>
        <p:txBody>
          <a:bodyPr/>
          <a:lstStyle/>
          <a:p>
            <a:fld id="{18FDEECB-270C-4E57-9826-FBA3E10CA98D}" type="slidenum">
              <a:rPr lang="en-AU" smtClean="0"/>
              <a:t>‹#›</a:t>
            </a:fld>
            <a:endParaRPr lang="en-AU"/>
          </a:p>
        </p:txBody>
      </p:sp>
    </p:spTree>
    <p:extLst>
      <p:ext uri="{BB962C8B-B14F-4D97-AF65-F5344CB8AC3E}">
        <p14:creationId xmlns:p14="http://schemas.microsoft.com/office/powerpoint/2010/main" val="2518769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750F-280B-4FC7-BDF6-FB5BA09E568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CE6B73-A997-4112-A1AB-B01F38D36D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15CDB70-AF6E-4CFC-A9F1-F1033B3634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2DCECFD-2FE3-4B30-9DAC-9CAB0AF42AE1}"/>
              </a:ext>
            </a:extLst>
          </p:cNvPr>
          <p:cNvSpPr>
            <a:spLocks noGrp="1"/>
          </p:cNvSpPr>
          <p:nvPr>
            <p:ph type="dt" sz="half" idx="10"/>
          </p:nvPr>
        </p:nvSpPr>
        <p:spPr/>
        <p:txBody>
          <a:bodyPr/>
          <a:lstStyle/>
          <a:p>
            <a:fld id="{73A61D6E-40CB-409F-84AC-3A01E014E8B4}" type="datetimeFigureOut">
              <a:rPr lang="en-AU" smtClean="0"/>
              <a:t>4/04/2022</a:t>
            </a:fld>
            <a:endParaRPr lang="en-AU"/>
          </a:p>
        </p:txBody>
      </p:sp>
      <p:sp>
        <p:nvSpPr>
          <p:cNvPr id="6" name="Footer Placeholder 5">
            <a:extLst>
              <a:ext uri="{FF2B5EF4-FFF2-40B4-BE49-F238E27FC236}">
                <a16:creationId xmlns:a16="http://schemas.microsoft.com/office/drawing/2014/main" id="{F5F512C3-9E58-48EE-A04F-9C2D5085234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7A3DF6A-A58B-4D0C-8884-BCC29BA57402}"/>
              </a:ext>
            </a:extLst>
          </p:cNvPr>
          <p:cNvSpPr>
            <a:spLocks noGrp="1"/>
          </p:cNvSpPr>
          <p:nvPr>
            <p:ph type="sldNum" sz="quarter" idx="12"/>
          </p:nvPr>
        </p:nvSpPr>
        <p:spPr/>
        <p:txBody>
          <a:bodyPr/>
          <a:lstStyle/>
          <a:p>
            <a:fld id="{18FDEECB-270C-4E57-9826-FBA3E10CA98D}" type="slidenum">
              <a:rPr lang="en-AU" smtClean="0"/>
              <a:t>‹#›</a:t>
            </a:fld>
            <a:endParaRPr lang="en-AU"/>
          </a:p>
        </p:txBody>
      </p:sp>
    </p:spTree>
    <p:extLst>
      <p:ext uri="{BB962C8B-B14F-4D97-AF65-F5344CB8AC3E}">
        <p14:creationId xmlns:p14="http://schemas.microsoft.com/office/powerpoint/2010/main" val="357121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04F3-F38A-4B3F-9DF8-ABCF742D3A8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7706D23-3B99-4938-9B1A-0558E31D7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AB5BFB-3AC8-49C3-9C31-1743819A4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77D2F71-05E7-48F6-809A-5EE65AC56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87ECC6-9381-434F-8F15-CE65003AEB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A2F0790-B57F-49D7-B989-1AD57EDAC8C3}"/>
              </a:ext>
            </a:extLst>
          </p:cNvPr>
          <p:cNvSpPr>
            <a:spLocks noGrp="1"/>
          </p:cNvSpPr>
          <p:nvPr>
            <p:ph type="dt" sz="half" idx="10"/>
          </p:nvPr>
        </p:nvSpPr>
        <p:spPr/>
        <p:txBody>
          <a:bodyPr/>
          <a:lstStyle/>
          <a:p>
            <a:fld id="{73A61D6E-40CB-409F-84AC-3A01E014E8B4}" type="datetimeFigureOut">
              <a:rPr lang="en-AU" smtClean="0"/>
              <a:t>4/04/2022</a:t>
            </a:fld>
            <a:endParaRPr lang="en-AU"/>
          </a:p>
        </p:txBody>
      </p:sp>
      <p:sp>
        <p:nvSpPr>
          <p:cNvPr id="8" name="Footer Placeholder 7">
            <a:extLst>
              <a:ext uri="{FF2B5EF4-FFF2-40B4-BE49-F238E27FC236}">
                <a16:creationId xmlns:a16="http://schemas.microsoft.com/office/drawing/2014/main" id="{F8EC016A-D1D0-40AD-90BF-DDDAB70053A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AEE8275-776F-4B64-812D-3C3717273A27}"/>
              </a:ext>
            </a:extLst>
          </p:cNvPr>
          <p:cNvSpPr>
            <a:spLocks noGrp="1"/>
          </p:cNvSpPr>
          <p:nvPr>
            <p:ph type="sldNum" sz="quarter" idx="12"/>
          </p:nvPr>
        </p:nvSpPr>
        <p:spPr/>
        <p:txBody>
          <a:bodyPr/>
          <a:lstStyle/>
          <a:p>
            <a:fld id="{18FDEECB-270C-4E57-9826-FBA3E10CA98D}" type="slidenum">
              <a:rPr lang="en-AU" smtClean="0"/>
              <a:t>‹#›</a:t>
            </a:fld>
            <a:endParaRPr lang="en-AU"/>
          </a:p>
        </p:txBody>
      </p:sp>
    </p:spTree>
    <p:extLst>
      <p:ext uri="{BB962C8B-B14F-4D97-AF65-F5344CB8AC3E}">
        <p14:creationId xmlns:p14="http://schemas.microsoft.com/office/powerpoint/2010/main" val="224012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40FA-EC77-4E34-837D-8ECEB4576AF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57EEE5B-0498-4B08-8AAB-CF7F2265F0C3}"/>
              </a:ext>
            </a:extLst>
          </p:cNvPr>
          <p:cNvSpPr>
            <a:spLocks noGrp="1"/>
          </p:cNvSpPr>
          <p:nvPr>
            <p:ph type="dt" sz="half" idx="10"/>
          </p:nvPr>
        </p:nvSpPr>
        <p:spPr/>
        <p:txBody>
          <a:bodyPr/>
          <a:lstStyle/>
          <a:p>
            <a:fld id="{73A61D6E-40CB-409F-84AC-3A01E014E8B4}" type="datetimeFigureOut">
              <a:rPr lang="en-AU" smtClean="0"/>
              <a:t>4/04/2022</a:t>
            </a:fld>
            <a:endParaRPr lang="en-AU"/>
          </a:p>
        </p:txBody>
      </p:sp>
      <p:sp>
        <p:nvSpPr>
          <p:cNvPr id="4" name="Footer Placeholder 3">
            <a:extLst>
              <a:ext uri="{FF2B5EF4-FFF2-40B4-BE49-F238E27FC236}">
                <a16:creationId xmlns:a16="http://schemas.microsoft.com/office/drawing/2014/main" id="{74B97A59-7F1B-4971-9BCE-56C40923A40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9F3BD8-0617-4361-B98C-2651A68D3E83}"/>
              </a:ext>
            </a:extLst>
          </p:cNvPr>
          <p:cNvSpPr>
            <a:spLocks noGrp="1"/>
          </p:cNvSpPr>
          <p:nvPr>
            <p:ph type="sldNum" sz="quarter" idx="12"/>
          </p:nvPr>
        </p:nvSpPr>
        <p:spPr/>
        <p:txBody>
          <a:bodyPr/>
          <a:lstStyle/>
          <a:p>
            <a:fld id="{18FDEECB-270C-4E57-9826-FBA3E10CA98D}" type="slidenum">
              <a:rPr lang="en-AU" smtClean="0"/>
              <a:t>‹#›</a:t>
            </a:fld>
            <a:endParaRPr lang="en-AU"/>
          </a:p>
        </p:txBody>
      </p:sp>
    </p:spTree>
    <p:extLst>
      <p:ext uri="{BB962C8B-B14F-4D97-AF65-F5344CB8AC3E}">
        <p14:creationId xmlns:p14="http://schemas.microsoft.com/office/powerpoint/2010/main" val="384118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EC991-5F58-4292-8798-804790218259}"/>
              </a:ext>
            </a:extLst>
          </p:cNvPr>
          <p:cNvSpPr>
            <a:spLocks noGrp="1"/>
          </p:cNvSpPr>
          <p:nvPr>
            <p:ph type="dt" sz="half" idx="10"/>
          </p:nvPr>
        </p:nvSpPr>
        <p:spPr/>
        <p:txBody>
          <a:bodyPr/>
          <a:lstStyle/>
          <a:p>
            <a:fld id="{73A61D6E-40CB-409F-84AC-3A01E014E8B4}" type="datetimeFigureOut">
              <a:rPr lang="en-AU" smtClean="0"/>
              <a:t>4/04/2022</a:t>
            </a:fld>
            <a:endParaRPr lang="en-AU"/>
          </a:p>
        </p:txBody>
      </p:sp>
      <p:sp>
        <p:nvSpPr>
          <p:cNvPr id="3" name="Footer Placeholder 2">
            <a:extLst>
              <a:ext uri="{FF2B5EF4-FFF2-40B4-BE49-F238E27FC236}">
                <a16:creationId xmlns:a16="http://schemas.microsoft.com/office/drawing/2014/main" id="{367ED13B-5C9F-4026-98F2-E15EB1C1A66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E2DB2FD-9C2C-4CA2-A378-764196EA1ED0}"/>
              </a:ext>
            </a:extLst>
          </p:cNvPr>
          <p:cNvSpPr>
            <a:spLocks noGrp="1"/>
          </p:cNvSpPr>
          <p:nvPr>
            <p:ph type="sldNum" sz="quarter" idx="12"/>
          </p:nvPr>
        </p:nvSpPr>
        <p:spPr/>
        <p:txBody>
          <a:bodyPr/>
          <a:lstStyle/>
          <a:p>
            <a:fld id="{18FDEECB-270C-4E57-9826-FBA3E10CA98D}" type="slidenum">
              <a:rPr lang="en-AU" smtClean="0"/>
              <a:t>‹#›</a:t>
            </a:fld>
            <a:endParaRPr lang="en-AU"/>
          </a:p>
        </p:txBody>
      </p:sp>
    </p:spTree>
    <p:extLst>
      <p:ext uri="{BB962C8B-B14F-4D97-AF65-F5344CB8AC3E}">
        <p14:creationId xmlns:p14="http://schemas.microsoft.com/office/powerpoint/2010/main" val="285254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937A-11F2-4ED6-83E7-CDC5DE9E0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C6F0B89-ED9F-48F1-AB4B-4272FD5A2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FBC753C-DF13-463A-B449-D605B7C29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8BA6F-8724-4FA5-910F-1583327DBB6A}"/>
              </a:ext>
            </a:extLst>
          </p:cNvPr>
          <p:cNvSpPr>
            <a:spLocks noGrp="1"/>
          </p:cNvSpPr>
          <p:nvPr>
            <p:ph type="dt" sz="half" idx="10"/>
          </p:nvPr>
        </p:nvSpPr>
        <p:spPr/>
        <p:txBody>
          <a:bodyPr/>
          <a:lstStyle/>
          <a:p>
            <a:fld id="{73A61D6E-40CB-409F-84AC-3A01E014E8B4}" type="datetimeFigureOut">
              <a:rPr lang="en-AU" smtClean="0"/>
              <a:t>4/04/2022</a:t>
            </a:fld>
            <a:endParaRPr lang="en-AU"/>
          </a:p>
        </p:txBody>
      </p:sp>
      <p:sp>
        <p:nvSpPr>
          <p:cNvPr id="6" name="Footer Placeholder 5">
            <a:extLst>
              <a:ext uri="{FF2B5EF4-FFF2-40B4-BE49-F238E27FC236}">
                <a16:creationId xmlns:a16="http://schemas.microsoft.com/office/drawing/2014/main" id="{0B376E21-C4E7-4FB6-8B56-DB0A1FD0CA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B7EAE89-F248-4EFF-98DD-AA0A79E8127B}"/>
              </a:ext>
            </a:extLst>
          </p:cNvPr>
          <p:cNvSpPr>
            <a:spLocks noGrp="1"/>
          </p:cNvSpPr>
          <p:nvPr>
            <p:ph type="sldNum" sz="quarter" idx="12"/>
          </p:nvPr>
        </p:nvSpPr>
        <p:spPr/>
        <p:txBody>
          <a:bodyPr/>
          <a:lstStyle/>
          <a:p>
            <a:fld id="{18FDEECB-270C-4E57-9826-FBA3E10CA98D}" type="slidenum">
              <a:rPr lang="en-AU" smtClean="0"/>
              <a:t>‹#›</a:t>
            </a:fld>
            <a:endParaRPr lang="en-AU"/>
          </a:p>
        </p:txBody>
      </p:sp>
    </p:spTree>
    <p:extLst>
      <p:ext uri="{BB962C8B-B14F-4D97-AF65-F5344CB8AC3E}">
        <p14:creationId xmlns:p14="http://schemas.microsoft.com/office/powerpoint/2010/main" val="152827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7A79-F512-4CE0-8022-F99CB50E9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25C3EA5-7147-449E-926E-642366241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B0EEB98-C246-4BCA-9EA1-50A76F468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640E7-564C-4447-A421-F0CB6491493A}"/>
              </a:ext>
            </a:extLst>
          </p:cNvPr>
          <p:cNvSpPr>
            <a:spLocks noGrp="1"/>
          </p:cNvSpPr>
          <p:nvPr>
            <p:ph type="dt" sz="half" idx="10"/>
          </p:nvPr>
        </p:nvSpPr>
        <p:spPr/>
        <p:txBody>
          <a:bodyPr/>
          <a:lstStyle/>
          <a:p>
            <a:fld id="{73A61D6E-40CB-409F-84AC-3A01E014E8B4}" type="datetimeFigureOut">
              <a:rPr lang="en-AU" smtClean="0"/>
              <a:t>4/04/2022</a:t>
            </a:fld>
            <a:endParaRPr lang="en-AU"/>
          </a:p>
        </p:txBody>
      </p:sp>
      <p:sp>
        <p:nvSpPr>
          <p:cNvPr id="6" name="Footer Placeholder 5">
            <a:extLst>
              <a:ext uri="{FF2B5EF4-FFF2-40B4-BE49-F238E27FC236}">
                <a16:creationId xmlns:a16="http://schemas.microsoft.com/office/drawing/2014/main" id="{0CEFB53C-EE85-4604-8C76-664FEAD753D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3211CBA-D82D-4DC3-8819-0D81926A7069}"/>
              </a:ext>
            </a:extLst>
          </p:cNvPr>
          <p:cNvSpPr>
            <a:spLocks noGrp="1"/>
          </p:cNvSpPr>
          <p:nvPr>
            <p:ph type="sldNum" sz="quarter" idx="12"/>
          </p:nvPr>
        </p:nvSpPr>
        <p:spPr/>
        <p:txBody>
          <a:bodyPr/>
          <a:lstStyle/>
          <a:p>
            <a:fld id="{18FDEECB-270C-4E57-9826-FBA3E10CA98D}" type="slidenum">
              <a:rPr lang="en-AU" smtClean="0"/>
              <a:t>‹#›</a:t>
            </a:fld>
            <a:endParaRPr lang="en-AU"/>
          </a:p>
        </p:txBody>
      </p:sp>
    </p:spTree>
    <p:extLst>
      <p:ext uri="{BB962C8B-B14F-4D97-AF65-F5344CB8AC3E}">
        <p14:creationId xmlns:p14="http://schemas.microsoft.com/office/powerpoint/2010/main" val="224542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78258-D993-4FA8-9E3D-B8EF6A3E3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3C2844F-FB25-42DA-A059-B6011AC39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7058A10-19BA-4A38-84AB-62AA4AC34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61D6E-40CB-409F-84AC-3A01E014E8B4}" type="datetimeFigureOut">
              <a:rPr lang="en-AU" smtClean="0"/>
              <a:t>4/04/2022</a:t>
            </a:fld>
            <a:endParaRPr lang="en-AU"/>
          </a:p>
        </p:txBody>
      </p:sp>
      <p:sp>
        <p:nvSpPr>
          <p:cNvPr id="5" name="Footer Placeholder 4">
            <a:extLst>
              <a:ext uri="{FF2B5EF4-FFF2-40B4-BE49-F238E27FC236}">
                <a16:creationId xmlns:a16="http://schemas.microsoft.com/office/drawing/2014/main" id="{D95ADD79-41EE-4C4B-B14C-1F9E12031D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D07FD70-4B7C-468B-A80D-C47E73376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DEECB-270C-4E57-9826-FBA3E10CA98D}" type="slidenum">
              <a:rPr lang="en-AU" smtClean="0"/>
              <a:t>‹#›</a:t>
            </a:fld>
            <a:endParaRPr lang="en-AU"/>
          </a:p>
        </p:txBody>
      </p:sp>
    </p:spTree>
    <p:extLst>
      <p:ext uri="{BB962C8B-B14F-4D97-AF65-F5344CB8AC3E}">
        <p14:creationId xmlns:p14="http://schemas.microsoft.com/office/powerpoint/2010/main" val="588804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8.png"/><Relationship Id="rId3" Type="http://schemas.openxmlformats.org/officeDocument/2006/relationships/image" Target="../media/image64.png"/><Relationship Id="rId7" Type="http://schemas.openxmlformats.org/officeDocument/2006/relationships/image" Target="../media/image69.svg"/><Relationship Id="rId12" Type="http://schemas.openxmlformats.org/officeDocument/2006/relationships/image" Target="../media/image73.png"/><Relationship Id="rId2" Type="http://schemas.openxmlformats.org/officeDocument/2006/relationships/image" Target="../media/image67.png"/><Relationship Id="rId16" Type="http://schemas.openxmlformats.org/officeDocument/2006/relationships/image" Target="../media/image63.svg"/><Relationship Id="rId1" Type="http://schemas.openxmlformats.org/officeDocument/2006/relationships/slideLayout" Target="../slideLayouts/slideLayout1.xml"/><Relationship Id="rId6" Type="http://schemas.openxmlformats.org/officeDocument/2006/relationships/image" Target="../media/image68.png"/><Relationship Id="rId11" Type="http://schemas.openxmlformats.org/officeDocument/2006/relationships/image" Target="../media/image77.svg"/><Relationship Id="rId5" Type="http://schemas.openxmlformats.org/officeDocument/2006/relationships/image" Target="../media/image35.svg"/><Relationship Id="rId15" Type="http://schemas.openxmlformats.org/officeDocument/2006/relationships/image" Target="../media/image62.png"/><Relationship Id="rId10" Type="http://schemas.openxmlformats.org/officeDocument/2006/relationships/image" Target="../media/image76.png"/><Relationship Id="rId4" Type="http://schemas.openxmlformats.org/officeDocument/2006/relationships/image" Target="../media/image34.png"/><Relationship Id="rId9" Type="http://schemas.openxmlformats.org/officeDocument/2006/relationships/image" Target="../media/image75.svg"/><Relationship Id="rId14" Type="http://schemas.openxmlformats.org/officeDocument/2006/relationships/image" Target="../media/image7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png"/><Relationship Id="rId21" Type="http://schemas.openxmlformats.org/officeDocument/2006/relationships/image" Target="../media/image22.png"/><Relationship Id="rId34" Type="http://schemas.openxmlformats.org/officeDocument/2006/relationships/image" Target="../media/image35.svg"/><Relationship Id="rId42" Type="http://schemas.openxmlformats.org/officeDocument/2006/relationships/image" Target="../media/image43.svg"/><Relationship Id="rId47" Type="http://schemas.openxmlformats.org/officeDocument/2006/relationships/image" Target="../media/image48.png"/><Relationship Id="rId50" Type="http://schemas.openxmlformats.org/officeDocument/2006/relationships/image" Target="../media/image51.svg"/><Relationship Id="rId55" Type="http://schemas.openxmlformats.org/officeDocument/2006/relationships/image" Target="../media/image56.png"/><Relationship Id="rId7" Type="http://schemas.openxmlformats.org/officeDocument/2006/relationships/image" Target="../media/image8.png"/><Relationship Id="rId2" Type="http://schemas.openxmlformats.org/officeDocument/2006/relationships/image" Target="../media/image3.png"/><Relationship Id="rId16" Type="http://schemas.openxmlformats.org/officeDocument/2006/relationships/image" Target="../media/image17.png"/><Relationship Id="rId29" Type="http://schemas.openxmlformats.org/officeDocument/2006/relationships/image" Target="../media/image30.svg"/><Relationship Id="rId11" Type="http://schemas.openxmlformats.org/officeDocument/2006/relationships/image" Target="../media/image12.sv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image" Target="../media/image38.png"/><Relationship Id="rId40" Type="http://schemas.openxmlformats.org/officeDocument/2006/relationships/image" Target="../media/image41.svg"/><Relationship Id="rId45" Type="http://schemas.openxmlformats.org/officeDocument/2006/relationships/image" Target="../media/image46.png"/><Relationship Id="rId53" Type="http://schemas.openxmlformats.org/officeDocument/2006/relationships/image" Target="../media/image54.png"/><Relationship Id="rId58" Type="http://schemas.openxmlformats.org/officeDocument/2006/relationships/image" Target="../media/image59.svg"/><Relationship Id="rId5" Type="http://schemas.openxmlformats.org/officeDocument/2006/relationships/image" Target="../media/image6.png"/><Relationship Id="rId61" Type="http://schemas.openxmlformats.org/officeDocument/2006/relationships/image" Target="../media/image62.png"/><Relationship Id="rId19" Type="http://schemas.openxmlformats.org/officeDocument/2006/relationships/image" Target="../media/image2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 Id="rId30" Type="http://schemas.openxmlformats.org/officeDocument/2006/relationships/image" Target="../media/image31.png"/><Relationship Id="rId35" Type="http://schemas.openxmlformats.org/officeDocument/2006/relationships/image" Target="../media/image36.png"/><Relationship Id="rId43" Type="http://schemas.openxmlformats.org/officeDocument/2006/relationships/image" Target="../media/image44.png"/><Relationship Id="rId48" Type="http://schemas.openxmlformats.org/officeDocument/2006/relationships/image" Target="../media/image49.svg"/><Relationship Id="rId56" Type="http://schemas.openxmlformats.org/officeDocument/2006/relationships/image" Target="../media/image57.svg"/><Relationship Id="rId8" Type="http://schemas.openxmlformats.org/officeDocument/2006/relationships/image" Target="../media/image9.png"/><Relationship Id="rId51" Type="http://schemas.openxmlformats.org/officeDocument/2006/relationships/image" Target="../media/image52.png"/><Relationship Id="rId3" Type="http://schemas.openxmlformats.org/officeDocument/2006/relationships/image" Target="../media/image4.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svg"/><Relationship Id="rId46" Type="http://schemas.openxmlformats.org/officeDocument/2006/relationships/image" Target="../media/image47.svg"/><Relationship Id="rId59" Type="http://schemas.openxmlformats.org/officeDocument/2006/relationships/image" Target="../media/image60.png"/><Relationship Id="rId20" Type="http://schemas.openxmlformats.org/officeDocument/2006/relationships/image" Target="../media/image21.png"/><Relationship Id="rId41" Type="http://schemas.openxmlformats.org/officeDocument/2006/relationships/image" Target="../media/image42.png"/><Relationship Id="rId54" Type="http://schemas.openxmlformats.org/officeDocument/2006/relationships/image" Target="../media/image55.svg"/><Relationship Id="rId62"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7.png"/><Relationship Id="rId15" Type="http://schemas.openxmlformats.org/officeDocument/2006/relationships/image" Target="../media/image16.sv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svg"/><Relationship Id="rId49" Type="http://schemas.openxmlformats.org/officeDocument/2006/relationships/image" Target="../media/image50.png"/><Relationship Id="rId57" Type="http://schemas.openxmlformats.org/officeDocument/2006/relationships/image" Target="../media/image58.png"/><Relationship Id="rId10" Type="http://schemas.openxmlformats.org/officeDocument/2006/relationships/image" Target="../media/image11.png"/><Relationship Id="rId31" Type="http://schemas.openxmlformats.org/officeDocument/2006/relationships/image" Target="../media/image32.png"/><Relationship Id="rId44" Type="http://schemas.openxmlformats.org/officeDocument/2006/relationships/image" Target="../media/image45.svg"/><Relationship Id="rId52" Type="http://schemas.openxmlformats.org/officeDocument/2006/relationships/image" Target="../media/image53.svg"/><Relationship Id="rId60" Type="http://schemas.openxmlformats.org/officeDocument/2006/relationships/image" Target="../media/image61.sv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35.sv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67.png"/><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5.png"/><Relationship Id="rId7" Type="http://schemas.openxmlformats.org/officeDocument/2006/relationships/image" Target="../media/image68.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35.svg"/><Relationship Id="rId12" Type="http://schemas.openxmlformats.org/officeDocument/2006/relationships/image" Target="../media/image70.png"/><Relationship Id="rId2"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37.svg"/><Relationship Id="rId5" Type="http://schemas.openxmlformats.org/officeDocument/2006/relationships/image" Target="../media/image67.png"/><Relationship Id="rId10" Type="http://schemas.openxmlformats.org/officeDocument/2006/relationships/image" Target="../media/image36.png"/><Relationship Id="rId4" Type="http://schemas.openxmlformats.org/officeDocument/2006/relationships/image" Target="../media/image65.png"/><Relationship Id="rId9" Type="http://schemas.openxmlformats.org/officeDocument/2006/relationships/image" Target="../media/image69.svg"/></Relationships>
</file>

<file path=ppt/slides/_rels/slide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35.sv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35.sv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C592E8F-05AD-489D-B162-CCDAC54FF0F2}"/>
              </a:ext>
            </a:extLst>
          </p:cNvPr>
          <p:cNvSpPr/>
          <p:nvPr/>
        </p:nvSpPr>
        <p:spPr>
          <a:xfrm>
            <a:off x="1"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a:extLst>
              <a:ext uri="{FF2B5EF4-FFF2-40B4-BE49-F238E27FC236}">
                <a16:creationId xmlns:a16="http://schemas.microsoft.com/office/drawing/2014/main" id="{1AF3F78A-6DBF-4780-834E-BA649C6BD427}"/>
              </a:ext>
            </a:extLst>
          </p:cNvPr>
          <p:cNvPicPr>
            <a:picLocks noChangeAspect="1"/>
          </p:cNvPicPr>
          <p:nvPr/>
        </p:nvPicPr>
        <p:blipFill>
          <a:blip r:embed="rId2"/>
          <a:stretch>
            <a:fillRect/>
          </a:stretch>
        </p:blipFill>
        <p:spPr>
          <a:xfrm>
            <a:off x="3843257" y="1267327"/>
            <a:ext cx="3824870" cy="4556540"/>
          </a:xfrm>
          <a:prstGeom prst="rect">
            <a:avLst/>
          </a:prstGeom>
        </p:spPr>
      </p:pic>
      <p:sp>
        <p:nvSpPr>
          <p:cNvPr id="9" name="TextBox 8">
            <a:extLst>
              <a:ext uri="{FF2B5EF4-FFF2-40B4-BE49-F238E27FC236}">
                <a16:creationId xmlns:a16="http://schemas.microsoft.com/office/drawing/2014/main" id="{ECDA466F-D3C9-4BC2-BD98-EC2140864EDA}"/>
              </a:ext>
            </a:extLst>
          </p:cNvPr>
          <p:cNvSpPr txBox="1"/>
          <p:nvPr/>
        </p:nvSpPr>
        <p:spPr>
          <a:xfrm>
            <a:off x="5438274" y="4736623"/>
            <a:ext cx="1995532" cy="387798"/>
          </a:xfrm>
          <a:prstGeom prst="rect">
            <a:avLst/>
          </a:prstGeom>
          <a:solidFill>
            <a:schemeClr val="bg1"/>
          </a:solid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000000"/>
                </a:solidFill>
                <a:effectLst/>
                <a:uLnTx/>
                <a:uFillTx/>
                <a:latin typeface="Segoe UI Semibold"/>
                <a:ea typeface="+mn-ea"/>
                <a:cs typeface="Segoe UI" panose="020B0502040204020203" pitchFamily="34" charset="0"/>
              </a:rPr>
              <a:t>Intelligent Recommendations</a:t>
            </a:r>
          </a:p>
        </p:txBody>
      </p:sp>
      <p:pic>
        <p:nvPicPr>
          <p:cNvPr id="10" name="Picture 4" descr="IR">
            <a:extLst>
              <a:ext uri="{FF2B5EF4-FFF2-40B4-BE49-F238E27FC236}">
                <a16:creationId xmlns:a16="http://schemas.microsoft.com/office/drawing/2014/main" id="{0D6F1275-C904-4238-94FD-B79022A65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602" y="4152004"/>
            <a:ext cx="598875" cy="53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45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EDCF3B-8484-45E7-8C38-BCB49480F257}"/>
              </a:ext>
            </a:extLst>
          </p:cNvPr>
          <p:cNvSpPr txBox="1"/>
          <p:nvPr/>
        </p:nvSpPr>
        <p:spPr>
          <a:xfrm>
            <a:off x="4641451" y="2659559"/>
            <a:ext cx="1542081" cy="769441"/>
          </a:xfrm>
          <a:prstGeom prst="rect">
            <a:avLst/>
          </a:prstGeom>
          <a:noFill/>
        </p:spPr>
        <p:txBody>
          <a:bodyPr wrap="square" rtlCol="0">
            <a:spAutoFit/>
          </a:bodyPr>
          <a:lstStyle/>
          <a:p>
            <a:pPr algn="ctr"/>
            <a:r>
              <a:rPr lang="en-AU" sz="1100" dirty="0"/>
              <a:t>Storage </a:t>
            </a:r>
          </a:p>
          <a:p>
            <a:pPr algn="ctr"/>
            <a:r>
              <a:rPr lang="en-AU" sz="1100" dirty="0"/>
              <a:t>Account1 with public endpoint and container(s) with data</a:t>
            </a:r>
          </a:p>
        </p:txBody>
      </p:sp>
      <p:pic>
        <p:nvPicPr>
          <p:cNvPr id="5" name="Picture 4">
            <a:extLst>
              <a:ext uri="{FF2B5EF4-FFF2-40B4-BE49-F238E27FC236}">
                <a16:creationId xmlns:a16="http://schemas.microsoft.com/office/drawing/2014/main" id="{EB3D8463-7A8D-40F3-A4FE-7AC4B181127F}"/>
              </a:ext>
            </a:extLst>
          </p:cNvPr>
          <p:cNvPicPr>
            <a:picLocks noChangeAspect="1"/>
          </p:cNvPicPr>
          <p:nvPr/>
        </p:nvPicPr>
        <p:blipFill>
          <a:blip r:embed="rId2"/>
          <a:stretch>
            <a:fillRect/>
          </a:stretch>
        </p:blipFill>
        <p:spPr>
          <a:xfrm>
            <a:off x="5187375" y="2242289"/>
            <a:ext cx="480395" cy="471225"/>
          </a:xfrm>
          <a:prstGeom prst="rect">
            <a:avLst/>
          </a:prstGeom>
        </p:spPr>
      </p:pic>
      <p:sp>
        <p:nvSpPr>
          <p:cNvPr id="7" name="Oval 6">
            <a:extLst>
              <a:ext uri="{FF2B5EF4-FFF2-40B4-BE49-F238E27FC236}">
                <a16:creationId xmlns:a16="http://schemas.microsoft.com/office/drawing/2014/main" id="{5D40AA27-89EF-447B-808F-C8A539F9CE71}"/>
              </a:ext>
            </a:extLst>
          </p:cNvPr>
          <p:cNvSpPr/>
          <p:nvPr/>
        </p:nvSpPr>
        <p:spPr>
          <a:xfrm>
            <a:off x="7416832" y="2353974"/>
            <a:ext cx="188581" cy="171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9CAD0A6E-948F-45C6-9099-91099276F091}"/>
              </a:ext>
            </a:extLst>
          </p:cNvPr>
          <p:cNvSpPr/>
          <p:nvPr/>
        </p:nvSpPr>
        <p:spPr>
          <a:xfrm>
            <a:off x="6341595" y="1898358"/>
            <a:ext cx="2311837" cy="2009222"/>
          </a:xfrm>
          <a:prstGeom prst="rect">
            <a:avLst/>
          </a:prstGeom>
          <a:noFill/>
          <a:ln w="635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a:extLst>
              <a:ext uri="{FF2B5EF4-FFF2-40B4-BE49-F238E27FC236}">
                <a16:creationId xmlns:a16="http://schemas.microsoft.com/office/drawing/2014/main" id="{0B64E7DA-61FF-4377-89EC-8542EE356A09}"/>
              </a:ext>
            </a:extLst>
          </p:cNvPr>
          <p:cNvPicPr>
            <a:picLocks noChangeAspect="1"/>
          </p:cNvPicPr>
          <p:nvPr/>
        </p:nvPicPr>
        <p:blipFill>
          <a:blip r:embed="rId3"/>
          <a:stretch>
            <a:fillRect/>
          </a:stretch>
        </p:blipFill>
        <p:spPr>
          <a:xfrm>
            <a:off x="7265425" y="1693284"/>
            <a:ext cx="410146" cy="410146"/>
          </a:xfrm>
          <a:prstGeom prst="rect">
            <a:avLst/>
          </a:prstGeom>
        </p:spPr>
      </p:pic>
      <p:sp>
        <p:nvSpPr>
          <p:cNvPr id="15" name="Oval 14">
            <a:extLst>
              <a:ext uri="{FF2B5EF4-FFF2-40B4-BE49-F238E27FC236}">
                <a16:creationId xmlns:a16="http://schemas.microsoft.com/office/drawing/2014/main" id="{2B95D117-9C82-453C-9025-681F50433F8E}"/>
              </a:ext>
            </a:extLst>
          </p:cNvPr>
          <p:cNvSpPr/>
          <p:nvPr/>
        </p:nvSpPr>
        <p:spPr>
          <a:xfrm>
            <a:off x="7453641" y="3130530"/>
            <a:ext cx="188581" cy="171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a:extLst>
              <a:ext uri="{FF2B5EF4-FFF2-40B4-BE49-F238E27FC236}">
                <a16:creationId xmlns:a16="http://schemas.microsoft.com/office/drawing/2014/main" id="{B1FAAD16-E58A-4CE5-8B9E-F6D2041C7FF2}"/>
              </a:ext>
            </a:extLst>
          </p:cNvPr>
          <p:cNvCxnSpPr>
            <a:cxnSpLocks/>
          </p:cNvCxnSpPr>
          <p:nvPr/>
        </p:nvCxnSpPr>
        <p:spPr>
          <a:xfrm>
            <a:off x="5753451" y="2477902"/>
            <a:ext cx="1254755" cy="0"/>
          </a:xfrm>
          <a:prstGeom prst="straightConnector1">
            <a:avLst/>
          </a:prstGeom>
          <a:ln>
            <a:solidFill>
              <a:srgbClr val="00B050"/>
            </a:solidFill>
            <a:headEnd type="triangle"/>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5C9123D-5BCE-4CCE-A5F1-E1F06BC742E9}"/>
              </a:ext>
            </a:extLst>
          </p:cNvPr>
          <p:cNvSpPr txBox="1"/>
          <p:nvPr/>
        </p:nvSpPr>
        <p:spPr>
          <a:xfrm>
            <a:off x="7118707" y="2531069"/>
            <a:ext cx="845562" cy="430887"/>
          </a:xfrm>
          <a:prstGeom prst="rect">
            <a:avLst/>
          </a:prstGeom>
          <a:noFill/>
        </p:spPr>
        <p:txBody>
          <a:bodyPr wrap="square" rtlCol="0">
            <a:spAutoFit/>
          </a:bodyPr>
          <a:lstStyle/>
          <a:p>
            <a:pPr algn="ctr"/>
            <a:r>
              <a:rPr lang="en-AU" sz="1100" dirty="0"/>
              <a:t>Modeling Resource</a:t>
            </a:r>
          </a:p>
        </p:txBody>
      </p:sp>
      <p:sp>
        <p:nvSpPr>
          <p:cNvPr id="21" name="TextBox 20">
            <a:extLst>
              <a:ext uri="{FF2B5EF4-FFF2-40B4-BE49-F238E27FC236}">
                <a16:creationId xmlns:a16="http://schemas.microsoft.com/office/drawing/2014/main" id="{DC75015B-1FEE-405E-A049-E276EB6229C4}"/>
              </a:ext>
            </a:extLst>
          </p:cNvPr>
          <p:cNvSpPr txBox="1"/>
          <p:nvPr/>
        </p:nvSpPr>
        <p:spPr>
          <a:xfrm>
            <a:off x="7143122" y="3307626"/>
            <a:ext cx="845562" cy="430887"/>
          </a:xfrm>
          <a:prstGeom prst="rect">
            <a:avLst/>
          </a:prstGeom>
          <a:noFill/>
        </p:spPr>
        <p:txBody>
          <a:bodyPr wrap="square" rtlCol="0">
            <a:spAutoFit/>
          </a:bodyPr>
          <a:lstStyle/>
          <a:p>
            <a:pPr algn="ctr"/>
            <a:r>
              <a:rPr lang="en-AU" sz="1100" dirty="0"/>
              <a:t>Service Endpoint</a:t>
            </a:r>
          </a:p>
        </p:txBody>
      </p:sp>
      <p:pic>
        <p:nvPicPr>
          <p:cNvPr id="25" name="Graphic 24">
            <a:extLst>
              <a:ext uri="{FF2B5EF4-FFF2-40B4-BE49-F238E27FC236}">
                <a16:creationId xmlns:a16="http://schemas.microsoft.com/office/drawing/2014/main" id="{3884C068-5E04-48B5-99C5-623515F73E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5632" y="4433482"/>
            <a:ext cx="369332" cy="369332"/>
          </a:xfrm>
          <a:prstGeom prst="rect">
            <a:avLst/>
          </a:prstGeom>
        </p:spPr>
      </p:pic>
      <p:sp>
        <p:nvSpPr>
          <p:cNvPr id="27" name="TextBox 26">
            <a:extLst>
              <a:ext uri="{FF2B5EF4-FFF2-40B4-BE49-F238E27FC236}">
                <a16:creationId xmlns:a16="http://schemas.microsoft.com/office/drawing/2014/main" id="{FB08B230-5955-4237-BAB6-2C43639CFC41}"/>
              </a:ext>
            </a:extLst>
          </p:cNvPr>
          <p:cNvSpPr txBox="1"/>
          <p:nvPr/>
        </p:nvSpPr>
        <p:spPr>
          <a:xfrm>
            <a:off x="927517" y="4802814"/>
            <a:ext cx="845562" cy="769441"/>
          </a:xfrm>
          <a:prstGeom prst="rect">
            <a:avLst/>
          </a:prstGeom>
          <a:noFill/>
        </p:spPr>
        <p:txBody>
          <a:bodyPr wrap="square" rtlCol="0">
            <a:spAutoFit/>
          </a:bodyPr>
          <a:lstStyle/>
          <a:p>
            <a:pPr algn="ctr"/>
            <a:r>
              <a:rPr lang="en-AU" sz="1100" dirty="0"/>
              <a:t>Consumer apps hosted on AKS</a:t>
            </a:r>
          </a:p>
        </p:txBody>
      </p:sp>
      <p:sp>
        <p:nvSpPr>
          <p:cNvPr id="29" name="TextBox 28">
            <a:extLst>
              <a:ext uri="{FF2B5EF4-FFF2-40B4-BE49-F238E27FC236}">
                <a16:creationId xmlns:a16="http://schemas.microsoft.com/office/drawing/2014/main" id="{52DAE103-F7F8-471C-ADB4-1D1351E21920}"/>
              </a:ext>
            </a:extLst>
          </p:cNvPr>
          <p:cNvSpPr txBox="1"/>
          <p:nvPr/>
        </p:nvSpPr>
        <p:spPr>
          <a:xfrm>
            <a:off x="6726198" y="1502914"/>
            <a:ext cx="1542081" cy="261610"/>
          </a:xfrm>
          <a:prstGeom prst="rect">
            <a:avLst/>
          </a:prstGeom>
          <a:noFill/>
        </p:spPr>
        <p:txBody>
          <a:bodyPr wrap="square" rtlCol="0">
            <a:spAutoFit/>
          </a:bodyPr>
          <a:lstStyle/>
          <a:p>
            <a:pPr algn="ctr"/>
            <a:r>
              <a:rPr lang="en-AU" sz="1100" dirty="0"/>
              <a:t>IR Account</a:t>
            </a:r>
          </a:p>
        </p:txBody>
      </p:sp>
      <p:sp>
        <p:nvSpPr>
          <p:cNvPr id="32" name="Rectangle 31">
            <a:extLst>
              <a:ext uri="{FF2B5EF4-FFF2-40B4-BE49-F238E27FC236}">
                <a16:creationId xmlns:a16="http://schemas.microsoft.com/office/drawing/2014/main" id="{8EC601D0-1C3F-4140-A522-C75F91FF6680}"/>
              </a:ext>
            </a:extLst>
          </p:cNvPr>
          <p:cNvSpPr/>
          <p:nvPr/>
        </p:nvSpPr>
        <p:spPr>
          <a:xfrm>
            <a:off x="230245" y="480224"/>
            <a:ext cx="8787295" cy="6085036"/>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EA2598EC-B9B2-438F-AC2A-18642D78F5D0}"/>
              </a:ext>
            </a:extLst>
          </p:cNvPr>
          <p:cNvSpPr/>
          <p:nvPr/>
        </p:nvSpPr>
        <p:spPr>
          <a:xfrm>
            <a:off x="382645" y="632624"/>
            <a:ext cx="3569643" cy="5423476"/>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22EBE650-BF59-4959-ABF8-BFB221D274D1}"/>
              </a:ext>
            </a:extLst>
          </p:cNvPr>
          <p:cNvSpPr/>
          <p:nvPr/>
        </p:nvSpPr>
        <p:spPr>
          <a:xfrm>
            <a:off x="842036" y="3961616"/>
            <a:ext cx="1045969" cy="1883622"/>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a:extLst>
              <a:ext uri="{FF2B5EF4-FFF2-40B4-BE49-F238E27FC236}">
                <a16:creationId xmlns:a16="http://schemas.microsoft.com/office/drawing/2014/main" id="{814867ED-5507-4C60-AB64-812A205D3CED}"/>
              </a:ext>
            </a:extLst>
          </p:cNvPr>
          <p:cNvSpPr/>
          <p:nvPr/>
        </p:nvSpPr>
        <p:spPr>
          <a:xfrm>
            <a:off x="2397162" y="3961616"/>
            <a:ext cx="1045969" cy="1883622"/>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0" name="Graphic 39">
            <a:extLst>
              <a:ext uri="{FF2B5EF4-FFF2-40B4-BE49-F238E27FC236}">
                <a16:creationId xmlns:a16="http://schemas.microsoft.com/office/drawing/2014/main" id="{B5E69AAB-905E-4552-9251-9B355365DC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0114" y="4197179"/>
            <a:ext cx="395237" cy="395237"/>
          </a:xfrm>
          <a:prstGeom prst="rect">
            <a:avLst/>
          </a:prstGeom>
        </p:spPr>
      </p:pic>
      <p:sp>
        <p:nvSpPr>
          <p:cNvPr id="44" name="TextBox 43">
            <a:extLst>
              <a:ext uri="{FF2B5EF4-FFF2-40B4-BE49-F238E27FC236}">
                <a16:creationId xmlns:a16="http://schemas.microsoft.com/office/drawing/2014/main" id="{2E97156B-A0A9-4718-8174-2118179FAE83}"/>
              </a:ext>
            </a:extLst>
          </p:cNvPr>
          <p:cNvSpPr txBox="1"/>
          <p:nvPr/>
        </p:nvSpPr>
        <p:spPr>
          <a:xfrm>
            <a:off x="4541854" y="5794490"/>
            <a:ext cx="845562" cy="261610"/>
          </a:xfrm>
          <a:prstGeom prst="rect">
            <a:avLst/>
          </a:prstGeom>
          <a:noFill/>
        </p:spPr>
        <p:txBody>
          <a:bodyPr wrap="square" rtlCol="0">
            <a:spAutoFit/>
          </a:bodyPr>
          <a:lstStyle/>
          <a:p>
            <a:pPr algn="ctr"/>
            <a:r>
              <a:rPr lang="en-AU" sz="1100" dirty="0"/>
              <a:t>Public IP</a:t>
            </a:r>
          </a:p>
        </p:txBody>
      </p:sp>
      <p:pic>
        <p:nvPicPr>
          <p:cNvPr id="46" name="Graphic 45">
            <a:extLst>
              <a:ext uri="{FF2B5EF4-FFF2-40B4-BE49-F238E27FC236}">
                <a16:creationId xmlns:a16="http://schemas.microsoft.com/office/drawing/2014/main" id="{ACB1DB8A-B33F-411F-9BF0-E12BE168D1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82509" y="5481184"/>
            <a:ext cx="331320" cy="331320"/>
          </a:xfrm>
          <a:prstGeom prst="rect">
            <a:avLst/>
          </a:prstGeom>
        </p:spPr>
      </p:pic>
      <p:pic>
        <p:nvPicPr>
          <p:cNvPr id="48" name="Graphic 47">
            <a:extLst>
              <a:ext uri="{FF2B5EF4-FFF2-40B4-BE49-F238E27FC236}">
                <a16:creationId xmlns:a16="http://schemas.microsoft.com/office/drawing/2014/main" id="{2C61BCC6-7F67-4706-A932-60178278BC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43131" y="5894056"/>
            <a:ext cx="331320" cy="331320"/>
          </a:xfrm>
          <a:prstGeom prst="rect">
            <a:avLst/>
          </a:prstGeom>
        </p:spPr>
      </p:pic>
      <p:sp>
        <p:nvSpPr>
          <p:cNvPr id="50" name="TextBox 49">
            <a:extLst>
              <a:ext uri="{FF2B5EF4-FFF2-40B4-BE49-F238E27FC236}">
                <a16:creationId xmlns:a16="http://schemas.microsoft.com/office/drawing/2014/main" id="{7A8181EB-70C7-43CA-8ECC-6276BE44EAD1}"/>
              </a:ext>
            </a:extLst>
          </p:cNvPr>
          <p:cNvSpPr txBox="1"/>
          <p:nvPr/>
        </p:nvSpPr>
        <p:spPr>
          <a:xfrm>
            <a:off x="3186010" y="6143389"/>
            <a:ext cx="845562" cy="261610"/>
          </a:xfrm>
          <a:prstGeom prst="rect">
            <a:avLst/>
          </a:prstGeom>
          <a:noFill/>
        </p:spPr>
        <p:txBody>
          <a:bodyPr wrap="square" rtlCol="0">
            <a:spAutoFit/>
          </a:bodyPr>
          <a:lstStyle/>
          <a:p>
            <a:pPr algn="ctr"/>
            <a:r>
              <a:rPr lang="en-AU" sz="1100" dirty="0"/>
              <a:t>VNET</a:t>
            </a:r>
          </a:p>
        </p:txBody>
      </p:sp>
      <p:sp>
        <p:nvSpPr>
          <p:cNvPr id="52" name="TextBox 51">
            <a:extLst>
              <a:ext uri="{FF2B5EF4-FFF2-40B4-BE49-F238E27FC236}">
                <a16:creationId xmlns:a16="http://schemas.microsoft.com/office/drawing/2014/main" id="{97C134B9-9C77-4DA0-A297-449AA58C471C}"/>
              </a:ext>
            </a:extLst>
          </p:cNvPr>
          <p:cNvSpPr txBox="1"/>
          <p:nvPr/>
        </p:nvSpPr>
        <p:spPr>
          <a:xfrm>
            <a:off x="2550875" y="4592416"/>
            <a:ext cx="845562" cy="1107996"/>
          </a:xfrm>
          <a:prstGeom prst="rect">
            <a:avLst/>
          </a:prstGeom>
          <a:noFill/>
        </p:spPr>
        <p:txBody>
          <a:bodyPr wrap="square" rtlCol="0">
            <a:spAutoFit/>
          </a:bodyPr>
          <a:lstStyle/>
          <a:p>
            <a:pPr algn="ctr"/>
            <a:r>
              <a:rPr lang="en-AU" sz="1100" dirty="0"/>
              <a:t>App GW provides L7 load-balancing and web firewall</a:t>
            </a:r>
          </a:p>
        </p:txBody>
      </p:sp>
      <p:pic>
        <p:nvPicPr>
          <p:cNvPr id="54" name="Picture 53">
            <a:extLst>
              <a:ext uri="{FF2B5EF4-FFF2-40B4-BE49-F238E27FC236}">
                <a16:creationId xmlns:a16="http://schemas.microsoft.com/office/drawing/2014/main" id="{DD53A9C2-AE6B-44AD-9E00-24B126DFDFFE}"/>
              </a:ext>
            </a:extLst>
          </p:cNvPr>
          <p:cNvPicPr>
            <a:picLocks noChangeAspect="1"/>
          </p:cNvPicPr>
          <p:nvPr/>
        </p:nvPicPr>
        <p:blipFill>
          <a:blip r:embed="rId2"/>
          <a:stretch>
            <a:fillRect/>
          </a:stretch>
        </p:blipFill>
        <p:spPr>
          <a:xfrm>
            <a:off x="1762073" y="1079707"/>
            <a:ext cx="480395" cy="471225"/>
          </a:xfrm>
          <a:prstGeom prst="rect">
            <a:avLst/>
          </a:prstGeom>
        </p:spPr>
      </p:pic>
      <p:sp>
        <p:nvSpPr>
          <p:cNvPr id="56" name="Rectangle 55">
            <a:extLst>
              <a:ext uri="{FF2B5EF4-FFF2-40B4-BE49-F238E27FC236}">
                <a16:creationId xmlns:a16="http://schemas.microsoft.com/office/drawing/2014/main" id="{F4D4803C-094C-414C-8CC4-6F125F34F28E}"/>
              </a:ext>
            </a:extLst>
          </p:cNvPr>
          <p:cNvSpPr/>
          <p:nvPr/>
        </p:nvSpPr>
        <p:spPr>
          <a:xfrm>
            <a:off x="1423754" y="828478"/>
            <a:ext cx="1346360" cy="1883622"/>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C3A2EC65-5FED-4653-804C-17ACCD246F40}"/>
              </a:ext>
            </a:extLst>
          </p:cNvPr>
          <p:cNvSpPr txBox="1"/>
          <p:nvPr/>
        </p:nvSpPr>
        <p:spPr>
          <a:xfrm>
            <a:off x="1542051" y="1537878"/>
            <a:ext cx="845562" cy="1107996"/>
          </a:xfrm>
          <a:prstGeom prst="rect">
            <a:avLst/>
          </a:prstGeom>
          <a:noFill/>
        </p:spPr>
        <p:txBody>
          <a:bodyPr wrap="square" rtlCol="0">
            <a:spAutoFit/>
          </a:bodyPr>
          <a:lstStyle/>
          <a:p>
            <a:pPr algn="ctr"/>
            <a:r>
              <a:rPr lang="en-AU" sz="1100" dirty="0"/>
              <a:t>Storage Account with private endpoints enabled</a:t>
            </a:r>
          </a:p>
        </p:txBody>
      </p:sp>
      <p:pic>
        <p:nvPicPr>
          <p:cNvPr id="60" name="Picture 59">
            <a:extLst>
              <a:ext uri="{FF2B5EF4-FFF2-40B4-BE49-F238E27FC236}">
                <a16:creationId xmlns:a16="http://schemas.microsoft.com/office/drawing/2014/main" id="{BED0DE7F-5346-4F82-B4EE-DA7BC15F2DB5}"/>
              </a:ext>
            </a:extLst>
          </p:cNvPr>
          <p:cNvPicPr>
            <a:picLocks noChangeAspect="1"/>
          </p:cNvPicPr>
          <p:nvPr/>
        </p:nvPicPr>
        <p:blipFill>
          <a:blip r:embed="rId12"/>
          <a:stretch>
            <a:fillRect/>
          </a:stretch>
        </p:blipFill>
        <p:spPr>
          <a:xfrm>
            <a:off x="2102988" y="3232901"/>
            <a:ext cx="414252" cy="386324"/>
          </a:xfrm>
          <a:prstGeom prst="rect">
            <a:avLst/>
          </a:prstGeom>
        </p:spPr>
      </p:pic>
      <p:pic>
        <p:nvPicPr>
          <p:cNvPr id="62" name="Graphic 61">
            <a:extLst>
              <a:ext uri="{FF2B5EF4-FFF2-40B4-BE49-F238E27FC236}">
                <a16:creationId xmlns:a16="http://schemas.microsoft.com/office/drawing/2014/main" id="{B717E1A8-C3B2-4EF7-B596-A0BBBCC789E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10114" y="885657"/>
            <a:ext cx="319217" cy="319217"/>
          </a:xfrm>
          <a:prstGeom prst="rect">
            <a:avLst/>
          </a:prstGeom>
        </p:spPr>
      </p:pic>
      <p:sp>
        <p:nvSpPr>
          <p:cNvPr id="64" name="Rectangle 63">
            <a:extLst>
              <a:ext uri="{FF2B5EF4-FFF2-40B4-BE49-F238E27FC236}">
                <a16:creationId xmlns:a16="http://schemas.microsoft.com/office/drawing/2014/main" id="{60079ED9-6EB0-4B1E-8074-9B3100D6012D}"/>
              </a:ext>
            </a:extLst>
          </p:cNvPr>
          <p:cNvSpPr/>
          <p:nvPr/>
        </p:nvSpPr>
        <p:spPr>
          <a:xfrm>
            <a:off x="1432273" y="2961955"/>
            <a:ext cx="1346360" cy="854835"/>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6" name="Graphic 65">
            <a:extLst>
              <a:ext uri="{FF2B5EF4-FFF2-40B4-BE49-F238E27FC236}">
                <a16:creationId xmlns:a16="http://schemas.microsoft.com/office/drawing/2014/main" id="{C8F4DCD8-85AB-4544-8B89-8BB893F179F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29019" y="3275393"/>
            <a:ext cx="374441" cy="374441"/>
          </a:xfrm>
          <a:prstGeom prst="rect">
            <a:avLst/>
          </a:prstGeom>
        </p:spPr>
      </p:pic>
      <p:pic>
        <p:nvPicPr>
          <p:cNvPr id="68" name="Graphic 67">
            <a:extLst>
              <a:ext uri="{FF2B5EF4-FFF2-40B4-BE49-F238E27FC236}">
                <a16:creationId xmlns:a16="http://schemas.microsoft.com/office/drawing/2014/main" id="{577B0488-D9A3-4FAD-AB31-AAE90AA9C15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78839" y="3001374"/>
            <a:ext cx="319217" cy="319217"/>
          </a:xfrm>
          <a:prstGeom prst="rect">
            <a:avLst/>
          </a:prstGeom>
        </p:spPr>
      </p:pic>
      <p:pic>
        <p:nvPicPr>
          <p:cNvPr id="70" name="Graphic 69">
            <a:extLst>
              <a:ext uri="{FF2B5EF4-FFF2-40B4-BE49-F238E27FC236}">
                <a16:creationId xmlns:a16="http://schemas.microsoft.com/office/drawing/2014/main" id="{3CC91CCE-A3A2-4620-8D59-F310B58D364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71249" y="4018066"/>
            <a:ext cx="319217" cy="319217"/>
          </a:xfrm>
          <a:prstGeom prst="rect">
            <a:avLst/>
          </a:prstGeom>
        </p:spPr>
      </p:pic>
      <p:cxnSp>
        <p:nvCxnSpPr>
          <p:cNvPr id="72" name="Straight Arrow Connector 71">
            <a:extLst>
              <a:ext uri="{FF2B5EF4-FFF2-40B4-BE49-F238E27FC236}">
                <a16:creationId xmlns:a16="http://schemas.microsoft.com/office/drawing/2014/main" id="{F9E38EE1-6F35-4065-B3FB-CA83AC3C1522}"/>
              </a:ext>
            </a:extLst>
          </p:cNvPr>
          <p:cNvCxnSpPr>
            <a:stCxn id="36" idx="3"/>
            <a:endCxn id="38" idx="1"/>
          </p:cNvCxnSpPr>
          <p:nvPr/>
        </p:nvCxnSpPr>
        <p:spPr>
          <a:xfrm>
            <a:off x="1888005" y="4903427"/>
            <a:ext cx="509157"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74" name="Connector: Elbow 73">
            <a:extLst>
              <a:ext uri="{FF2B5EF4-FFF2-40B4-BE49-F238E27FC236}">
                <a16:creationId xmlns:a16="http://schemas.microsoft.com/office/drawing/2014/main" id="{3C7007E2-9877-4D5B-A93C-45339C948A86}"/>
              </a:ext>
            </a:extLst>
          </p:cNvPr>
          <p:cNvCxnSpPr>
            <a:stCxn id="38" idx="3"/>
            <a:endCxn id="46" idx="1"/>
          </p:cNvCxnSpPr>
          <p:nvPr/>
        </p:nvCxnSpPr>
        <p:spPr>
          <a:xfrm>
            <a:off x="3443131" y="4903427"/>
            <a:ext cx="1339378" cy="743417"/>
          </a:xfrm>
          <a:prstGeom prst="bentConnector3">
            <a:avLst>
              <a:gd name="adj1" fmla="val 61506"/>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428686B6-A6D6-4622-91C8-C10991EF2FD9}"/>
              </a:ext>
            </a:extLst>
          </p:cNvPr>
          <p:cNvCxnSpPr>
            <a:stCxn id="46" idx="3"/>
          </p:cNvCxnSpPr>
          <p:nvPr/>
        </p:nvCxnSpPr>
        <p:spPr>
          <a:xfrm>
            <a:off x="5113829" y="5646844"/>
            <a:ext cx="471854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78" name="Connector: Elbow 77">
            <a:extLst>
              <a:ext uri="{FF2B5EF4-FFF2-40B4-BE49-F238E27FC236}">
                <a16:creationId xmlns:a16="http://schemas.microsoft.com/office/drawing/2014/main" id="{45CD53FE-4F71-40E0-A9EF-1B3D9E757536}"/>
              </a:ext>
            </a:extLst>
          </p:cNvPr>
          <p:cNvCxnSpPr>
            <a:stCxn id="64" idx="3"/>
            <a:endCxn id="5" idx="1"/>
          </p:cNvCxnSpPr>
          <p:nvPr/>
        </p:nvCxnSpPr>
        <p:spPr>
          <a:xfrm flipV="1">
            <a:off x="2778633" y="2477902"/>
            <a:ext cx="2408742" cy="911471"/>
          </a:xfrm>
          <a:prstGeom prst="bentConnector3">
            <a:avLst>
              <a:gd name="adj1" fmla="val 6279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810186C4-51B3-48BD-93FF-C0766581D2B1}"/>
              </a:ext>
            </a:extLst>
          </p:cNvPr>
          <p:cNvCxnSpPr>
            <a:endCxn id="21" idx="2"/>
          </p:cNvCxnSpPr>
          <p:nvPr/>
        </p:nvCxnSpPr>
        <p:spPr>
          <a:xfrm flipV="1">
            <a:off x="3443131" y="3738513"/>
            <a:ext cx="4122772" cy="853903"/>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6353842F-6940-400F-924B-564775D46AFA}"/>
              </a:ext>
            </a:extLst>
          </p:cNvPr>
          <p:cNvSpPr txBox="1"/>
          <p:nvPr/>
        </p:nvSpPr>
        <p:spPr>
          <a:xfrm>
            <a:off x="7545763" y="6266499"/>
            <a:ext cx="1629246" cy="276999"/>
          </a:xfrm>
          <a:prstGeom prst="rect">
            <a:avLst/>
          </a:prstGeom>
          <a:noFill/>
        </p:spPr>
        <p:txBody>
          <a:bodyPr wrap="square" rtlCol="0">
            <a:spAutoFit/>
          </a:bodyPr>
          <a:lstStyle/>
          <a:p>
            <a:pPr algn="ctr"/>
            <a:r>
              <a:rPr lang="en-AU" sz="1200" b="1" dirty="0"/>
              <a:t>AZURE REGION</a:t>
            </a:r>
          </a:p>
        </p:txBody>
      </p:sp>
      <p:sp>
        <p:nvSpPr>
          <p:cNvPr id="85" name="TextBox 84">
            <a:extLst>
              <a:ext uri="{FF2B5EF4-FFF2-40B4-BE49-F238E27FC236}">
                <a16:creationId xmlns:a16="http://schemas.microsoft.com/office/drawing/2014/main" id="{5FE3F532-28C6-46EB-A36B-FD42218305C4}"/>
              </a:ext>
            </a:extLst>
          </p:cNvPr>
          <p:cNvSpPr txBox="1"/>
          <p:nvPr/>
        </p:nvSpPr>
        <p:spPr>
          <a:xfrm>
            <a:off x="9832369" y="5345374"/>
            <a:ext cx="1259053" cy="553998"/>
          </a:xfrm>
          <a:prstGeom prst="rect">
            <a:avLst/>
          </a:prstGeom>
          <a:noFill/>
        </p:spPr>
        <p:txBody>
          <a:bodyPr wrap="square" rtlCol="0">
            <a:spAutoFit/>
          </a:bodyPr>
          <a:lstStyle/>
          <a:p>
            <a:pPr algn="ctr"/>
            <a:r>
              <a:rPr lang="en-AU" sz="1000" dirty="0"/>
              <a:t>End-users accessing data from application</a:t>
            </a:r>
          </a:p>
        </p:txBody>
      </p:sp>
      <p:sp>
        <p:nvSpPr>
          <p:cNvPr id="87" name="Oval 86">
            <a:extLst>
              <a:ext uri="{FF2B5EF4-FFF2-40B4-BE49-F238E27FC236}">
                <a16:creationId xmlns:a16="http://schemas.microsoft.com/office/drawing/2014/main" id="{FE3A8394-619E-453E-B380-CA9376D6AF6E}"/>
              </a:ext>
            </a:extLst>
          </p:cNvPr>
          <p:cNvSpPr/>
          <p:nvPr/>
        </p:nvSpPr>
        <p:spPr>
          <a:xfrm>
            <a:off x="624369" y="1477840"/>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A</a:t>
            </a:r>
          </a:p>
        </p:txBody>
      </p:sp>
      <p:sp>
        <p:nvSpPr>
          <p:cNvPr id="89" name="Oval 88">
            <a:extLst>
              <a:ext uri="{FF2B5EF4-FFF2-40B4-BE49-F238E27FC236}">
                <a16:creationId xmlns:a16="http://schemas.microsoft.com/office/drawing/2014/main" id="{080E6DFF-49D8-4254-93FF-80ADE5331601}"/>
              </a:ext>
            </a:extLst>
          </p:cNvPr>
          <p:cNvSpPr/>
          <p:nvPr/>
        </p:nvSpPr>
        <p:spPr>
          <a:xfrm>
            <a:off x="510716" y="5275135"/>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B</a:t>
            </a:r>
          </a:p>
        </p:txBody>
      </p:sp>
      <p:sp>
        <p:nvSpPr>
          <p:cNvPr id="91" name="Oval 90">
            <a:extLst>
              <a:ext uri="{FF2B5EF4-FFF2-40B4-BE49-F238E27FC236}">
                <a16:creationId xmlns:a16="http://schemas.microsoft.com/office/drawing/2014/main" id="{2269785F-5B84-4390-893E-7EBEDC2D431D}"/>
              </a:ext>
            </a:extLst>
          </p:cNvPr>
          <p:cNvSpPr/>
          <p:nvPr/>
        </p:nvSpPr>
        <p:spPr>
          <a:xfrm>
            <a:off x="2100650" y="5551247"/>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a:t>
            </a:r>
          </a:p>
        </p:txBody>
      </p:sp>
      <p:sp>
        <p:nvSpPr>
          <p:cNvPr id="93" name="Oval 92">
            <a:extLst>
              <a:ext uri="{FF2B5EF4-FFF2-40B4-BE49-F238E27FC236}">
                <a16:creationId xmlns:a16="http://schemas.microsoft.com/office/drawing/2014/main" id="{9CE2E26F-159B-4AA6-9C30-C678C8022A59}"/>
              </a:ext>
            </a:extLst>
          </p:cNvPr>
          <p:cNvSpPr/>
          <p:nvPr/>
        </p:nvSpPr>
        <p:spPr>
          <a:xfrm>
            <a:off x="4641451" y="1853202"/>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D</a:t>
            </a:r>
          </a:p>
        </p:txBody>
      </p:sp>
      <p:sp>
        <p:nvSpPr>
          <p:cNvPr id="95" name="Oval 94">
            <a:extLst>
              <a:ext uri="{FF2B5EF4-FFF2-40B4-BE49-F238E27FC236}">
                <a16:creationId xmlns:a16="http://schemas.microsoft.com/office/drawing/2014/main" id="{091267EE-798A-4DE7-BFAC-3E67271151BC}"/>
              </a:ext>
            </a:extLst>
          </p:cNvPr>
          <p:cNvSpPr/>
          <p:nvPr/>
        </p:nvSpPr>
        <p:spPr>
          <a:xfrm>
            <a:off x="6415353" y="1559064"/>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E</a:t>
            </a:r>
          </a:p>
        </p:txBody>
      </p:sp>
      <p:sp>
        <p:nvSpPr>
          <p:cNvPr id="97" name="Oval 96">
            <a:extLst>
              <a:ext uri="{FF2B5EF4-FFF2-40B4-BE49-F238E27FC236}">
                <a16:creationId xmlns:a16="http://schemas.microsoft.com/office/drawing/2014/main" id="{D5AF7E40-707C-4EB9-A82D-15C8CACC3621}"/>
              </a:ext>
            </a:extLst>
          </p:cNvPr>
          <p:cNvSpPr/>
          <p:nvPr/>
        </p:nvSpPr>
        <p:spPr>
          <a:xfrm>
            <a:off x="4387183" y="4045283"/>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F</a:t>
            </a:r>
          </a:p>
        </p:txBody>
      </p:sp>
      <p:sp>
        <p:nvSpPr>
          <p:cNvPr id="99" name="Oval 98">
            <a:extLst>
              <a:ext uri="{FF2B5EF4-FFF2-40B4-BE49-F238E27FC236}">
                <a16:creationId xmlns:a16="http://schemas.microsoft.com/office/drawing/2014/main" id="{B625D809-50C4-4305-A492-50822F08E683}"/>
              </a:ext>
            </a:extLst>
          </p:cNvPr>
          <p:cNvSpPr/>
          <p:nvPr/>
        </p:nvSpPr>
        <p:spPr>
          <a:xfrm>
            <a:off x="5313901" y="5068312"/>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G</a:t>
            </a:r>
          </a:p>
        </p:txBody>
      </p:sp>
      <p:sp>
        <p:nvSpPr>
          <p:cNvPr id="101" name="TextBox 100">
            <a:extLst>
              <a:ext uri="{FF2B5EF4-FFF2-40B4-BE49-F238E27FC236}">
                <a16:creationId xmlns:a16="http://schemas.microsoft.com/office/drawing/2014/main" id="{207577D2-0085-4D02-8C89-84715B9E99A2}"/>
              </a:ext>
            </a:extLst>
          </p:cNvPr>
          <p:cNvSpPr txBox="1"/>
          <p:nvPr/>
        </p:nvSpPr>
        <p:spPr>
          <a:xfrm>
            <a:off x="9589872" y="768266"/>
            <a:ext cx="1629246" cy="276999"/>
          </a:xfrm>
          <a:prstGeom prst="rect">
            <a:avLst/>
          </a:prstGeom>
          <a:noFill/>
        </p:spPr>
        <p:txBody>
          <a:bodyPr wrap="square" rtlCol="0">
            <a:spAutoFit/>
          </a:bodyPr>
          <a:lstStyle/>
          <a:p>
            <a:pPr algn="ctr"/>
            <a:r>
              <a:rPr lang="en-AU" sz="1200" b="1" dirty="0"/>
              <a:t>LEGEND</a:t>
            </a:r>
          </a:p>
        </p:txBody>
      </p:sp>
      <p:cxnSp>
        <p:nvCxnSpPr>
          <p:cNvPr id="105" name="Straight Arrow Connector 104">
            <a:extLst>
              <a:ext uri="{FF2B5EF4-FFF2-40B4-BE49-F238E27FC236}">
                <a16:creationId xmlns:a16="http://schemas.microsoft.com/office/drawing/2014/main" id="{2121969D-D9C9-43D1-919E-3966B235C2DD}"/>
              </a:ext>
            </a:extLst>
          </p:cNvPr>
          <p:cNvCxnSpPr>
            <a:cxnSpLocks/>
          </p:cNvCxnSpPr>
          <p:nvPr/>
        </p:nvCxnSpPr>
        <p:spPr>
          <a:xfrm>
            <a:off x="9777117" y="1315319"/>
            <a:ext cx="1254755" cy="0"/>
          </a:xfrm>
          <a:prstGeom prst="straightConnector1">
            <a:avLst/>
          </a:prstGeom>
          <a:ln w="57150">
            <a:solidFill>
              <a:srgbClr val="00B05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9FC94DCB-2708-4EA1-821F-08F6CAB6E157}"/>
              </a:ext>
            </a:extLst>
          </p:cNvPr>
          <p:cNvSpPr txBox="1"/>
          <p:nvPr/>
        </p:nvSpPr>
        <p:spPr>
          <a:xfrm>
            <a:off x="9772819" y="1339791"/>
            <a:ext cx="1259053" cy="553998"/>
          </a:xfrm>
          <a:prstGeom prst="rect">
            <a:avLst/>
          </a:prstGeom>
          <a:noFill/>
        </p:spPr>
        <p:txBody>
          <a:bodyPr wrap="square" rtlCol="0">
            <a:spAutoFit/>
          </a:bodyPr>
          <a:lstStyle/>
          <a:p>
            <a:pPr algn="ctr"/>
            <a:r>
              <a:rPr lang="en-AU" sz="1000" dirty="0"/>
              <a:t>Network access path between IR and other Azure services</a:t>
            </a:r>
          </a:p>
        </p:txBody>
      </p:sp>
      <p:cxnSp>
        <p:nvCxnSpPr>
          <p:cNvPr id="111" name="Straight Arrow Connector 110">
            <a:extLst>
              <a:ext uri="{FF2B5EF4-FFF2-40B4-BE49-F238E27FC236}">
                <a16:creationId xmlns:a16="http://schemas.microsoft.com/office/drawing/2014/main" id="{83B9C523-7BB3-4B06-ABB2-D31459129DB5}"/>
              </a:ext>
            </a:extLst>
          </p:cNvPr>
          <p:cNvCxnSpPr>
            <a:cxnSpLocks/>
          </p:cNvCxnSpPr>
          <p:nvPr/>
        </p:nvCxnSpPr>
        <p:spPr>
          <a:xfrm>
            <a:off x="9777117" y="2263476"/>
            <a:ext cx="1254755" cy="0"/>
          </a:xfrm>
          <a:prstGeom prst="straightConnector1">
            <a:avLst/>
          </a:prstGeom>
          <a:ln w="5715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13" name="TextBox 112">
            <a:extLst>
              <a:ext uri="{FF2B5EF4-FFF2-40B4-BE49-F238E27FC236}">
                <a16:creationId xmlns:a16="http://schemas.microsoft.com/office/drawing/2014/main" id="{762CE076-748E-4E65-B85E-AD1AC5C93409}"/>
              </a:ext>
            </a:extLst>
          </p:cNvPr>
          <p:cNvSpPr txBox="1"/>
          <p:nvPr/>
        </p:nvSpPr>
        <p:spPr>
          <a:xfrm>
            <a:off x="9814456" y="2292608"/>
            <a:ext cx="1259053" cy="707886"/>
          </a:xfrm>
          <a:prstGeom prst="rect">
            <a:avLst/>
          </a:prstGeom>
          <a:noFill/>
        </p:spPr>
        <p:txBody>
          <a:bodyPr wrap="square" rtlCol="0">
            <a:spAutoFit/>
          </a:bodyPr>
          <a:lstStyle/>
          <a:p>
            <a:pPr algn="ctr"/>
            <a:r>
              <a:rPr lang="en-AU" sz="1000" dirty="0"/>
              <a:t>Network access path between web application and end-users</a:t>
            </a:r>
          </a:p>
        </p:txBody>
      </p:sp>
      <p:sp>
        <p:nvSpPr>
          <p:cNvPr id="115" name="TextBox 114">
            <a:extLst>
              <a:ext uri="{FF2B5EF4-FFF2-40B4-BE49-F238E27FC236}">
                <a16:creationId xmlns:a16="http://schemas.microsoft.com/office/drawing/2014/main" id="{A78E6636-80D6-49AF-8079-54480793E929}"/>
              </a:ext>
            </a:extLst>
          </p:cNvPr>
          <p:cNvSpPr txBox="1"/>
          <p:nvPr/>
        </p:nvSpPr>
        <p:spPr>
          <a:xfrm>
            <a:off x="5615594" y="4371224"/>
            <a:ext cx="1542081" cy="430887"/>
          </a:xfrm>
          <a:prstGeom prst="rect">
            <a:avLst/>
          </a:prstGeom>
          <a:noFill/>
        </p:spPr>
        <p:txBody>
          <a:bodyPr wrap="square" rtlCol="0">
            <a:spAutoFit/>
          </a:bodyPr>
          <a:lstStyle/>
          <a:p>
            <a:pPr algn="ctr"/>
            <a:r>
              <a:rPr lang="en-AU" sz="1100" dirty="0"/>
              <a:t>GET/POST HTTPS request</a:t>
            </a:r>
          </a:p>
        </p:txBody>
      </p:sp>
      <p:sp>
        <p:nvSpPr>
          <p:cNvPr id="117" name="TextBox 116">
            <a:extLst>
              <a:ext uri="{FF2B5EF4-FFF2-40B4-BE49-F238E27FC236}">
                <a16:creationId xmlns:a16="http://schemas.microsoft.com/office/drawing/2014/main" id="{E759BC98-E617-49BF-AC5E-C6DCD2A08925}"/>
              </a:ext>
            </a:extLst>
          </p:cNvPr>
          <p:cNvSpPr txBox="1"/>
          <p:nvPr/>
        </p:nvSpPr>
        <p:spPr>
          <a:xfrm>
            <a:off x="1281851" y="5613820"/>
            <a:ext cx="845562" cy="261610"/>
          </a:xfrm>
          <a:prstGeom prst="rect">
            <a:avLst/>
          </a:prstGeom>
          <a:noFill/>
        </p:spPr>
        <p:txBody>
          <a:bodyPr wrap="square" rtlCol="0">
            <a:spAutoFit/>
          </a:bodyPr>
          <a:lstStyle/>
          <a:p>
            <a:pPr algn="ctr"/>
            <a:r>
              <a:rPr lang="en-AU" sz="1100" b="1" dirty="0"/>
              <a:t>snet1</a:t>
            </a:r>
          </a:p>
        </p:txBody>
      </p:sp>
      <p:sp>
        <p:nvSpPr>
          <p:cNvPr id="128" name="TextBox 127">
            <a:extLst>
              <a:ext uri="{FF2B5EF4-FFF2-40B4-BE49-F238E27FC236}">
                <a16:creationId xmlns:a16="http://schemas.microsoft.com/office/drawing/2014/main" id="{BC6FAF40-4693-407C-BBCA-B98E4515E4FA}"/>
              </a:ext>
            </a:extLst>
          </p:cNvPr>
          <p:cNvSpPr txBox="1"/>
          <p:nvPr/>
        </p:nvSpPr>
        <p:spPr>
          <a:xfrm>
            <a:off x="2824013" y="5627368"/>
            <a:ext cx="845562" cy="261610"/>
          </a:xfrm>
          <a:prstGeom prst="rect">
            <a:avLst/>
          </a:prstGeom>
          <a:noFill/>
        </p:spPr>
        <p:txBody>
          <a:bodyPr wrap="square" rtlCol="0">
            <a:spAutoFit/>
          </a:bodyPr>
          <a:lstStyle/>
          <a:p>
            <a:pPr algn="ctr"/>
            <a:r>
              <a:rPr lang="en-AU" sz="1100" b="1" dirty="0"/>
              <a:t>snet2</a:t>
            </a:r>
          </a:p>
        </p:txBody>
      </p:sp>
      <p:sp>
        <p:nvSpPr>
          <p:cNvPr id="130" name="TextBox 129">
            <a:extLst>
              <a:ext uri="{FF2B5EF4-FFF2-40B4-BE49-F238E27FC236}">
                <a16:creationId xmlns:a16="http://schemas.microsoft.com/office/drawing/2014/main" id="{A6A81E82-FDC7-41F2-8A32-E0DED7CC417B}"/>
              </a:ext>
            </a:extLst>
          </p:cNvPr>
          <p:cNvSpPr txBox="1"/>
          <p:nvPr/>
        </p:nvSpPr>
        <p:spPr>
          <a:xfrm>
            <a:off x="2153613" y="3598825"/>
            <a:ext cx="845562" cy="261610"/>
          </a:xfrm>
          <a:prstGeom prst="rect">
            <a:avLst/>
          </a:prstGeom>
          <a:noFill/>
        </p:spPr>
        <p:txBody>
          <a:bodyPr wrap="square" rtlCol="0">
            <a:spAutoFit/>
          </a:bodyPr>
          <a:lstStyle/>
          <a:p>
            <a:pPr algn="ctr"/>
            <a:r>
              <a:rPr lang="en-AU" sz="1100" b="1" dirty="0"/>
              <a:t>snet3</a:t>
            </a:r>
          </a:p>
        </p:txBody>
      </p:sp>
      <p:sp>
        <p:nvSpPr>
          <p:cNvPr id="132" name="TextBox 131">
            <a:extLst>
              <a:ext uri="{FF2B5EF4-FFF2-40B4-BE49-F238E27FC236}">
                <a16:creationId xmlns:a16="http://schemas.microsoft.com/office/drawing/2014/main" id="{50F1B5A6-ED75-4340-B374-56403A07CC1C}"/>
              </a:ext>
            </a:extLst>
          </p:cNvPr>
          <p:cNvSpPr txBox="1"/>
          <p:nvPr/>
        </p:nvSpPr>
        <p:spPr>
          <a:xfrm>
            <a:off x="2164750" y="2499859"/>
            <a:ext cx="845562" cy="261610"/>
          </a:xfrm>
          <a:prstGeom prst="rect">
            <a:avLst/>
          </a:prstGeom>
          <a:noFill/>
        </p:spPr>
        <p:txBody>
          <a:bodyPr wrap="square" rtlCol="0">
            <a:spAutoFit/>
          </a:bodyPr>
          <a:lstStyle/>
          <a:p>
            <a:pPr algn="ctr"/>
            <a:r>
              <a:rPr lang="en-AU" sz="1100" b="1" dirty="0"/>
              <a:t>snet4</a:t>
            </a:r>
          </a:p>
        </p:txBody>
      </p:sp>
      <p:cxnSp>
        <p:nvCxnSpPr>
          <p:cNvPr id="134" name="Straight Connector 133">
            <a:extLst>
              <a:ext uri="{FF2B5EF4-FFF2-40B4-BE49-F238E27FC236}">
                <a16:creationId xmlns:a16="http://schemas.microsoft.com/office/drawing/2014/main" id="{C01CC7B4-57DC-4208-8942-8CF254A2BD1A}"/>
              </a:ext>
            </a:extLst>
          </p:cNvPr>
          <p:cNvCxnSpPr/>
          <p:nvPr/>
        </p:nvCxnSpPr>
        <p:spPr>
          <a:xfrm>
            <a:off x="1888005" y="4586667"/>
            <a:ext cx="509157"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0550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FE7BA9-D694-47EA-9BE0-4EA094F41430}"/>
              </a:ext>
            </a:extLst>
          </p:cNvPr>
          <p:cNvSpPr/>
          <p:nvPr/>
        </p:nvSpPr>
        <p:spPr>
          <a:xfrm>
            <a:off x="2987040" y="525333"/>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primary</a:t>
            </a:r>
          </a:p>
        </p:txBody>
      </p:sp>
      <p:sp>
        <p:nvSpPr>
          <p:cNvPr id="4" name="Rectangle 3">
            <a:extLst>
              <a:ext uri="{FF2B5EF4-FFF2-40B4-BE49-F238E27FC236}">
                <a16:creationId xmlns:a16="http://schemas.microsoft.com/office/drawing/2014/main" id="{7396CE31-CD5B-4F01-9B8E-9D92DA330470}"/>
              </a:ext>
            </a:extLst>
          </p:cNvPr>
          <p:cNvSpPr/>
          <p:nvPr/>
        </p:nvSpPr>
        <p:spPr>
          <a:xfrm>
            <a:off x="6408420" y="525333"/>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RA-GRS</a:t>
            </a:r>
          </a:p>
        </p:txBody>
      </p:sp>
      <p:cxnSp>
        <p:nvCxnSpPr>
          <p:cNvPr id="7" name="Straight Arrow Connector 6">
            <a:extLst>
              <a:ext uri="{FF2B5EF4-FFF2-40B4-BE49-F238E27FC236}">
                <a16:creationId xmlns:a16="http://schemas.microsoft.com/office/drawing/2014/main" id="{33669A5C-0673-42F0-A578-23591EFA0231}"/>
              </a:ext>
            </a:extLst>
          </p:cNvPr>
          <p:cNvCxnSpPr/>
          <p:nvPr/>
        </p:nvCxnSpPr>
        <p:spPr>
          <a:xfrm>
            <a:off x="4724400" y="670113"/>
            <a:ext cx="1432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45272CA-8EF9-4C5B-A7CA-F078019F094F}"/>
              </a:ext>
            </a:extLst>
          </p:cNvPr>
          <p:cNvSpPr/>
          <p:nvPr/>
        </p:nvSpPr>
        <p:spPr>
          <a:xfrm>
            <a:off x="2987040" y="1215769"/>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primary</a:t>
            </a:r>
          </a:p>
        </p:txBody>
      </p:sp>
      <p:sp>
        <p:nvSpPr>
          <p:cNvPr id="13" name="Rectangle 12">
            <a:extLst>
              <a:ext uri="{FF2B5EF4-FFF2-40B4-BE49-F238E27FC236}">
                <a16:creationId xmlns:a16="http://schemas.microsoft.com/office/drawing/2014/main" id="{B351566A-BCA8-4743-880F-4E81D86E2459}"/>
              </a:ext>
            </a:extLst>
          </p:cNvPr>
          <p:cNvSpPr/>
          <p:nvPr/>
        </p:nvSpPr>
        <p:spPr>
          <a:xfrm>
            <a:off x="6408420" y="1215769"/>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primary with LRS</a:t>
            </a:r>
          </a:p>
        </p:txBody>
      </p:sp>
      <p:sp>
        <p:nvSpPr>
          <p:cNvPr id="19" name="&quot;Not Allowed&quot; Symbol 18">
            <a:extLst>
              <a:ext uri="{FF2B5EF4-FFF2-40B4-BE49-F238E27FC236}">
                <a16:creationId xmlns:a16="http://schemas.microsoft.com/office/drawing/2014/main" id="{B69F804C-D951-4E64-AEEE-2CC976B8AF4A}"/>
              </a:ext>
            </a:extLst>
          </p:cNvPr>
          <p:cNvSpPr/>
          <p:nvPr/>
        </p:nvSpPr>
        <p:spPr>
          <a:xfrm>
            <a:off x="3595691" y="1142276"/>
            <a:ext cx="531495" cy="505147"/>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cxnSp>
        <p:nvCxnSpPr>
          <p:cNvPr id="21" name="Straight Arrow Connector 20">
            <a:extLst>
              <a:ext uri="{FF2B5EF4-FFF2-40B4-BE49-F238E27FC236}">
                <a16:creationId xmlns:a16="http://schemas.microsoft.com/office/drawing/2014/main" id="{B0EF0432-9C63-4B52-B2CC-DC74E302F482}"/>
              </a:ext>
            </a:extLst>
          </p:cNvPr>
          <p:cNvCxnSpPr>
            <a:cxnSpLocks/>
          </p:cNvCxnSpPr>
          <p:nvPr/>
        </p:nvCxnSpPr>
        <p:spPr>
          <a:xfrm>
            <a:off x="2194560" y="446149"/>
            <a:ext cx="0" cy="594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7D35AC6-B4CA-42CE-B3FA-A3C028BC2EEE}"/>
              </a:ext>
            </a:extLst>
          </p:cNvPr>
          <p:cNvSpPr/>
          <p:nvPr/>
        </p:nvSpPr>
        <p:spPr>
          <a:xfrm>
            <a:off x="3007995" y="1970975"/>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primary</a:t>
            </a:r>
          </a:p>
        </p:txBody>
      </p:sp>
      <p:sp>
        <p:nvSpPr>
          <p:cNvPr id="25" name="Rectangle 24">
            <a:extLst>
              <a:ext uri="{FF2B5EF4-FFF2-40B4-BE49-F238E27FC236}">
                <a16:creationId xmlns:a16="http://schemas.microsoft.com/office/drawing/2014/main" id="{98E11274-9D46-43F5-9861-AEE244CB8555}"/>
              </a:ext>
            </a:extLst>
          </p:cNvPr>
          <p:cNvSpPr/>
          <p:nvPr/>
        </p:nvSpPr>
        <p:spPr>
          <a:xfrm>
            <a:off x="6395085" y="1959545"/>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primary with LRS</a:t>
            </a:r>
          </a:p>
        </p:txBody>
      </p:sp>
      <p:sp>
        <p:nvSpPr>
          <p:cNvPr id="27" name="Rectangle 26">
            <a:extLst>
              <a:ext uri="{FF2B5EF4-FFF2-40B4-BE49-F238E27FC236}">
                <a16:creationId xmlns:a16="http://schemas.microsoft.com/office/drawing/2014/main" id="{A5D47013-8A72-45D4-B0E8-5B9A94C211EB}"/>
              </a:ext>
            </a:extLst>
          </p:cNvPr>
          <p:cNvSpPr/>
          <p:nvPr/>
        </p:nvSpPr>
        <p:spPr>
          <a:xfrm>
            <a:off x="3070860" y="3410246"/>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primary</a:t>
            </a:r>
          </a:p>
        </p:txBody>
      </p:sp>
      <p:sp>
        <p:nvSpPr>
          <p:cNvPr id="29" name="Rectangle 28">
            <a:extLst>
              <a:ext uri="{FF2B5EF4-FFF2-40B4-BE49-F238E27FC236}">
                <a16:creationId xmlns:a16="http://schemas.microsoft.com/office/drawing/2014/main" id="{3BFB0429-BAD5-4529-A38F-13A6069AC52B}"/>
              </a:ext>
            </a:extLst>
          </p:cNvPr>
          <p:cNvSpPr/>
          <p:nvPr/>
        </p:nvSpPr>
        <p:spPr>
          <a:xfrm>
            <a:off x="6410325" y="2770165"/>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primary with LRS</a:t>
            </a:r>
          </a:p>
        </p:txBody>
      </p:sp>
      <p:sp>
        <p:nvSpPr>
          <p:cNvPr id="31" name="Rectangle 30">
            <a:extLst>
              <a:ext uri="{FF2B5EF4-FFF2-40B4-BE49-F238E27FC236}">
                <a16:creationId xmlns:a16="http://schemas.microsoft.com/office/drawing/2014/main" id="{E9E8F4CF-6869-4E06-9929-5E37D18D73E4}"/>
              </a:ext>
            </a:extLst>
          </p:cNvPr>
          <p:cNvSpPr/>
          <p:nvPr/>
        </p:nvSpPr>
        <p:spPr>
          <a:xfrm>
            <a:off x="6395085" y="3410246"/>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RA-GRS</a:t>
            </a:r>
          </a:p>
        </p:txBody>
      </p:sp>
      <p:cxnSp>
        <p:nvCxnSpPr>
          <p:cNvPr id="33" name="Straight Arrow Connector 32">
            <a:extLst>
              <a:ext uri="{FF2B5EF4-FFF2-40B4-BE49-F238E27FC236}">
                <a16:creationId xmlns:a16="http://schemas.microsoft.com/office/drawing/2014/main" id="{6A943983-0D96-4D6A-9DFD-666D41B672D7}"/>
              </a:ext>
            </a:extLst>
          </p:cNvPr>
          <p:cNvCxnSpPr>
            <a:cxnSpLocks/>
          </p:cNvCxnSpPr>
          <p:nvPr/>
        </p:nvCxnSpPr>
        <p:spPr>
          <a:xfrm>
            <a:off x="4711065" y="3612176"/>
            <a:ext cx="1558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6C72DF2-18F1-4C86-824F-56C120ED429A}"/>
              </a:ext>
            </a:extLst>
          </p:cNvPr>
          <p:cNvSpPr/>
          <p:nvPr/>
        </p:nvSpPr>
        <p:spPr>
          <a:xfrm>
            <a:off x="3084195" y="4813237"/>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primary</a:t>
            </a:r>
          </a:p>
        </p:txBody>
      </p:sp>
      <p:sp>
        <p:nvSpPr>
          <p:cNvPr id="41" name="Rectangle 40">
            <a:extLst>
              <a:ext uri="{FF2B5EF4-FFF2-40B4-BE49-F238E27FC236}">
                <a16:creationId xmlns:a16="http://schemas.microsoft.com/office/drawing/2014/main" id="{F046E580-22F2-49A9-B235-9CE05D6589C6}"/>
              </a:ext>
            </a:extLst>
          </p:cNvPr>
          <p:cNvSpPr/>
          <p:nvPr/>
        </p:nvSpPr>
        <p:spPr>
          <a:xfrm>
            <a:off x="6423660" y="4173156"/>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primary with LRS</a:t>
            </a:r>
          </a:p>
        </p:txBody>
      </p:sp>
      <p:sp>
        <p:nvSpPr>
          <p:cNvPr id="43" name="Rectangle 42">
            <a:extLst>
              <a:ext uri="{FF2B5EF4-FFF2-40B4-BE49-F238E27FC236}">
                <a16:creationId xmlns:a16="http://schemas.microsoft.com/office/drawing/2014/main" id="{5F42FDB6-CAD3-4978-96E9-FD2F8369268C}"/>
              </a:ext>
            </a:extLst>
          </p:cNvPr>
          <p:cNvSpPr/>
          <p:nvPr/>
        </p:nvSpPr>
        <p:spPr>
          <a:xfrm>
            <a:off x="6408420" y="4813237"/>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RA-GRS</a:t>
            </a:r>
          </a:p>
        </p:txBody>
      </p:sp>
      <p:cxnSp>
        <p:nvCxnSpPr>
          <p:cNvPr id="45" name="Straight Arrow Connector 44">
            <a:extLst>
              <a:ext uri="{FF2B5EF4-FFF2-40B4-BE49-F238E27FC236}">
                <a16:creationId xmlns:a16="http://schemas.microsoft.com/office/drawing/2014/main" id="{0E9FF4E3-4D9B-4DA8-83DA-87634C2FFE8C}"/>
              </a:ext>
            </a:extLst>
          </p:cNvPr>
          <p:cNvCxnSpPr>
            <a:cxnSpLocks/>
          </p:cNvCxnSpPr>
          <p:nvPr/>
        </p:nvCxnSpPr>
        <p:spPr>
          <a:xfrm>
            <a:off x="4724400" y="5015167"/>
            <a:ext cx="1558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E7E954D-1D63-4656-852C-F7789BFB6D80}"/>
              </a:ext>
            </a:extLst>
          </p:cNvPr>
          <p:cNvSpPr txBox="1"/>
          <p:nvPr/>
        </p:nvSpPr>
        <p:spPr>
          <a:xfrm>
            <a:off x="5040630" y="4958018"/>
            <a:ext cx="1242060" cy="430887"/>
          </a:xfrm>
          <a:prstGeom prst="rect">
            <a:avLst/>
          </a:prstGeom>
          <a:noFill/>
        </p:spPr>
        <p:txBody>
          <a:bodyPr wrap="square" rtlCol="0">
            <a:spAutoFit/>
          </a:bodyPr>
          <a:lstStyle/>
          <a:p>
            <a:r>
              <a:rPr lang="en-AU" sz="1100" dirty="0"/>
              <a:t>Async (managed by MSFT)</a:t>
            </a:r>
          </a:p>
        </p:txBody>
      </p:sp>
      <p:cxnSp>
        <p:nvCxnSpPr>
          <p:cNvPr id="49" name="Straight Arrow Connector 48">
            <a:extLst>
              <a:ext uri="{FF2B5EF4-FFF2-40B4-BE49-F238E27FC236}">
                <a16:creationId xmlns:a16="http://schemas.microsoft.com/office/drawing/2014/main" id="{D1AE3026-984F-41F7-A954-C3E03BE68E48}"/>
              </a:ext>
            </a:extLst>
          </p:cNvPr>
          <p:cNvCxnSpPr>
            <a:cxnSpLocks/>
          </p:cNvCxnSpPr>
          <p:nvPr/>
        </p:nvCxnSpPr>
        <p:spPr>
          <a:xfrm flipH="1">
            <a:off x="4585335" y="4352225"/>
            <a:ext cx="1697355"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4B21A31-DD76-49CE-9C3C-6C2FC8C3E948}"/>
              </a:ext>
            </a:extLst>
          </p:cNvPr>
          <p:cNvSpPr txBox="1"/>
          <p:nvPr/>
        </p:nvSpPr>
        <p:spPr>
          <a:xfrm>
            <a:off x="4585335" y="4166908"/>
            <a:ext cx="1512570" cy="430887"/>
          </a:xfrm>
          <a:prstGeom prst="rect">
            <a:avLst/>
          </a:prstGeom>
          <a:noFill/>
        </p:spPr>
        <p:txBody>
          <a:bodyPr wrap="square" rtlCol="0">
            <a:spAutoFit/>
          </a:bodyPr>
          <a:lstStyle/>
          <a:p>
            <a:r>
              <a:rPr lang="en-AU" sz="1100" dirty="0"/>
              <a:t>Copy delta to original primary</a:t>
            </a:r>
          </a:p>
        </p:txBody>
      </p:sp>
      <p:sp>
        <p:nvSpPr>
          <p:cNvPr id="55" name="TextBox 54">
            <a:extLst>
              <a:ext uri="{FF2B5EF4-FFF2-40B4-BE49-F238E27FC236}">
                <a16:creationId xmlns:a16="http://schemas.microsoft.com/office/drawing/2014/main" id="{70FEB1DF-2421-4A42-8F2D-E3191D52AE21}"/>
              </a:ext>
            </a:extLst>
          </p:cNvPr>
          <p:cNvSpPr txBox="1"/>
          <p:nvPr/>
        </p:nvSpPr>
        <p:spPr>
          <a:xfrm>
            <a:off x="5040630" y="3559882"/>
            <a:ext cx="1242060" cy="261610"/>
          </a:xfrm>
          <a:prstGeom prst="rect">
            <a:avLst/>
          </a:prstGeom>
          <a:noFill/>
        </p:spPr>
        <p:txBody>
          <a:bodyPr wrap="square" rtlCol="0">
            <a:spAutoFit/>
          </a:bodyPr>
          <a:lstStyle/>
          <a:p>
            <a:r>
              <a:rPr lang="en-AU" sz="1100" dirty="0"/>
              <a:t>async</a:t>
            </a:r>
          </a:p>
        </p:txBody>
      </p:sp>
      <p:sp>
        <p:nvSpPr>
          <p:cNvPr id="57" name="TextBox 56">
            <a:extLst>
              <a:ext uri="{FF2B5EF4-FFF2-40B4-BE49-F238E27FC236}">
                <a16:creationId xmlns:a16="http://schemas.microsoft.com/office/drawing/2014/main" id="{6B500A71-3E47-48D1-8C20-6909E6B1F55E}"/>
              </a:ext>
            </a:extLst>
          </p:cNvPr>
          <p:cNvSpPr txBox="1"/>
          <p:nvPr/>
        </p:nvSpPr>
        <p:spPr>
          <a:xfrm>
            <a:off x="5040630" y="624929"/>
            <a:ext cx="1242060" cy="430887"/>
          </a:xfrm>
          <a:prstGeom prst="rect">
            <a:avLst/>
          </a:prstGeom>
          <a:noFill/>
        </p:spPr>
        <p:txBody>
          <a:bodyPr wrap="square" rtlCol="0">
            <a:spAutoFit/>
          </a:bodyPr>
          <a:lstStyle/>
          <a:p>
            <a:r>
              <a:rPr lang="en-AU" sz="1100" dirty="0"/>
              <a:t>Async (managed by MSFT)</a:t>
            </a:r>
          </a:p>
        </p:txBody>
      </p:sp>
      <p:cxnSp>
        <p:nvCxnSpPr>
          <p:cNvPr id="59" name="Straight Connector 58">
            <a:extLst>
              <a:ext uri="{FF2B5EF4-FFF2-40B4-BE49-F238E27FC236}">
                <a16:creationId xmlns:a16="http://schemas.microsoft.com/office/drawing/2014/main" id="{4CD19C3B-955A-4248-A30F-3386EC25420A}"/>
              </a:ext>
            </a:extLst>
          </p:cNvPr>
          <p:cNvCxnSpPr/>
          <p:nvPr/>
        </p:nvCxnSpPr>
        <p:spPr>
          <a:xfrm>
            <a:off x="2766060" y="1112899"/>
            <a:ext cx="8473440"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E189794-793F-4D49-B8DD-4D13AE407925}"/>
              </a:ext>
            </a:extLst>
          </p:cNvPr>
          <p:cNvCxnSpPr>
            <a:cxnSpLocks/>
          </p:cNvCxnSpPr>
          <p:nvPr/>
        </p:nvCxnSpPr>
        <p:spPr>
          <a:xfrm>
            <a:off x="2819400" y="1767840"/>
            <a:ext cx="8473440"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F1D839C-582F-4824-8333-492E0140A7BB}"/>
              </a:ext>
            </a:extLst>
          </p:cNvPr>
          <p:cNvCxnSpPr>
            <a:cxnSpLocks/>
          </p:cNvCxnSpPr>
          <p:nvPr/>
        </p:nvCxnSpPr>
        <p:spPr>
          <a:xfrm>
            <a:off x="2819400" y="2628900"/>
            <a:ext cx="8473440"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508583F-F461-445C-9F20-C4D1C722B1C7}"/>
              </a:ext>
            </a:extLst>
          </p:cNvPr>
          <p:cNvCxnSpPr>
            <a:cxnSpLocks/>
          </p:cNvCxnSpPr>
          <p:nvPr/>
        </p:nvCxnSpPr>
        <p:spPr>
          <a:xfrm>
            <a:off x="2819400" y="4023360"/>
            <a:ext cx="8473440"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02BC2C3-3C71-4E6A-998C-0A559ECA3B36}"/>
              </a:ext>
            </a:extLst>
          </p:cNvPr>
          <p:cNvCxnSpPr>
            <a:cxnSpLocks/>
          </p:cNvCxnSpPr>
          <p:nvPr/>
        </p:nvCxnSpPr>
        <p:spPr>
          <a:xfrm>
            <a:off x="2819400" y="5427005"/>
            <a:ext cx="8473440"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4AE55EA-5C34-439B-A966-17FE793354FF}"/>
              </a:ext>
            </a:extLst>
          </p:cNvPr>
          <p:cNvSpPr/>
          <p:nvPr/>
        </p:nvSpPr>
        <p:spPr>
          <a:xfrm>
            <a:off x="3061335" y="6208248"/>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primary</a:t>
            </a:r>
          </a:p>
        </p:txBody>
      </p:sp>
      <p:sp>
        <p:nvSpPr>
          <p:cNvPr id="73" name="Rectangle 72">
            <a:extLst>
              <a:ext uri="{FF2B5EF4-FFF2-40B4-BE49-F238E27FC236}">
                <a16:creationId xmlns:a16="http://schemas.microsoft.com/office/drawing/2014/main" id="{DC643666-4085-4F2E-A5D9-74A95C67D7CC}"/>
              </a:ext>
            </a:extLst>
          </p:cNvPr>
          <p:cNvSpPr/>
          <p:nvPr/>
        </p:nvSpPr>
        <p:spPr>
          <a:xfrm>
            <a:off x="6400800" y="5568167"/>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primary with LRS</a:t>
            </a:r>
          </a:p>
        </p:txBody>
      </p:sp>
      <p:sp>
        <p:nvSpPr>
          <p:cNvPr id="75" name="Rectangle 74">
            <a:extLst>
              <a:ext uri="{FF2B5EF4-FFF2-40B4-BE49-F238E27FC236}">
                <a16:creationId xmlns:a16="http://schemas.microsoft.com/office/drawing/2014/main" id="{31A430AB-15A4-4DCE-A6FB-9EA01A836CAE}"/>
              </a:ext>
            </a:extLst>
          </p:cNvPr>
          <p:cNvSpPr/>
          <p:nvPr/>
        </p:nvSpPr>
        <p:spPr>
          <a:xfrm>
            <a:off x="6385560" y="6208248"/>
            <a:ext cx="131826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SA RA-GRS</a:t>
            </a:r>
          </a:p>
        </p:txBody>
      </p:sp>
      <p:cxnSp>
        <p:nvCxnSpPr>
          <p:cNvPr id="77" name="Straight Arrow Connector 76">
            <a:extLst>
              <a:ext uri="{FF2B5EF4-FFF2-40B4-BE49-F238E27FC236}">
                <a16:creationId xmlns:a16="http://schemas.microsoft.com/office/drawing/2014/main" id="{606F64C1-7F4E-4261-A71A-FF92F018C65A}"/>
              </a:ext>
            </a:extLst>
          </p:cNvPr>
          <p:cNvCxnSpPr>
            <a:cxnSpLocks/>
          </p:cNvCxnSpPr>
          <p:nvPr/>
        </p:nvCxnSpPr>
        <p:spPr>
          <a:xfrm>
            <a:off x="4701540" y="6410178"/>
            <a:ext cx="1558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95F2ABFC-144E-4311-BA61-202C93C5764E}"/>
              </a:ext>
            </a:extLst>
          </p:cNvPr>
          <p:cNvSpPr txBox="1"/>
          <p:nvPr/>
        </p:nvSpPr>
        <p:spPr>
          <a:xfrm>
            <a:off x="5017770" y="6353029"/>
            <a:ext cx="1242060" cy="430887"/>
          </a:xfrm>
          <a:prstGeom prst="rect">
            <a:avLst/>
          </a:prstGeom>
          <a:noFill/>
        </p:spPr>
        <p:txBody>
          <a:bodyPr wrap="square" rtlCol="0">
            <a:spAutoFit/>
          </a:bodyPr>
          <a:lstStyle/>
          <a:p>
            <a:r>
              <a:rPr lang="en-AU" sz="1100" dirty="0"/>
              <a:t>Async (managed by MSFT)</a:t>
            </a:r>
          </a:p>
        </p:txBody>
      </p:sp>
      <p:cxnSp>
        <p:nvCxnSpPr>
          <p:cNvPr id="81" name="Straight Arrow Connector 80">
            <a:extLst>
              <a:ext uri="{FF2B5EF4-FFF2-40B4-BE49-F238E27FC236}">
                <a16:creationId xmlns:a16="http://schemas.microsoft.com/office/drawing/2014/main" id="{E485ED7F-CF0D-478A-B7A8-D731A78FE1C7}"/>
              </a:ext>
            </a:extLst>
          </p:cNvPr>
          <p:cNvCxnSpPr>
            <a:cxnSpLocks/>
          </p:cNvCxnSpPr>
          <p:nvPr/>
        </p:nvCxnSpPr>
        <p:spPr>
          <a:xfrm flipH="1">
            <a:off x="4562475" y="5747236"/>
            <a:ext cx="1697355"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98206BB-CE65-49DC-A517-7C4C0044ECB7}"/>
              </a:ext>
            </a:extLst>
          </p:cNvPr>
          <p:cNvSpPr txBox="1"/>
          <p:nvPr/>
        </p:nvSpPr>
        <p:spPr>
          <a:xfrm>
            <a:off x="4562475" y="5561919"/>
            <a:ext cx="1512570" cy="430887"/>
          </a:xfrm>
          <a:prstGeom prst="rect">
            <a:avLst/>
          </a:prstGeom>
          <a:noFill/>
        </p:spPr>
        <p:txBody>
          <a:bodyPr wrap="square" rtlCol="0">
            <a:spAutoFit/>
          </a:bodyPr>
          <a:lstStyle/>
          <a:p>
            <a:r>
              <a:rPr lang="en-AU" sz="1100" dirty="0"/>
              <a:t>Sync </a:t>
            </a:r>
          </a:p>
          <a:p>
            <a:r>
              <a:rPr lang="en-AU" sz="1100" dirty="0"/>
              <a:t>complete</a:t>
            </a:r>
          </a:p>
        </p:txBody>
      </p:sp>
      <p:sp>
        <p:nvSpPr>
          <p:cNvPr id="85" name="&quot;Not Allowed&quot; Symbol 84">
            <a:extLst>
              <a:ext uri="{FF2B5EF4-FFF2-40B4-BE49-F238E27FC236}">
                <a16:creationId xmlns:a16="http://schemas.microsoft.com/office/drawing/2014/main" id="{AF396A06-7945-424A-B682-E6AEB1EF6CCA}"/>
              </a:ext>
            </a:extLst>
          </p:cNvPr>
          <p:cNvSpPr/>
          <p:nvPr/>
        </p:nvSpPr>
        <p:spPr>
          <a:xfrm>
            <a:off x="6859904" y="5465105"/>
            <a:ext cx="645796" cy="60933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7" name="TextBox 86">
            <a:extLst>
              <a:ext uri="{FF2B5EF4-FFF2-40B4-BE49-F238E27FC236}">
                <a16:creationId xmlns:a16="http://schemas.microsoft.com/office/drawing/2014/main" id="{D21C2B7E-756B-4941-B7DE-83ED2F5C37E6}"/>
              </a:ext>
            </a:extLst>
          </p:cNvPr>
          <p:cNvSpPr txBox="1"/>
          <p:nvPr/>
        </p:nvSpPr>
        <p:spPr>
          <a:xfrm>
            <a:off x="577216" y="3321355"/>
            <a:ext cx="1607820" cy="369332"/>
          </a:xfrm>
          <a:prstGeom prst="rect">
            <a:avLst/>
          </a:prstGeom>
          <a:noFill/>
        </p:spPr>
        <p:txBody>
          <a:bodyPr wrap="square" rtlCol="0">
            <a:spAutoFit/>
          </a:bodyPr>
          <a:lstStyle/>
          <a:p>
            <a:r>
              <a:rPr lang="en-AU" dirty="0"/>
              <a:t>Elapsed time</a:t>
            </a:r>
          </a:p>
        </p:txBody>
      </p:sp>
      <p:sp>
        <p:nvSpPr>
          <p:cNvPr id="91" name="TextBox 90">
            <a:extLst>
              <a:ext uri="{FF2B5EF4-FFF2-40B4-BE49-F238E27FC236}">
                <a16:creationId xmlns:a16="http://schemas.microsoft.com/office/drawing/2014/main" id="{167D5D7A-9363-46FD-8193-4EDEFBBC8798}"/>
              </a:ext>
            </a:extLst>
          </p:cNvPr>
          <p:cNvSpPr txBox="1"/>
          <p:nvPr/>
        </p:nvSpPr>
        <p:spPr>
          <a:xfrm>
            <a:off x="1831673" y="6079615"/>
            <a:ext cx="513392" cy="369332"/>
          </a:xfrm>
          <a:prstGeom prst="rect">
            <a:avLst/>
          </a:prstGeom>
          <a:noFill/>
        </p:spPr>
        <p:txBody>
          <a:bodyPr wrap="square" rtlCol="0">
            <a:spAutoFit/>
          </a:bodyPr>
          <a:lstStyle/>
          <a:p>
            <a:r>
              <a:rPr lang="en-AU" dirty="0"/>
              <a:t>x’</a:t>
            </a:r>
          </a:p>
        </p:txBody>
      </p:sp>
      <p:sp>
        <p:nvSpPr>
          <p:cNvPr id="93" name="TextBox 92">
            <a:extLst>
              <a:ext uri="{FF2B5EF4-FFF2-40B4-BE49-F238E27FC236}">
                <a16:creationId xmlns:a16="http://schemas.microsoft.com/office/drawing/2014/main" id="{FC9AFEF9-8E3F-44B4-9627-FB833E3B1B2E}"/>
              </a:ext>
            </a:extLst>
          </p:cNvPr>
          <p:cNvSpPr txBox="1"/>
          <p:nvPr/>
        </p:nvSpPr>
        <p:spPr>
          <a:xfrm>
            <a:off x="1803578" y="340764"/>
            <a:ext cx="513392" cy="369332"/>
          </a:xfrm>
          <a:prstGeom prst="rect">
            <a:avLst/>
          </a:prstGeom>
          <a:noFill/>
        </p:spPr>
        <p:txBody>
          <a:bodyPr wrap="square" rtlCol="0">
            <a:spAutoFit/>
          </a:bodyPr>
          <a:lstStyle/>
          <a:p>
            <a:r>
              <a:rPr lang="en-AU" dirty="0"/>
              <a:t>0s</a:t>
            </a:r>
          </a:p>
        </p:txBody>
      </p:sp>
      <p:sp>
        <p:nvSpPr>
          <p:cNvPr id="95" name="TextBox 94">
            <a:extLst>
              <a:ext uri="{FF2B5EF4-FFF2-40B4-BE49-F238E27FC236}">
                <a16:creationId xmlns:a16="http://schemas.microsoft.com/office/drawing/2014/main" id="{3F67228B-B40C-4EB1-8293-7CE95E249DC7}"/>
              </a:ext>
            </a:extLst>
          </p:cNvPr>
          <p:cNvSpPr txBox="1"/>
          <p:nvPr/>
        </p:nvSpPr>
        <p:spPr>
          <a:xfrm>
            <a:off x="8507728" y="454669"/>
            <a:ext cx="2914651" cy="430887"/>
          </a:xfrm>
          <a:prstGeom prst="rect">
            <a:avLst/>
          </a:prstGeom>
          <a:noFill/>
        </p:spPr>
        <p:txBody>
          <a:bodyPr wrap="square" rtlCol="0">
            <a:spAutoFit/>
          </a:bodyPr>
          <a:lstStyle/>
          <a:p>
            <a:r>
              <a:rPr lang="en-AU" sz="1100" b="1" dirty="0"/>
              <a:t>A. Enable RA-GRS and background processes copy data to secondary account async.</a:t>
            </a:r>
          </a:p>
        </p:txBody>
      </p:sp>
      <p:sp>
        <p:nvSpPr>
          <p:cNvPr id="97" name="TextBox 96">
            <a:extLst>
              <a:ext uri="{FF2B5EF4-FFF2-40B4-BE49-F238E27FC236}">
                <a16:creationId xmlns:a16="http://schemas.microsoft.com/office/drawing/2014/main" id="{F8FE7D80-D4CC-4CBC-BCA0-A3BD3E38B06A}"/>
              </a:ext>
            </a:extLst>
          </p:cNvPr>
          <p:cNvSpPr txBox="1"/>
          <p:nvPr/>
        </p:nvSpPr>
        <p:spPr>
          <a:xfrm>
            <a:off x="8507727" y="1072359"/>
            <a:ext cx="2914651" cy="600164"/>
          </a:xfrm>
          <a:prstGeom prst="rect">
            <a:avLst/>
          </a:prstGeom>
          <a:noFill/>
        </p:spPr>
        <p:txBody>
          <a:bodyPr wrap="square" rtlCol="0">
            <a:spAutoFit/>
          </a:bodyPr>
          <a:lstStyle/>
          <a:p>
            <a:r>
              <a:rPr lang="en-AU" sz="1100" b="1" dirty="0"/>
              <a:t>B. MS declares a DR and fails over to secondary region. Secondary now becomes new Primary and operates in LRS mode.</a:t>
            </a:r>
          </a:p>
        </p:txBody>
      </p:sp>
      <p:sp>
        <p:nvSpPr>
          <p:cNvPr id="99" name="TextBox 98">
            <a:extLst>
              <a:ext uri="{FF2B5EF4-FFF2-40B4-BE49-F238E27FC236}">
                <a16:creationId xmlns:a16="http://schemas.microsoft.com/office/drawing/2014/main" id="{572563E8-D004-4ABE-A41D-BF8C166F7170}"/>
              </a:ext>
            </a:extLst>
          </p:cNvPr>
          <p:cNvSpPr txBox="1"/>
          <p:nvPr/>
        </p:nvSpPr>
        <p:spPr>
          <a:xfrm>
            <a:off x="8500107" y="1796112"/>
            <a:ext cx="3143252" cy="600164"/>
          </a:xfrm>
          <a:prstGeom prst="rect">
            <a:avLst/>
          </a:prstGeom>
          <a:noFill/>
        </p:spPr>
        <p:txBody>
          <a:bodyPr wrap="square" rtlCol="0">
            <a:spAutoFit/>
          </a:bodyPr>
          <a:lstStyle/>
          <a:p>
            <a:r>
              <a:rPr lang="en-AU" sz="1100" b="1" dirty="0"/>
              <a:t>C. MS restores Storage Account in the original primary region; however, it has stale data and behind the new primary in secondary region.</a:t>
            </a:r>
          </a:p>
        </p:txBody>
      </p:sp>
      <p:sp>
        <p:nvSpPr>
          <p:cNvPr id="101" name="TextBox 100">
            <a:extLst>
              <a:ext uri="{FF2B5EF4-FFF2-40B4-BE49-F238E27FC236}">
                <a16:creationId xmlns:a16="http://schemas.microsoft.com/office/drawing/2014/main" id="{1F68CB6B-29A1-4E31-9B3A-883F9D7FE850}"/>
              </a:ext>
            </a:extLst>
          </p:cNvPr>
          <p:cNvSpPr txBox="1"/>
          <p:nvPr/>
        </p:nvSpPr>
        <p:spPr>
          <a:xfrm>
            <a:off x="8507727" y="2731454"/>
            <a:ext cx="3143252" cy="600164"/>
          </a:xfrm>
          <a:prstGeom prst="rect">
            <a:avLst/>
          </a:prstGeom>
          <a:noFill/>
        </p:spPr>
        <p:txBody>
          <a:bodyPr wrap="square" rtlCol="0">
            <a:spAutoFit/>
          </a:bodyPr>
          <a:lstStyle/>
          <a:p>
            <a:r>
              <a:rPr lang="en-AU" sz="1100" b="1" dirty="0"/>
              <a:t>D. Re-enable RA-GRS on the original primary Storage Account and this will create a new account in secondary region. </a:t>
            </a:r>
          </a:p>
        </p:txBody>
      </p:sp>
      <p:sp>
        <p:nvSpPr>
          <p:cNvPr id="103" name="TextBox 102">
            <a:extLst>
              <a:ext uri="{FF2B5EF4-FFF2-40B4-BE49-F238E27FC236}">
                <a16:creationId xmlns:a16="http://schemas.microsoft.com/office/drawing/2014/main" id="{01C9579A-FB13-4F08-B96F-92FA01307FE6}"/>
              </a:ext>
            </a:extLst>
          </p:cNvPr>
          <p:cNvSpPr txBox="1"/>
          <p:nvPr/>
        </p:nvSpPr>
        <p:spPr>
          <a:xfrm>
            <a:off x="8507727" y="4040638"/>
            <a:ext cx="3143252" cy="769441"/>
          </a:xfrm>
          <a:prstGeom prst="rect">
            <a:avLst/>
          </a:prstGeom>
          <a:noFill/>
        </p:spPr>
        <p:txBody>
          <a:bodyPr wrap="square" rtlCol="0">
            <a:spAutoFit/>
          </a:bodyPr>
          <a:lstStyle/>
          <a:p>
            <a:r>
              <a:rPr lang="en-AU" sz="1100" b="1" dirty="0"/>
              <a:t>E. Copy data from acting primary in secondary region and copy it across to the original primary. At this stage. MS platform async copies data to secondary storage account paired with primary.</a:t>
            </a:r>
          </a:p>
        </p:txBody>
      </p:sp>
      <p:sp>
        <p:nvSpPr>
          <p:cNvPr id="105" name="TextBox 104">
            <a:extLst>
              <a:ext uri="{FF2B5EF4-FFF2-40B4-BE49-F238E27FC236}">
                <a16:creationId xmlns:a16="http://schemas.microsoft.com/office/drawing/2014/main" id="{0223A26D-1422-4A7E-B461-3EEA4E04D114}"/>
              </a:ext>
            </a:extLst>
          </p:cNvPr>
          <p:cNvSpPr txBox="1"/>
          <p:nvPr/>
        </p:nvSpPr>
        <p:spPr>
          <a:xfrm>
            <a:off x="8500107" y="5519099"/>
            <a:ext cx="3143252" cy="600164"/>
          </a:xfrm>
          <a:prstGeom prst="rect">
            <a:avLst/>
          </a:prstGeom>
          <a:noFill/>
        </p:spPr>
        <p:txBody>
          <a:bodyPr wrap="square" rtlCol="0">
            <a:spAutoFit/>
          </a:bodyPr>
          <a:lstStyle/>
          <a:p>
            <a:r>
              <a:rPr lang="en-AU" sz="1100" b="1" dirty="0"/>
              <a:t>F. Once data has been copied to the first region, delete the old Storage Account in secondary region.  </a:t>
            </a:r>
          </a:p>
        </p:txBody>
      </p:sp>
      <p:sp>
        <p:nvSpPr>
          <p:cNvPr id="107" name="TextBox 106">
            <a:extLst>
              <a:ext uri="{FF2B5EF4-FFF2-40B4-BE49-F238E27FC236}">
                <a16:creationId xmlns:a16="http://schemas.microsoft.com/office/drawing/2014/main" id="{26B3D44A-1741-4298-AA72-CDA8C5873150}"/>
              </a:ext>
            </a:extLst>
          </p:cNvPr>
          <p:cNvSpPr txBox="1"/>
          <p:nvPr/>
        </p:nvSpPr>
        <p:spPr>
          <a:xfrm>
            <a:off x="2970017" y="62380"/>
            <a:ext cx="1500895" cy="323165"/>
          </a:xfrm>
          <a:prstGeom prst="rect">
            <a:avLst/>
          </a:prstGeom>
          <a:noFill/>
        </p:spPr>
        <p:txBody>
          <a:bodyPr wrap="square" rtlCol="0">
            <a:spAutoFit/>
          </a:bodyPr>
          <a:lstStyle/>
          <a:p>
            <a:r>
              <a:rPr lang="en-AU" sz="1500" b="1" dirty="0"/>
              <a:t>Primary Region</a:t>
            </a:r>
          </a:p>
        </p:txBody>
      </p:sp>
      <p:sp>
        <p:nvSpPr>
          <p:cNvPr id="109" name="TextBox 108">
            <a:extLst>
              <a:ext uri="{FF2B5EF4-FFF2-40B4-BE49-F238E27FC236}">
                <a16:creationId xmlns:a16="http://schemas.microsoft.com/office/drawing/2014/main" id="{55DE0002-0AF1-4BB8-AC25-0DD4AE942AA4}"/>
              </a:ext>
            </a:extLst>
          </p:cNvPr>
          <p:cNvSpPr txBox="1"/>
          <p:nvPr/>
        </p:nvSpPr>
        <p:spPr>
          <a:xfrm>
            <a:off x="6371333" y="62380"/>
            <a:ext cx="1622938" cy="323165"/>
          </a:xfrm>
          <a:prstGeom prst="rect">
            <a:avLst/>
          </a:prstGeom>
          <a:noFill/>
        </p:spPr>
        <p:txBody>
          <a:bodyPr wrap="square" rtlCol="0">
            <a:spAutoFit/>
          </a:bodyPr>
          <a:lstStyle/>
          <a:p>
            <a:r>
              <a:rPr lang="en-AU" sz="1500" b="1" dirty="0"/>
              <a:t>Secondary Region</a:t>
            </a:r>
          </a:p>
        </p:txBody>
      </p:sp>
    </p:spTree>
    <p:extLst>
      <p:ext uri="{BB962C8B-B14F-4D97-AF65-F5344CB8AC3E}">
        <p14:creationId xmlns:p14="http://schemas.microsoft.com/office/powerpoint/2010/main" val="2852496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6BFD68-ADB7-41D1-8001-4662CD5EFDFC}"/>
              </a:ext>
            </a:extLst>
          </p:cNvPr>
          <p:cNvPicPr>
            <a:picLocks noChangeAspect="1"/>
          </p:cNvPicPr>
          <p:nvPr/>
        </p:nvPicPr>
        <p:blipFill>
          <a:blip r:embed="rId2"/>
          <a:stretch>
            <a:fillRect/>
          </a:stretch>
        </p:blipFill>
        <p:spPr>
          <a:xfrm>
            <a:off x="229466" y="665883"/>
            <a:ext cx="11636952" cy="5601283"/>
          </a:xfrm>
          <a:prstGeom prst="rect">
            <a:avLst/>
          </a:prstGeom>
        </p:spPr>
      </p:pic>
    </p:spTree>
    <p:extLst>
      <p:ext uri="{BB962C8B-B14F-4D97-AF65-F5344CB8AC3E}">
        <p14:creationId xmlns:p14="http://schemas.microsoft.com/office/powerpoint/2010/main" val="123522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74FBFD-CE9A-4E50-B80A-FE2DF1E20AC2}"/>
              </a:ext>
            </a:extLst>
          </p:cNvPr>
          <p:cNvPicPr>
            <a:picLocks noChangeAspect="1"/>
          </p:cNvPicPr>
          <p:nvPr/>
        </p:nvPicPr>
        <p:blipFill>
          <a:blip r:embed="rId2"/>
          <a:stretch>
            <a:fillRect/>
          </a:stretch>
        </p:blipFill>
        <p:spPr>
          <a:xfrm>
            <a:off x="165595" y="1274618"/>
            <a:ext cx="11860809" cy="4308764"/>
          </a:xfrm>
          <a:prstGeom prst="rect">
            <a:avLst/>
          </a:prstGeom>
        </p:spPr>
      </p:pic>
    </p:spTree>
    <p:extLst>
      <p:ext uri="{BB962C8B-B14F-4D97-AF65-F5344CB8AC3E}">
        <p14:creationId xmlns:p14="http://schemas.microsoft.com/office/powerpoint/2010/main" val="1410599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with medium confidence">
            <a:extLst>
              <a:ext uri="{FF2B5EF4-FFF2-40B4-BE49-F238E27FC236}">
                <a16:creationId xmlns:a16="http://schemas.microsoft.com/office/drawing/2014/main" id="{609AF0BE-3D87-48E7-B431-5CC1E1BD8116}"/>
              </a:ext>
            </a:extLst>
          </p:cNvPr>
          <p:cNvPicPr>
            <a:picLocks noChangeAspect="1"/>
          </p:cNvPicPr>
          <p:nvPr/>
        </p:nvPicPr>
        <p:blipFill>
          <a:blip r:embed="rId2"/>
          <a:stretch>
            <a:fillRect/>
          </a:stretch>
        </p:blipFill>
        <p:spPr>
          <a:xfrm>
            <a:off x="1526203" y="1083842"/>
            <a:ext cx="8499304" cy="4828049"/>
          </a:xfrm>
          <a:prstGeom prst="rect">
            <a:avLst/>
          </a:prstGeom>
        </p:spPr>
      </p:pic>
      <p:sp>
        <p:nvSpPr>
          <p:cNvPr id="6" name="TextBox 5">
            <a:extLst>
              <a:ext uri="{FF2B5EF4-FFF2-40B4-BE49-F238E27FC236}">
                <a16:creationId xmlns:a16="http://schemas.microsoft.com/office/drawing/2014/main" id="{7FCDC8C7-3E4A-4E50-BD20-5A05E3470099}"/>
              </a:ext>
            </a:extLst>
          </p:cNvPr>
          <p:cNvSpPr txBox="1"/>
          <p:nvPr/>
        </p:nvSpPr>
        <p:spPr>
          <a:xfrm>
            <a:off x="4076312" y="504938"/>
            <a:ext cx="3205452" cy="369332"/>
          </a:xfrm>
          <a:prstGeom prst="rect">
            <a:avLst/>
          </a:prstGeom>
          <a:noFill/>
          <a:ln w="12700">
            <a:solidFill>
              <a:schemeClr val="tx1"/>
            </a:solidFill>
          </a:ln>
        </p:spPr>
        <p:txBody>
          <a:bodyPr wrap="square" rtlCol="0">
            <a:spAutoFit/>
          </a:bodyPr>
          <a:lstStyle/>
          <a:p>
            <a:pPr algn="ctr"/>
            <a:r>
              <a:rPr lang="en-AU" b="1" dirty="0"/>
              <a:t>Key Components of IOM</a:t>
            </a:r>
          </a:p>
        </p:txBody>
      </p:sp>
    </p:spTree>
    <p:extLst>
      <p:ext uri="{BB962C8B-B14F-4D97-AF65-F5344CB8AC3E}">
        <p14:creationId xmlns:p14="http://schemas.microsoft.com/office/powerpoint/2010/main" val="401198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Picture 180">
            <a:extLst>
              <a:ext uri="{FF2B5EF4-FFF2-40B4-BE49-F238E27FC236}">
                <a16:creationId xmlns:a16="http://schemas.microsoft.com/office/drawing/2014/main" id="{0E3AE89F-55D0-4665-8866-7A7CADB66B72}"/>
              </a:ext>
            </a:extLst>
          </p:cNvPr>
          <p:cNvPicPr>
            <a:picLocks noChangeAspect="1"/>
          </p:cNvPicPr>
          <p:nvPr/>
        </p:nvPicPr>
        <p:blipFill>
          <a:blip r:embed="rId2"/>
          <a:stretch>
            <a:fillRect/>
          </a:stretch>
        </p:blipFill>
        <p:spPr>
          <a:xfrm>
            <a:off x="9317305" y="1865469"/>
            <a:ext cx="369833" cy="377381"/>
          </a:xfrm>
          <a:prstGeom prst="rect">
            <a:avLst/>
          </a:prstGeom>
        </p:spPr>
      </p:pic>
      <p:pic>
        <p:nvPicPr>
          <p:cNvPr id="177" name="Picture 176">
            <a:extLst>
              <a:ext uri="{FF2B5EF4-FFF2-40B4-BE49-F238E27FC236}">
                <a16:creationId xmlns:a16="http://schemas.microsoft.com/office/drawing/2014/main" id="{8BBC6D64-594A-4FDE-A902-8120E377C6FC}"/>
              </a:ext>
            </a:extLst>
          </p:cNvPr>
          <p:cNvPicPr>
            <a:picLocks noChangeAspect="1"/>
          </p:cNvPicPr>
          <p:nvPr/>
        </p:nvPicPr>
        <p:blipFill>
          <a:blip r:embed="rId3"/>
          <a:stretch>
            <a:fillRect/>
          </a:stretch>
        </p:blipFill>
        <p:spPr>
          <a:xfrm>
            <a:off x="6918344" y="5078491"/>
            <a:ext cx="286594" cy="335524"/>
          </a:xfrm>
          <a:prstGeom prst="rect">
            <a:avLst/>
          </a:prstGeom>
        </p:spPr>
      </p:pic>
      <p:pic>
        <p:nvPicPr>
          <p:cNvPr id="175" name="Picture 174">
            <a:extLst>
              <a:ext uri="{FF2B5EF4-FFF2-40B4-BE49-F238E27FC236}">
                <a16:creationId xmlns:a16="http://schemas.microsoft.com/office/drawing/2014/main" id="{87D7BEC5-5B65-4F4D-84C3-09F7E203E92D}"/>
              </a:ext>
            </a:extLst>
          </p:cNvPr>
          <p:cNvPicPr>
            <a:picLocks noChangeAspect="1"/>
          </p:cNvPicPr>
          <p:nvPr/>
        </p:nvPicPr>
        <p:blipFill>
          <a:blip r:embed="rId4"/>
          <a:stretch>
            <a:fillRect/>
          </a:stretch>
        </p:blipFill>
        <p:spPr>
          <a:xfrm>
            <a:off x="8302255" y="5075296"/>
            <a:ext cx="318933" cy="298576"/>
          </a:xfrm>
          <a:prstGeom prst="rect">
            <a:avLst/>
          </a:prstGeom>
        </p:spPr>
      </p:pic>
      <p:pic>
        <p:nvPicPr>
          <p:cNvPr id="173" name="Picture 172">
            <a:extLst>
              <a:ext uri="{FF2B5EF4-FFF2-40B4-BE49-F238E27FC236}">
                <a16:creationId xmlns:a16="http://schemas.microsoft.com/office/drawing/2014/main" id="{BCB1F276-A24A-4259-A9E6-6087A65B58B5}"/>
              </a:ext>
            </a:extLst>
          </p:cNvPr>
          <p:cNvPicPr>
            <a:picLocks noChangeAspect="1"/>
          </p:cNvPicPr>
          <p:nvPr/>
        </p:nvPicPr>
        <p:blipFill>
          <a:blip r:embed="rId5"/>
          <a:stretch>
            <a:fillRect/>
          </a:stretch>
        </p:blipFill>
        <p:spPr>
          <a:xfrm>
            <a:off x="6475459" y="2349894"/>
            <a:ext cx="323125" cy="339281"/>
          </a:xfrm>
          <a:prstGeom prst="rect">
            <a:avLst/>
          </a:prstGeom>
        </p:spPr>
      </p:pic>
      <p:pic>
        <p:nvPicPr>
          <p:cNvPr id="171" name="Picture 170">
            <a:extLst>
              <a:ext uri="{FF2B5EF4-FFF2-40B4-BE49-F238E27FC236}">
                <a16:creationId xmlns:a16="http://schemas.microsoft.com/office/drawing/2014/main" id="{433DC76E-2BAA-4D82-91B4-A5A981808151}"/>
              </a:ext>
            </a:extLst>
          </p:cNvPr>
          <p:cNvPicPr>
            <a:picLocks noChangeAspect="1"/>
          </p:cNvPicPr>
          <p:nvPr/>
        </p:nvPicPr>
        <p:blipFill>
          <a:blip r:embed="rId6"/>
          <a:stretch>
            <a:fillRect/>
          </a:stretch>
        </p:blipFill>
        <p:spPr>
          <a:xfrm>
            <a:off x="5716993" y="1859437"/>
            <a:ext cx="307886" cy="420527"/>
          </a:xfrm>
          <a:prstGeom prst="rect">
            <a:avLst/>
          </a:prstGeom>
        </p:spPr>
      </p:pic>
      <p:pic>
        <p:nvPicPr>
          <p:cNvPr id="169" name="Picture 168">
            <a:extLst>
              <a:ext uri="{FF2B5EF4-FFF2-40B4-BE49-F238E27FC236}">
                <a16:creationId xmlns:a16="http://schemas.microsoft.com/office/drawing/2014/main" id="{2DBF2C56-B5A4-484E-9B8F-F283B541894F}"/>
              </a:ext>
            </a:extLst>
          </p:cNvPr>
          <p:cNvPicPr>
            <a:picLocks noChangeAspect="1"/>
          </p:cNvPicPr>
          <p:nvPr/>
        </p:nvPicPr>
        <p:blipFill>
          <a:blip r:embed="rId7"/>
          <a:stretch>
            <a:fillRect/>
          </a:stretch>
        </p:blipFill>
        <p:spPr>
          <a:xfrm>
            <a:off x="2945618" y="1896095"/>
            <a:ext cx="369283" cy="353569"/>
          </a:xfrm>
          <a:prstGeom prst="rect">
            <a:avLst/>
          </a:prstGeom>
        </p:spPr>
      </p:pic>
      <p:pic>
        <p:nvPicPr>
          <p:cNvPr id="161" name="Picture 160">
            <a:extLst>
              <a:ext uri="{FF2B5EF4-FFF2-40B4-BE49-F238E27FC236}">
                <a16:creationId xmlns:a16="http://schemas.microsoft.com/office/drawing/2014/main" id="{F400DDA6-2675-4238-AE3E-F57EC9966160}"/>
              </a:ext>
            </a:extLst>
          </p:cNvPr>
          <p:cNvPicPr>
            <a:picLocks noChangeAspect="1"/>
          </p:cNvPicPr>
          <p:nvPr/>
        </p:nvPicPr>
        <p:blipFill>
          <a:blip r:embed="rId8"/>
          <a:stretch>
            <a:fillRect/>
          </a:stretch>
        </p:blipFill>
        <p:spPr>
          <a:xfrm>
            <a:off x="2108473" y="1901529"/>
            <a:ext cx="358331" cy="358331"/>
          </a:xfrm>
          <a:prstGeom prst="rect">
            <a:avLst/>
          </a:prstGeom>
        </p:spPr>
      </p:pic>
      <p:pic>
        <p:nvPicPr>
          <p:cNvPr id="155" name="Picture 154">
            <a:extLst>
              <a:ext uri="{FF2B5EF4-FFF2-40B4-BE49-F238E27FC236}">
                <a16:creationId xmlns:a16="http://schemas.microsoft.com/office/drawing/2014/main" id="{7A97CB72-08E3-4E34-8969-F59C259AB3A7}"/>
              </a:ext>
            </a:extLst>
          </p:cNvPr>
          <p:cNvPicPr>
            <a:picLocks noChangeAspect="1"/>
          </p:cNvPicPr>
          <p:nvPr/>
        </p:nvPicPr>
        <p:blipFill>
          <a:blip r:embed="rId9"/>
          <a:stretch>
            <a:fillRect/>
          </a:stretch>
        </p:blipFill>
        <p:spPr>
          <a:xfrm>
            <a:off x="3882057" y="1926486"/>
            <a:ext cx="341861" cy="349293"/>
          </a:xfrm>
          <a:prstGeom prst="rect">
            <a:avLst/>
          </a:prstGeom>
        </p:spPr>
      </p:pic>
      <p:sp>
        <p:nvSpPr>
          <p:cNvPr id="6" name="Rectangle 5">
            <a:extLst>
              <a:ext uri="{FF2B5EF4-FFF2-40B4-BE49-F238E27FC236}">
                <a16:creationId xmlns:a16="http://schemas.microsoft.com/office/drawing/2014/main" id="{6494D68F-C49D-408C-B2B4-5F0F0BEDD38A}"/>
              </a:ext>
            </a:extLst>
          </p:cNvPr>
          <p:cNvSpPr/>
          <p:nvPr/>
        </p:nvSpPr>
        <p:spPr>
          <a:xfrm>
            <a:off x="1925089" y="4980316"/>
            <a:ext cx="4841964" cy="522514"/>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4CC9A229-98BF-4640-891A-6FE9E5760F70}"/>
              </a:ext>
            </a:extLst>
          </p:cNvPr>
          <p:cNvSpPr/>
          <p:nvPr/>
        </p:nvSpPr>
        <p:spPr>
          <a:xfrm>
            <a:off x="924429" y="2818985"/>
            <a:ext cx="5368159" cy="362172"/>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Graphic 9">
            <a:extLst>
              <a:ext uri="{FF2B5EF4-FFF2-40B4-BE49-F238E27FC236}">
                <a16:creationId xmlns:a16="http://schemas.microsoft.com/office/drawing/2014/main" id="{87235619-8B11-43F8-A752-105AFDC5878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74918" y="5077002"/>
            <a:ext cx="329142" cy="329142"/>
          </a:xfrm>
          <a:prstGeom prst="rect">
            <a:avLst/>
          </a:prstGeom>
        </p:spPr>
      </p:pic>
      <p:sp>
        <p:nvSpPr>
          <p:cNvPr id="17" name="TextBox 16">
            <a:extLst>
              <a:ext uri="{FF2B5EF4-FFF2-40B4-BE49-F238E27FC236}">
                <a16:creationId xmlns:a16="http://schemas.microsoft.com/office/drawing/2014/main" id="{3F5B0A4F-1FD5-4DEB-8D4B-77ED78B5C249}"/>
              </a:ext>
            </a:extLst>
          </p:cNvPr>
          <p:cNvSpPr txBox="1"/>
          <p:nvPr/>
        </p:nvSpPr>
        <p:spPr>
          <a:xfrm>
            <a:off x="2360517" y="5056907"/>
            <a:ext cx="637903" cy="369332"/>
          </a:xfrm>
          <a:prstGeom prst="rect">
            <a:avLst/>
          </a:prstGeom>
          <a:noFill/>
        </p:spPr>
        <p:txBody>
          <a:bodyPr wrap="square" rtlCol="0">
            <a:spAutoFit/>
          </a:bodyPr>
          <a:lstStyle/>
          <a:p>
            <a:pPr algn="ctr"/>
            <a:r>
              <a:rPr lang="en-AU" sz="900" dirty="0"/>
              <a:t>Azure Synapse</a:t>
            </a:r>
          </a:p>
        </p:txBody>
      </p:sp>
      <p:pic>
        <p:nvPicPr>
          <p:cNvPr id="19" name="Graphic 18">
            <a:extLst>
              <a:ext uri="{FF2B5EF4-FFF2-40B4-BE49-F238E27FC236}">
                <a16:creationId xmlns:a16="http://schemas.microsoft.com/office/drawing/2014/main" id="{60D7114B-BB1F-430C-B634-5DD7537E90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13054" y="5129171"/>
            <a:ext cx="223576" cy="223576"/>
          </a:xfrm>
          <a:prstGeom prst="rect">
            <a:avLst/>
          </a:prstGeom>
        </p:spPr>
      </p:pic>
      <p:sp>
        <p:nvSpPr>
          <p:cNvPr id="21" name="Rectangle 20">
            <a:extLst>
              <a:ext uri="{FF2B5EF4-FFF2-40B4-BE49-F238E27FC236}">
                <a16:creationId xmlns:a16="http://schemas.microsoft.com/office/drawing/2014/main" id="{8C537625-F709-4A4B-89F7-D2DF3DD58F34}"/>
              </a:ext>
            </a:extLst>
          </p:cNvPr>
          <p:cNvSpPr/>
          <p:nvPr/>
        </p:nvSpPr>
        <p:spPr>
          <a:xfrm>
            <a:off x="2950524" y="5056907"/>
            <a:ext cx="3704079" cy="369332"/>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3" name="Graphic 22">
            <a:extLst>
              <a:ext uri="{FF2B5EF4-FFF2-40B4-BE49-F238E27FC236}">
                <a16:creationId xmlns:a16="http://schemas.microsoft.com/office/drawing/2014/main" id="{1BC154F9-6378-47D2-8FB6-1972436433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39082" y="5104085"/>
            <a:ext cx="273745" cy="273745"/>
          </a:xfrm>
          <a:prstGeom prst="rect">
            <a:avLst/>
          </a:prstGeom>
        </p:spPr>
      </p:pic>
      <p:sp>
        <p:nvSpPr>
          <p:cNvPr id="25" name="TextBox 24">
            <a:extLst>
              <a:ext uri="{FF2B5EF4-FFF2-40B4-BE49-F238E27FC236}">
                <a16:creationId xmlns:a16="http://schemas.microsoft.com/office/drawing/2014/main" id="{5B140904-1757-4270-99B2-0210E70BA102}"/>
              </a:ext>
            </a:extLst>
          </p:cNvPr>
          <p:cNvSpPr txBox="1"/>
          <p:nvPr/>
        </p:nvSpPr>
        <p:spPr>
          <a:xfrm>
            <a:off x="3249546" y="5056292"/>
            <a:ext cx="637903" cy="369332"/>
          </a:xfrm>
          <a:prstGeom prst="rect">
            <a:avLst/>
          </a:prstGeom>
          <a:noFill/>
        </p:spPr>
        <p:txBody>
          <a:bodyPr wrap="square" rtlCol="0">
            <a:spAutoFit/>
          </a:bodyPr>
          <a:lstStyle/>
          <a:p>
            <a:pPr algn="ctr"/>
            <a:r>
              <a:rPr lang="en-AU" sz="900" dirty="0"/>
              <a:t>Data</a:t>
            </a:r>
          </a:p>
          <a:p>
            <a:pPr algn="ctr"/>
            <a:r>
              <a:rPr lang="en-AU" sz="900" dirty="0"/>
              <a:t>Factory</a:t>
            </a:r>
          </a:p>
        </p:txBody>
      </p:sp>
      <p:sp>
        <p:nvSpPr>
          <p:cNvPr id="27" name="TextBox 26">
            <a:extLst>
              <a:ext uri="{FF2B5EF4-FFF2-40B4-BE49-F238E27FC236}">
                <a16:creationId xmlns:a16="http://schemas.microsoft.com/office/drawing/2014/main" id="{3F2AE7FE-4620-45DB-887B-6376FE107507}"/>
              </a:ext>
            </a:extLst>
          </p:cNvPr>
          <p:cNvSpPr txBox="1"/>
          <p:nvPr/>
        </p:nvSpPr>
        <p:spPr>
          <a:xfrm>
            <a:off x="4046755" y="5146998"/>
            <a:ext cx="655608" cy="230832"/>
          </a:xfrm>
          <a:prstGeom prst="rect">
            <a:avLst/>
          </a:prstGeom>
          <a:noFill/>
        </p:spPr>
        <p:txBody>
          <a:bodyPr wrap="square" rtlCol="0">
            <a:spAutoFit/>
          </a:bodyPr>
          <a:lstStyle/>
          <a:p>
            <a:pPr algn="ctr"/>
            <a:r>
              <a:rPr lang="en-AU" sz="900" dirty="0"/>
              <a:t>Serverless</a:t>
            </a:r>
          </a:p>
        </p:txBody>
      </p:sp>
      <p:pic>
        <p:nvPicPr>
          <p:cNvPr id="29" name="Picture 28">
            <a:extLst>
              <a:ext uri="{FF2B5EF4-FFF2-40B4-BE49-F238E27FC236}">
                <a16:creationId xmlns:a16="http://schemas.microsoft.com/office/drawing/2014/main" id="{282D8FC8-D8CB-4916-971E-9B193A89786B}"/>
              </a:ext>
            </a:extLst>
          </p:cNvPr>
          <p:cNvPicPr>
            <a:picLocks noChangeAspect="1"/>
          </p:cNvPicPr>
          <p:nvPr/>
        </p:nvPicPr>
        <p:blipFill>
          <a:blip r:embed="rId16"/>
          <a:stretch>
            <a:fillRect/>
          </a:stretch>
        </p:blipFill>
        <p:spPr>
          <a:xfrm>
            <a:off x="4736918" y="5079003"/>
            <a:ext cx="487606" cy="273744"/>
          </a:xfrm>
          <a:prstGeom prst="rect">
            <a:avLst/>
          </a:prstGeom>
        </p:spPr>
      </p:pic>
      <p:pic>
        <p:nvPicPr>
          <p:cNvPr id="31" name="Picture 2" descr="Icon&#10;&#10;Description automatically generated">
            <a:extLst>
              <a:ext uri="{FF2B5EF4-FFF2-40B4-BE49-F238E27FC236}">
                <a16:creationId xmlns:a16="http://schemas.microsoft.com/office/drawing/2014/main" id="{38D05FF0-A5C9-41CB-BCBF-64789A8CD2A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94868" y="5124042"/>
            <a:ext cx="315412" cy="251220"/>
          </a:xfrm>
          <a:prstGeom prst="rect">
            <a:avLst/>
          </a:prstGeom>
          <a:noFill/>
        </p:spPr>
      </p:pic>
      <p:sp>
        <p:nvSpPr>
          <p:cNvPr id="33" name="TextBox 32">
            <a:extLst>
              <a:ext uri="{FF2B5EF4-FFF2-40B4-BE49-F238E27FC236}">
                <a16:creationId xmlns:a16="http://schemas.microsoft.com/office/drawing/2014/main" id="{1E5A92B4-7D8F-4A6C-9897-823FAEEA11D8}"/>
              </a:ext>
            </a:extLst>
          </p:cNvPr>
          <p:cNvSpPr txBox="1"/>
          <p:nvPr/>
        </p:nvSpPr>
        <p:spPr>
          <a:xfrm>
            <a:off x="5584578" y="5064986"/>
            <a:ext cx="1070025" cy="369332"/>
          </a:xfrm>
          <a:prstGeom prst="rect">
            <a:avLst/>
          </a:prstGeom>
          <a:noFill/>
        </p:spPr>
        <p:txBody>
          <a:bodyPr wrap="square" rtlCol="0">
            <a:spAutoFit/>
          </a:bodyPr>
          <a:lstStyle/>
          <a:p>
            <a:pPr algn="ctr"/>
            <a:r>
              <a:rPr lang="en-AU" sz="900" dirty="0"/>
              <a:t>Synapse Industry Models</a:t>
            </a:r>
          </a:p>
        </p:txBody>
      </p:sp>
      <p:sp>
        <p:nvSpPr>
          <p:cNvPr id="35" name="Rectangle 34">
            <a:extLst>
              <a:ext uri="{FF2B5EF4-FFF2-40B4-BE49-F238E27FC236}">
                <a16:creationId xmlns:a16="http://schemas.microsoft.com/office/drawing/2014/main" id="{FEA2450C-DF3B-4E65-829F-A3B022A11D83}"/>
              </a:ext>
            </a:extLst>
          </p:cNvPr>
          <p:cNvSpPr/>
          <p:nvPr/>
        </p:nvSpPr>
        <p:spPr>
          <a:xfrm>
            <a:off x="6825077" y="4984345"/>
            <a:ext cx="1371361" cy="522514"/>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TextBox 42">
            <a:extLst>
              <a:ext uri="{FF2B5EF4-FFF2-40B4-BE49-F238E27FC236}">
                <a16:creationId xmlns:a16="http://schemas.microsoft.com/office/drawing/2014/main" id="{80FF4E06-96F0-4E0D-9C03-0DA954D898C2}"/>
              </a:ext>
            </a:extLst>
          </p:cNvPr>
          <p:cNvSpPr txBox="1"/>
          <p:nvPr/>
        </p:nvSpPr>
        <p:spPr>
          <a:xfrm>
            <a:off x="7150647" y="5053392"/>
            <a:ext cx="1063014" cy="369332"/>
          </a:xfrm>
          <a:prstGeom prst="rect">
            <a:avLst/>
          </a:prstGeom>
          <a:noFill/>
        </p:spPr>
        <p:txBody>
          <a:bodyPr wrap="square" rtlCol="0">
            <a:spAutoFit/>
          </a:bodyPr>
          <a:lstStyle/>
          <a:p>
            <a:pPr algn="ctr"/>
            <a:r>
              <a:rPr lang="en-AU" sz="900" dirty="0"/>
              <a:t>Intelligent Recommendations</a:t>
            </a:r>
          </a:p>
        </p:txBody>
      </p:sp>
      <p:sp>
        <p:nvSpPr>
          <p:cNvPr id="45" name="Rectangle 44">
            <a:extLst>
              <a:ext uri="{FF2B5EF4-FFF2-40B4-BE49-F238E27FC236}">
                <a16:creationId xmlns:a16="http://schemas.microsoft.com/office/drawing/2014/main" id="{BAA846FC-DE0B-4F26-91AA-493EBEE4C264}"/>
              </a:ext>
            </a:extLst>
          </p:cNvPr>
          <p:cNvSpPr/>
          <p:nvPr/>
        </p:nvSpPr>
        <p:spPr>
          <a:xfrm>
            <a:off x="8267257" y="4984345"/>
            <a:ext cx="889793" cy="522514"/>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TextBox 48">
            <a:extLst>
              <a:ext uri="{FF2B5EF4-FFF2-40B4-BE49-F238E27FC236}">
                <a16:creationId xmlns:a16="http://schemas.microsoft.com/office/drawing/2014/main" id="{C43BE720-2CF7-4FC5-8607-143AF8087AF8}"/>
              </a:ext>
            </a:extLst>
          </p:cNvPr>
          <p:cNvSpPr txBox="1"/>
          <p:nvPr/>
        </p:nvSpPr>
        <p:spPr>
          <a:xfrm>
            <a:off x="8322856" y="5044683"/>
            <a:ext cx="1063014" cy="369332"/>
          </a:xfrm>
          <a:prstGeom prst="rect">
            <a:avLst/>
          </a:prstGeom>
          <a:noFill/>
        </p:spPr>
        <p:txBody>
          <a:bodyPr wrap="square" rtlCol="0">
            <a:spAutoFit/>
          </a:bodyPr>
          <a:lstStyle/>
          <a:p>
            <a:pPr algn="ctr"/>
            <a:r>
              <a:rPr lang="en-AU" sz="900" dirty="0"/>
              <a:t>Cognitive </a:t>
            </a:r>
          </a:p>
          <a:p>
            <a:pPr algn="ctr"/>
            <a:r>
              <a:rPr lang="en-AU" sz="900" dirty="0"/>
              <a:t>Search</a:t>
            </a:r>
          </a:p>
        </p:txBody>
      </p:sp>
      <p:pic>
        <p:nvPicPr>
          <p:cNvPr id="55" name="Picture 2" descr="Icon&#10;&#10;Description automatically generated">
            <a:extLst>
              <a:ext uri="{FF2B5EF4-FFF2-40B4-BE49-F238E27FC236}">
                <a16:creationId xmlns:a16="http://schemas.microsoft.com/office/drawing/2014/main" id="{98845541-A294-42BC-A175-A2B5F4E68B7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26405" y="5063096"/>
            <a:ext cx="366219" cy="291687"/>
          </a:xfrm>
          <a:prstGeom prst="rect">
            <a:avLst/>
          </a:prstGeom>
          <a:noFill/>
        </p:spPr>
      </p:pic>
      <p:sp>
        <p:nvSpPr>
          <p:cNvPr id="57" name="Rectangle 56">
            <a:extLst>
              <a:ext uri="{FF2B5EF4-FFF2-40B4-BE49-F238E27FC236}">
                <a16:creationId xmlns:a16="http://schemas.microsoft.com/office/drawing/2014/main" id="{2B52687D-BCDA-4F95-9D66-C7C45E949AB9}"/>
              </a:ext>
            </a:extLst>
          </p:cNvPr>
          <p:cNvSpPr/>
          <p:nvPr/>
        </p:nvSpPr>
        <p:spPr>
          <a:xfrm>
            <a:off x="9206790" y="4984345"/>
            <a:ext cx="713173" cy="522514"/>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TextBox 58">
            <a:extLst>
              <a:ext uri="{FF2B5EF4-FFF2-40B4-BE49-F238E27FC236}">
                <a16:creationId xmlns:a16="http://schemas.microsoft.com/office/drawing/2014/main" id="{40A07A63-8960-4360-B0DC-D626DA4B56CA}"/>
              </a:ext>
            </a:extLst>
          </p:cNvPr>
          <p:cNvSpPr txBox="1"/>
          <p:nvPr/>
        </p:nvSpPr>
        <p:spPr>
          <a:xfrm>
            <a:off x="9155281" y="5039918"/>
            <a:ext cx="1094343" cy="369332"/>
          </a:xfrm>
          <a:prstGeom prst="rect">
            <a:avLst/>
          </a:prstGeom>
          <a:noFill/>
        </p:spPr>
        <p:txBody>
          <a:bodyPr wrap="square" rtlCol="0">
            <a:spAutoFit/>
          </a:bodyPr>
          <a:lstStyle/>
          <a:p>
            <a:pPr algn="ctr"/>
            <a:r>
              <a:rPr lang="en-AU" sz="900" dirty="0"/>
              <a:t>Data </a:t>
            </a:r>
          </a:p>
          <a:p>
            <a:pPr algn="ctr"/>
            <a:r>
              <a:rPr lang="en-AU" sz="900" dirty="0"/>
              <a:t>Lake</a:t>
            </a:r>
          </a:p>
        </p:txBody>
      </p:sp>
      <p:pic>
        <p:nvPicPr>
          <p:cNvPr id="61" name="Picture 60">
            <a:extLst>
              <a:ext uri="{FF2B5EF4-FFF2-40B4-BE49-F238E27FC236}">
                <a16:creationId xmlns:a16="http://schemas.microsoft.com/office/drawing/2014/main" id="{D1E8A6E9-B4A3-45B7-B597-2633C56CED1C}"/>
              </a:ext>
            </a:extLst>
          </p:cNvPr>
          <p:cNvPicPr>
            <a:picLocks noChangeAspect="1"/>
          </p:cNvPicPr>
          <p:nvPr/>
        </p:nvPicPr>
        <p:blipFill>
          <a:blip r:embed="rId18"/>
          <a:stretch>
            <a:fillRect/>
          </a:stretch>
        </p:blipFill>
        <p:spPr>
          <a:xfrm>
            <a:off x="2950542" y="2829770"/>
            <a:ext cx="363348" cy="331291"/>
          </a:xfrm>
          <a:prstGeom prst="rect">
            <a:avLst/>
          </a:prstGeom>
        </p:spPr>
      </p:pic>
      <p:sp>
        <p:nvSpPr>
          <p:cNvPr id="63" name="TextBox 62">
            <a:extLst>
              <a:ext uri="{FF2B5EF4-FFF2-40B4-BE49-F238E27FC236}">
                <a16:creationId xmlns:a16="http://schemas.microsoft.com/office/drawing/2014/main" id="{6A319628-847E-4AC1-B9AA-AA875CC9920E}"/>
              </a:ext>
            </a:extLst>
          </p:cNvPr>
          <p:cNvSpPr txBox="1"/>
          <p:nvPr/>
        </p:nvSpPr>
        <p:spPr>
          <a:xfrm>
            <a:off x="3195375" y="2879999"/>
            <a:ext cx="1641095" cy="230832"/>
          </a:xfrm>
          <a:prstGeom prst="rect">
            <a:avLst/>
          </a:prstGeom>
          <a:noFill/>
        </p:spPr>
        <p:txBody>
          <a:bodyPr wrap="square" rtlCol="0">
            <a:spAutoFit/>
          </a:bodyPr>
          <a:lstStyle/>
          <a:p>
            <a:pPr algn="ctr"/>
            <a:r>
              <a:rPr lang="en-AU" sz="900" dirty="0"/>
              <a:t>Dataverse – Retail data model</a:t>
            </a:r>
          </a:p>
        </p:txBody>
      </p:sp>
      <p:pic>
        <p:nvPicPr>
          <p:cNvPr id="67" name="Picture 66">
            <a:extLst>
              <a:ext uri="{FF2B5EF4-FFF2-40B4-BE49-F238E27FC236}">
                <a16:creationId xmlns:a16="http://schemas.microsoft.com/office/drawing/2014/main" id="{53E8D819-37BA-4BDA-9640-9106697B3199}"/>
              </a:ext>
            </a:extLst>
          </p:cNvPr>
          <p:cNvPicPr>
            <a:picLocks noChangeAspect="1"/>
          </p:cNvPicPr>
          <p:nvPr/>
        </p:nvPicPr>
        <p:blipFill>
          <a:blip r:embed="rId19"/>
          <a:stretch>
            <a:fillRect/>
          </a:stretch>
        </p:blipFill>
        <p:spPr>
          <a:xfrm>
            <a:off x="6875582" y="3918370"/>
            <a:ext cx="323850" cy="314325"/>
          </a:xfrm>
          <a:prstGeom prst="rect">
            <a:avLst/>
          </a:prstGeom>
        </p:spPr>
      </p:pic>
      <p:sp>
        <p:nvSpPr>
          <p:cNvPr id="69" name="TextBox 68">
            <a:extLst>
              <a:ext uri="{FF2B5EF4-FFF2-40B4-BE49-F238E27FC236}">
                <a16:creationId xmlns:a16="http://schemas.microsoft.com/office/drawing/2014/main" id="{3D972DA8-28C7-4D3D-B3AE-6F9DF05A5E54}"/>
              </a:ext>
            </a:extLst>
          </p:cNvPr>
          <p:cNvSpPr txBox="1"/>
          <p:nvPr/>
        </p:nvSpPr>
        <p:spPr>
          <a:xfrm>
            <a:off x="6913208" y="3890866"/>
            <a:ext cx="1094344" cy="369332"/>
          </a:xfrm>
          <a:prstGeom prst="rect">
            <a:avLst/>
          </a:prstGeom>
          <a:noFill/>
        </p:spPr>
        <p:txBody>
          <a:bodyPr wrap="square" rtlCol="0">
            <a:spAutoFit/>
          </a:bodyPr>
          <a:lstStyle/>
          <a:p>
            <a:pPr algn="ctr"/>
            <a:r>
              <a:rPr lang="en-AU" sz="900" dirty="0"/>
              <a:t>Web </a:t>
            </a:r>
          </a:p>
          <a:p>
            <a:pPr algn="ctr"/>
            <a:r>
              <a:rPr lang="en-AU" sz="900" dirty="0"/>
              <a:t>Applications</a:t>
            </a:r>
          </a:p>
        </p:txBody>
      </p:sp>
      <p:sp>
        <p:nvSpPr>
          <p:cNvPr id="71" name="Rectangle 70">
            <a:extLst>
              <a:ext uri="{FF2B5EF4-FFF2-40B4-BE49-F238E27FC236}">
                <a16:creationId xmlns:a16="http://schemas.microsoft.com/office/drawing/2014/main" id="{01F7041B-C1CF-49B9-B697-61437BD9F9F7}"/>
              </a:ext>
            </a:extLst>
          </p:cNvPr>
          <p:cNvSpPr/>
          <p:nvPr/>
        </p:nvSpPr>
        <p:spPr>
          <a:xfrm>
            <a:off x="6825077" y="3807920"/>
            <a:ext cx="996201" cy="522514"/>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a:extLst>
              <a:ext uri="{FF2B5EF4-FFF2-40B4-BE49-F238E27FC236}">
                <a16:creationId xmlns:a16="http://schemas.microsoft.com/office/drawing/2014/main" id="{3EA1E0F0-F81D-4E0A-815D-FB2CA501BE2A}"/>
              </a:ext>
            </a:extLst>
          </p:cNvPr>
          <p:cNvSpPr/>
          <p:nvPr/>
        </p:nvSpPr>
        <p:spPr>
          <a:xfrm>
            <a:off x="6475460" y="2799678"/>
            <a:ext cx="914666" cy="369332"/>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extBox 74">
            <a:extLst>
              <a:ext uri="{FF2B5EF4-FFF2-40B4-BE49-F238E27FC236}">
                <a16:creationId xmlns:a16="http://schemas.microsoft.com/office/drawing/2014/main" id="{A5E8E198-52E5-4A9F-9625-C72FC5FE314D}"/>
              </a:ext>
            </a:extLst>
          </p:cNvPr>
          <p:cNvSpPr txBox="1"/>
          <p:nvPr/>
        </p:nvSpPr>
        <p:spPr>
          <a:xfrm>
            <a:off x="6475459" y="2877062"/>
            <a:ext cx="1094344" cy="230832"/>
          </a:xfrm>
          <a:prstGeom prst="rect">
            <a:avLst/>
          </a:prstGeom>
          <a:noFill/>
        </p:spPr>
        <p:txBody>
          <a:bodyPr wrap="square" rtlCol="0">
            <a:spAutoFit/>
          </a:bodyPr>
          <a:lstStyle/>
          <a:p>
            <a:pPr algn="ctr"/>
            <a:r>
              <a:rPr lang="en-AU" sz="900" dirty="0"/>
              <a:t>Clarity</a:t>
            </a:r>
          </a:p>
        </p:txBody>
      </p:sp>
      <p:sp>
        <p:nvSpPr>
          <p:cNvPr id="81" name="Rectangle 80">
            <a:extLst>
              <a:ext uri="{FF2B5EF4-FFF2-40B4-BE49-F238E27FC236}">
                <a16:creationId xmlns:a16="http://schemas.microsoft.com/office/drawing/2014/main" id="{BBA6D24B-1DD9-4499-9136-59CA3C25A402}"/>
              </a:ext>
            </a:extLst>
          </p:cNvPr>
          <p:cNvSpPr/>
          <p:nvPr/>
        </p:nvSpPr>
        <p:spPr>
          <a:xfrm>
            <a:off x="6464352" y="1858000"/>
            <a:ext cx="914665" cy="408898"/>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TextBox 82">
            <a:extLst>
              <a:ext uri="{FF2B5EF4-FFF2-40B4-BE49-F238E27FC236}">
                <a16:creationId xmlns:a16="http://schemas.microsoft.com/office/drawing/2014/main" id="{9AA1E2CB-7767-4180-AEFC-63D98BE4DBF1}"/>
              </a:ext>
            </a:extLst>
          </p:cNvPr>
          <p:cNvSpPr txBox="1"/>
          <p:nvPr/>
        </p:nvSpPr>
        <p:spPr>
          <a:xfrm>
            <a:off x="6475459" y="1967998"/>
            <a:ext cx="1094344" cy="230832"/>
          </a:xfrm>
          <a:prstGeom prst="rect">
            <a:avLst/>
          </a:prstGeom>
          <a:noFill/>
        </p:spPr>
        <p:txBody>
          <a:bodyPr wrap="square" rtlCol="0">
            <a:spAutoFit/>
          </a:bodyPr>
          <a:lstStyle/>
          <a:p>
            <a:pPr algn="ctr"/>
            <a:r>
              <a:rPr lang="en-AU" sz="900" dirty="0"/>
              <a:t>PromoteIQ</a:t>
            </a:r>
          </a:p>
        </p:txBody>
      </p:sp>
      <p:pic>
        <p:nvPicPr>
          <p:cNvPr id="85" name="Picture 84">
            <a:extLst>
              <a:ext uri="{FF2B5EF4-FFF2-40B4-BE49-F238E27FC236}">
                <a16:creationId xmlns:a16="http://schemas.microsoft.com/office/drawing/2014/main" id="{D572647C-A248-400F-A2D4-0E9DF842DDDC}"/>
              </a:ext>
            </a:extLst>
          </p:cNvPr>
          <p:cNvPicPr>
            <a:picLocks noChangeAspect="1"/>
          </p:cNvPicPr>
          <p:nvPr/>
        </p:nvPicPr>
        <p:blipFill>
          <a:blip r:embed="rId20"/>
          <a:stretch>
            <a:fillRect/>
          </a:stretch>
        </p:blipFill>
        <p:spPr>
          <a:xfrm>
            <a:off x="6518158" y="1959289"/>
            <a:ext cx="227386" cy="230832"/>
          </a:xfrm>
          <a:prstGeom prst="rect">
            <a:avLst/>
          </a:prstGeom>
        </p:spPr>
      </p:pic>
      <p:pic>
        <p:nvPicPr>
          <p:cNvPr id="87" name="Picture 86">
            <a:extLst>
              <a:ext uri="{FF2B5EF4-FFF2-40B4-BE49-F238E27FC236}">
                <a16:creationId xmlns:a16="http://schemas.microsoft.com/office/drawing/2014/main" id="{AA755A7C-C25E-4C8B-9175-0E9F52F71F86}"/>
              </a:ext>
            </a:extLst>
          </p:cNvPr>
          <p:cNvPicPr>
            <a:picLocks noChangeAspect="1"/>
          </p:cNvPicPr>
          <p:nvPr/>
        </p:nvPicPr>
        <p:blipFill>
          <a:blip r:embed="rId21"/>
          <a:stretch>
            <a:fillRect/>
          </a:stretch>
        </p:blipFill>
        <p:spPr>
          <a:xfrm>
            <a:off x="6525417" y="2867210"/>
            <a:ext cx="233043" cy="240684"/>
          </a:xfrm>
          <a:prstGeom prst="rect">
            <a:avLst/>
          </a:prstGeom>
        </p:spPr>
      </p:pic>
      <p:sp>
        <p:nvSpPr>
          <p:cNvPr id="89" name="Rectangle 88">
            <a:extLst>
              <a:ext uri="{FF2B5EF4-FFF2-40B4-BE49-F238E27FC236}">
                <a16:creationId xmlns:a16="http://schemas.microsoft.com/office/drawing/2014/main" id="{616D535A-1613-4EA7-9BB2-2471125BCB83}"/>
              </a:ext>
            </a:extLst>
          </p:cNvPr>
          <p:cNvSpPr/>
          <p:nvPr/>
        </p:nvSpPr>
        <p:spPr>
          <a:xfrm>
            <a:off x="6475459" y="2320148"/>
            <a:ext cx="914666" cy="425100"/>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TextBox 92">
            <a:extLst>
              <a:ext uri="{FF2B5EF4-FFF2-40B4-BE49-F238E27FC236}">
                <a16:creationId xmlns:a16="http://schemas.microsoft.com/office/drawing/2014/main" id="{265E418E-F383-4C46-8F41-BEB8FECBD5CD}"/>
              </a:ext>
            </a:extLst>
          </p:cNvPr>
          <p:cNvSpPr txBox="1"/>
          <p:nvPr/>
        </p:nvSpPr>
        <p:spPr>
          <a:xfrm>
            <a:off x="6516145" y="2359798"/>
            <a:ext cx="1094344" cy="369332"/>
          </a:xfrm>
          <a:prstGeom prst="rect">
            <a:avLst/>
          </a:prstGeom>
          <a:noFill/>
        </p:spPr>
        <p:txBody>
          <a:bodyPr wrap="square" rtlCol="0">
            <a:spAutoFit/>
          </a:bodyPr>
          <a:lstStyle/>
          <a:p>
            <a:pPr algn="ctr"/>
            <a:r>
              <a:rPr lang="en-AU" sz="900" dirty="0"/>
              <a:t>Microsoft Advertising</a:t>
            </a:r>
          </a:p>
        </p:txBody>
      </p:sp>
      <p:sp>
        <p:nvSpPr>
          <p:cNvPr id="112" name="Rectangle 111">
            <a:extLst>
              <a:ext uri="{FF2B5EF4-FFF2-40B4-BE49-F238E27FC236}">
                <a16:creationId xmlns:a16="http://schemas.microsoft.com/office/drawing/2014/main" id="{2FB8377A-7677-4950-801B-80E188841362}"/>
              </a:ext>
            </a:extLst>
          </p:cNvPr>
          <p:cNvSpPr/>
          <p:nvPr/>
        </p:nvSpPr>
        <p:spPr>
          <a:xfrm>
            <a:off x="921831" y="1871610"/>
            <a:ext cx="858468" cy="839911"/>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TextBox 113">
            <a:extLst>
              <a:ext uri="{FF2B5EF4-FFF2-40B4-BE49-F238E27FC236}">
                <a16:creationId xmlns:a16="http://schemas.microsoft.com/office/drawing/2014/main" id="{5CCAF7BD-803D-4331-971F-2B287373F31B}"/>
              </a:ext>
            </a:extLst>
          </p:cNvPr>
          <p:cNvSpPr txBox="1"/>
          <p:nvPr/>
        </p:nvSpPr>
        <p:spPr>
          <a:xfrm>
            <a:off x="836986" y="2212399"/>
            <a:ext cx="1044440" cy="507831"/>
          </a:xfrm>
          <a:prstGeom prst="rect">
            <a:avLst/>
          </a:prstGeom>
          <a:noFill/>
        </p:spPr>
        <p:txBody>
          <a:bodyPr wrap="square" rtlCol="0">
            <a:spAutoFit/>
          </a:bodyPr>
          <a:lstStyle/>
          <a:p>
            <a:pPr algn="ctr"/>
            <a:r>
              <a:rPr lang="en-AU" sz="900" dirty="0"/>
              <a:t>Dynamics 365 Supply Chain Management</a:t>
            </a:r>
          </a:p>
        </p:txBody>
      </p:sp>
      <p:sp>
        <p:nvSpPr>
          <p:cNvPr id="118" name="Rectangle 117">
            <a:extLst>
              <a:ext uri="{FF2B5EF4-FFF2-40B4-BE49-F238E27FC236}">
                <a16:creationId xmlns:a16="http://schemas.microsoft.com/office/drawing/2014/main" id="{86E0C515-658B-4293-AC6C-51B48A899CEC}"/>
              </a:ext>
            </a:extLst>
          </p:cNvPr>
          <p:cNvSpPr/>
          <p:nvPr/>
        </p:nvSpPr>
        <p:spPr>
          <a:xfrm>
            <a:off x="1823474" y="1871463"/>
            <a:ext cx="858468" cy="839911"/>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TextBox 119">
            <a:extLst>
              <a:ext uri="{FF2B5EF4-FFF2-40B4-BE49-F238E27FC236}">
                <a16:creationId xmlns:a16="http://schemas.microsoft.com/office/drawing/2014/main" id="{C3677898-C628-4F9D-8E61-E9706E8A76EB}"/>
              </a:ext>
            </a:extLst>
          </p:cNvPr>
          <p:cNvSpPr txBox="1"/>
          <p:nvPr/>
        </p:nvSpPr>
        <p:spPr>
          <a:xfrm>
            <a:off x="1686375" y="2203543"/>
            <a:ext cx="1118416" cy="507831"/>
          </a:xfrm>
          <a:prstGeom prst="rect">
            <a:avLst/>
          </a:prstGeom>
          <a:noFill/>
        </p:spPr>
        <p:txBody>
          <a:bodyPr wrap="square" rtlCol="0">
            <a:spAutoFit/>
          </a:bodyPr>
          <a:lstStyle/>
          <a:p>
            <a:pPr algn="ctr"/>
            <a:r>
              <a:rPr lang="en-AU" sz="900" dirty="0"/>
              <a:t>Dynamics 365 Intelligent Order Management</a:t>
            </a:r>
          </a:p>
        </p:txBody>
      </p:sp>
      <p:sp>
        <p:nvSpPr>
          <p:cNvPr id="124" name="Rectangle 123">
            <a:extLst>
              <a:ext uri="{FF2B5EF4-FFF2-40B4-BE49-F238E27FC236}">
                <a16:creationId xmlns:a16="http://schemas.microsoft.com/office/drawing/2014/main" id="{BF4827CA-3902-4098-A840-9CB8E29FA63E}"/>
              </a:ext>
            </a:extLst>
          </p:cNvPr>
          <p:cNvSpPr/>
          <p:nvPr/>
        </p:nvSpPr>
        <p:spPr>
          <a:xfrm>
            <a:off x="2734295" y="1865043"/>
            <a:ext cx="858468" cy="839911"/>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 name="TextBox 125">
            <a:extLst>
              <a:ext uri="{FF2B5EF4-FFF2-40B4-BE49-F238E27FC236}">
                <a16:creationId xmlns:a16="http://schemas.microsoft.com/office/drawing/2014/main" id="{E141E6F8-8B7D-472F-8211-A8EDF9B53F74}"/>
              </a:ext>
            </a:extLst>
          </p:cNvPr>
          <p:cNvSpPr txBox="1"/>
          <p:nvPr/>
        </p:nvSpPr>
        <p:spPr>
          <a:xfrm>
            <a:off x="2597196" y="2275779"/>
            <a:ext cx="1118416" cy="369332"/>
          </a:xfrm>
          <a:prstGeom prst="rect">
            <a:avLst/>
          </a:prstGeom>
          <a:noFill/>
        </p:spPr>
        <p:txBody>
          <a:bodyPr wrap="square" rtlCol="0">
            <a:spAutoFit/>
          </a:bodyPr>
          <a:lstStyle/>
          <a:p>
            <a:pPr algn="ctr"/>
            <a:r>
              <a:rPr lang="en-AU" sz="900" dirty="0"/>
              <a:t>Dynamics 365 Fraud Protection</a:t>
            </a:r>
          </a:p>
        </p:txBody>
      </p:sp>
      <p:sp>
        <p:nvSpPr>
          <p:cNvPr id="130" name="Rectangle 129">
            <a:extLst>
              <a:ext uri="{FF2B5EF4-FFF2-40B4-BE49-F238E27FC236}">
                <a16:creationId xmlns:a16="http://schemas.microsoft.com/office/drawing/2014/main" id="{248FFAED-DDA9-486C-B1E7-944F0D35391C}"/>
              </a:ext>
            </a:extLst>
          </p:cNvPr>
          <p:cNvSpPr/>
          <p:nvPr/>
        </p:nvSpPr>
        <p:spPr>
          <a:xfrm>
            <a:off x="3645157" y="1865043"/>
            <a:ext cx="858468" cy="846791"/>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2" name="TextBox 131">
            <a:extLst>
              <a:ext uri="{FF2B5EF4-FFF2-40B4-BE49-F238E27FC236}">
                <a16:creationId xmlns:a16="http://schemas.microsoft.com/office/drawing/2014/main" id="{7790299F-DCD9-4D7D-8D67-9F79C854B1AE}"/>
              </a:ext>
            </a:extLst>
          </p:cNvPr>
          <p:cNvSpPr txBox="1"/>
          <p:nvPr/>
        </p:nvSpPr>
        <p:spPr>
          <a:xfrm>
            <a:off x="3508058" y="2269361"/>
            <a:ext cx="1118416" cy="369332"/>
          </a:xfrm>
          <a:prstGeom prst="rect">
            <a:avLst/>
          </a:prstGeom>
          <a:noFill/>
        </p:spPr>
        <p:txBody>
          <a:bodyPr wrap="square" rtlCol="0">
            <a:spAutoFit/>
          </a:bodyPr>
          <a:lstStyle/>
          <a:p>
            <a:pPr algn="ctr"/>
            <a:r>
              <a:rPr lang="en-AU" sz="900" dirty="0"/>
              <a:t>Dynamics 365 Commerce</a:t>
            </a:r>
          </a:p>
        </p:txBody>
      </p:sp>
      <p:sp>
        <p:nvSpPr>
          <p:cNvPr id="136" name="Rectangle 135">
            <a:extLst>
              <a:ext uri="{FF2B5EF4-FFF2-40B4-BE49-F238E27FC236}">
                <a16:creationId xmlns:a16="http://schemas.microsoft.com/office/drawing/2014/main" id="{20B0B8C9-3F69-4036-A325-6F2662A3335D}"/>
              </a:ext>
            </a:extLst>
          </p:cNvPr>
          <p:cNvSpPr/>
          <p:nvPr/>
        </p:nvSpPr>
        <p:spPr>
          <a:xfrm>
            <a:off x="5454251" y="1862013"/>
            <a:ext cx="858468" cy="847615"/>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8" name="TextBox 137">
            <a:extLst>
              <a:ext uri="{FF2B5EF4-FFF2-40B4-BE49-F238E27FC236}">
                <a16:creationId xmlns:a16="http://schemas.microsoft.com/office/drawing/2014/main" id="{C72C908C-723B-4D30-841F-7307C2BE9515}"/>
              </a:ext>
            </a:extLst>
          </p:cNvPr>
          <p:cNvSpPr txBox="1"/>
          <p:nvPr/>
        </p:nvSpPr>
        <p:spPr>
          <a:xfrm>
            <a:off x="5317152" y="2250329"/>
            <a:ext cx="1118416" cy="369332"/>
          </a:xfrm>
          <a:prstGeom prst="rect">
            <a:avLst/>
          </a:prstGeom>
          <a:noFill/>
        </p:spPr>
        <p:txBody>
          <a:bodyPr wrap="square" rtlCol="0">
            <a:spAutoFit/>
          </a:bodyPr>
          <a:lstStyle/>
          <a:p>
            <a:pPr algn="ctr"/>
            <a:r>
              <a:rPr lang="en-AU" sz="900" dirty="0"/>
              <a:t>Dynamics 365 Marketing</a:t>
            </a:r>
          </a:p>
        </p:txBody>
      </p:sp>
      <p:pic>
        <p:nvPicPr>
          <p:cNvPr id="140" name="Picture 10" descr="Solutions | Customer Communications Management | CCM Software">
            <a:extLst>
              <a:ext uri="{FF2B5EF4-FFF2-40B4-BE49-F238E27FC236}">
                <a16:creationId xmlns:a16="http://schemas.microsoft.com/office/drawing/2014/main" id="{2A8710A9-DE08-4CF3-AADF-596FB88DE68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71212" y="1950175"/>
            <a:ext cx="245563" cy="253686"/>
          </a:xfrm>
          <a:prstGeom prst="rect">
            <a:avLst/>
          </a:prstGeom>
          <a:noFill/>
          <a:extLst>
            <a:ext uri="{909E8E84-426E-40DD-AFC4-6F175D3DCCD1}">
              <a14:hiddenFill xmlns:a14="http://schemas.microsoft.com/office/drawing/2010/main">
                <a:solidFill>
                  <a:srgbClr val="FFFFFF"/>
                </a:solidFill>
              </a14:hiddenFill>
            </a:ext>
          </a:extLst>
        </p:spPr>
      </p:pic>
      <p:sp>
        <p:nvSpPr>
          <p:cNvPr id="142" name="Rectangle 141">
            <a:extLst>
              <a:ext uri="{FF2B5EF4-FFF2-40B4-BE49-F238E27FC236}">
                <a16:creationId xmlns:a16="http://schemas.microsoft.com/office/drawing/2014/main" id="{7EA20AD5-3514-472C-A39A-154245834591}"/>
              </a:ext>
            </a:extLst>
          </p:cNvPr>
          <p:cNvSpPr/>
          <p:nvPr/>
        </p:nvSpPr>
        <p:spPr>
          <a:xfrm>
            <a:off x="4547295" y="1865043"/>
            <a:ext cx="858468" cy="839911"/>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4" name="TextBox 143">
            <a:extLst>
              <a:ext uri="{FF2B5EF4-FFF2-40B4-BE49-F238E27FC236}">
                <a16:creationId xmlns:a16="http://schemas.microsoft.com/office/drawing/2014/main" id="{E032AA0C-D98D-4676-9ADD-0B90CED9BC0C}"/>
              </a:ext>
            </a:extLst>
          </p:cNvPr>
          <p:cNvSpPr txBox="1"/>
          <p:nvPr/>
        </p:nvSpPr>
        <p:spPr>
          <a:xfrm>
            <a:off x="4417321" y="2244590"/>
            <a:ext cx="1118416" cy="369332"/>
          </a:xfrm>
          <a:prstGeom prst="rect">
            <a:avLst/>
          </a:prstGeom>
          <a:noFill/>
        </p:spPr>
        <p:txBody>
          <a:bodyPr wrap="square" rtlCol="0">
            <a:spAutoFit/>
          </a:bodyPr>
          <a:lstStyle/>
          <a:p>
            <a:pPr algn="ctr"/>
            <a:r>
              <a:rPr lang="en-AU" sz="900" dirty="0"/>
              <a:t>Customer </a:t>
            </a:r>
          </a:p>
          <a:p>
            <a:pPr algn="ctr"/>
            <a:r>
              <a:rPr lang="en-AU" sz="900" dirty="0"/>
              <a:t>Service</a:t>
            </a:r>
          </a:p>
        </p:txBody>
      </p:sp>
      <p:pic>
        <p:nvPicPr>
          <p:cNvPr id="146" name="Picture 2" descr="Teams Icon of Flat style - Available in SVG, PNG, EPS, AI &amp; Icon fonts">
            <a:extLst>
              <a:ext uri="{FF2B5EF4-FFF2-40B4-BE49-F238E27FC236}">
                <a16:creationId xmlns:a16="http://schemas.microsoft.com/office/drawing/2014/main" id="{3B5E9C61-7D10-49B7-8CD2-12699169D61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547605" y="1931501"/>
            <a:ext cx="401154" cy="4011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9" name="Rectangle 148">
            <a:extLst>
              <a:ext uri="{FF2B5EF4-FFF2-40B4-BE49-F238E27FC236}">
                <a16:creationId xmlns:a16="http://schemas.microsoft.com/office/drawing/2014/main" id="{28DB26EB-923E-4590-8A3C-211C0B53B4E5}"/>
              </a:ext>
            </a:extLst>
          </p:cNvPr>
          <p:cNvSpPr/>
          <p:nvPr/>
        </p:nvSpPr>
        <p:spPr>
          <a:xfrm>
            <a:off x="8339442" y="1832090"/>
            <a:ext cx="893499" cy="868350"/>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1" name="TextBox 150">
            <a:extLst>
              <a:ext uri="{FF2B5EF4-FFF2-40B4-BE49-F238E27FC236}">
                <a16:creationId xmlns:a16="http://schemas.microsoft.com/office/drawing/2014/main" id="{1EE4ADCA-0F26-46A7-9BDA-4380657CE97D}"/>
              </a:ext>
            </a:extLst>
          </p:cNvPr>
          <p:cNvSpPr txBox="1"/>
          <p:nvPr/>
        </p:nvSpPr>
        <p:spPr>
          <a:xfrm>
            <a:off x="8229452" y="2281413"/>
            <a:ext cx="1118416" cy="369332"/>
          </a:xfrm>
          <a:prstGeom prst="rect">
            <a:avLst/>
          </a:prstGeom>
          <a:noFill/>
        </p:spPr>
        <p:txBody>
          <a:bodyPr wrap="square" rtlCol="0">
            <a:spAutoFit/>
          </a:bodyPr>
          <a:lstStyle/>
          <a:p>
            <a:pPr algn="ctr"/>
            <a:r>
              <a:rPr lang="en-AU" sz="900" dirty="0"/>
              <a:t>Microsoft for</a:t>
            </a:r>
          </a:p>
          <a:p>
            <a:pPr algn="ctr"/>
            <a:r>
              <a:rPr lang="en-AU" sz="900" dirty="0"/>
              <a:t>Frontline Workers</a:t>
            </a:r>
          </a:p>
        </p:txBody>
      </p:sp>
      <p:pic>
        <p:nvPicPr>
          <p:cNvPr id="157" name="Picture 156">
            <a:extLst>
              <a:ext uri="{FF2B5EF4-FFF2-40B4-BE49-F238E27FC236}">
                <a16:creationId xmlns:a16="http://schemas.microsoft.com/office/drawing/2014/main" id="{9E45C0A5-57CD-4708-80B3-962F9C3E3F4D}"/>
              </a:ext>
            </a:extLst>
          </p:cNvPr>
          <p:cNvPicPr>
            <a:picLocks noChangeAspect="1"/>
          </p:cNvPicPr>
          <p:nvPr/>
        </p:nvPicPr>
        <p:blipFill>
          <a:blip r:embed="rId8"/>
          <a:stretch>
            <a:fillRect/>
          </a:stretch>
        </p:blipFill>
        <p:spPr>
          <a:xfrm>
            <a:off x="1172715" y="1901529"/>
            <a:ext cx="358331" cy="358331"/>
          </a:xfrm>
          <a:prstGeom prst="rect">
            <a:avLst/>
          </a:prstGeom>
        </p:spPr>
      </p:pic>
      <p:sp>
        <p:nvSpPr>
          <p:cNvPr id="179" name="Rectangle 178">
            <a:extLst>
              <a:ext uri="{FF2B5EF4-FFF2-40B4-BE49-F238E27FC236}">
                <a16:creationId xmlns:a16="http://schemas.microsoft.com/office/drawing/2014/main" id="{CDE88F7B-459F-414A-BD15-0D556EB0B722}"/>
              </a:ext>
            </a:extLst>
          </p:cNvPr>
          <p:cNvSpPr/>
          <p:nvPr/>
        </p:nvSpPr>
        <p:spPr>
          <a:xfrm>
            <a:off x="9284046" y="1838102"/>
            <a:ext cx="536275" cy="857470"/>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TextBox 182">
            <a:extLst>
              <a:ext uri="{FF2B5EF4-FFF2-40B4-BE49-F238E27FC236}">
                <a16:creationId xmlns:a16="http://schemas.microsoft.com/office/drawing/2014/main" id="{BC5D85AD-13B9-4300-9A2B-D27917CE39E5}"/>
              </a:ext>
            </a:extLst>
          </p:cNvPr>
          <p:cNvSpPr txBox="1"/>
          <p:nvPr/>
        </p:nvSpPr>
        <p:spPr>
          <a:xfrm>
            <a:off x="9230436" y="2148485"/>
            <a:ext cx="617515" cy="369332"/>
          </a:xfrm>
          <a:prstGeom prst="rect">
            <a:avLst/>
          </a:prstGeom>
          <a:noFill/>
        </p:spPr>
        <p:txBody>
          <a:bodyPr wrap="square" rtlCol="0">
            <a:spAutoFit/>
          </a:bodyPr>
          <a:lstStyle/>
          <a:p>
            <a:pPr algn="ctr"/>
            <a:r>
              <a:rPr lang="en-AU" sz="900" dirty="0"/>
              <a:t>Viva </a:t>
            </a:r>
          </a:p>
          <a:p>
            <a:pPr algn="ctr"/>
            <a:r>
              <a:rPr lang="en-AU" sz="900" dirty="0"/>
              <a:t>Learning</a:t>
            </a:r>
          </a:p>
        </p:txBody>
      </p:sp>
      <p:sp>
        <p:nvSpPr>
          <p:cNvPr id="187" name="Rectangle 186">
            <a:extLst>
              <a:ext uri="{FF2B5EF4-FFF2-40B4-BE49-F238E27FC236}">
                <a16:creationId xmlns:a16="http://schemas.microsoft.com/office/drawing/2014/main" id="{E775BA11-16C9-45A8-9979-B1854957D821}"/>
              </a:ext>
            </a:extLst>
          </p:cNvPr>
          <p:cNvSpPr/>
          <p:nvPr/>
        </p:nvSpPr>
        <p:spPr>
          <a:xfrm>
            <a:off x="9868809" y="1838102"/>
            <a:ext cx="527719" cy="857470"/>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TextBox 188">
            <a:extLst>
              <a:ext uri="{FF2B5EF4-FFF2-40B4-BE49-F238E27FC236}">
                <a16:creationId xmlns:a16="http://schemas.microsoft.com/office/drawing/2014/main" id="{D6E25B12-975E-4A69-B088-8A7200468725}"/>
              </a:ext>
            </a:extLst>
          </p:cNvPr>
          <p:cNvSpPr txBox="1"/>
          <p:nvPr/>
        </p:nvSpPr>
        <p:spPr>
          <a:xfrm>
            <a:off x="9823434" y="2156968"/>
            <a:ext cx="585064" cy="369332"/>
          </a:xfrm>
          <a:prstGeom prst="rect">
            <a:avLst/>
          </a:prstGeom>
          <a:noFill/>
        </p:spPr>
        <p:txBody>
          <a:bodyPr wrap="square" rtlCol="0">
            <a:spAutoFit/>
          </a:bodyPr>
          <a:lstStyle/>
          <a:p>
            <a:pPr algn="ctr"/>
            <a:r>
              <a:rPr lang="en-AU" sz="900" dirty="0"/>
              <a:t>Viva </a:t>
            </a:r>
          </a:p>
          <a:p>
            <a:pPr algn="ctr"/>
            <a:r>
              <a:rPr lang="en-AU" sz="900" dirty="0"/>
              <a:t>Insights</a:t>
            </a:r>
          </a:p>
        </p:txBody>
      </p:sp>
      <p:pic>
        <p:nvPicPr>
          <p:cNvPr id="191" name="Picture 190">
            <a:extLst>
              <a:ext uri="{FF2B5EF4-FFF2-40B4-BE49-F238E27FC236}">
                <a16:creationId xmlns:a16="http://schemas.microsoft.com/office/drawing/2014/main" id="{00E895E7-F737-4C70-8996-70FA9C12AFB0}"/>
              </a:ext>
            </a:extLst>
          </p:cNvPr>
          <p:cNvPicPr>
            <a:picLocks noChangeAspect="1"/>
          </p:cNvPicPr>
          <p:nvPr/>
        </p:nvPicPr>
        <p:blipFill>
          <a:blip r:embed="rId24"/>
          <a:stretch>
            <a:fillRect/>
          </a:stretch>
        </p:blipFill>
        <p:spPr>
          <a:xfrm>
            <a:off x="9970762" y="1872938"/>
            <a:ext cx="343009" cy="357922"/>
          </a:xfrm>
          <a:prstGeom prst="rect">
            <a:avLst/>
          </a:prstGeom>
        </p:spPr>
      </p:pic>
      <p:pic>
        <p:nvPicPr>
          <p:cNvPr id="193" name="Picture 192">
            <a:extLst>
              <a:ext uri="{FF2B5EF4-FFF2-40B4-BE49-F238E27FC236}">
                <a16:creationId xmlns:a16="http://schemas.microsoft.com/office/drawing/2014/main" id="{85D7EEED-9CEC-43AD-A196-0FC0228FFE08}"/>
              </a:ext>
            </a:extLst>
          </p:cNvPr>
          <p:cNvPicPr>
            <a:picLocks noChangeAspect="1"/>
          </p:cNvPicPr>
          <p:nvPr/>
        </p:nvPicPr>
        <p:blipFill>
          <a:blip r:embed="rId25"/>
          <a:stretch>
            <a:fillRect/>
          </a:stretch>
        </p:blipFill>
        <p:spPr>
          <a:xfrm>
            <a:off x="7726816" y="1878351"/>
            <a:ext cx="352534" cy="359878"/>
          </a:xfrm>
          <a:prstGeom prst="rect">
            <a:avLst/>
          </a:prstGeom>
        </p:spPr>
      </p:pic>
      <p:sp>
        <p:nvSpPr>
          <p:cNvPr id="195" name="Rectangle 194">
            <a:extLst>
              <a:ext uri="{FF2B5EF4-FFF2-40B4-BE49-F238E27FC236}">
                <a16:creationId xmlns:a16="http://schemas.microsoft.com/office/drawing/2014/main" id="{E98FD2B0-4047-41B0-B56E-777F4F985896}"/>
              </a:ext>
            </a:extLst>
          </p:cNvPr>
          <p:cNvSpPr/>
          <p:nvPr/>
        </p:nvSpPr>
        <p:spPr>
          <a:xfrm>
            <a:off x="7519906" y="1841548"/>
            <a:ext cx="766355" cy="858891"/>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9" name="TextBox 198">
            <a:extLst>
              <a:ext uri="{FF2B5EF4-FFF2-40B4-BE49-F238E27FC236}">
                <a16:creationId xmlns:a16="http://schemas.microsoft.com/office/drawing/2014/main" id="{29D34404-271B-48D2-B8AD-01E1EEB70F23}"/>
              </a:ext>
            </a:extLst>
          </p:cNvPr>
          <p:cNvSpPr txBox="1"/>
          <p:nvPr/>
        </p:nvSpPr>
        <p:spPr>
          <a:xfrm>
            <a:off x="7343875" y="2216452"/>
            <a:ext cx="1118416" cy="369332"/>
          </a:xfrm>
          <a:prstGeom prst="rect">
            <a:avLst/>
          </a:prstGeom>
          <a:noFill/>
        </p:spPr>
        <p:txBody>
          <a:bodyPr wrap="square" rtlCol="0">
            <a:spAutoFit/>
          </a:bodyPr>
          <a:lstStyle/>
          <a:p>
            <a:pPr algn="ctr"/>
            <a:r>
              <a:rPr lang="en-AU" sz="900" dirty="0"/>
              <a:t>Power Virtual Agents</a:t>
            </a:r>
          </a:p>
        </p:txBody>
      </p:sp>
      <p:sp>
        <p:nvSpPr>
          <p:cNvPr id="200" name="Oval 199">
            <a:extLst>
              <a:ext uri="{FF2B5EF4-FFF2-40B4-BE49-F238E27FC236}">
                <a16:creationId xmlns:a16="http://schemas.microsoft.com/office/drawing/2014/main" id="{B88DA483-F07B-40D2-8EDE-182B3DB1C694}"/>
              </a:ext>
            </a:extLst>
          </p:cNvPr>
          <p:cNvSpPr/>
          <p:nvPr/>
        </p:nvSpPr>
        <p:spPr>
          <a:xfrm>
            <a:off x="6099554" y="967625"/>
            <a:ext cx="559291" cy="504307"/>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2" name="Graphic 201" descr="Male profile with solid fill">
            <a:extLst>
              <a:ext uri="{FF2B5EF4-FFF2-40B4-BE49-F238E27FC236}">
                <a16:creationId xmlns:a16="http://schemas.microsoft.com/office/drawing/2014/main" id="{3C7D0122-08DE-4190-8700-FF30397996B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331360" y="1025361"/>
            <a:ext cx="298457" cy="363810"/>
          </a:xfrm>
          <a:prstGeom prst="rect">
            <a:avLst/>
          </a:prstGeom>
        </p:spPr>
      </p:pic>
      <p:pic>
        <p:nvPicPr>
          <p:cNvPr id="203" name="Graphic 202" descr="Female Profile with solid fill">
            <a:extLst>
              <a:ext uri="{FF2B5EF4-FFF2-40B4-BE49-F238E27FC236}">
                <a16:creationId xmlns:a16="http://schemas.microsoft.com/office/drawing/2014/main" id="{7EB0B34F-98DB-46AA-8C45-088BE659043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140843" y="1024523"/>
            <a:ext cx="298457" cy="363810"/>
          </a:xfrm>
          <a:prstGeom prst="rect">
            <a:avLst/>
          </a:prstGeom>
        </p:spPr>
      </p:pic>
      <p:sp>
        <p:nvSpPr>
          <p:cNvPr id="206" name="Oval 205">
            <a:extLst>
              <a:ext uri="{FF2B5EF4-FFF2-40B4-BE49-F238E27FC236}">
                <a16:creationId xmlns:a16="http://schemas.microsoft.com/office/drawing/2014/main" id="{777A3431-45DF-4E3D-83B7-0B99E1C33C50}"/>
              </a:ext>
            </a:extLst>
          </p:cNvPr>
          <p:cNvSpPr/>
          <p:nvPr/>
        </p:nvSpPr>
        <p:spPr>
          <a:xfrm>
            <a:off x="3889284" y="969762"/>
            <a:ext cx="559291" cy="504307"/>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0" name="Graphic 209" descr="Female Profile with solid fill">
            <a:extLst>
              <a:ext uri="{FF2B5EF4-FFF2-40B4-BE49-F238E27FC236}">
                <a16:creationId xmlns:a16="http://schemas.microsoft.com/office/drawing/2014/main" id="{B7339874-E2D1-472D-8296-FEF010B69AD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024914" y="1026660"/>
            <a:ext cx="298457" cy="363810"/>
          </a:xfrm>
          <a:prstGeom prst="rect">
            <a:avLst/>
          </a:prstGeom>
        </p:spPr>
      </p:pic>
      <p:sp>
        <p:nvSpPr>
          <p:cNvPr id="212" name="Oval 211">
            <a:extLst>
              <a:ext uri="{FF2B5EF4-FFF2-40B4-BE49-F238E27FC236}">
                <a16:creationId xmlns:a16="http://schemas.microsoft.com/office/drawing/2014/main" id="{ECED1179-453D-4FF5-A6BB-67043C0C6F1E}"/>
              </a:ext>
            </a:extLst>
          </p:cNvPr>
          <p:cNvSpPr/>
          <p:nvPr/>
        </p:nvSpPr>
        <p:spPr>
          <a:xfrm>
            <a:off x="8656696" y="973035"/>
            <a:ext cx="559291" cy="504307"/>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4" name="Graphic 213" descr="Male profile with solid fill">
            <a:extLst>
              <a:ext uri="{FF2B5EF4-FFF2-40B4-BE49-F238E27FC236}">
                <a16:creationId xmlns:a16="http://schemas.microsoft.com/office/drawing/2014/main" id="{6175ED90-578A-48AD-8440-8498BF73176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888502" y="1030771"/>
            <a:ext cx="298457" cy="363810"/>
          </a:xfrm>
          <a:prstGeom prst="rect">
            <a:avLst/>
          </a:prstGeom>
        </p:spPr>
      </p:pic>
      <p:pic>
        <p:nvPicPr>
          <p:cNvPr id="216" name="Graphic 215" descr="Female Profile with solid fill">
            <a:extLst>
              <a:ext uri="{FF2B5EF4-FFF2-40B4-BE49-F238E27FC236}">
                <a16:creationId xmlns:a16="http://schemas.microsoft.com/office/drawing/2014/main" id="{DB47BEDE-18CD-401F-8C94-85D312776D4E}"/>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697985" y="1029933"/>
            <a:ext cx="298457" cy="363810"/>
          </a:xfrm>
          <a:prstGeom prst="rect">
            <a:avLst/>
          </a:prstGeom>
        </p:spPr>
      </p:pic>
      <p:sp>
        <p:nvSpPr>
          <p:cNvPr id="224" name="TextBox 223">
            <a:extLst>
              <a:ext uri="{FF2B5EF4-FFF2-40B4-BE49-F238E27FC236}">
                <a16:creationId xmlns:a16="http://schemas.microsoft.com/office/drawing/2014/main" id="{02972154-0D71-4E54-B8C6-CE63A2783B1A}"/>
              </a:ext>
            </a:extLst>
          </p:cNvPr>
          <p:cNvSpPr txBox="1"/>
          <p:nvPr/>
        </p:nvSpPr>
        <p:spPr>
          <a:xfrm>
            <a:off x="5982983" y="1425865"/>
            <a:ext cx="774629" cy="369332"/>
          </a:xfrm>
          <a:prstGeom prst="rect">
            <a:avLst/>
          </a:prstGeom>
          <a:noFill/>
        </p:spPr>
        <p:txBody>
          <a:bodyPr wrap="square" rtlCol="0">
            <a:spAutoFit/>
          </a:bodyPr>
          <a:lstStyle/>
          <a:p>
            <a:pPr algn="ctr"/>
            <a:r>
              <a:rPr lang="en-AU" sz="900" dirty="0"/>
              <a:t>Marketing</a:t>
            </a:r>
          </a:p>
          <a:p>
            <a:pPr algn="ctr"/>
            <a:r>
              <a:rPr lang="en-AU" sz="900" dirty="0"/>
              <a:t>team</a:t>
            </a:r>
          </a:p>
        </p:txBody>
      </p:sp>
      <p:sp>
        <p:nvSpPr>
          <p:cNvPr id="226" name="TextBox 225">
            <a:extLst>
              <a:ext uri="{FF2B5EF4-FFF2-40B4-BE49-F238E27FC236}">
                <a16:creationId xmlns:a16="http://schemas.microsoft.com/office/drawing/2014/main" id="{1FA8F1BD-F230-4404-B0F8-8463927A7AD8}"/>
              </a:ext>
            </a:extLst>
          </p:cNvPr>
          <p:cNvSpPr txBox="1"/>
          <p:nvPr/>
        </p:nvSpPr>
        <p:spPr>
          <a:xfrm>
            <a:off x="3780699" y="1433945"/>
            <a:ext cx="774629" cy="369332"/>
          </a:xfrm>
          <a:prstGeom prst="rect">
            <a:avLst/>
          </a:prstGeom>
          <a:noFill/>
        </p:spPr>
        <p:txBody>
          <a:bodyPr wrap="square" rtlCol="0">
            <a:spAutoFit/>
          </a:bodyPr>
          <a:lstStyle/>
          <a:p>
            <a:pPr algn="ctr"/>
            <a:r>
              <a:rPr lang="en-AU" sz="900" dirty="0"/>
              <a:t>Store</a:t>
            </a:r>
          </a:p>
          <a:p>
            <a:pPr algn="ctr"/>
            <a:r>
              <a:rPr lang="en-AU" sz="900" dirty="0"/>
              <a:t>manager</a:t>
            </a:r>
          </a:p>
        </p:txBody>
      </p:sp>
      <p:sp>
        <p:nvSpPr>
          <p:cNvPr id="228" name="TextBox 227">
            <a:extLst>
              <a:ext uri="{FF2B5EF4-FFF2-40B4-BE49-F238E27FC236}">
                <a16:creationId xmlns:a16="http://schemas.microsoft.com/office/drawing/2014/main" id="{DD6B35C7-17D1-4D44-AB9F-2882129F1739}"/>
              </a:ext>
            </a:extLst>
          </p:cNvPr>
          <p:cNvSpPr txBox="1"/>
          <p:nvPr/>
        </p:nvSpPr>
        <p:spPr>
          <a:xfrm>
            <a:off x="8377573" y="1435352"/>
            <a:ext cx="1142372" cy="230832"/>
          </a:xfrm>
          <a:prstGeom prst="rect">
            <a:avLst/>
          </a:prstGeom>
          <a:noFill/>
        </p:spPr>
        <p:txBody>
          <a:bodyPr wrap="square" rtlCol="0">
            <a:spAutoFit/>
          </a:bodyPr>
          <a:lstStyle/>
          <a:p>
            <a:pPr algn="ctr"/>
            <a:r>
              <a:rPr lang="en-AU" sz="900" dirty="0"/>
              <a:t>Employees</a:t>
            </a:r>
          </a:p>
        </p:txBody>
      </p:sp>
      <p:pic>
        <p:nvPicPr>
          <p:cNvPr id="232" name="Picture 231">
            <a:extLst>
              <a:ext uri="{FF2B5EF4-FFF2-40B4-BE49-F238E27FC236}">
                <a16:creationId xmlns:a16="http://schemas.microsoft.com/office/drawing/2014/main" id="{8670970A-4D8F-4F97-9337-6D3E7E0D44F6}"/>
              </a:ext>
            </a:extLst>
          </p:cNvPr>
          <p:cNvPicPr>
            <a:picLocks noChangeAspect="1"/>
          </p:cNvPicPr>
          <p:nvPr/>
        </p:nvPicPr>
        <p:blipFill>
          <a:blip r:embed="rId30"/>
          <a:stretch>
            <a:fillRect/>
          </a:stretch>
        </p:blipFill>
        <p:spPr>
          <a:xfrm>
            <a:off x="9299965" y="3320257"/>
            <a:ext cx="417699" cy="407750"/>
          </a:xfrm>
          <a:prstGeom prst="rect">
            <a:avLst/>
          </a:prstGeom>
        </p:spPr>
      </p:pic>
      <p:sp>
        <p:nvSpPr>
          <p:cNvPr id="234" name="TextBox 233">
            <a:extLst>
              <a:ext uri="{FF2B5EF4-FFF2-40B4-BE49-F238E27FC236}">
                <a16:creationId xmlns:a16="http://schemas.microsoft.com/office/drawing/2014/main" id="{F14E33D9-EB24-4CC7-BF80-17E6AE9D99C4}"/>
              </a:ext>
            </a:extLst>
          </p:cNvPr>
          <p:cNvSpPr txBox="1"/>
          <p:nvPr/>
        </p:nvSpPr>
        <p:spPr>
          <a:xfrm>
            <a:off x="8964089" y="3602820"/>
            <a:ext cx="1118416" cy="230832"/>
          </a:xfrm>
          <a:prstGeom prst="rect">
            <a:avLst/>
          </a:prstGeom>
          <a:noFill/>
        </p:spPr>
        <p:txBody>
          <a:bodyPr wrap="square" rtlCol="0">
            <a:spAutoFit/>
          </a:bodyPr>
          <a:lstStyle/>
          <a:p>
            <a:pPr algn="ctr"/>
            <a:r>
              <a:rPr lang="en-AU" sz="900" dirty="0"/>
              <a:t>Power BI</a:t>
            </a:r>
          </a:p>
        </p:txBody>
      </p:sp>
      <p:sp>
        <p:nvSpPr>
          <p:cNvPr id="236" name="Rectangle 235">
            <a:extLst>
              <a:ext uri="{FF2B5EF4-FFF2-40B4-BE49-F238E27FC236}">
                <a16:creationId xmlns:a16="http://schemas.microsoft.com/office/drawing/2014/main" id="{98D3ABE5-1E05-4C2F-82E5-797B76BC0CB5}"/>
              </a:ext>
            </a:extLst>
          </p:cNvPr>
          <p:cNvSpPr/>
          <p:nvPr/>
        </p:nvSpPr>
        <p:spPr>
          <a:xfrm>
            <a:off x="9207995" y="3239700"/>
            <a:ext cx="620477" cy="626781"/>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38" name="Picture 237">
            <a:extLst>
              <a:ext uri="{FF2B5EF4-FFF2-40B4-BE49-F238E27FC236}">
                <a16:creationId xmlns:a16="http://schemas.microsoft.com/office/drawing/2014/main" id="{4EA14CCD-756B-4076-A504-4AC8738FA05D}"/>
              </a:ext>
            </a:extLst>
          </p:cNvPr>
          <p:cNvPicPr>
            <a:picLocks noChangeAspect="1"/>
          </p:cNvPicPr>
          <p:nvPr/>
        </p:nvPicPr>
        <p:blipFill>
          <a:blip r:embed="rId31"/>
          <a:stretch>
            <a:fillRect/>
          </a:stretch>
        </p:blipFill>
        <p:spPr>
          <a:xfrm>
            <a:off x="10723889" y="3246165"/>
            <a:ext cx="375168" cy="333483"/>
          </a:xfrm>
          <a:prstGeom prst="rect">
            <a:avLst/>
          </a:prstGeom>
        </p:spPr>
      </p:pic>
      <p:sp>
        <p:nvSpPr>
          <p:cNvPr id="240" name="TextBox 239">
            <a:extLst>
              <a:ext uri="{FF2B5EF4-FFF2-40B4-BE49-F238E27FC236}">
                <a16:creationId xmlns:a16="http://schemas.microsoft.com/office/drawing/2014/main" id="{6CEECE65-93CD-46B5-B31B-8FDD49DFB2C8}"/>
              </a:ext>
            </a:extLst>
          </p:cNvPr>
          <p:cNvSpPr txBox="1"/>
          <p:nvPr/>
        </p:nvSpPr>
        <p:spPr>
          <a:xfrm>
            <a:off x="10350806" y="3497298"/>
            <a:ext cx="1118416" cy="369332"/>
          </a:xfrm>
          <a:prstGeom prst="rect">
            <a:avLst/>
          </a:prstGeom>
          <a:noFill/>
        </p:spPr>
        <p:txBody>
          <a:bodyPr wrap="square" rtlCol="0">
            <a:spAutoFit/>
          </a:bodyPr>
          <a:lstStyle/>
          <a:p>
            <a:pPr algn="ctr"/>
            <a:r>
              <a:rPr lang="en-AU" sz="900" dirty="0"/>
              <a:t>Power </a:t>
            </a:r>
          </a:p>
          <a:p>
            <a:pPr algn="ctr"/>
            <a:r>
              <a:rPr lang="en-AU" sz="900" dirty="0"/>
              <a:t>Automate</a:t>
            </a:r>
          </a:p>
        </p:txBody>
      </p:sp>
      <p:sp>
        <p:nvSpPr>
          <p:cNvPr id="2" name="Oval 1">
            <a:extLst>
              <a:ext uri="{FF2B5EF4-FFF2-40B4-BE49-F238E27FC236}">
                <a16:creationId xmlns:a16="http://schemas.microsoft.com/office/drawing/2014/main" id="{C4BDAC6C-A36F-4DDF-941B-82A1A9890760}"/>
              </a:ext>
            </a:extLst>
          </p:cNvPr>
          <p:cNvSpPr/>
          <p:nvPr/>
        </p:nvSpPr>
        <p:spPr>
          <a:xfrm>
            <a:off x="1488836" y="961473"/>
            <a:ext cx="559291" cy="504307"/>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Graphic 2" descr="Male profile with solid fill">
            <a:extLst>
              <a:ext uri="{FF2B5EF4-FFF2-40B4-BE49-F238E27FC236}">
                <a16:creationId xmlns:a16="http://schemas.microsoft.com/office/drawing/2014/main" id="{2D98D0B2-AFE6-4FDE-8E14-5F96D27400F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20642" y="1019209"/>
            <a:ext cx="298457" cy="363810"/>
          </a:xfrm>
          <a:prstGeom prst="rect">
            <a:avLst/>
          </a:prstGeom>
        </p:spPr>
      </p:pic>
      <p:pic>
        <p:nvPicPr>
          <p:cNvPr id="4" name="Graphic 3" descr="Female Profile with solid fill">
            <a:extLst>
              <a:ext uri="{FF2B5EF4-FFF2-40B4-BE49-F238E27FC236}">
                <a16:creationId xmlns:a16="http://schemas.microsoft.com/office/drawing/2014/main" id="{6EF0317F-88CA-4E03-8BE9-F1E06BA37FAA}"/>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30125" y="1018371"/>
            <a:ext cx="298457" cy="363810"/>
          </a:xfrm>
          <a:prstGeom prst="rect">
            <a:avLst/>
          </a:prstGeom>
        </p:spPr>
      </p:pic>
      <p:sp>
        <p:nvSpPr>
          <p:cNvPr id="7" name="TextBox 6">
            <a:extLst>
              <a:ext uri="{FF2B5EF4-FFF2-40B4-BE49-F238E27FC236}">
                <a16:creationId xmlns:a16="http://schemas.microsoft.com/office/drawing/2014/main" id="{49B43383-8386-438F-8850-A2099B40E1A2}"/>
              </a:ext>
            </a:extLst>
          </p:cNvPr>
          <p:cNvSpPr txBox="1"/>
          <p:nvPr/>
        </p:nvSpPr>
        <p:spPr>
          <a:xfrm>
            <a:off x="1402218" y="1443040"/>
            <a:ext cx="774629" cy="369332"/>
          </a:xfrm>
          <a:prstGeom prst="rect">
            <a:avLst/>
          </a:prstGeom>
          <a:noFill/>
        </p:spPr>
        <p:txBody>
          <a:bodyPr wrap="square" rtlCol="0">
            <a:spAutoFit/>
          </a:bodyPr>
          <a:lstStyle/>
          <a:p>
            <a:pPr algn="ctr"/>
            <a:r>
              <a:rPr lang="en-AU" sz="900" dirty="0"/>
              <a:t>Supply chain teams</a:t>
            </a:r>
          </a:p>
        </p:txBody>
      </p:sp>
      <p:sp>
        <p:nvSpPr>
          <p:cNvPr id="9" name="Oval 8">
            <a:extLst>
              <a:ext uri="{FF2B5EF4-FFF2-40B4-BE49-F238E27FC236}">
                <a16:creationId xmlns:a16="http://schemas.microsoft.com/office/drawing/2014/main" id="{0BC60599-2C9E-43C2-BDFE-AEE0DFDAF70E}"/>
              </a:ext>
            </a:extLst>
          </p:cNvPr>
          <p:cNvSpPr/>
          <p:nvPr/>
        </p:nvSpPr>
        <p:spPr>
          <a:xfrm>
            <a:off x="2862930" y="959728"/>
            <a:ext cx="559291" cy="504307"/>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Graphic 10" descr="Male profile with solid fill">
            <a:extLst>
              <a:ext uri="{FF2B5EF4-FFF2-40B4-BE49-F238E27FC236}">
                <a16:creationId xmlns:a16="http://schemas.microsoft.com/office/drawing/2014/main" id="{B7B691D9-6CA4-447D-9DFC-66E8636B6AD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94736" y="1017464"/>
            <a:ext cx="298457" cy="363810"/>
          </a:xfrm>
          <a:prstGeom prst="rect">
            <a:avLst/>
          </a:prstGeom>
        </p:spPr>
      </p:pic>
      <p:pic>
        <p:nvPicPr>
          <p:cNvPr id="13" name="Graphic 12" descr="Female Profile with solid fill">
            <a:extLst>
              <a:ext uri="{FF2B5EF4-FFF2-40B4-BE49-F238E27FC236}">
                <a16:creationId xmlns:a16="http://schemas.microsoft.com/office/drawing/2014/main" id="{4666F52E-0AC2-4B4F-8617-E544F1E3673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904219" y="1016626"/>
            <a:ext cx="298457" cy="363810"/>
          </a:xfrm>
          <a:prstGeom prst="rect">
            <a:avLst/>
          </a:prstGeom>
        </p:spPr>
      </p:pic>
      <p:sp>
        <p:nvSpPr>
          <p:cNvPr id="15" name="TextBox 14">
            <a:extLst>
              <a:ext uri="{FF2B5EF4-FFF2-40B4-BE49-F238E27FC236}">
                <a16:creationId xmlns:a16="http://schemas.microsoft.com/office/drawing/2014/main" id="{AA675A98-D2ED-4A60-B83E-579D109D9251}"/>
              </a:ext>
            </a:extLst>
          </p:cNvPr>
          <p:cNvSpPr txBox="1"/>
          <p:nvPr/>
        </p:nvSpPr>
        <p:spPr>
          <a:xfrm>
            <a:off x="2776312" y="1441295"/>
            <a:ext cx="774629" cy="369332"/>
          </a:xfrm>
          <a:prstGeom prst="rect">
            <a:avLst/>
          </a:prstGeom>
          <a:noFill/>
        </p:spPr>
        <p:txBody>
          <a:bodyPr wrap="square" rtlCol="0">
            <a:spAutoFit/>
          </a:bodyPr>
          <a:lstStyle/>
          <a:p>
            <a:pPr algn="ctr"/>
            <a:r>
              <a:rPr lang="en-AU" sz="900" dirty="0"/>
              <a:t>Loss prevention</a:t>
            </a:r>
          </a:p>
        </p:txBody>
      </p:sp>
      <p:pic>
        <p:nvPicPr>
          <p:cNvPr id="20" name="Picture 19">
            <a:extLst>
              <a:ext uri="{FF2B5EF4-FFF2-40B4-BE49-F238E27FC236}">
                <a16:creationId xmlns:a16="http://schemas.microsoft.com/office/drawing/2014/main" id="{E140D15A-E401-4B57-A412-B09058F5F604}"/>
              </a:ext>
            </a:extLst>
          </p:cNvPr>
          <p:cNvPicPr>
            <a:picLocks noChangeAspect="1"/>
          </p:cNvPicPr>
          <p:nvPr/>
        </p:nvPicPr>
        <p:blipFill>
          <a:blip r:embed="rId32"/>
          <a:stretch>
            <a:fillRect/>
          </a:stretch>
        </p:blipFill>
        <p:spPr>
          <a:xfrm>
            <a:off x="9968987" y="3213845"/>
            <a:ext cx="491571" cy="406817"/>
          </a:xfrm>
          <a:prstGeom prst="rect">
            <a:avLst/>
          </a:prstGeom>
        </p:spPr>
      </p:pic>
      <p:sp>
        <p:nvSpPr>
          <p:cNvPr id="22" name="TextBox 21">
            <a:extLst>
              <a:ext uri="{FF2B5EF4-FFF2-40B4-BE49-F238E27FC236}">
                <a16:creationId xmlns:a16="http://schemas.microsoft.com/office/drawing/2014/main" id="{24993DA1-9DF6-4DBC-906D-C594282DFBE9}"/>
              </a:ext>
            </a:extLst>
          </p:cNvPr>
          <p:cNvSpPr txBox="1"/>
          <p:nvPr/>
        </p:nvSpPr>
        <p:spPr>
          <a:xfrm>
            <a:off x="9665256" y="3520077"/>
            <a:ext cx="1118416" cy="369332"/>
          </a:xfrm>
          <a:prstGeom prst="rect">
            <a:avLst/>
          </a:prstGeom>
          <a:noFill/>
        </p:spPr>
        <p:txBody>
          <a:bodyPr wrap="square" rtlCol="0">
            <a:spAutoFit/>
          </a:bodyPr>
          <a:lstStyle/>
          <a:p>
            <a:pPr algn="ctr"/>
            <a:r>
              <a:rPr lang="en-AU" sz="900" dirty="0"/>
              <a:t>Power </a:t>
            </a:r>
          </a:p>
          <a:p>
            <a:pPr algn="ctr"/>
            <a:r>
              <a:rPr lang="en-AU" sz="900" dirty="0"/>
              <a:t>Apps</a:t>
            </a:r>
          </a:p>
        </p:txBody>
      </p:sp>
      <p:sp>
        <p:nvSpPr>
          <p:cNvPr id="24" name="Oval 23">
            <a:extLst>
              <a:ext uri="{FF2B5EF4-FFF2-40B4-BE49-F238E27FC236}">
                <a16:creationId xmlns:a16="http://schemas.microsoft.com/office/drawing/2014/main" id="{A4B1AB12-50B9-4495-94B6-5450F6AD4008}"/>
              </a:ext>
            </a:extLst>
          </p:cNvPr>
          <p:cNvSpPr/>
          <p:nvPr/>
        </p:nvSpPr>
        <p:spPr>
          <a:xfrm>
            <a:off x="4769038" y="966787"/>
            <a:ext cx="559291" cy="504307"/>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Graphic 25" descr="Male profile with solid fill">
            <a:extLst>
              <a:ext uri="{FF2B5EF4-FFF2-40B4-BE49-F238E27FC236}">
                <a16:creationId xmlns:a16="http://schemas.microsoft.com/office/drawing/2014/main" id="{439B1132-A192-474F-91DB-EE234842723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5000844" y="1024523"/>
            <a:ext cx="298457" cy="363810"/>
          </a:xfrm>
          <a:prstGeom prst="rect">
            <a:avLst/>
          </a:prstGeom>
        </p:spPr>
      </p:pic>
      <p:pic>
        <p:nvPicPr>
          <p:cNvPr id="28" name="Graphic 27" descr="Female Profile with solid fill">
            <a:extLst>
              <a:ext uri="{FF2B5EF4-FFF2-40B4-BE49-F238E27FC236}">
                <a16:creationId xmlns:a16="http://schemas.microsoft.com/office/drawing/2014/main" id="{F6009606-5372-4D5D-A4FD-31DA4E1FB03C}"/>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810327" y="1023685"/>
            <a:ext cx="298457" cy="363810"/>
          </a:xfrm>
          <a:prstGeom prst="rect">
            <a:avLst/>
          </a:prstGeom>
        </p:spPr>
      </p:pic>
      <p:sp>
        <p:nvSpPr>
          <p:cNvPr id="30" name="TextBox 29">
            <a:extLst>
              <a:ext uri="{FF2B5EF4-FFF2-40B4-BE49-F238E27FC236}">
                <a16:creationId xmlns:a16="http://schemas.microsoft.com/office/drawing/2014/main" id="{73748E74-8FD8-45FE-8DBC-38C4653620E4}"/>
              </a:ext>
            </a:extLst>
          </p:cNvPr>
          <p:cNvSpPr txBox="1"/>
          <p:nvPr/>
        </p:nvSpPr>
        <p:spPr>
          <a:xfrm>
            <a:off x="4664301" y="1431246"/>
            <a:ext cx="774629" cy="369332"/>
          </a:xfrm>
          <a:prstGeom prst="rect">
            <a:avLst/>
          </a:prstGeom>
          <a:noFill/>
        </p:spPr>
        <p:txBody>
          <a:bodyPr wrap="square" rtlCol="0">
            <a:spAutoFit/>
          </a:bodyPr>
          <a:lstStyle/>
          <a:p>
            <a:pPr algn="ctr"/>
            <a:r>
              <a:rPr lang="en-AU" sz="900" dirty="0"/>
              <a:t>Customer experience</a:t>
            </a:r>
          </a:p>
        </p:txBody>
      </p:sp>
      <p:pic>
        <p:nvPicPr>
          <p:cNvPr id="32" name="Graphic 31">
            <a:extLst>
              <a:ext uri="{FF2B5EF4-FFF2-40B4-BE49-F238E27FC236}">
                <a16:creationId xmlns:a16="http://schemas.microsoft.com/office/drawing/2014/main" id="{6904D73A-FA19-4163-9B91-B28E90F2732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7139059" y="4462270"/>
            <a:ext cx="281467" cy="281467"/>
          </a:xfrm>
          <a:prstGeom prst="rect">
            <a:avLst/>
          </a:prstGeom>
        </p:spPr>
      </p:pic>
      <p:sp>
        <p:nvSpPr>
          <p:cNvPr id="36" name="Rectangle 35">
            <a:extLst>
              <a:ext uri="{FF2B5EF4-FFF2-40B4-BE49-F238E27FC236}">
                <a16:creationId xmlns:a16="http://schemas.microsoft.com/office/drawing/2014/main" id="{6DF7344E-BA0D-425A-AB2A-AB90EC90294F}"/>
              </a:ext>
            </a:extLst>
          </p:cNvPr>
          <p:cNvSpPr/>
          <p:nvPr/>
        </p:nvSpPr>
        <p:spPr>
          <a:xfrm>
            <a:off x="6825077" y="4413379"/>
            <a:ext cx="2260968" cy="495445"/>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TextBox 36">
            <a:extLst>
              <a:ext uri="{FF2B5EF4-FFF2-40B4-BE49-F238E27FC236}">
                <a16:creationId xmlns:a16="http://schemas.microsoft.com/office/drawing/2014/main" id="{97541E18-1343-4306-AAC3-4D078D7647F5}"/>
              </a:ext>
            </a:extLst>
          </p:cNvPr>
          <p:cNvSpPr txBox="1"/>
          <p:nvPr/>
        </p:nvSpPr>
        <p:spPr>
          <a:xfrm>
            <a:off x="6740602" y="4679243"/>
            <a:ext cx="1094344" cy="230832"/>
          </a:xfrm>
          <a:prstGeom prst="rect">
            <a:avLst/>
          </a:prstGeom>
          <a:noFill/>
        </p:spPr>
        <p:txBody>
          <a:bodyPr wrap="square" rtlCol="0">
            <a:spAutoFit/>
          </a:bodyPr>
          <a:lstStyle/>
          <a:p>
            <a:pPr algn="ctr"/>
            <a:r>
              <a:rPr lang="en-AU" sz="900" dirty="0"/>
              <a:t>AKS</a:t>
            </a:r>
          </a:p>
        </p:txBody>
      </p:sp>
      <p:sp>
        <p:nvSpPr>
          <p:cNvPr id="38" name="Rectangle 37">
            <a:extLst>
              <a:ext uri="{FF2B5EF4-FFF2-40B4-BE49-F238E27FC236}">
                <a16:creationId xmlns:a16="http://schemas.microsoft.com/office/drawing/2014/main" id="{0E1EA004-824D-4344-AD91-34A6B4CA0F09}"/>
              </a:ext>
            </a:extLst>
          </p:cNvPr>
          <p:cNvSpPr/>
          <p:nvPr/>
        </p:nvSpPr>
        <p:spPr>
          <a:xfrm>
            <a:off x="9904225" y="3234125"/>
            <a:ext cx="620477" cy="63235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a:extLst>
              <a:ext uri="{FF2B5EF4-FFF2-40B4-BE49-F238E27FC236}">
                <a16:creationId xmlns:a16="http://schemas.microsoft.com/office/drawing/2014/main" id="{D80C02D7-492D-43E4-8DA9-5F19826A7252}"/>
              </a:ext>
            </a:extLst>
          </p:cNvPr>
          <p:cNvSpPr/>
          <p:nvPr/>
        </p:nvSpPr>
        <p:spPr>
          <a:xfrm>
            <a:off x="10602857" y="3234126"/>
            <a:ext cx="620477" cy="63250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Straight Arrow Connector 40">
            <a:extLst>
              <a:ext uri="{FF2B5EF4-FFF2-40B4-BE49-F238E27FC236}">
                <a16:creationId xmlns:a16="http://schemas.microsoft.com/office/drawing/2014/main" id="{AD3AE0B7-308D-437C-9B69-323E1F174CAD}"/>
              </a:ext>
            </a:extLst>
          </p:cNvPr>
          <p:cNvCxnSpPr/>
          <p:nvPr/>
        </p:nvCxnSpPr>
        <p:spPr>
          <a:xfrm flipV="1">
            <a:off x="2597196" y="3301224"/>
            <a:ext cx="0" cy="16076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id="{E55BA211-3B4B-49C2-AC54-78A409930B8E}"/>
              </a:ext>
            </a:extLst>
          </p:cNvPr>
          <p:cNvCxnSpPr>
            <a:cxnSpLocks/>
          </p:cNvCxnSpPr>
          <p:nvPr/>
        </p:nvCxnSpPr>
        <p:spPr>
          <a:xfrm>
            <a:off x="5747638" y="3245707"/>
            <a:ext cx="3439321" cy="268937"/>
          </a:xfrm>
          <a:prstGeom prst="bentConnector3">
            <a:avLst>
              <a:gd name="adj1" fmla="val -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8F4853F4-43FE-40DA-9A0C-03B6A6C74B0D}"/>
              </a:ext>
            </a:extLst>
          </p:cNvPr>
          <p:cNvCxnSpPr>
            <a:cxnSpLocks/>
          </p:cNvCxnSpPr>
          <p:nvPr/>
        </p:nvCxnSpPr>
        <p:spPr>
          <a:xfrm flipV="1">
            <a:off x="7035466" y="3181157"/>
            <a:ext cx="0" cy="5992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6A4BF4AB-5FA1-4F1F-A492-C95106E76EE5}"/>
              </a:ext>
            </a:extLst>
          </p:cNvPr>
          <p:cNvSpPr/>
          <p:nvPr/>
        </p:nvSpPr>
        <p:spPr>
          <a:xfrm>
            <a:off x="10813529" y="1851017"/>
            <a:ext cx="740229" cy="3396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solidFill>
                  <a:schemeClr val="tx1"/>
                </a:solidFill>
              </a:rPr>
              <a:t>Custom Apps</a:t>
            </a:r>
          </a:p>
        </p:txBody>
      </p:sp>
      <p:sp>
        <p:nvSpPr>
          <p:cNvPr id="56" name="Rectangle 55">
            <a:extLst>
              <a:ext uri="{FF2B5EF4-FFF2-40B4-BE49-F238E27FC236}">
                <a16:creationId xmlns:a16="http://schemas.microsoft.com/office/drawing/2014/main" id="{E043DEE7-ECB3-4DB9-8BF7-12AEC659C3F6}"/>
              </a:ext>
            </a:extLst>
          </p:cNvPr>
          <p:cNvSpPr/>
          <p:nvPr/>
        </p:nvSpPr>
        <p:spPr>
          <a:xfrm>
            <a:off x="10813528" y="2269905"/>
            <a:ext cx="740229" cy="3396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solidFill>
                  <a:schemeClr val="tx1"/>
                </a:solidFill>
              </a:rPr>
              <a:t>Analytics</a:t>
            </a:r>
          </a:p>
        </p:txBody>
      </p:sp>
      <p:sp>
        <p:nvSpPr>
          <p:cNvPr id="58" name="Rectangle 57">
            <a:extLst>
              <a:ext uri="{FF2B5EF4-FFF2-40B4-BE49-F238E27FC236}">
                <a16:creationId xmlns:a16="http://schemas.microsoft.com/office/drawing/2014/main" id="{6DEC5C80-A9A2-4BE1-A844-DAA5141F8F12}"/>
              </a:ext>
            </a:extLst>
          </p:cNvPr>
          <p:cNvSpPr/>
          <p:nvPr/>
        </p:nvSpPr>
        <p:spPr>
          <a:xfrm>
            <a:off x="10813527" y="2685576"/>
            <a:ext cx="740229" cy="3396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solidFill>
                  <a:schemeClr val="tx1"/>
                </a:solidFill>
              </a:rPr>
              <a:t>Low code, no code</a:t>
            </a:r>
          </a:p>
        </p:txBody>
      </p:sp>
      <p:sp>
        <p:nvSpPr>
          <p:cNvPr id="60" name="Oval 59">
            <a:extLst>
              <a:ext uri="{FF2B5EF4-FFF2-40B4-BE49-F238E27FC236}">
                <a16:creationId xmlns:a16="http://schemas.microsoft.com/office/drawing/2014/main" id="{00347F54-A45C-4336-94B5-9DD20DFC563C}"/>
              </a:ext>
            </a:extLst>
          </p:cNvPr>
          <p:cNvSpPr/>
          <p:nvPr/>
        </p:nvSpPr>
        <p:spPr>
          <a:xfrm>
            <a:off x="10819411" y="967663"/>
            <a:ext cx="559291" cy="504307"/>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Graphic 61" descr="Male profile with solid fill">
            <a:extLst>
              <a:ext uri="{FF2B5EF4-FFF2-40B4-BE49-F238E27FC236}">
                <a16:creationId xmlns:a16="http://schemas.microsoft.com/office/drawing/2014/main" id="{BADC912D-070D-4346-938F-3EB5ABBFEA1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051217" y="1025399"/>
            <a:ext cx="298457" cy="363810"/>
          </a:xfrm>
          <a:prstGeom prst="rect">
            <a:avLst/>
          </a:prstGeom>
        </p:spPr>
      </p:pic>
      <p:pic>
        <p:nvPicPr>
          <p:cNvPr id="64" name="Graphic 63" descr="Female Profile with solid fill">
            <a:extLst>
              <a:ext uri="{FF2B5EF4-FFF2-40B4-BE49-F238E27FC236}">
                <a16:creationId xmlns:a16="http://schemas.microsoft.com/office/drawing/2014/main" id="{5FAFB459-2D9E-4F40-92E5-11830D282D7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860700" y="1024561"/>
            <a:ext cx="298457" cy="363810"/>
          </a:xfrm>
          <a:prstGeom prst="rect">
            <a:avLst/>
          </a:prstGeom>
        </p:spPr>
      </p:pic>
      <p:sp>
        <p:nvSpPr>
          <p:cNvPr id="65" name="TextBox 64">
            <a:extLst>
              <a:ext uri="{FF2B5EF4-FFF2-40B4-BE49-F238E27FC236}">
                <a16:creationId xmlns:a16="http://schemas.microsoft.com/office/drawing/2014/main" id="{F45330DD-2375-4446-A478-5C5AEA658434}"/>
              </a:ext>
            </a:extLst>
          </p:cNvPr>
          <p:cNvSpPr txBox="1"/>
          <p:nvPr/>
        </p:nvSpPr>
        <p:spPr>
          <a:xfrm>
            <a:off x="10574350" y="1438433"/>
            <a:ext cx="1142372" cy="369332"/>
          </a:xfrm>
          <a:prstGeom prst="rect">
            <a:avLst/>
          </a:prstGeom>
          <a:noFill/>
        </p:spPr>
        <p:txBody>
          <a:bodyPr wrap="square" rtlCol="0">
            <a:spAutoFit/>
          </a:bodyPr>
          <a:lstStyle/>
          <a:p>
            <a:pPr algn="ctr"/>
            <a:r>
              <a:rPr lang="en-AU" sz="900" dirty="0"/>
              <a:t>Developers, Analysts</a:t>
            </a:r>
          </a:p>
        </p:txBody>
      </p:sp>
      <p:pic>
        <p:nvPicPr>
          <p:cNvPr id="66" name="Graphic 65">
            <a:extLst>
              <a:ext uri="{FF2B5EF4-FFF2-40B4-BE49-F238E27FC236}">
                <a16:creationId xmlns:a16="http://schemas.microsoft.com/office/drawing/2014/main" id="{8173D741-A8C7-4AC9-B42D-318C005BFA88}"/>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269761" y="2704598"/>
            <a:ext cx="251194" cy="251194"/>
          </a:xfrm>
          <a:prstGeom prst="rect">
            <a:avLst/>
          </a:prstGeom>
        </p:spPr>
      </p:pic>
      <p:pic>
        <p:nvPicPr>
          <p:cNvPr id="70" name="Graphic 69">
            <a:extLst>
              <a:ext uri="{FF2B5EF4-FFF2-40B4-BE49-F238E27FC236}">
                <a16:creationId xmlns:a16="http://schemas.microsoft.com/office/drawing/2014/main" id="{0BA70D0C-8BB7-4FD5-A437-D36E7DD45C66}"/>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231278" y="4680358"/>
            <a:ext cx="228713" cy="228713"/>
          </a:xfrm>
          <a:prstGeom prst="rect">
            <a:avLst/>
          </a:prstGeom>
        </p:spPr>
      </p:pic>
      <p:pic>
        <p:nvPicPr>
          <p:cNvPr id="76" name="Graphic 75">
            <a:extLst>
              <a:ext uri="{FF2B5EF4-FFF2-40B4-BE49-F238E27FC236}">
                <a16:creationId xmlns:a16="http://schemas.microsoft.com/office/drawing/2014/main" id="{B66CDC53-9A35-462A-BB89-FAB730496C87}"/>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231269" y="4284356"/>
            <a:ext cx="228722" cy="228722"/>
          </a:xfrm>
          <a:prstGeom prst="rect">
            <a:avLst/>
          </a:prstGeom>
        </p:spPr>
      </p:pic>
      <p:pic>
        <p:nvPicPr>
          <p:cNvPr id="77" name="Graphic 76">
            <a:extLst>
              <a:ext uri="{FF2B5EF4-FFF2-40B4-BE49-F238E27FC236}">
                <a16:creationId xmlns:a16="http://schemas.microsoft.com/office/drawing/2014/main" id="{D8FFE20D-B859-46EB-B170-A182FC6E47D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38274" y="5117648"/>
            <a:ext cx="206194" cy="206194"/>
          </a:xfrm>
          <a:prstGeom prst="rect">
            <a:avLst/>
          </a:prstGeom>
        </p:spPr>
      </p:pic>
      <p:sp>
        <p:nvSpPr>
          <p:cNvPr id="79" name="Rectangle: Rounded Corners 78">
            <a:extLst>
              <a:ext uri="{FF2B5EF4-FFF2-40B4-BE49-F238E27FC236}">
                <a16:creationId xmlns:a16="http://schemas.microsoft.com/office/drawing/2014/main" id="{4958EC1C-BA02-4356-9E34-38A4474846F0}"/>
              </a:ext>
            </a:extLst>
          </p:cNvPr>
          <p:cNvSpPr/>
          <p:nvPr/>
        </p:nvSpPr>
        <p:spPr>
          <a:xfrm>
            <a:off x="173170" y="934640"/>
            <a:ext cx="473447" cy="4733167"/>
          </a:xfrm>
          <a:prstGeom prst="roundRect">
            <a:avLst/>
          </a:prstGeom>
          <a:noFill/>
          <a:ln>
            <a:solidFill>
              <a:schemeClr val="accent5">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TextBox 79">
            <a:extLst>
              <a:ext uri="{FF2B5EF4-FFF2-40B4-BE49-F238E27FC236}">
                <a16:creationId xmlns:a16="http://schemas.microsoft.com/office/drawing/2014/main" id="{CEF66B11-DCE6-4921-9317-769F7B6A3B93}"/>
              </a:ext>
            </a:extLst>
          </p:cNvPr>
          <p:cNvSpPr txBox="1"/>
          <p:nvPr/>
        </p:nvSpPr>
        <p:spPr>
          <a:xfrm>
            <a:off x="92217" y="2910391"/>
            <a:ext cx="606282" cy="230832"/>
          </a:xfrm>
          <a:prstGeom prst="rect">
            <a:avLst/>
          </a:prstGeom>
          <a:noFill/>
        </p:spPr>
        <p:txBody>
          <a:bodyPr wrap="square" rtlCol="0">
            <a:spAutoFit/>
          </a:bodyPr>
          <a:lstStyle/>
          <a:p>
            <a:pPr algn="ctr"/>
            <a:r>
              <a:rPr lang="en-AU" sz="900" dirty="0"/>
              <a:t>DevOps</a:t>
            </a:r>
          </a:p>
        </p:txBody>
      </p:sp>
      <p:pic>
        <p:nvPicPr>
          <p:cNvPr id="82" name="Graphic 81">
            <a:extLst>
              <a:ext uri="{FF2B5EF4-FFF2-40B4-BE49-F238E27FC236}">
                <a16:creationId xmlns:a16="http://schemas.microsoft.com/office/drawing/2014/main" id="{59E6B1BD-0CDA-4240-89F1-8A3449375777}"/>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258508" y="3357519"/>
            <a:ext cx="273700" cy="273700"/>
          </a:xfrm>
          <a:prstGeom prst="rect">
            <a:avLst/>
          </a:prstGeom>
        </p:spPr>
      </p:pic>
      <p:sp>
        <p:nvSpPr>
          <p:cNvPr id="84" name="TextBox 83">
            <a:extLst>
              <a:ext uri="{FF2B5EF4-FFF2-40B4-BE49-F238E27FC236}">
                <a16:creationId xmlns:a16="http://schemas.microsoft.com/office/drawing/2014/main" id="{264CD21E-89E8-4C12-874B-5E5A3306D66F}"/>
              </a:ext>
            </a:extLst>
          </p:cNvPr>
          <p:cNvSpPr txBox="1"/>
          <p:nvPr/>
        </p:nvSpPr>
        <p:spPr>
          <a:xfrm>
            <a:off x="96602" y="3462287"/>
            <a:ext cx="606282" cy="369332"/>
          </a:xfrm>
          <a:prstGeom prst="rect">
            <a:avLst/>
          </a:prstGeom>
          <a:noFill/>
        </p:spPr>
        <p:txBody>
          <a:bodyPr wrap="square" rtlCol="0">
            <a:spAutoFit/>
          </a:bodyPr>
          <a:lstStyle/>
          <a:p>
            <a:pPr algn="ctr"/>
            <a:endParaRPr lang="en-AU" sz="900" dirty="0"/>
          </a:p>
          <a:p>
            <a:pPr algn="ctr"/>
            <a:r>
              <a:rPr lang="en-AU" sz="900" dirty="0"/>
              <a:t>AAD</a:t>
            </a:r>
          </a:p>
        </p:txBody>
      </p:sp>
      <p:sp>
        <p:nvSpPr>
          <p:cNvPr id="86" name="TextBox 85">
            <a:extLst>
              <a:ext uri="{FF2B5EF4-FFF2-40B4-BE49-F238E27FC236}">
                <a16:creationId xmlns:a16="http://schemas.microsoft.com/office/drawing/2014/main" id="{10B9A07B-927A-4EBE-A1D0-00F373B8418E}"/>
              </a:ext>
            </a:extLst>
          </p:cNvPr>
          <p:cNvSpPr txBox="1"/>
          <p:nvPr/>
        </p:nvSpPr>
        <p:spPr>
          <a:xfrm>
            <a:off x="903045" y="4854621"/>
            <a:ext cx="825448" cy="230832"/>
          </a:xfrm>
          <a:prstGeom prst="rect">
            <a:avLst/>
          </a:prstGeom>
          <a:noFill/>
        </p:spPr>
        <p:txBody>
          <a:bodyPr wrap="square" rtlCol="0">
            <a:spAutoFit/>
          </a:bodyPr>
          <a:lstStyle/>
          <a:p>
            <a:pPr algn="ctr"/>
            <a:r>
              <a:rPr lang="en-AU" sz="900" dirty="0"/>
              <a:t>Log Analytics</a:t>
            </a:r>
          </a:p>
        </p:txBody>
      </p:sp>
      <p:sp>
        <p:nvSpPr>
          <p:cNvPr id="88" name="TextBox 87">
            <a:extLst>
              <a:ext uri="{FF2B5EF4-FFF2-40B4-BE49-F238E27FC236}">
                <a16:creationId xmlns:a16="http://schemas.microsoft.com/office/drawing/2014/main" id="{5BC61FBE-EF8F-48C3-B9CE-06325461F923}"/>
              </a:ext>
            </a:extLst>
          </p:cNvPr>
          <p:cNvSpPr txBox="1"/>
          <p:nvPr/>
        </p:nvSpPr>
        <p:spPr>
          <a:xfrm>
            <a:off x="919236" y="4441519"/>
            <a:ext cx="825448" cy="230832"/>
          </a:xfrm>
          <a:prstGeom prst="rect">
            <a:avLst/>
          </a:prstGeom>
          <a:noFill/>
        </p:spPr>
        <p:txBody>
          <a:bodyPr wrap="square" rtlCol="0">
            <a:spAutoFit/>
          </a:bodyPr>
          <a:lstStyle/>
          <a:p>
            <a:pPr algn="ctr"/>
            <a:r>
              <a:rPr lang="en-AU" sz="900" dirty="0"/>
              <a:t>Monitor</a:t>
            </a:r>
          </a:p>
        </p:txBody>
      </p:sp>
      <p:sp>
        <p:nvSpPr>
          <p:cNvPr id="90" name="TextBox 89">
            <a:extLst>
              <a:ext uri="{FF2B5EF4-FFF2-40B4-BE49-F238E27FC236}">
                <a16:creationId xmlns:a16="http://schemas.microsoft.com/office/drawing/2014/main" id="{67EACACC-62C7-4CB6-A2FE-CBA23D0BC206}"/>
              </a:ext>
            </a:extLst>
          </p:cNvPr>
          <p:cNvSpPr txBox="1"/>
          <p:nvPr/>
        </p:nvSpPr>
        <p:spPr>
          <a:xfrm>
            <a:off x="908841" y="5271999"/>
            <a:ext cx="825448" cy="230832"/>
          </a:xfrm>
          <a:prstGeom prst="rect">
            <a:avLst/>
          </a:prstGeom>
          <a:noFill/>
        </p:spPr>
        <p:txBody>
          <a:bodyPr wrap="square" rtlCol="0">
            <a:spAutoFit/>
          </a:bodyPr>
          <a:lstStyle/>
          <a:p>
            <a:pPr algn="ctr"/>
            <a:r>
              <a:rPr lang="en-AU" sz="900" dirty="0"/>
              <a:t>Policy</a:t>
            </a:r>
          </a:p>
        </p:txBody>
      </p:sp>
      <p:sp>
        <p:nvSpPr>
          <p:cNvPr id="92" name="Rectangle 91">
            <a:extLst>
              <a:ext uri="{FF2B5EF4-FFF2-40B4-BE49-F238E27FC236}">
                <a16:creationId xmlns:a16="http://schemas.microsoft.com/office/drawing/2014/main" id="{ED52B298-6114-4370-9B4F-01F46492D5BD}"/>
              </a:ext>
            </a:extLst>
          </p:cNvPr>
          <p:cNvSpPr/>
          <p:nvPr/>
        </p:nvSpPr>
        <p:spPr>
          <a:xfrm>
            <a:off x="853496" y="4155097"/>
            <a:ext cx="922082" cy="1347733"/>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Rectangle 95">
            <a:extLst>
              <a:ext uri="{FF2B5EF4-FFF2-40B4-BE49-F238E27FC236}">
                <a16:creationId xmlns:a16="http://schemas.microsoft.com/office/drawing/2014/main" id="{038B489D-95F7-42E5-9A20-04654324C850}"/>
              </a:ext>
            </a:extLst>
          </p:cNvPr>
          <p:cNvSpPr/>
          <p:nvPr/>
        </p:nvSpPr>
        <p:spPr>
          <a:xfrm>
            <a:off x="5182442" y="6147286"/>
            <a:ext cx="740229" cy="3396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solidFill>
                  <a:schemeClr val="tx1"/>
                </a:solidFill>
              </a:rPr>
              <a:t>On-premises systems</a:t>
            </a:r>
          </a:p>
        </p:txBody>
      </p:sp>
      <p:sp>
        <p:nvSpPr>
          <p:cNvPr id="98" name="Rectangle 97">
            <a:extLst>
              <a:ext uri="{FF2B5EF4-FFF2-40B4-BE49-F238E27FC236}">
                <a16:creationId xmlns:a16="http://schemas.microsoft.com/office/drawing/2014/main" id="{2C53831E-73CA-497C-831A-D88274F1E699}"/>
              </a:ext>
            </a:extLst>
          </p:cNvPr>
          <p:cNvSpPr/>
          <p:nvPr/>
        </p:nvSpPr>
        <p:spPr>
          <a:xfrm>
            <a:off x="6814421" y="6147286"/>
            <a:ext cx="740229" cy="3396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solidFill>
                  <a:schemeClr val="tx1"/>
                </a:solidFill>
              </a:rPr>
              <a:t>3P Payment Gateway</a:t>
            </a:r>
          </a:p>
        </p:txBody>
      </p:sp>
      <p:sp>
        <p:nvSpPr>
          <p:cNvPr id="100" name="Rectangle 99">
            <a:extLst>
              <a:ext uri="{FF2B5EF4-FFF2-40B4-BE49-F238E27FC236}">
                <a16:creationId xmlns:a16="http://schemas.microsoft.com/office/drawing/2014/main" id="{7B631CEC-AFA7-45B5-9475-2A418AE8324C}"/>
              </a:ext>
            </a:extLst>
          </p:cNvPr>
          <p:cNvSpPr/>
          <p:nvPr/>
        </p:nvSpPr>
        <p:spPr>
          <a:xfrm>
            <a:off x="5991309" y="6147286"/>
            <a:ext cx="740229" cy="3396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solidFill>
                  <a:schemeClr val="tx1"/>
                </a:solidFill>
              </a:rPr>
              <a:t>3P platforms </a:t>
            </a:r>
          </a:p>
        </p:txBody>
      </p:sp>
      <p:sp>
        <p:nvSpPr>
          <p:cNvPr id="102" name="Rectangle 101">
            <a:extLst>
              <a:ext uri="{FF2B5EF4-FFF2-40B4-BE49-F238E27FC236}">
                <a16:creationId xmlns:a16="http://schemas.microsoft.com/office/drawing/2014/main" id="{F47BF956-E4C2-4A91-8A2E-21F67944475B}"/>
              </a:ext>
            </a:extLst>
          </p:cNvPr>
          <p:cNvSpPr/>
          <p:nvPr/>
        </p:nvSpPr>
        <p:spPr>
          <a:xfrm>
            <a:off x="4221175" y="6147286"/>
            <a:ext cx="892629" cy="3396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solidFill>
                  <a:schemeClr val="tx1"/>
                </a:solidFill>
              </a:rPr>
              <a:t>Bricks &amp; Mortar stores</a:t>
            </a:r>
          </a:p>
        </p:txBody>
      </p:sp>
      <p:pic>
        <p:nvPicPr>
          <p:cNvPr id="104" name="Graphic 103">
            <a:extLst>
              <a:ext uri="{FF2B5EF4-FFF2-40B4-BE49-F238E27FC236}">
                <a16:creationId xmlns:a16="http://schemas.microsoft.com/office/drawing/2014/main" id="{6BD087C6-15DB-410A-8F28-6C20C58394E7}"/>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9392271" y="4446813"/>
            <a:ext cx="281658" cy="281658"/>
          </a:xfrm>
          <a:prstGeom prst="rect">
            <a:avLst/>
          </a:prstGeom>
        </p:spPr>
      </p:pic>
      <p:sp>
        <p:nvSpPr>
          <p:cNvPr id="107" name="TextBox 106">
            <a:extLst>
              <a:ext uri="{FF2B5EF4-FFF2-40B4-BE49-F238E27FC236}">
                <a16:creationId xmlns:a16="http://schemas.microsoft.com/office/drawing/2014/main" id="{AAA3AE9F-76AD-4F2F-9CF6-AC11FBEBC287}"/>
              </a:ext>
            </a:extLst>
          </p:cNvPr>
          <p:cNvSpPr txBox="1"/>
          <p:nvPr/>
        </p:nvSpPr>
        <p:spPr>
          <a:xfrm>
            <a:off x="9227680" y="4695163"/>
            <a:ext cx="655608" cy="230832"/>
          </a:xfrm>
          <a:prstGeom prst="rect">
            <a:avLst/>
          </a:prstGeom>
          <a:noFill/>
        </p:spPr>
        <p:txBody>
          <a:bodyPr wrap="square" rtlCol="0">
            <a:spAutoFit/>
          </a:bodyPr>
          <a:lstStyle/>
          <a:p>
            <a:pPr algn="ctr"/>
            <a:r>
              <a:rPr lang="en-AU" sz="900" dirty="0"/>
              <a:t>Azure ML</a:t>
            </a:r>
          </a:p>
        </p:txBody>
      </p:sp>
      <p:sp>
        <p:nvSpPr>
          <p:cNvPr id="110" name="Rectangle 109">
            <a:extLst>
              <a:ext uri="{FF2B5EF4-FFF2-40B4-BE49-F238E27FC236}">
                <a16:creationId xmlns:a16="http://schemas.microsoft.com/office/drawing/2014/main" id="{B8B4F4A8-98EA-4B06-BF0C-F39CA8A27AFC}"/>
              </a:ext>
            </a:extLst>
          </p:cNvPr>
          <p:cNvSpPr/>
          <p:nvPr/>
        </p:nvSpPr>
        <p:spPr>
          <a:xfrm>
            <a:off x="9191608" y="4403481"/>
            <a:ext cx="729573" cy="522514"/>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6" name="Graphic 115">
            <a:extLst>
              <a:ext uri="{FF2B5EF4-FFF2-40B4-BE49-F238E27FC236}">
                <a16:creationId xmlns:a16="http://schemas.microsoft.com/office/drawing/2014/main" id="{894F0A04-021D-4B56-A5D9-79F8EF738714}"/>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6903552" y="5672358"/>
            <a:ext cx="247095" cy="247095"/>
          </a:xfrm>
          <a:prstGeom prst="rect">
            <a:avLst/>
          </a:prstGeom>
        </p:spPr>
      </p:pic>
      <p:pic>
        <p:nvPicPr>
          <p:cNvPr id="122" name="Graphic 121">
            <a:extLst>
              <a:ext uri="{FF2B5EF4-FFF2-40B4-BE49-F238E27FC236}">
                <a16:creationId xmlns:a16="http://schemas.microsoft.com/office/drawing/2014/main" id="{9B3A152A-77A3-484D-B70E-7E8E54047532}"/>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6498746" y="5672358"/>
            <a:ext cx="212518" cy="212518"/>
          </a:xfrm>
          <a:prstGeom prst="rect">
            <a:avLst/>
          </a:prstGeom>
        </p:spPr>
      </p:pic>
      <p:pic>
        <p:nvPicPr>
          <p:cNvPr id="128" name="Graphic 127">
            <a:extLst>
              <a:ext uri="{FF2B5EF4-FFF2-40B4-BE49-F238E27FC236}">
                <a16:creationId xmlns:a16="http://schemas.microsoft.com/office/drawing/2014/main" id="{4F6C2153-8410-4D9B-B21E-75FDE5E02FB6}"/>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080472" y="5672358"/>
            <a:ext cx="219662" cy="219662"/>
          </a:xfrm>
          <a:prstGeom prst="rect">
            <a:avLst/>
          </a:prstGeom>
        </p:spPr>
      </p:pic>
      <p:pic>
        <p:nvPicPr>
          <p:cNvPr id="131" name="Graphic 130">
            <a:extLst>
              <a:ext uri="{FF2B5EF4-FFF2-40B4-BE49-F238E27FC236}">
                <a16:creationId xmlns:a16="http://schemas.microsoft.com/office/drawing/2014/main" id="{9918BFB3-44EE-49F8-B3DF-E6CC97E9171A}"/>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5626116" y="5681722"/>
            <a:ext cx="203747" cy="203747"/>
          </a:xfrm>
          <a:prstGeom prst="rect">
            <a:avLst/>
          </a:prstGeom>
        </p:spPr>
      </p:pic>
      <p:pic>
        <p:nvPicPr>
          <p:cNvPr id="133" name="Graphic 132">
            <a:extLst>
              <a:ext uri="{FF2B5EF4-FFF2-40B4-BE49-F238E27FC236}">
                <a16:creationId xmlns:a16="http://schemas.microsoft.com/office/drawing/2014/main" id="{95CA4C67-0928-4C4F-9BED-BC2EB2511332}"/>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5169644" y="5674452"/>
            <a:ext cx="245389" cy="245389"/>
          </a:xfrm>
          <a:prstGeom prst="rect">
            <a:avLst/>
          </a:prstGeom>
        </p:spPr>
      </p:pic>
      <p:pic>
        <p:nvPicPr>
          <p:cNvPr id="134" name="Graphic 133">
            <a:extLst>
              <a:ext uri="{FF2B5EF4-FFF2-40B4-BE49-F238E27FC236}">
                <a16:creationId xmlns:a16="http://schemas.microsoft.com/office/drawing/2014/main" id="{071B0497-3308-4524-902F-8F3B25C36047}"/>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4738346" y="5681722"/>
            <a:ext cx="228768" cy="228768"/>
          </a:xfrm>
          <a:prstGeom prst="rect">
            <a:avLst/>
          </a:prstGeom>
        </p:spPr>
      </p:pic>
      <p:pic>
        <p:nvPicPr>
          <p:cNvPr id="135" name="Graphic 134">
            <a:extLst>
              <a:ext uri="{FF2B5EF4-FFF2-40B4-BE49-F238E27FC236}">
                <a16:creationId xmlns:a16="http://schemas.microsoft.com/office/drawing/2014/main" id="{6019E435-6104-45A9-B1C3-6A3C4731B99E}"/>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4358441" y="5672113"/>
            <a:ext cx="230647" cy="230647"/>
          </a:xfrm>
          <a:prstGeom prst="rect">
            <a:avLst/>
          </a:prstGeom>
        </p:spPr>
      </p:pic>
      <p:sp>
        <p:nvSpPr>
          <p:cNvPr id="139" name="Rectangle 138">
            <a:extLst>
              <a:ext uri="{FF2B5EF4-FFF2-40B4-BE49-F238E27FC236}">
                <a16:creationId xmlns:a16="http://schemas.microsoft.com/office/drawing/2014/main" id="{ABF92FFB-6042-40DD-B1E4-282DD0FB7E1A}"/>
              </a:ext>
            </a:extLst>
          </p:cNvPr>
          <p:cNvSpPr/>
          <p:nvPr/>
        </p:nvSpPr>
        <p:spPr>
          <a:xfrm>
            <a:off x="1916495" y="5568791"/>
            <a:ext cx="8003467" cy="453779"/>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1" name="TextBox 140">
            <a:extLst>
              <a:ext uri="{FF2B5EF4-FFF2-40B4-BE49-F238E27FC236}">
                <a16:creationId xmlns:a16="http://schemas.microsoft.com/office/drawing/2014/main" id="{4D631376-C0B0-4EE3-A308-C372CD77EE38}"/>
              </a:ext>
            </a:extLst>
          </p:cNvPr>
          <p:cNvSpPr txBox="1"/>
          <p:nvPr/>
        </p:nvSpPr>
        <p:spPr>
          <a:xfrm>
            <a:off x="3176918" y="5692919"/>
            <a:ext cx="1204138" cy="230832"/>
          </a:xfrm>
          <a:prstGeom prst="rect">
            <a:avLst/>
          </a:prstGeom>
          <a:noFill/>
        </p:spPr>
        <p:txBody>
          <a:bodyPr wrap="square" rtlCol="0">
            <a:spAutoFit/>
          </a:bodyPr>
          <a:lstStyle/>
          <a:p>
            <a:pPr algn="ctr"/>
            <a:r>
              <a:rPr lang="en-AU" sz="900" dirty="0"/>
              <a:t>Azure Networking</a:t>
            </a:r>
          </a:p>
        </p:txBody>
      </p:sp>
      <p:sp>
        <p:nvSpPr>
          <p:cNvPr id="148" name="Rectangle 147">
            <a:extLst>
              <a:ext uri="{FF2B5EF4-FFF2-40B4-BE49-F238E27FC236}">
                <a16:creationId xmlns:a16="http://schemas.microsoft.com/office/drawing/2014/main" id="{7012F558-C6B8-4408-9FAD-1F72791CCCDE}"/>
              </a:ext>
            </a:extLst>
          </p:cNvPr>
          <p:cNvSpPr/>
          <p:nvPr/>
        </p:nvSpPr>
        <p:spPr>
          <a:xfrm>
            <a:off x="8213662" y="4510541"/>
            <a:ext cx="776760" cy="3396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solidFill>
                  <a:schemeClr val="tx1"/>
                </a:solidFill>
              </a:rPr>
              <a:t>3P &amp; in-house applications </a:t>
            </a:r>
          </a:p>
        </p:txBody>
      </p:sp>
      <p:pic>
        <p:nvPicPr>
          <p:cNvPr id="164" name="Graphic 163">
            <a:extLst>
              <a:ext uri="{FF2B5EF4-FFF2-40B4-BE49-F238E27FC236}">
                <a16:creationId xmlns:a16="http://schemas.microsoft.com/office/drawing/2014/main" id="{5379B51C-E668-4F22-8A0C-B6CB103A85D2}"/>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7672352" y="4501322"/>
            <a:ext cx="254811" cy="254811"/>
          </a:xfrm>
          <a:prstGeom prst="rect">
            <a:avLst/>
          </a:prstGeom>
        </p:spPr>
      </p:pic>
      <p:sp>
        <p:nvSpPr>
          <p:cNvPr id="166" name="TextBox 165">
            <a:extLst>
              <a:ext uri="{FF2B5EF4-FFF2-40B4-BE49-F238E27FC236}">
                <a16:creationId xmlns:a16="http://schemas.microsoft.com/office/drawing/2014/main" id="{BF075330-0D48-478B-AE1F-35310EF4610F}"/>
              </a:ext>
            </a:extLst>
          </p:cNvPr>
          <p:cNvSpPr txBox="1"/>
          <p:nvPr/>
        </p:nvSpPr>
        <p:spPr>
          <a:xfrm>
            <a:off x="7266771" y="4687139"/>
            <a:ext cx="1094344" cy="230832"/>
          </a:xfrm>
          <a:prstGeom prst="rect">
            <a:avLst/>
          </a:prstGeom>
          <a:noFill/>
        </p:spPr>
        <p:txBody>
          <a:bodyPr wrap="square" rtlCol="0">
            <a:spAutoFit/>
          </a:bodyPr>
          <a:lstStyle/>
          <a:p>
            <a:pPr algn="ctr"/>
            <a:r>
              <a:rPr lang="en-AU" sz="900" dirty="0"/>
              <a:t>VMs</a:t>
            </a:r>
          </a:p>
        </p:txBody>
      </p:sp>
      <p:sp>
        <p:nvSpPr>
          <p:cNvPr id="197" name="Rectangle 196">
            <a:extLst>
              <a:ext uri="{FF2B5EF4-FFF2-40B4-BE49-F238E27FC236}">
                <a16:creationId xmlns:a16="http://schemas.microsoft.com/office/drawing/2014/main" id="{D0018CA8-7706-40E3-971D-DC57E7488F32}"/>
              </a:ext>
            </a:extLst>
          </p:cNvPr>
          <p:cNvSpPr/>
          <p:nvPr/>
        </p:nvSpPr>
        <p:spPr>
          <a:xfrm>
            <a:off x="10870650" y="4758998"/>
            <a:ext cx="989654" cy="386042"/>
          </a:xfrm>
          <a:prstGeom prst="rect">
            <a:avLst/>
          </a:prstGeom>
          <a:noFill/>
          <a:ln w="19050">
            <a:solidFill>
              <a:srgbClr val="5F2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9" name="TextBox 208">
            <a:extLst>
              <a:ext uri="{FF2B5EF4-FFF2-40B4-BE49-F238E27FC236}">
                <a16:creationId xmlns:a16="http://schemas.microsoft.com/office/drawing/2014/main" id="{0B3DDE04-4876-41C7-BAF5-A0C300B9BBCC}"/>
              </a:ext>
            </a:extLst>
          </p:cNvPr>
          <p:cNvSpPr txBox="1"/>
          <p:nvPr/>
        </p:nvSpPr>
        <p:spPr>
          <a:xfrm>
            <a:off x="10792411" y="4787071"/>
            <a:ext cx="1118416" cy="369332"/>
          </a:xfrm>
          <a:prstGeom prst="rect">
            <a:avLst/>
          </a:prstGeom>
          <a:noFill/>
        </p:spPr>
        <p:txBody>
          <a:bodyPr wrap="square" rtlCol="0">
            <a:spAutoFit/>
          </a:bodyPr>
          <a:lstStyle/>
          <a:p>
            <a:pPr algn="ctr"/>
            <a:r>
              <a:rPr lang="en-AU" sz="900" dirty="0"/>
              <a:t>Microsoft Cloud </a:t>
            </a:r>
          </a:p>
          <a:p>
            <a:pPr algn="ctr"/>
            <a:r>
              <a:rPr lang="en-AU" sz="900" dirty="0"/>
              <a:t>for Retail</a:t>
            </a:r>
          </a:p>
        </p:txBody>
      </p:sp>
      <p:sp>
        <p:nvSpPr>
          <p:cNvPr id="229" name="Rectangle 228">
            <a:extLst>
              <a:ext uri="{FF2B5EF4-FFF2-40B4-BE49-F238E27FC236}">
                <a16:creationId xmlns:a16="http://schemas.microsoft.com/office/drawing/2014/main" id="{ADB3E2CE-238A-4FA0-97BD-C4683E6DA3ED}"/>
              </a:ext>
            </a:extLst>
          </p:cNvPr>
          <p:cNvSpPr/>
          <p:nvPr/>
        </p:nvSpPr>
        <p:spPr>
          <a:xfrm>
            <a:off x="10882944" y="5223255"/>
            <a:ext cx="977360" cy="37716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2" name="Rectangle 241">
            <a:extLst>
              <a:ext uri="{FF2B5EF4-FFF2-40B4-BE49-F238E27FC236}">
                <a16:creationId xmlns:a16="http://schemas.microsoft.com/office/drawing/2014/main" id="{67C063AB-1253-4341-81CC-1352B7FC0924}"/>
              </a:ext>
            </a:extLst>
          </p:cNvPr>
          <p:cNvSpPr/>
          <p:nvPr/>
        </p:nvSpPr>
        <p:spPr>
          <a:xfrm>
            <a:off x="10894815" y="5684503"/>
            <a:ext cx="965489" cy="377163"/>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4" name="TextBox 243">
            <a:extLst>
              <a:ext uri="{FF2B5EF4-FFF2-40B4-BE49-F238E27FC236}">
                <a16:creationId xmlns:a16="http://schemas.microsoft.com/office/drawing/2014/main" id="{7FEFCDFD-85EB-4D4F-9CB8-49093375375E}"/>
              </a:ext>
            </a:extLst>
          </p:cNvPr>
          <p:cNvSpPr txBox="1"/>
          <p:nvPr/>
        </p:nvSpPr>
        <p:spPr>
          <a:xfrm>
            <a:off x="10810342" y="5235787"/>
            <a:ext cx="1118416" cy="369332"/>
          </a:xfrm>
          <a:prstGeom prst="rect">
            <a:avLst/>
          </a:prstGeom>
          <a:noFill/>
        </p:spPr>
        <p:txBody>
          <a:bodyPr wrap="square" rtlCol="0">
            <a:spAutoFit/>
          </a:bodyPr>
          <a:lstStyle/>
          <a:p>
            <a:pPr algn="ctr"/>
            <a:r>
              <a:rPr lang="en-AU" sz="900" dirty="0"/>
              <a:t>Power</a:t>
            </a:r>
          </a:p>
          <a:p>
            <a:pPr algn="ctr"/>
            <a:r>
              <a:rPr lang="en-AU" sz="900" dirty="0"/>
              <a:t>Platform</a:t>
            </a:r>
          </a:p>
        </p:txBody>
      </p:sp>
      <p:sp>
        <p:nvSpPr>
          <p:cNvPr id="246" name="TextBox 245">
            <a:extLst>
              <a:ext uri="{FF2B5EF4-FFF2-40B4-BE49-F238E27FC236}">
                <a16:creationId xmlns:a16="http://schemas.microsoft.com/office/drawing/2014/main" id="{33400C0D-89C1-4F35-AB77-EC3C4F9B26B3}"/>
              </a:ext>
            </a:extLst>
          </p:cNvPr>
          <p:cNvSpPr txBox="1"/>
          <p:nvPr/>
        </p:nvSpPr>
        <p:spPr>
          <a:xfrm>
            <a:off x="10810342" y="5757324"/>
            <a:ext cx="1118416" cy="230832"/>
          </a:xfrm>
          <a:prstGeom prst="rect">
            <a:avLst/>
          </a:prstGeom>
          <a:noFill/>
        </p:spPr>
        <p:txBody>
          <a:bodyPr wrap="square" rtlCol="0">
            <a:spAutoFit/>
          </a:bodyPr>
          <a:lstStyle/>
          <a:p>
            <a:pPr algn="ctr"/>
            <a:r>
              <a:rPr lang="en-AU" sz="900" dirty="0"/>
              <a:t>Azure</a:t>
            </a:r>
          </a:p>
        </p:txBody>
      </p:sp>
      <p:sp>
        <p:nvSpPr>
          <p:cNvPr id="248" name="Rectangle 247">
            <a:extLst>
              <a:ext uri="{FF2B5EF4-FFF2-40B4-BE49-F238E27FC236}">
                <a16:creationId xmlns:a16="http://schemas.microsoft.com/office/drawing/2014/main" id="{BB972684-4C74-4681-961F-7345A1AAA492}"/>
              </a:ext>
            </a:extLst>
          </p:cNvPr>
          <p:cNvSpPr/>
          <p:nvPr/>
        </p:nvSpPr>
        <p:spPr>
          <a:xfrm>
            <a:off x="10912061" y="6147286"/>
            <a:ext cx="948243" cy="3396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solidFill>
                  <a:schemeClr val="tx1"/>
                </a:solidFill>
              </a:rPr>
              <a:t>Third-party (3P)</a:t>
            </a:r>
          </a:p>
        </p:txBody>
      </p:sp>
      <p:sp>
        <p:nvSpPr>
          <p:cNvPr id="250" name="TextBox 249">
            <a:extLst>
              <a:ext uri="{FF2B5EF4-FFF2-40B4-BE49-F238E27FC236}">
                <a16:creationId xmlns:a16="http://schemas.microsoft.com/office/drawing/2014/main" id="{57A01984-4933-48CA-ACC9-6D99DB99B6AC}"/>
              </a:ext>
            </a:extLst>
          </p:cNvPr>
          <p:cNvSpPr txBox="1"/>
          <p:nvPr/>
        </p:nvSpPr>
        <p:spPr>
          <a:xfrm>
            <a:off x="10826974" y="4495569"/>
            <a:ext cx="1118416" cy="230832"/>
          </a:xfrm>
          <a:prstGeom prst="rect">
            <a:avLst/>
          </a:prstGeom>
          <a:noFill/>
        </p:spPr>
        <p:txBody>
          <a:bodyPr wrap="square" rtlCol="0">
            <a:spAutoFit/>
          </a:bodyPr>
          <a:lstStyle/>
          <a:p>
            <a:pPr algn="ctr"/>
            <a:r>
              <a:rPr lang="en-AU" sz="900" b="1" dirty="0"/>
              <a:t>LEGEND</a:t>
            </a:r>
          </a:p>
        </p:txBody>
      </p:sp>
      <p:sp>
        <p:nvSpPr>
          <p:cNvPr id="251" name="TextBox 250">
            <a:extLst>
              <a:ext uri="{FF2B5EF4-FFF2-40B4-BE49-F238E27FC236}">
                <a16:creationId xmlns:a16="http://schemas.microsoft.com/office/drawing/2014/main" id="{3C7EB051-BF0B-4291-83C3-D43E5B4C49AD}"/>
              </a:ext>
            </a:extLst>
          </p:cNvPr>
          <p:cNvSpPr txBox="1"/>
          <p:nvPr/>
        </p:nvSpPr>
        <p:spPr>
          <a:xfrm>
            <a:off x="3576940" y="130536"/>
            <a:ext cx="4827674" cy="369332"/>
          </a:xfrm>
          <a:prstGeom prst="rect">
            <a:avLst/>
          </a:prstGeom>
          <a:noFill/>
        </p:spPr>
        <p:txBody>
          <a:bodyPr wrap="square" rtlCol="0">
            <a:spAutoFit/>
          </a:bodyPr>
          <a:lstStyle/>
          <a:p>
            <a:r>
              <a:rPr lang="en-AU" b="1" dirty="0"/>
              <a:t>Foundations for retail cross-cloud solutions</a:t>
            </a:r>
          </a:p>
        </p:txBody>
      </p:sp>
    </p:spTree>
    <p:extLst>
      <p:ext uri="{BB962C8B-B14F-4D97-AF65-F5344CB8AC3E}">
        <p14:creationId xmlns:p14="http://schemas.microsoft.com/office/powerpoint/2010/main" val="799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127AF52F-D46F-40FC-AEF5-E06583498160}"/>
              </a:ext>
            </a:extLst>
          </p:cNvPr>
          <p:cNvSpPr/>
          <p:nvPr/>
        </p:nvSpPr>
        <p:spPr>
          <a:xfrm>
            <a:off x="9657061" y="1588492"/>
            <a:ext cx="1217007" cy="25913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noFill/>
            </a:endParaRPr>
          </a:p>
        </p:txBody>
      </p:sp>
      <p:sp>
        <p:nvSpPr>
          <p:cNvPr id="77" name="Rectangle 76">
            <a:extLst>
              <a:ext uri="{FF2B5EF4-FFF2-40B4-BE49-F238E27FC236}">
                <a16:creationId xmlns:a16="http://schemas.microsoft.com/office/drawing/2014/main" id="{8159ABBE-896A-4E32-B911-5625DBEC7CF9}"/>
              </a:ext>
            </a:extLst>
          </p:cNvPr>
          <p:cNvSpPr/>
          <p:nvPr/>
        </p:nvSpPr>
        <p:spPr>
          <a:xfrm>
            <a:off x="1868317" y="2372055"/>
            <a:ext cx="1217007" cy="1207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noFill/>
            </a:endParaRPr>
          </a:p>
        </p:txBody>
      </p:sp>
      <p:cxnSp>
        <p:nvCxnSpPr>
          <p:cNvPr id="5" name="Straight Arrow Connector 4">
            <a:extLst>
              <a:ext uri="{FF2B5EF4-FFF2-40B4-BE49-F238E27FC236}">
                <a16:creationId xmlns:a16="http://schemas.microsoft.com/office/drawing/2014/main" id="{306B63EE-9EA7-41E9-B67E-460A0F56B21A}"/>
              </a:ext>
            </a:extLst>
          </p:cNvPr>
          <p:cNvCxnSpPr/>
          <p:nvPr/>
        </p:nvCxnSpPr>
        <p:spPr>
          <a:xfrm>
            <a:off x="2721258" y="3918059"/>
            <a:ext cx="192231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272C919-DBE3-4FB1-A856-D03742E708D3}"/>
              </a:ext>
            </a:extLst>
          </p:cNvPr>
          <p:cNvPicPr>
            <a:picLocks noChangeAspect="1"/>
          </p:cNvPicPr>
          <p:nvPr/>
        </p:nvPicPr>
        <p:blipFill>
          <a:blip r:embed="rId2"/>
          <a:stretch>
            <a:fillRect/>
          </a:stretch>
        </p:blipFill>
        <p:spPr>
          <a:xfrm>
            <a:off x="5459263" y="1308590"/>
            <a:ext cx="580592" cy="580592"/>
          </a:xfrm>
          <a:prstGeom prst="rect">
            <a:avLst/>
          </a:prstGeom>
        </p:spPr>
      </p:pic>
      <p:cxnSp>
        <p:nvCxnSpPr>
          <p:cNvPr id="12" name="Straight Arrow Connector 11">
            <a:extLst>
              <a:ext uri="{FF2B5EF4-FFF2-40B4-BE49-F238E27FC236}">
                <a16:creationId xmlns:a16="http://schemas.microsoft.com/office/drawing/2014/main" id="{B035F40C-958B-407B-928E-F2BD25339040}"/>
              </a:ext>
            </a:extLst>
          </p:cNvPr>
          <p:cNvCxnSpPr>
            <a:cxnSpLocks/>
          </p:cNvCxnSpPr>
          <p:nvPr/>
        </p:nvCxnSpPr>
        <p:spPr>
          <a:xfrm>
            <a:off x="4553955" y="1588495"/>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6EA79E2-768C-4066-931F-9070685574F3}"/>
              </a:ext>
            </a:extLst>
          </p:cNvPr>
          <p:cNvSpPr txBox="1"/>
          <p:nvPr/>
        </p:nvSpPr>
        <p:spPr>
          <a:xfrm>
            <a:off x="3784389" y="997157"/>
            <a:ext cx="1264678" cy="430887"/>
          </a:xfrm>
          <a:prstGeom prst="rect">
            <a:avLst/>
          </a:prstGeom>
          <a:noFill/>
        </p:spPr>
        <p:txBody>
          <a:bodyPr wrap="square" rtlCol="0">
            <a:spAutoFit/>
          </a:bodyPr>
          <a:lstStyle/>
          <a:p>
            <a:endParaRPr lang="en-AU" sz="1100" dirty="0"/>
          </a:p>
          <a:p>
            <a:r>
              <a:rPr lang="en-AU" sz="1100" dirty="0"/>
              <a:t>model.json</a:t>
            </a:r>
          </a:p>
        </p:txBody>
      </p:sp>
      <p:pic>
        <p:nvPicPr>
          <p:cNvPr id="24" name="Picture 23">
            <a:extLst>
              <a:ext uri="{FF2B5EF4-FFF2-40B4-BE49-F238E27FC236}">
                <a16:creationId xmlns:a16="http://schemas.microsoft.com/office/drawing/2014/main" id="{F613EAAC-256A-4074-AB54-56482E6B8B3A}"/>
              </a:ext>
            </a:extLst>
          </p:cNvPr>
          <p:cNvPicPr>
            <a:picLocks noChangeAspect="1"/>
          </p:cNvPicPr>
          <p:nvPr/>
        </p:nvPicPr>
        <p:blipFill>
          <a:blip r:embed="rId3"/>
          <a:stretch>
            <a:fillRect/>
          </a:stretch>
        </p:blipFill>
        <p:spPr>
          <a:xfrm>
            <a:off x="3924006" y="1364224"/>
            <a:ext cx="507907" cy="448541"/>
          </a:xfrm>
          <a:prstGeom prst="rect">
            <a:avLst/>
          </a:prstGeom>
        </p:spPr>
      </p:pic>
      <p:sp>
        <p:nvSpPr>
          <p:cNvPr id="26" name="TextBox 25">
            <a:extLst>
              <a:ext uri="{FF2B5EF4-FFF2-40B4-BE49-F238E27FC236}">
                <a16:creationId xmlns:a16="http://schemas.microsoft.com/office/drawing/2014/main" id="{C8AB71AA-9076-4999-8E59-D95766828BC6}"/>
              </a:ext>
            </a:extLst>
          </p:cNvPr>
          <p:cNvSpPr txBox="1"/>
          <p:nvPr/>
        </p:nvSpPr>
        <p:spPr>
          <a:xfrm>
            <a:off x="5302100" y="1028685"/>
            <a:ext cx="957263" cy="430887"/>
          </a:xfrm>
          <a:prstGeom prst="rect">
            <a:avLst/>
          </a:prstGeom>
          <a:noFill/>
        </p:spPr>
        <p:txBody>
          <a:bodyPr wrap="square" rtlCol="0">
            <a:spAutoFit/>
          </a:bodyPr>
          <a:lstStyle/>
          <a:p>
            <a:pPr algn="ctr"/>
            <a:r>
              <a:rPr lang="en-AU" sz="1100" dirty="0"/>
              <a:t>Modeling Resource 1</a:t>
            </a:r>
          </a:p>
        </p:txBody>
      </p:sp>
      <p:pic>
        <p:nvPicPr>
          <p:cNvPr id="2" name="Picture 1">
            <a:extLst>
              <a:ext uri="{FF2B5EF4-FFF2-40B4-BE49-F238E27FC236}">
                <a16:creationId xmlns:a16="http://schemas.microsoft.com/office/drawing/2014/main" id="{DA32E697-C5DB-450F-B04D-43FC9D3639A8}"/>
              </a:ext>
            </a:extLst>
          </p:cNvPr>
          <p:cNvPicPr>
            <a:picLocks noChangeAspect="1"/>
          </p:cNvPicPr>
          <p:nvPr/>
        </p:nvPicPr>
        <p:blipFill>
          <a:blip r:embed="rId2"/>
          <a:stretch>
            <a:fillRect/>
          </a:stretch>
        </p:blipFill>
        <p:spPr>
          <a:xfrm>
            <a:off x="7143459" y="1309755"/>
            <a:ext cx="580592" cy="580592"/>
          </a:xfrm>
          <a:prstGeom prst="rect">
            <a:avLst/>
          </a:prstGeom>
        </p:spPr>
      </p:pic>
      <p:sp>
        <p:nvSpPr>
          <p:cNvPr id="3" name="TextBox 2">
            <a:extLst>
              <a:ext uri="{FF2B5EF4-FFF2-40B4-BE49-F238E27FC236}">
                <a16:creationId xmlns:a16="http://schemas.microsoft.com/office/drawing/2014/main" id="{A22BDA65-6CAB-4A19-94DC-C9E4B859063A}"/>
              </a:ext>
            </a:extLst>
          </p:cNvPr>
          <p:cNvSpPr txBox="1"/>
          <p:nvPr/>
        </p:nvSpPr>
        <p:spPr>
          <a:xfrm>
            <a:off x="6955123" y="1028685"/>
            <a:ext cx="957263" cy="430887"/>
          </a:xfrm>
          <a:prstGeom prst="rect">
            <a:avLst/>
          </a:prstGeom>
          <a:noFill/>
        </p:spPr>
        <p:txBody>
          <a:bodyPr wrap="square" rtlCol="0">
            <a:spAutoFit/>
          </a:bodyPr>
          <a:lstStyle/>
          <a:p>
            <a:pPr algn="ctr"/>
            <a:r>
              <a:rPr lang="en-AU" sz="1100" dirty="0"/>
              <a:t>Service Endpoint 1</a:t>
            </a:r>
          </a:p>
        </p:txBody>
      </p:sp>
      <p:cxnSp>
        <p:nvCxnSpPr>
          <p:cNvPr id="4" name="Straight Arrow Connector 3">
            <a:extLst>
              <a:ext uri="{FF2B5EF4-FFF2-40B4-BE49-F238E27FC236}">
                <a16:creationId xmlns:a16="http://schemas.microsoft.com/office/drawing/2014/main" id="{550EC82D-BF12-41EE-98A4-231A21F54434}"/>
              </a:ext>
            </a:extLst>
          </p:cNvPr>
          <p:cNvCxnSpPr>
            <a:cxnSpLocks/>
          </p:cNvCxnSpPr>
          <p:nvPr/>
        </p:nvCxnSpPr>
        <p:spPr>
          <a:xfrm>
            <a:off x="6186196" y="1588495"/>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24D8D5F-ECC0-4AF7-B8EA-6504E3A9A1DE}"/>
              </a:ext>
            </a:extLst>
          </p:cNvPr>
          <p:cNvPicPr>
            <a:picLocks noChangeAspect="1"/>
          </p:cNvPicPr>
          <p:nvPr/>
        </p:nvPicPr>
        <p:blipFill>
          <a:blip r:embed="rId2"/>
          <a:stretch>
            <a:fillRect/>
          </a:stretch>
        </p:blipFill>
        <p:spPr>
          <a:xfrm>
            <a:off x="5459263" y="3899925"/>
            <a:ext cx="580592" cy="580592"/>
          </a:xfrm>
          <a:prstGeom prst="rect">
            <a:avLst/>
          </a:prstGeom>
        </p:spPr>
      </p:pic>
      <p:cxnSp>
        <p:nvCxnSpPr>
          <p:cNvPr id="7" name="Straight Arrow Connector 6">
            <a:extLst>
              <a:ext uri="{FF2B5EF4-FFF2-40B4-BE49-F238E27FC236}">
                <a16:creationId xmlns:a16="http://schemas.microsoft.com/office/drawing/2014/main" id="{395D4D13-0E1E-43BA-8101-A2C1E8247074}"/>
              </a:ext>
            </a:extLst>
          </p:cNvPr>
          <p:cNvCxnSpPr>
            <a:cxnSpLocks/>
          </p:cNvCxnSpPr>
          <p:nvPr/>
        </p:nvCxnSpPr>
        <p:spPr>
          <a:xfrm>
            <a:off x="4553955" y="4179830"/>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3682A77-33D2-4D1F-9811-E5A32B70403D}"/>
              </a:ext>
            </a:extLst>
          </p:cNvPr>
          <p:cNvSpPr txBox="1"/>
          <p:nvPr/>
        </p:nvSpPr>
        <p:spPr>
          <a:xfrm>
            <a:off x="3768948" y="4349712"/>
            <a:ext cx="957263" cy="261610"/>
          </a:xfrm>
          <a:prstGeom prst="rect">
            <a:avLst/>
          </a:prstGeom>
          <a:noFill/>
        </p:spPr>
        <p:txBody>
          <a:bodyPr wrap="square" rtlCol="0">
            <a:spAutoFit/>
          </a:bodyPr>
          <a:lstStyle/>
          <a:p>
            <a:r>
              <a:rPr lang="en-AU" sz="1100" dirty="0"/>
              <a:t>model.json</a:t>
            </a:r>
          </a:p>
        </p:txBody>
      </p:sp>
      <p:pic>
        <p:nvPicPr>
          <p:cNvPr id="10" name="Picture 9">
            <a:extLst>
              <a:ext uri="{FF2B5EF4-FFF2-40B4-BE49-F238E27FC236}">
                <a16:creationId xmlns:a16="http://schemas.microsoft.com/office/drawing/2014/main" id="{8A9E85B0-51FE-4BFB-B798-C3A49EBD1BED}"/>
              </a:ext>
            </a:extLst>
          </p:cNvPr>
          <p:cNvPicPr>
            <a:picLocks noChangeAspect="1"/>
          </p:cNvPicPr>
          <p:nvPr/>
        </p:nvPicPr>
        <p:blipFill>
          <a:blip r:embed="rId3"/>
          <a:stretch>
            <a:fillRect/>
          </a:stretch>
        </p:blipFill>
        <p:spPr>
          <a:xfrm>
            <a:off x="3924006" y="3955559"/>
            <a:ext cx="507907" cy="448541"/>
          </a:xfrm>
          <a:prstGeom prst="rect">
            <a:avLst/>
          </a:prstGeom>
        </p:spPr>
      </p:pic>
      <p:sp>
        <p:nvSpPr>
          <p:cNvPr id="11" name="TextBox 10">
            <a:extLst>
              <a:ext uri="{FF2B5EF4-FFF2-40B4-BE49-F238E27FC236}">
                <a16:creationId xmlns:a16="http://schemas.microsoft.com/office/drawing/2014/main" id="{DA31318E-4B71-4DA3-9C3A-EB0D5AD91DF5}"/>
              </a:ext>
            </a:extLst>
          </p:cNvPr>
          <p:cNvSpPr txBox="1"/>
          <p:nvPr/>
        </p:nvSpPr>
        <p:spPr>
          <a:xfrm>
            <a:off x="5351183" y="4340508"/>
            <a:ext cx="957263" cy="430887"/>
          </a:xfrm>
          <a:prstGeom prst="rect">
            <a:avLst/>
          </a:prstGeom>
          <a:noFill/>
        </p:spPr>
        <p:txBody>
          <a:bodyPr wrap="square" rtlCol="0">
            <a:spAutoFit/>
          </a:bodyPr>
          <a:lstStyle/>
          <a:p>
            <a:pPr algn="ctr"/>
            <a:r>
              <a:rPr lang="en-AU" sz="1100" dirty="0"/>
              <a:t>Modeling Resource 2</a:t>
            </a:r>
          </a:p>
        </p:txBody>
      </p:sp>
      <p:pic>
        <p:nvPicPr>
          <p:cNvPr id="14" name="Picture 13">
            <a:extLst>
              <a:ext uri="{FF2B5EF4-FFF2-40B4-BE49-F238E27FC236}">
                <a16:creationId xmlns:a16="http://schemas.microsoft.com/office/drawing/2014/main" id="{D61B8F1D-84F5-4C3F-B8D7-93C30AE4D4DB}"/>
              </a:ext>
            </a:extLst>
          </p:cNvPr>
          <p:cNvPicPr>
            <a:picLocks noChangeAspect="1"/>
          </p:cNvPicPr>
          <p:nvPr/>
        </p:nvPicPr>
        <p:blipFill>
          <a:blip r:embed="rId2"/>
          <a:stretch>
            <a:fillRect/>
          </a:stretch>
        </p:blipFill>
        <p:spPr>
          <a:xfrm>
            <a:off x="7143459" y="3901090"/>
            <a:ext cx="580592" cy="580592"/>
          </a:xfrm>
          <a:prstGeom prst="rect">
            <a:avLst/>
          </a:prstGeom>
        </p:spPr>
      </p:pic>
      <p:sp>
        <p:nvSpPr>
          <p:cNvPr id="16" name="TextBox 15">
            <a:extLst>
              <a:ext uri="{FF2B5EF4-FFF2-40B4-BE49-F238E27FC236}">
                <a16:creationId xmlns:a16="http://schemas.microsoft.com/office/drawing/2014/main" id="{51180E1A-67C6-4671-80D0-43159EA37EA0}"/>
              </a:ext>
            </a:extLst>
          </p:cNvPr>
          <p:cNvSpPr txBox="1"/>
          <p:nvPr/>
        </p:nvSpPr>
        <p:spPr>
          <a:xfrm>
            <a:off x="7017469" y="4330700"/>
            <a:ext cx="957263" cy="430887"/>
          </a:xfrm>
          <a:prstGeom prst="rect">
            <a:avLst/>
          </a:prstGeom>
          <a:noFill/>
        </p:spPr>
        <p:txBody>
          <a:bodyPr wrap="square" rtlCol="0">
            <a:spAutoFit/>
          </a:bodyPr>
          <a:lstStyle/>
          <a:p>
            <a:pPr algn="ctr"/>
            <a:r>
              <a:rPr lang="en-AU" sz="1100" dirty="0"/>
              <a:t>Service Endpoint 2</a:t>
            </a:r>
          </a:p>
        </p:txBody>
      </p:sp>
      <p:cxnSp>
        <p:nvCxnSpPr>
          <p:cNvPr id="18" name="Straight Arrow Connector 17">
            <a:extLst>
              <a:ext uri="{FF2B5EF4-FFF2-40B4-BE49-F238E27FC236}">
                <a16:creationId xmlns:a16="http://schemas.microsoft.com/office/drawing/2014/main" id="{1F14C719-76B6-4989-BAAF-41E3D6456E78}"/>
              </a:ext>
            </a:extLst>
          </p:cNvPr>
          <p:cNvCxnSpPr>
            <a:cxnSpLocks/>
          </p:cNvCxnSpPr>
          <p:nvPr/>
        </p:nvCxnSpPr>
        <p:spPr>
          <a:xfrm>
            <a:off x="6186196" y="4179830"/>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EFE8BCCC-914A-4B63-9C1F-B447B96AF11A}"/>
              </a:ext>
            </a:extLst>
          </p:cNvPr>
          <p:cNvPicPr>
            <a:picLocks noChangeAspect="1"/>
          </p:cNvPicPr>
          <p:nvPr/>
        </p:nvPicPr>
        <p:blipFill>
          <a:blip r:embed="rId4"/>
          <a:stretch>
            <a:fillRect/>
          </a:stretch>
        </p:blipFill>
        <p:spPr>
          <a:xfrm>
            <a:off x="2060997" y="1249771"/>
            <a:ext cx="758989" cy="677445"/>
          </a:xfrm>
          <a:prstGeom prst="rect">
            <a:avLst/>
          </a:prstGeom>
        </p:spPr>
      </p:pic>
      <p:pic>
        <p:nvPicPr>
          <p:cNvPr id="54" name="Picture 53">
            <a:extLst>
              <a:ext uri="{FF2B5EF4-FFF2-40B4-BE49-F238E27FC236}">
                <a16:creationId xmlns:a16="http://schemas.microsoft.com/office/drawing/2014/main" id="{67421101-CA7D-4C72-8E7B-DD460FB69C84}"/>
              </a:ext>
            </a:extLst>
          </p:cNvPr>
          <p:cNvPicPr>
            <a:picLocks noChangeAspect="1"/>
          </p:cNvPicPr>
          <p:nvPr/>
        </p:nvPicPr>
        <p:blipFill>
          <a:blip r:embed="rId4"/>
          <a:stretch>
            <a:fillRect/>
          </a:stretch>
        </p:blipFill>
        <p:spPr>
          <a:xfrm>
            <a:off x="2060997" y="3841106"/>
            <a:ext cx="758989" cy="677445"/>
          </a:xfrm>
          <a:prstGeom prst="rect">
            <a:avLst/>
          </a:prstGeom>
        </p:spPr>
      </p:pic>
      <p:cxnSp>
        <p:nvCxnSpPr>
          <p:cNvPr id="56" name="Straight Arrow Connector 55">
            <a:extLst>
              <a:ext uri="{FF2B5EF4-FFF2-40B4-BE49-F238E27FC236}">
                <a16:creationId xmlns:a16="http://schemas.microsoft.com/office/drawing/2014/main" id="{1E8E3A36-B116-4C12-BFC3-4556D5C9162E}"/>
              </a:ext>
            </a:extLst>
          </p:cNvPr>
          <p:cNvCxnSpPr>
            <a:cxnSpLocks/>
          </p:cNvCxnSpPr>
          <p:nvPr/>
        </p:nvCxnSpPr>
        <p:spPr>
          <a:xfrm>
            <a:off x="2890711" y="1588493"/>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B305AB8-3B28-44B5-BE56-B563A9978D3B}"/>
              </a:ext>
            </a:extLst>
          </p:cNvPr>
          <p:cNvCxnSpPr>
            <a:cxnSpLocks/>
          </p:cNvCxnSpPr>
          <p:nvPr/>
        </p:nvCxnSpPr>
        <p:spPr>
          <a:xfrm>
            <a:off x="2890711" y="4179828"/>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B48A7676-74CA-4888-8132-B56DEA3BD9C1}"/>
              </a:ext>
            </a:extLst>
          </p:cNvPr>
          <p:cNvPicPr>
            <a:picLocks noChangeAspect="1"/>
          </p:cNvPicPr>
          <p:nvPr/>
        </p:nvPicPr>
        <p:blipFill>
          <a:blip r:embed="rId5"/>
          <a:stretch>
            <a:fillRect/>
          </a:stretch>
        </p:blipFill>
        <p:spPr>
          <a:xfrm>
            <a:off x="1684657" y="2708290"/>
            <a:ext cx="480395" cy="427915"/>
          </a:xfrm>
          <a:prstGeom prst="rect">
            <a:avLst/>
          </a:prstGeom>
        </p:spPr>
      </p:pic>
      <p:sp>
        <p:nvSpPr>
          <p:cNvPr id="62" name="TextBox 61">
            <a:extLst>
              <a:ext uri="{FF2B5EF4-FFF2-40B4-BE49-F238E27FC236}">
                <a16:creationId xmlns:a16="http://schemas.microsoft.com/office/drawing/2014/main" id="{B38B037C-52D4-41E9-AC8D-E7713B7A1BBE}"/>
              </a:ext>
            </a:extLst>
          </p:cNvPr>
          <p:cNvSpPr txBox="1"/>
          <p:nvPr/>
        </p:nvSpPr>
        <p:spPr>
          <a:xfrm>
            <a:off x="382773" y="2864200"/>
            <a:ext cx="1542081" cy="261610"/>
          </a:xfrm>
          <a:prstGeom prst="rect">
            <a:avLst/>
          </a:prstGeom>
          <a:noFill/>
        </p:spPr>
        <p:txBody>
          <a:bodyPr wrap="square" rtlCol="0">
            <a:spAutoFit/>
          </a:bodyPr>
          <a:lstStyle/>
          <a:p>
            <a:pPr algn="ctr"/>
            <a:r>
              <a:rPr lang="en-AU" sz="1100" dirty="0"/>
              <a:t>Storage Account</a:t>
            </a:r>
          </a:p>
        </p:txBody>
      </p:sp>
      <p:cxnSp>
        <p:nvCxnSpPr>
          <p:cNvPr id="67" name="Connector: Elbow 66">
            <a:extLst>
              <a:ext uri="{FF2B5EF4-FFF2-40B4-BE49-F238E27FC236}">
                <a16:creationId xmlns:a16="http://schemas.microsoft.com/office/drawing/2014/main" id="{AC508E39-0DCC-4783-9C05-B5898B02B044}"/>
              </a:ext>
            </a:extLst>
          </p:cNvPr>
          <p:cNvCxnSpPr>
            <a:cxnSpLocks/>
          </p:cNvCxnSpPr>
          <p:nvPr/>
        </p:nvCxnSpPr>
        <p:spPr>
          <a:xfrm rot="16200000" flipV="1">
            <a:off x="3368597" y="3157326"/>
            <a:ext cx="835787" cy="844013"/>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9" name="Connector: Elbow 78">
            <a:extLst>
              <a:ext uri="{FF2B5EF4-FFF2-40B4-BE49-F238E27FC236}">
                <a16:creationId xmlns:a16="http://schemas.microsoft.com/office/drawing/2014/main" id="{386D864F-824D-4B7E-A06D-3AADC7FEF913}"/>
              </a:ext>
            </a:extLst>
          </p:cNvPr>
          <p:cNvCxnSpPr>
            <a:cxnSpLocks/>
          </p:cNvCxnSpPr>
          <p:nvPr/>
        </p:nvCxnSpPr>
        <p:spPr>
          <a:xfrm rot="10800000" flipV="1">
            <a:off x="3321199" y="1964386"/>
            <a:ext cx="926381" cy="885422"/>
          </a:xfrm>
          <a:prstGeom prst="bentConnector3">
            <a:avLst>
              <a:gd name="adj1" fmla="val 29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1" name="Rectangle 90">
            <a:extLst>
              <a:ext uri="{FF2B5EF4-FFF2-40B4-BE49-F238E27FC236}">
                <a16:creationId xmlns:a16="http://schemas.microsoft.com/office/drawing/2014/main" id="{13A6F7E5-1B64-4764-A092-10266697BE1B}"/>
              </a:ext>
            </a:extLst>
          </p:cNvPr>
          <p:cNvSpPr/>
          <p:nvPr/>
        </p:nvSpPr>
        <p:spPr>
          <a:xfrm>
            <a:off x="2348712" y="2677060"/>
            <a:ext cx="895503" cy="28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Container A</a:t>
            </a:r>
          </a:p>
        </p:txBody>
      </p:sp>
      <p:sp>
        <p:nvSpPr>
          <p:cNvPr id="93" name="Rectangle 92">
            <a:extLst>
              <a:ext uri="{FF2B5EF4-FFF2-40B4-BE49-F238E27FC236}">
                <a16:creationId xmlns:a16="http://schemas.microsoft.com/office/drawing/2014/main" id="{B705C470-E137-41D7-81BC-894A58AC0D70}"/>
              </a:ext>
            </a:extLst>
          </p:cNvPr>
          <p:cNvSpPr/>
          <p:nvPr/>
        </p:nvSpPr>
        <p:spPr>
          <a:xfrm>
            <a:off x="2349011" y="3033392"/>
            <a:ext cx="895503" cy="28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Container B</a:t>
            </a:r>
          </a:p>
        </p:txBody>
      </p:sp>
      <p:sp>
        <p:nvSpPr>
          <p:cNvPr id="96" name="Rectangle 95">
            <a:extLst>
              <a:ext uri="{FF2B5EF4-FFF2-40B4-BE49-F238E27FC236}">
                <a16:creationId xmlns:a16="http://schemas.microsoft.com/office/drawing/2014/main" id="{1D8164E3-7FED-4D23-9D85-D03D6BDE2710}"/>
              </a:ext>
            </a:extLst>
          </p:cNvPr>
          <p:cNvSpPr/>
          <p:nvPr/>
        </p:nvSpPr>
        <p:spPr>
          <a:xfrm>
            <a:off x="9255877" y="1455609"/>
            <a:ext cx="1098883" cy="302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Application Pods</a:t>
            </a:r>
          </a:p>
        </p:txBody>
      </p:sp>
      <p:sp>
        <p:nvSpPr>
          <p:cNvPr id="100" name="Rectangle 99">
            <a:extLst>
              <a:ext uri="{FF2B5EF4-FFF2-40B4-BE49-F238E27FC236}">
                <a16:creationId xmlns:a16="http://schemas.microsoft.com/office/drawing/2014/main" id="{F9DCBA5B-834F-4209-B5F2-CDD638E969BA}"/>
              </a:ext>
            </a:extLst>
          </p:cNvPr>
          <p:cNvSpPr/>
          <p:nvPr/>
        </p:nvSpPr>
        <p:spPr>
          <a:xfrm>
            <a:off x="9255878" y="4028444"/>
            <a:ext cx="1098883" cy="302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Application Pods</a:t>
            </a:r>
          </a:p>
        </p:txBody>
      </p:sp>
      <p:pic>
        <p:nvPicPr>
          <p:cNvPr id="95" name="Graphic 94">
            <a:extLst>
              <a:ext uri="{FF2B5EF4-FFF2-40B4-BE49-F238E27FC236}">
                <a16:creationId xmlns:a16="http://schemas.microsoft.com/office/drawing/2014/main" id="{9C03B1A0-24E4-46F6-A417-2C884ED601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9247" y="2619606"/>
            <a:ext cx="500165" cy="500165"/>
          </a:xfrm>
          <a:prstGeom prst="rect">
            <a:avLst/>
          </a:prstGeom>
        </p:spPr>
      </p:pic>
      <p:cxnSp>
        <p:nvCxnSpPr>
          <p:cNvPr id="104" name="Straight Arrow Connector 103">
            <a:extLst>
              <a:ext uri="{FF2B5EF4-FFF2-40B4-BE49-F238E27FC236}">
                <a16:creationId xmlns:a16="http://schemas.microsoft.com/office/drawing/2014/main" id="{3B5E24DA-9C7F-4A95-B942-6AEEFA4FF1AA}"/>
              </a:ext>
            </a:extLst>
          </p:cNvPr>
          <p:cNvCxnSpPr/>
          <p:nvPr/>
        </p:nvCxnSpPr>
        <p:spPr>
          <a:xfrm>
            <a:off x="7907304" y="1588492"/>
            <a:ext cx="10459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060BA56B-ECF9-40D5-A9D5-9BB632777C48}"/>
              </a:ext>
            </a:extLst>
          </p:cNvPr>
          <p:cNvCxnSpPr>
            <a:cxnSpLocks/>
          </p:cNvCxnSpPr>
          <p:nvPr/>
        </p:nvCxnSpPr>
        <p:spPr>
          <a:xfrm>
            <a:off x="7907304" y="4179827"/>
            <a:ext cx="10459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7" name="TextBox 116">
            <a:extLst>
              <a:ext uri="{FF2B5EF4-FFF2-40B4-BE49-F238E27FC236}">
                <a16:creationId xmlns:a16="http://schemas.microsoft.com/office/drawing/2014/main" id="{C17B9C01-C13B-4EB0-97EE-3A91340CEE15}"/>
              </a:ext>
            </a:extLst>
          </p:cNvPr>
          <p:cNvSpPr txBox="1"/>
          <p:nvPr/>
        </p:nvSpPr>
        <p:spPr>
          <a:xfrm>
            <a:off x="2027840" y="1166611"/>
            <a:ext cx="957263" cy="261610"/>
          </a:xfrm>
          <a:prstGeom prst="rect">
            <a:avLst/>
          </a:prstGeom>
          <a:noFill/>
        </p:spPr>
        <p:txBody>
          <a:bodyPr wrap="square" rtlCol="0">
            <a:spAutoFit/>
          </a:bodyPr>
          <a:lstStyle/>
          <a:p>
            <a:r>
              <a:rPr lang="en-AU" sz="1100" dirty="0"/>
              <a:t>Repo</a:t>
            </a:r>
          </a:p>
        </p:txBody>
      </p:sp>
      <p:sp>
        <p:nvSpPr>
          <p:cNvPr id="118" name="TextBox 117">
            <a:extLst>
              <a:ext uri="{FF2B5EF4-FFF2-40B4-BE49-F238E27FC236}">
                <a16:creationId xmlns:a16="http://schemas.microsoft.com/office/drawing/2014/main" id="{3078E900-314F-47FC-8BFE-3E740027FB05}"/>
              </a:ext>
            </a:extLst>
          </p:cNvPr>
          <p:cNvSpPr txBox="1"/>
          <p:nvPr/>
        </p:nvSpPr>
        <p:spPr>
          <a:xfrm>
            <a:off x="3924006" y="1028685"/>
            <a:ext cx="577111" cy="128317"/>
          </a:xfrm>
          <a:prstGeom prst="rect">
            <a:avLst/>
          </a:prstGeom>
          <a:noFill/>
        </p:spPr>
        <p:txBody>
          <a:bodyPr wrap="square" rtlCol="0">
            <a:spAutoFit/>
          </a:bodyPr>
          <a:lstStyle/>
          <a:p>
            <a:endParaRPr lang="en-AU" dirty="0"/>
          </a:p>
        </p:txBody>
      </p:sp>
    </p:spTree>
    <p:extLst>
      <p:ext uri="{BB962C8B-B14F-4D97-AF65-F5344CB8AC3E}">
        <p14:creationId xmlns:p14="http://schemas.microsoft.com/office/powerpoint/2010/main" val="369710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127AF52F-D46F-40FC-AEF5-E06583498160}"/>
              </a:ext>
            </a:extLst>
          </p:cNvPr>
          <p:cNvSpPr/>
          <p:nvPr/>
        </p:nvSpPr>
        <p:spPr>
          <a:xfrm>
            <a:off x="8369656" y="1882421"/>
            <a:ext cx="1217007" cy="25913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noFill/>
            </a:endParaRPr>
          </a:p>
        </p:txBody>
      </p:sp>
      <p:sp>
        <p:nvSpPr>
          <p:cNvPr id="77" name="Rectangle 76">
            <a:extLst>
              <a:ext uri="{FF2B5EF4-FFF2-40B4-BE49-F238E27FC236}">
                <a16:creationId xmlns:a16="http://schemas.microsoft.com/office/drawing/2014/main" id="{8159ABBE-896A-4E32-B911-5625DBEC7CF9}"/>
              </a:ext>
            </a:extLst>
          </p:cNvPr>
          <p:cNvSpPr/>
          <p:nvPr/>
        </p:nvSpPr>
        <p:spPr>
          <a:xfrm>
            <a:off x="1305978" y="2655590"/>
            <a:ext cx="1217007" cy="1207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noFill/>
            </a:endParaRPr>
          </a:p>
        </p:txBody>
      </p:sp>
      <p:cxnSp>
        <p:nvCxnSpPr>
          <p:cNvPr id="5" name="Straight Arrow Connector 4">
            <a:extLst>
              <a:ext uri="{FF2B5EF4-FFF2-40B4-BE49-F238E27FC236}">
                <a16:creationId xmlns:a16="http://schemas.microsoft.com/office/drawing/2014/main" id="{306B63EE-9EA7-41E9-B67E-460A0F56B21A}"/>
              </a:ext>
            </a:extLst>
          </p:cNvPr>
          <p:cNvCxnSpPr/>
          <p:nvPr/>
        </p:nvCxnSpPr>
        <p:spPr>
          <a:xfrm>
            <a:off x="2158919" y="4201594"/>
            <a:ext cx="192231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272C919-DBE3-4FB1-A856-D03742E708D3}"/>
              </a:ext>
            </a:extLst>
          </p:cNvPr>
          <p:cNvPicPr>
            <a:picLocks noChangeAspect="1"/>
          </p:cNvPicPr>
          <p:nvPr/>
        </p:nvPicPr>
        <p:blipFill>
          <a:blip r:embed="rId2"/>
          <a:stretch>
            <a:fillRect/>
          </a:stretch>
        </p:blipFill>
        <p:spPr>
          <a:xfrm>
            <a:off x="4896924" y="1592125"/>
            <a:ext cx="580592" cy="580592"/>
          </a:xfrm>
          <a:prstGeom prst="rect">
            <a:avLst/>
          </a:prstGeom>
        </p:spPr>
      </p:pic>
      <p:cxnSp>
        <p:nvCxnSpPr>
          <p:cNvPr id="12" name="Straight Arrow Connector 11">
            <a:extLst>
              <a:ext uri="{FF2B5EF4-FFF2-40B4-BE49-F238E27FC236}">
                <a16:creationId xmlns:a16="http://schemas.microsoft.com/office/drawing/2014/main" id="{B035F40C-958B-407B-928E-F2BD25339040}"/>
              </a:ext>
            </a:extLst>
          </p:cNvPr>
          <p:cNvCxnSpPr>
            <a:cxnSpLocks/>
          </p:cNvCxnSpPr>
          <p:nvPr/>
        </p:nvCxnSpPr>
        <p:spPr>
          <a:xfrm>
            <a:off x="3991616" y="1872030"/>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6EA79E2-768C-4066-931F-9070685574F3}"/>
              </a:ext>
            </a:extLst>
          </p:cNvPr>
          <p:cNvSpPr txBox="1"/>
          <p:nvPr/>
        </p:nvSpPr>
        <p:spPr>
          <a:xfrm>
            <a:off x="3222050" y="1280692"/>
            <a:ext cx="1264678" cy="430887"/>
          </a:xfrm>
          <a:prstGeom prst="rect">
            <a:avLst/>
          </a:prstGeom>
          <a:noFill/>
        </p:spPr>
        <p:txBody>
          <a:bodyPr wrap="square" rtlCol="0">
            <a:spAutoFit/>
          </a:bodyPr>
          <a:lstStyle/>
          <a:p>
            <a:endParaRPr lang="en-AU" sz="1100" dirty="0"/>
          </a:p>
          <a:p>
            <a:r>
              <a:rPr lang="en-AU" sz="1100" dirty="0"/>
              <a:t>model.json</a:t>
            </a:r>
          </a:p>
        </p:txBody>
      </p:sp>
      <p:pic>
        <p:nvPicPr>
          <p:cNvPr id="24" name="Picture 23">
            <a:extLst>
              <a:ext uri="{FF2B5EF4-FFF2-40B4-BE49-F238E27FC236}">
                <a16:creationId xmlns:a16="http://schemas.microsoft.com/office/drawing/2014/main" id="{F613EAAC-256A-4074-AB54-56482E6B8B3A}"/>
              </a:ext>
            </a:extLst>
          </p:cNvPr>
          <p:cNvPicPr>
            <a:picLocks noChangeAspect="1"/>
          </p:cNvPicPr>
          <p:nvPr/>
        </p:nvPicPr>
        <p:blipFill>
          <a:blip r:embed="rId3"/>
          <a:stretch>
            <a:fillRect/>
          </a:stretch>
        </p:blipFill>
        <p:spPr>
          <a:xfrm>
            <a:off x="3361667" y="1647759"/>
            <a:ext cx="507907" cy="448541"/>
          </a:xfrm>
          <a:prstGeom prst="rect">
            <a:avLst/>
          </a:prstGeom>
        </p:spPr>
      </p:pic>
      <p:sp>
        <p:nvSpPr>
          <p:cNvPr id="26" name="TextBox 25">
            <a:extLst>
              <a:ext uri="{FF2B5EF4-FFF2-40B4-BE49-F238E27FC236}">
                <a16:creationId xmlns:a16="http://schemas.microsoft.com/office/drawing/2014/main" id="{C8AB71AA-9076-4999-8E59-D95766828BC6}"/>
              </a:ext>
            </a:extLst>
          </p:cNvPr>
          <p:cNvSpPr txBox="1"/>
          <p:nvPr/>
        </p:nvSpPr>
        <p:spPr>
          <a:xfrm>
            <a:off x="4739761" y="1312220"/>
            <a:ext cx="957263" cy="430887"/>
          </a:xfrm>
          <a:prstGeom prst="rect">
            <a:avLst/>
          </a:prstGeom>
          <a:noFill/>
        </p:spPr>
        <p:txBody>
          <a:bodyPr wrap="square" rtlCol="0">
            <a:spAutoFit/>
          </a:bodyPr>
          <a:lstStyle/>
          <a:p>
            <a:pPr algn="ctr"/>
            <a:r>
              <a:rPr lang="en-AU" sz="1100" dirty="0"/>
              <a:t>Modeling Resource 1</a:t>
            </a:r>
          </a:p>
        </p:txBody>
      </p:sp>
      <p:pic>
        <p:nvPicPr>
          <p:cNvPr id="2" name="Picture 1">
            <a:extLst>
              <a:ext uri="{FF2B5EF4-FFF2-40B4-BE49-F238E27FC236}">
                <a16:creationId xmlns:a16="http://schemas.microsoft.com/office/drawing/2014/main" id="{DA32E697-C5DB-450F-B04D-43FC9D3639A8}"/>
              </a:ext>
            </a:extLst>
          </p:cNvPr>
          <p:cNvPicPr>
            <a:picLocks noChangeAspect="1"/>
          </p:cNvPicPr>
          <p:nvPr/>
        </p:nvPicPr>
        <p:blipFill>
          <a:blip r:embed="rId2"/>
          <a:stretch>
            <a:fillRect/>
          </a:stretch>
        </p:blipFill>
        <p:spPr>
          <a:xfrm>
            <a:off x="6581120" y="1593290"/>
            <a:ext cx="580592" cy="580592"/>
          </a:xfrm>
          <a:prstGeom prst="rect">
            <a:avLst/>
          </a:prstGeom>
        </p:spPr>
      </p:pic>
      <p:sp>
        <p:nvSpPr>
          <p:cNvPr id="3" name="TextBox 2">
            <a:extLst>
              <a:ext uri="{FF2B5EF4-FFF2-40B4-BE49-F238E27FC236}">
                <a16:creationId xmlns:a16="http://schemas.microsoft.com/office/drawing/2014/main" id="{A22BDA65-6CAB-4A19-94DC-C9E4B859063A}"/>
              </a:ext>
            </a:extLst>
          </p:cNvPr>
          <p:cNvSpPr txBox="1"/>
          <p:nvPr/>
        </p:nvSpPr>
        <p:spPr>
          <a:xfrm>
            <a:off x="6392784" y="1312220"/>
            <a:ext cx="957263" cy="430887"/>
          </a:xfrm>
          <a:prstGeom prst="rect">
            <a:avLst/>
          </a:prstGeom>
          <a:noFill/>
        </p:spPr>
        <p:txBody>
          <a:bodyPr wrap="square" rtlCol="0">
            <a:spAutoFit/>
          </a:bodyPr>
          <a:lstStyle/>
          <a:p>
            <a:pPr algn="ctr"/>
            <a:r>
              <a:rPr lang="en-AU" sz="1100" dirty="0"/>
              <a:t>Service Endpoint 1</a:t>
            </a:r>
          </a:p>
        </p:txBody>
      </p:sp>
      <p:cxnSp>
        <p:nvCxnSpPr>
          <p:cNvPr id="4" name="Straight Arrow Connector 3">
            <a:extLst>
              <a:ext uri="{FF2B5EF4-FFF2-40B4-BE49-F238E27FC236}">
                <a16:creationId xmlns:a16="http://schemas.microsoft.com/office/drawing/2014/main" id="{550EC82D-BF12-41EE-98A4-231A21F54434}"/>
              </a:ext>
            </a:extLst>
          </p:cNvPr>
          <p:cNvCxnSpPr>
            <a:cxnSpLocks/>
          </p:cNvCxnSpPr>
          <p:nvPr/>
        </p:nvCxnSpPr>
        <p:spPr>
          <a:xfrm>
            <a:off x="5623857" y="1872030"/>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24D8D5F-ECC0-4AF7-B8EA-6504E3A9A1DE}"/>
              </a:ext>
            </a:extLst>
          </p:cNvPr>
          <p:cNvPicPr>
            <a:picLocks noChangeAspect="1"/>
          </p:cNvPicPr>
          <p:nvPr/>
        </p:nvPicPr>
        <p:blipFill>
          <a:blip r:embed="rId2"/>
          <a:stretch>
            <a:fillRect/>
          </a:stretch>
        </p:blipFill>
        <p:spPr>
          <a:xfrm>
            <a:off x="4896924" y="4183460"/>
            <a:ext cx="580592" cy="580592"/>
          </a:xfrm>
          <a:prstGeom prst="rect">
            <a:avLst/>
          </a:prstGeom>
        </p:spPr>
      </p:pic>
      <p:cxnSp>
        <p:nvCxnSpPr>
          <p:cNvPr id="7" name="Straight Arrow Connector 6">
            <a:extLst>
              <a:ext uri="{FF2B5EF4-FFF2-40B4-BE49-F238E27FC236}">
                <a16:creationId xmlns:a16="http://schemas.microsoft.com/office/drawing/2014/main" id="{395D4D13-0E1E-43BA-8101-A2C1E8247074}"/>
              </a:ext>
            </a:extLst>
          </p:cNvPr>
          <p:cNvCxnSpPr>
            <a:cxnSpLocks/>
          </p:cNvCxnSpPr>
          <p:nvPr/>
        </p:nvCxnSpPr>
        <p:spPr>
          <a:xfrm>
            <a:off x="3991616" y="4463365"/>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3682A77-33D2-4D1F-9811-E5A32B70403D}"/>
              </a:ext>
            </a:extLst>
          </p:cNvPr>
          <p:cNvSpPr txBox="1"/>
          <p:nvPr/>
        </p:nvSpPr>
        <p:spPr>
          <a:xfrm>
            <a:off x="3175339" y="4647931"/>
            <a:ext cx="957263" cy="430887"/>
          </a:xfrm>
          <a:prstGeom prst="rect">
            <a:avLst/>
          </a:prstGeom>
          <a:noFill/>
        </p:spPr>
        <p:txBody>
          <a:bodyPr wrap="square" rtlCol="0">
            <a:spAutoFit/>
          </a:bodyPr>
          <a:lstStyle/>
          <a:p>
            <a:pPr algn="ctr"/>
            <a:r>
              <a:rPr lang="en-AU" sz="1100" dirty="0"/>
              <a:t>New model.json</a:t>
            </a:r>
          </a:p>
        </p:txBody>
      </p:sp>
      <p:pic>
        <p:nvPicPr>
          <p:cNvPr id="10" name="Picture 9">
            <a:extLst>
              <a:ext uri="{FF2B5EF4-FFF2-40B4-BE49-F238E27FC236}">
                <a16:creationId xmlns:a16="http://schemas.microsoft.com/office/drawing/2014/main" id="{8A9E85B0-51FE-4BFB-B798-C3A49EBD1BED}"/>
              </a:ext>
            </a:extLst>
          </p:cNvPr>
          <p:cNvPicPr>
            <a:picLocks noChangeAspect="1"/>
          </p:cNvPicPr>
          <p:nvPr/>
        </p:nvPicPr>
        <p:blipFill>
          <a:blip r:embed="rId3"/>
          <a:stretch>
            <a:fillRect/>
          </a:stretch>
        </p:blipFill>
        <p:spPr>
          <a:xfrm>
            <a:off x="3361667" y="4239094"/>
            <a:ext cx="507907" cy="448541"/>
          </a:xfrm>
          <a:prstGeom prst="rect">
            <a:avLst/>
          </a:prstGeom>
        </p:spPr>
      </p:pic>
      <p:sp>
        <p:nvSpPr>
          <p:cNvPr id="11" name="TextBox 10">
            <a:extLst>
              <a:ext uri="{FF2B5EF4-FFF2-40B4-BE49-F238E27FC236}">
                <a16:creationId xmlns:a16="http://schemas.microsoft.com/office/drawing/2014/main" id="{DA31318E-4B71-4DA3-9C3A-EB0D5AD91DF5}"/>
              </a:ext>
            </a:extLst>
          </p:cNvPr>
          <p:cNvSpPr txBox="1"/>
          <p:nvPr/>
        </p:nvSpPr>
        <p:spPr>
          <a:xfrm>
            <a:off x="4788844" y="4624043"/>
            <a:ext cx="957263" cy="430887"/>
          </a:xfrm>
          <a:prstGeom prst="rect">
            <a:avLst/>
          </a:prstGeom>
          <a:noFill/>
        </p:spPr>
        <p:txBody>
          <a:bodyPr wrap="square" rtlCol="0">
            <a:spAutoFit/>
          </a:bodyPr>
          <a:lstStyle/>
          <a:p>
            <a:pPr algn="ctr"/>
            <a:r>
              <a:rPr lang="en-AU" sz="1100" dirty="0"/>
              <a:t>Modeling Resource 2</a:t>
            </a:r>
          </a:p>
        </p:txBody>
      </p:sp>
      <p:pic>
        <p:nvPicPr>
          <p:cNvPr id="14" name="Picture 13">
            <a:extLst>
              <a:ext uri="{FF2B5EF4-FFF2-40B4-BE49-F238E27FC236}">
                <a16:creationId xmlns:a16="http://schemas.microsoft.com/office/drawing/2014/main" id="{D61B8F1D-84F5-4C3F-B8D7-93C30AE4D4DB}"/>
              </a:ext>
            </a:extLst>
          </p:cNvPr>
          <p:cNvPicPr>
            <a:picLocks noChangeAspect="1"/>
          </p:cNvPicPr>
          <p:nvPr/>
        </p:nvPicPr>
        <p:blipFill>
          <a:blip r:embed="rId2"/>
          <a:stretch>
            <a:fillRect/>
          </a:stretch>
        </p:blipFill>
        <p:spPr>
          <a:xfrm>
            <a:off x="6581120" y="4184625"/>
            <a:ext cx="580592" cy="580592"/>
          </a:xfrm>
          <a:prstGeom prst="rect">
            <a:avLst/>
          </a:prstGeom>
        </p:spPr>
      </p:pic>
      <p:sp>
        <p:nvSpPr>
          <p:cNvPr id="16" name="TextBox 15">
            <a:extLst>
              <a:ext uri="{FF2B5EF4-FFF2-40B4-BE49-F238E27FC236}">
                <a16:creationId xmlns:a16="http://schemas.microsoft.com/office/drawing/2014/main" id="{51180E1A-67C6-4671-80D0-43159EA37EA0}"/>
              </a:ext>
            </a:extLst>
          </p:cNvPr>
          <p:cNvSpPr txBox="1"/>
          <p:nvPr/>
        </p:nvSpPr>
        <p:spPr>
          <a:xfrm>
            <a:off x="6455130" y="4614235"/>
            <a:ext cx="957263" cy="430887"/>
          </a:xfrm>
          <a:prstGeom prst="rect">
            <a:avLst/>
          </a:prstGeom>
          <a:noFill/>
        </p:spPr>
        <p:txBody>
          <a:bodyPr wrap="square" rtlCol="0">
            <a:spAutoFit/>
          </a:bodyPr>
          <a:lstStyle/>
          <a:p>
            <a:pPr algn="ctr"/>
            <a:r>
              <a:rPr lang="en-AU" sz="1100" dirty="0"/>
              <a:t>Service Endpoint 2</a:t>
            </a:r>
          </a:p>
        </p:txBody>
      </p:sp>
      <p:cxnSp>
        <p:nvCxnSpPr>
          <p:cNvPr id="18" name="Straight Arrow Connector 17">
            <a:extLst>
              <a:ext uri="{FF2B5EF4-FFF2-40B4-BE49-F238E27FC236}">
                <a16:creationId xmlns:a16="http://schemas.microsoft.com/office/drawing/2014/main" id="{1F14C719-76B6-4989-BAAF-41E3D6456E78}"/>
              </a:ext>
            </a:extLst>
          </p:cNvPr>
          <p:cNvCxnSpPr>
            <a:cxnSpLocks/>
          </p:cNvCxnSpPr>
          <p:nvPr/>
        </p:nvCxnSpPr>
        <p:spPr>
          <a:xfrm>
            <a:off x="5623857" y="4463365"/>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B48A7676-74CA-4888-8132-B56DEA3BD9C1}"/>
              </a:ext>
            </a:extLst>
          </p:cNvPr>
          <p:cNvPicPr>
            <a:picLocks noChangeAspect="1"/>
          </p:cNvPicPr>
          <p:nvPr/>
        </p:nvPicPr>
        <p:blipFill>
          <a:blip r:embed="rId4"/>
          <a:stretch>
            <a:fillRect/>
          </a:stretch>
        </p:blipFill>
        <p:spPr>
          <a:xfrm>
            <a:off x="1122318" y="2991825"/>
            <a:ext cx="480395" cy="427915"/>
          </a:xfrm>
          <a:prstGeom prst="rect">
            <a:avLst/>
          </a:prstGeom>
        </p:spPr>
      </p:pic>
      <p:sp>
        <p:nvSpPr>
          <p:cNvPr id="62" name="TextBox 61">
            <a:extLst>
              <a:ext uri="{FF2B5EF4-FFF2-40B4-BE49-F238E27FC236}">
                <a16:creationId xmlns:a16="http://schemas.microsoft.com/office/drawing/2014/main" id="{B38B037C-52D4-41E9-AC8D-E7713B7A1BBE}"/>
              </a:ext>
            </a:extLst>
          </p:cNvPr>
          <p:cNvSpPr txBox="1"/>
          <p:nvPr/>
        </p:nvSpPr>
        <p:spPr>
          <a:xfrm>
            <a:off x="8418" y="2977934"/>
            <a:ext cx="1542081" cy="430887"/>
          </a:xfrm>
          <a:prstGeom prst="rect">
            <a:avLst/>
          </a:prstGeom>
          <a:noFill/>
        </p:spPr>
        <p:txBody>
          <a:bodyPr wrap="square" rtlCol="0">
            <a:spAutoFit/>
          </a:bodyPr>
          <a:lstStyle/>
          <a:p>
            <a:pPr algn="ctr"/>
            <a:r>
              <a:rPr lang="en-AU" sz="1100" dirty="0"/>
              <a:t>Storage </a:t>
            </a:r>
          </a:p>
          <a:p>
            <a:pPr algn="ctr"/>
            <a:r>
              <a:rPr lang="en-AU" sz="1100" dirty="0"/>
              <a:t>Account</a:t>
            </a:r>
          </a:p>
        </p:txBody>
      </p:sp>
      <p:cxnSp>
        <p:nvCxnSpPr>
          <p:cNvPr id="67" name="Connector: Elbow 66">
            <a:extLst>
              <a:ext uri="{FF2B5EF4-FFF2-40B4-BE49-F238E27FC236}">
                <a16:creationId xmlns:a16="http://schemas.microsoft.com/office/drawing/2014/main" id="{AC508E39-0DCC-4783-9C05-B5898B02B044}"/>
              </a:ext>
            </a:extLst>
          </p:cNvPr>
          <p:cNvCxnSpPr>
            <a:cxnSpLocks/>
          </p:cNvCxnSpPr>
          <p:nvPr/>
        </p:nvCxnSpPr>
        <p:spPr>
          <a:xfrm rot="16200000" flipV="1">
            <a:off x="2806258" y="3440861"/>
            <a:ext cx="835787" cy="844013"/>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9" name="Connector: Elbow 78">
            <a:extLst>
              <a:ext uri="{FF2B5EF4-FFF2-40B4-BE49-F238E27FC236}">
                <a16:creationId xmlns:a16="http://schemas.microsoft.com/office/drawing/2014/main" id="{386D864F-824D-4B7E-A06D-3AADC7FEF913}"/>
              </a:ext>
            </a:extLst>
          </p:cNvPr>
          <p:cNvCxnSpPr>
            <a:cxnSpLocks/>
          </p:cNvCxnSpPr>
          <p:nvPr/>
        </p:nvCxnSpPr>
        <p:spPr>
          <a:xfrm rot="10800000" flipV="1">
            <a:off x="2758860" y="2247921"/>
            <a:ext cx="926381" cy="885422"/>
          </a:xfrm>
          <a:prstGeom prst="bentConnector3">
            <a:avLst>
              <a:gd name="adj1" fmla="val 29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1" name="Rectangle 90">
            <a:extLst>
              <a:ext uri="{FF2B5EF4-FFF2-40B4-BE49-F238E27FC236}">
                <a16:creationId xmlns:a16="http://schemas.microsoft.com/office/drawing/2014/main" id="{13A6F7E5-1B64-4764-A092-10266697BE1B}"/>
              </a:ext>
            </a:extLst>
          </p:cNvPr>
          <p:cNvSpPr/>
          <p:nvPr/>
        </p:nvSpPr>
        <p:spPr>
          <a:xfrm>
            <a:off x="1786373" y="2960595"/>
            <a:ext cx="895503" cy="28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Container A</a:t>
            </a:r>
          </a:p>
        </p:txBody>
      </p:sp>
      <p:sp>
        <p:nvSpPr>
          <p:cNvPr id="93" name="Rectangle 92">
            <a:extLst>
              <a:ext uri="{FF2B5EF4-FFF2-40B4-BE49-F238E27FC236}">
                <a16:creationId xmlns:a16="http://schemas.microsoft.com/office/drawing/2014/main" id="{B705C470-E137-41D7-81BC-894A58AC0D70}"/>
              </a:ext>
            </a:extLst>
          </p:cNvPr>
          <p:cNvSpPr/>
          <p:nvPr/>
        </p:nvSpPr>
        <p:spPr>
          <a:xfrm>
            <a:off x="1786672" y="3316927"/>
            <a:ext cx="895503" cy="28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Container B</a:t>
            </a:r>
          </a:p>
        </p:txBody>
      </p:sp>
      <p:sp>
        <p:nvSpPr>
          <p:cNvPr id="96" name="Rectangle 95">
            <a:extLst>
              <a:ext uri="{FF2B5EF4-FFF2-40B4-BE49-F238E27FC236}">
                <a16:creationId xmlns:a16="http://schemas.microsoft.com/office/drawing/2014/main" id="{1D8164E3-7FED-4D23-9D85-D03D6BDE2710}"/>
              </a:ext>
            </a:extLst>
          </p:cNvPr>
          <p:cNvSpPr/>
          <p:nvPr/>
        </p:nvSpPr>
        <p:spPr>
          <a:xfrm>
            <a:off x="7968472" y="1749538"/>
            <a:ext cx="1098883" cy="302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Application Pods</a:t>
            </a:r>
          </a:p>
        </p:txBody>
      </p:sp>
      <p:sp>
        <p:nvSpPr>
          <p:cNvPr id="100" name="Rectangle 99">
            <a:extLst>
              <a:ext uri="{FF2B5EF4-FFF2-40B4-BE49-F238E27FC236}">
                <a16:creationId xmlns:a16="http://schemas.microsoft.com/office/drawing/2014/main" id="{F9DCBA5B-834F-4209-B5F2-CDD638E969BA}"/>
              </a:ext>
            </a:extLst>
          </p:cNvPr>
          <p:cNvSpPr/>
          <p:nvPr/>
        </p:nvSpPr>
        <p:spPr>
          <a:xfrm>
            <a:off x="7968473" y="4322373"/>
            <a:ext cx="1098883" cy="302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Application Pods</a:t>
            </a:r>
          </a:p>
        </p:txBody>
      </p:sp>
      <p:pic>
        <p:nvPicPr>
          <p:cNvPr id="95" name="Graphic 94">
            <a:extLst>
              <a:ext uri="{FF2B5EF4-FFF2-40B4-BE49-F238E27FC236}">
                <a16:creationId xmlns:a16="http://schemas.microsoft.com/office/drawing/2014/main" id="{9C03B1A0-24E4-46F6-A417-2C884ED601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17272" y="2903797"/>
            <a:ext cx="500165" cy="500165"/>
          </a:xfrm>
          <a:prstGeom prst="rect">
            <a:avLst/>
          </a:prstGeom>
        </p:spPr>
      </p:pic>
      <p:cxnSp>
        <p:nvCxnSpPr>
          <p:cNvPr id="104" name="Straight Arrow Connector 103">
            <a:extLst>
              <a:ext uri="{FF2B5EF4-FFF2-40B4-BE49-F238E27FC236}">
                <a16:creationId xmlns:a16="http://schemas.microsoft.com/office/drawing/2014/main" id="{3B5E24DA-9C7F-4A95-B942-6AEEFA4FF1AA}"/>
              </a:ext>
            </a:extLst>
          </p:cNvPr>
          <p:cNvCxnSpPr>
            <a:cxnSpLocks/>
          </p:cNvCxnSpPr>
          <p:nvPr/>
        </p:nvCxnSpPr>
        <p:spPr>
          <a:xfrm>
            <a:off x="7161712" y="1872027"/>
            <a:ext cx="63418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060BA56B-ECF9-40D5-A9D5-9BB632777C48}"/>
              </a:ext>
            </a:extLst>
          </p:cNvPr>
          <p:cNvCxnSpPr>
            <a:cxnSpLocks/>
          </p:cNvCxnSpPr>
          <p:nvPr/>
        </p:nvCxnSpPr>
        <p:spPr>
          <a:xfrm>
            <a:off x="7161712" y="4463362"/>
            <a:ext cx="634187" cy="103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3078E900-314F-47FC-8BFE-3E740027FB05}"/>
              </a:ext>
            </a:extLst>
          </p:cNvPr>
          <p:cNvSpPr txBox="1"/>
          <p:nvPr/>
        </p:nvSpPr>
        <p:spPr>
          <a:xfrm>
            <a:off x="3361667" y="1312220"/>
            <a:ext cx="577111" cy="128317"/>
          </a:xfrm>
          <a:prstGeom prst="rect">
            <a:avLst/>
          </a:prstGeom>
          <a:noFill/>
        </p:spPr>
        <p:txBody>
          <a:bodyPr wrap="square" rtlCol="0">
            <a:spAutoFit/>
          </a:bodyPr>
          <a:lstStyle/>
          <a:p>
            <a:endParaRPr lang="en-AU" dirty="0"/>
          </a:p>
        </p:txBody>
      </p:sp>
      <p:sp>
        <p:nvSpPr>
          <p:cNvPr id="13" name="TextBox 12">
            <a:extLst>
              <a:ext uri="{FF2B5EF4-FFF2-40B4-BE49-F238E27FC236}">
                <a16:creationId xmlns:a16="http://schemas.microsoft.com/office/drawing/2014/main" id="{67D36A88-6EBD-4AF1-9384-ED4EDB6C7245}"/>
              </a:ext>
            </a:extLst>
          </p:cNvPr>
          <p:cNvSpPr txBox="1"/>
          <p:nvPr/>
        </p:nvSpPr>
        <p:spPr>
          <a:xfrm>
            <a:off x="4477595" y="5978181"/>
            <a:ext cx="3205452" cy="369332"/>
          </a:xfrm>
          <a:prstGeom prst="rect">
            <a:avLst/>
          </a:prstGeom>
          <a:noFill/>
          <a:ln w="12700">
            <a:solidFill>
              <a:schemeClr val="tx1"/>
            </a:solidFill>
          </a:ln>
        </p:spPr>
        <p:txBody>
          <a:bodyPr wrap="square" rtlCol="0">
            <a:spAutoFit/>
          </a:bodyPr>
          <a:lstStyle/>
          <a:p>
            <a:pPr algn="ctr"/>
            <a:r>
              <a:rPr lang="en-AU" b="1" dirty="0"/>
              <a:t>Canary Deployment with IR</a:t>
            </a:r>
          </a:p>
        </p:txBody>
      </p:sp>
      <p:sp>
        <p:nvSpPr>
          <p:cNvPr id="15" name="TextBox 14">
            <a:extLst>
              <a:ext uri="{FF2B5EF4-FFF2-40B4-BE49-F238E27FC236}">
                <a16:creationId xmlns:a16="http://schemas.microsoft.com/office/drawing/2014/main" id="{6696DAE8-ACEB-4401-A3B1-0AD15A9702AC}"/>
              </a:ext>
            </a:extLst>
          </p:cNvPr>
          <p:cNvSpPr txBox="1"/>
          <p:nvPr/>
        </p:nvSpPr>
        <p:spPr>
          <a:xfrm>
            <a:off x="5152424" y="780316"/>
            <a:ext cx="1718991" cy="369332"/>
          </a:xfrm>
          <a:prstGeom prst="rect">
            <a:avLst/>
          </a:prstGeom>
          <a:noFill/>
        </p:spPr>
        <p:txBody>
          <a:bodyPr wrap="square" rtlCol="0">
            <a:spAutoFit/>
          </a:bodyPr>
          <a:lstStyle/>
          <a:p>
            <a:pPr algn="ctr"/>
            <a:r>
              <a:rPr lang="en-AU" b="1" dirty="0">
                <a:solidFill>
                  <a:schemeClr val="accent6">
                    <a:lumMod val="75000"/>
                  </a:schemeClr>
                </a:solidFill>
              </a:rPr>
              <a:t>Stable version</a:t>
            </a:r>
          </a:p>
        </p:txBody>
      </p:sp>
      <p:sp>
        <p:nvSpPr>
          <p:cNvPr id="17" name="TextBox 16">
            <a:extLst>
              <a:ext uri="{FF2B5EF4-FFF2-40B4-BE49-F238E27FC236}">
                <a16:creationId xmlns:a16="http://schemas.microsoft.com/office/drawing/2014/main" id="{B1808AA0-2993-4077-AE42-CE1E36317D43}"/>
              </a:ext>
            </a:extLst>
          </p:cNvPr>
          <p:cNvSpPr txBox="1"/>
          <p:nvPr/>
        </p:nvSpPr>
        <p:spPr>
          <a:xfrm>
            <a:off x="5170530" y="5065378"/>
            <a:ext cx="1718991" cy="369332"/>
          </a:xfrm>
          <a:prstGeom prst="rect">
            <a:avLst/>
          </a:prstGeom>
          <a:noFill/>
        </p:spPr>
        <p:txBody>
          <a:bodyPr wrap="square" rtlCol="0">
            <a:spAutoFit/>
          </a:bodyPr>
          <a:lstStyle/>
          <a:p>
            <a:pPr algn="ctr"/>
            <a:r>
              <a:rPr lang="en-AU" b="1" dirty="0">
                <a:solidFill>
                  <a:schemeClr val="accent5">
                    <a:lumMod val="50000"/>
                  </a:schemeClr>
                </a:solidFill>
              </a:rPr>
              <a:t>New Release</a:t>
            </a:r>
          </a:p>
        </p:txBody>
      </p:sp>
      <p:pic>
        <p:nvPicPr>
          <p:cNvPr id="21" name="Graphic 20">
            <a:extLst>
              <a:ext uri="{FF2B5EF4-FFF2-40B4-BE49-F238E27FC236}">
                <a16:creationId xmlns:a16="http://schemas.microsoft.com/office/drawing/2014/main" id="{F86FC974-F7D6-48C1-81BD-3842CF762E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17437" y="2895551"/>
            <a:ext cx="475585" cy="475585"/>
          </a:xfrm>
          <a:prstGeom prst="rect">
            <a:avLst/>
          </a:prstGeom>
        </p:spPr>
      </p:pic>
      <p:cxnSp>
        <p:nvCxnSpPr>
          <p:cNvPr id="28" name="Straight Arrow Connector 27">
            <a:extLst>
              <a:ext uri="{FF2B5EF4-FFF2-40B4-BE49-F238E27FC236}">
                <a16:creationId xmlns:a16="http://schemas.microsoft.com/office/drawing/2014/main" id="{1AC5D805-A8B0-4D02-9467-F219F2C72B9C}"/>
              </a:ext>
            </a:extLst>
          </p:cNvPr>
          <p:cNvCxnSpPr/>
          <p:nvPr/>
        </p:nvCxnSpPr>
        <p:spPr>
          <a:xfrm flipH="1">
            <a:off x="9928454" y="3133343"/>
            <a:ext cx="6521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8CD1725E-06A6-418E-AABA-8BC500CF7B3A}"/>
              </a:ext>
            </a:extLst>
          </p:cNvPr>
          <p:cNvSpPr txBox="1"/>
          <p:nvPr/>
        </p:nvSpPr>
        <p:spPr>
          <a:xfrm>
            <a:off x="10484341" y="2917899"/>
            <a:ext cx="932671" cy="430887"/>
          </a:xfrm>
          <a:prstGeom prst="rect">
            <a:avLst/>
          </a:prstGeom>
          <a:noFill/>
        </p:spPr>
        <p:txBody>
          <a:bodyPr wrap="square" rtlCol="0">
            <a:spAutoFit/>
          </a:bodyPr>
          <a:lstStyle/>
          <a:p>
            <a:pPr algn="ctr"/>
            <a:r>
              <a:rPr lang="en-AU" sz="1100" dirty="0"/>
              <a:t>Incoming Traffic</a:t>
            </a:r>
          </a:p>
        </p:txBody>
      </p:sp>
    </p:spTree>
    <p:extLst>
      <p:ext uri="{BB962C8B-B14F-4D97-AF65-F5344CB8AC3E}">
        <p14:creationId xmlns:p14="http://schemas.microsoft.com/office/powerpoint/2010/main" val="244707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ight Bracket 37">
            <a:extLst>
              <a:ext uri="{FF2B5EF4-FFF2-40B4-BE49-F238E27FC236}">
                <a16:creationId xmlns:a16="http://schemas.microsoft.com/office/drawing/2014/main" id="{0E970C31-E160-4FC0-996D-B90CA500117E}"/>
              </a:ext>
            </a:extLst>
          </p:cNvPr>
          <p:cNvSpPr/>
          <p:nvPr/>
        </p:nvSpPr>
        <p:spPr>
          <a:xfrm rot="5400000">
            <a:off x="5796975" y="1881199"/>
            <a:ext cx="180609" cy="8285076"/>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pic>
        <p:nvPicPr>
          <p:cNvPr id="35" name="Picture 34">
            <a:extLst>
              <a:ext uri="{FF2B5EF4-FFF2-40B4-BE49-F238E27FC236}">
                <a16:creationId xmlns:a16="http://schemas.microsoft.com/office/drawing/2014/main" id="{A459FC20-0293-40F5-99E2-6C57445928C0}"/>
              </a:ext>
            </a:extLst>
          </p:cNvPr>
          <p:cNvPicPr>
            <a:picLocks noChangeAspect="1"/>
          </p:cNvPicPr>
          <p:nvPr/>
        </p:nvPicPr>
        <p:blipFill>
          <a:blip r:embed="rId2"/>
          <a:stretch>
            <a:fillRect/>
          </a:stretch>
        </p:blipFill>
        <p:spPr>
          <a:xfrm>
            <a:off x="5607982" y="5693310"/>
            <a:ext cx="620042" cy="553426"/>
          </a:xfrm>
          <a:prstGeom prst="rect">
            <a:avLst/>
          </a:prstGeom>
        </p:spPr>
      </p:pic>
      <p:sp>
        <p:nvSpPr>
          <p:cNvPr id="102" name="Rectangle 101">
            <a:extLst>
              <a:ext uri="{FF2B5EF4-FFF2-40B4-BE49-F238E27FC236}">
                <a16:creationId xmlns:a16="http://schemas.microsoft.com/office/drawing/2014/main" id="{127AF52F-D46F-40FC-AEF5-E06583498160}"/>
              </a:ext>
            </a:extLst>
          </p:cNvPr>
          <p:cNvSpPr/>
          <p:nvPr/>
        </p:nvSpPr>
        <p:spPr>
          <a:xfrm>
            <a:off x="8606451" y="1682266"/>
            <a:ext cx="1217007" cy="25913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noFill/>
            </a:endParaRPr>
          </a:p>
        </p:txBody>
      </p:sp>
      <p:sp>
        <p:nvSpPr>
          <p:cNvPr id="77" name="Rectangle 76">
            <a:extLst>
              <a:ext uri="{FF2B5EF4-FFF2-40B4-BE49-F238E27FC236}">
                <a16:creationId xmlns:a16="http://schemas.microsoft.com/office/drawing/2014/main" id="{8159ABBE-896A-4E32-B911-5625DBEC7CF9}"/>
              </a:ext>
            </a:extLst>
          </p:cNvPr>
          <p:cNvSpPr/>
          <p:nvPr/>
        </p:nvSpPr>
        <p:spPr>
          <a:xfrm>
            <a:off x="1542773" y="2455435"/>
            <a:ext cx="1217007" cy="1207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noFill/>
            </a:endParaRPr>
          </a:p>
        </p:txBody>
      </p:sp>
      <p:cxnSp>
        <p:nvCxnSpPr>
          <p:cNvPr id="5" name="Straight Arrow Connector 4">
            <a:extLst>
              <a:ext uri="{FF2B5EF4-FFF2-40B4-BE49-F238E27FC236}">
                <a16:creationId xmlns:a16="http://schemas.microsoft.com/office/drawing/2014/main" id="{306B63EE-9EA7-41E9-B67E-460A0F56B21A}"/>
              </a:ext>
            </a:extLst>
          </p:cNvPr>
          <p:cNvCxnSpPr/>
          <p:nvPr/>
        </p:nvCxnSpPr>
        <p:spPr>
          <a:xfrm>
            <a:off x="2395714" y="4001439"/>
            <a:ext cx="192231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272C919-DBE3-4FB1-A856-D03742E708D3}"/>
              </a:ext>
            </a:extLst>
          </p:cNvPr>
          <p:cNvPicPr>
            <a:picLocks noChangeAspect="1"/>
          </p:cNvPicPr>
          <p:nvPr/>
        </p:nvPicPr>
        <p:blipFill>
          <a:blip r:embed="rId3"/>
          <a:stretch>
            <a:fillRect/>
          </a:stretch>
        </p:blipFill>
        <p:spPr>
          <a:xfrm>
            <a:off x="5133719" y="1391970"/>
            <a:ext cx="580592" cy="580592"/>
          </a:xfrm>
          <a:prstGeom prst="rect">
            <a:avLst/>
          </a:prstGeom>
        </p:spPr>
      </p:pic>
      <p:cxnSp>
        <p:nvCxnSpPr>
          <p:cNvPr id="12" name="Straight Arrow Connector 11">
            <a:extLst>
              <a:ext uri="{FF2B5EF4-FFF2-40B4-BE49-F238E27FC236}">
                <a16:creationId xmlns:a16="http://schemas.microsoft.com/office/drawing/2014/main" id="{B035F40C-958B-407B-928E-F2BD25339040}"/>
              </a:ext>
            </a:extLst>
          </p:cNvPr>
          <p:cNvCxnSpPr>
            <a:cxnSpLocks/>
          </p:cNvCxnSpPr>
          <p:nvPr/>
        </p:nvCxnSpPr>
        <p:spPr>
          <a:xfrm>
            <a:off x="4228411" y="1671875"/>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6EA79E2-768C-4066-931F-9070685574F3}"/>
              </a:ext>
            </a:extLst>
          </p:cNvPr>
          <p:cNvSpPr txBox="1"/>
          <p:nvPr/>
        </p:nvSpPr>
        <p:spPr>
          <a:xfrm>
            <a:off x="3458845" y="1080537"/>
            <a:ext cx="1264678" cy="430887"/>
          </a:xfrm>
          <a:prstGeom prst="rect">
            <a:avLst/>
          </a:prstGeom>
          <a:noFill/>
        </p:spPr>
        <p:txBody>
          <a:bodyPr wrap="square" rtlCol="0">
            <a:spAutoFit/>
          </a:bodyPr>
          <a:lstStyle/>
          <a:p>
            <a:endParaRPr lang="en-AU" sz="1100" dirty="0"/>
          </a:p>
          <a:p>
            <a:r>
              <a:rPr lang="en-AU" sz="1100" dirty="0"/>
              <a:t>model.json</a:t>
            </a:r>
          </a:p>
        </p:txBody>
      </p:sp>
      <p:pic>
        <p:nvPicPr>
          <p:cNvPr id="24" name="Picture 23">
            <a:extLst>
              <a:ext uri="{FF2B5EF4-FFF2-40B4-BE49-F238E27FC236}">
                <a16:creationId xmlns:a16="http://schemas.microsoft.com/office/drawing/2014/main" id="{F613EAAC-256A-4074-AB54-56482E6B8B3A}"/>
              </a:ext>
            </a:extLst>
          </p:cNvPr>
          <p:cNvPicPr>
            <a:picLocks noChangeAspect="1"/>
          </p:cNvPicPr>
          <p:nvPr/>
        </p:nvPicPr>
        <p:blipFill>
          <a:blip r:embed="rId4"/>
          <a:stretch>
            <a:fillRect/>
          </a:stretch>
        </p:blipFill>
        <p:spPr>
          <a:xfrm>
            <a:off x="3598462" y="1447604"/>
            <a:ext cx="507907" cy="448541"/>
          </a:xfrm>
          <a:prstGeom prst="rect">
            <a:avLst/>
          </a:prstGeom>
        </p:spPr>
      </p:pic>
      <p:sp>
        <p:nvSpPr>
          <p:cNvPr id="26" name="TextBox 25">
            <a:extLst>
              <a:ext uri="{FF2B5EF4-FFF2-40B4-BE49-F238E27FC236}">
                <a16:creationId xmlns:a16="http://schemas.microsoft.com/office/drawing/2014/main" id="{C8AB71AA-9076-4999-8E59-D95766828BC6}"/>
              </a:ext>
            </a:extLst>
          </p:cNvPr>
          <p:cNvSpPr txBox="1"/>
          <p:nvPr/>
        </p:nvSpPr>
        <p:spPr>
          <a:xfrm>
            <a:off x="4976556" y="1112065"/>
            <a:ext cx="957263" cy="430887"/>
          </a:xfrm>
          <a:prstGeom prst="rect">
            <a:avLst/>
          </a:prstGeom>
          <a:noFill/>
        </p:spPr>
        <p:txBody>
          <a:bodyPr wrap="square" rtlCol="0">
            <a:spAutoFit/>
          </a:bodyPr>
          <a:lstStyle/>
          <a:p>
            <a:pPr algn="ctr"/>
            <a:r>
              <a:rPr lang="en-AU" sz="1100" dirty="0"/>
              <a:t>Modeling Resource 1</a:t>
            </a:r>
          </a:p>
        </p:txBody>
      </p:sp>
      <p:pic>
        <p:nvPicPr>
          <p:cNvPr id="2" name="Picture 1">
            <a:extLst>
              <a:ext uri="{FF2B5EF4-FFF2-40B4-BE49-F238E27FC236}">
                <a16:creationId xmlns:a16="http://schemas.microsoft.com/office/drawing/2014/main" id="{DA32E697-C5DB-450F-B04D-43FC9D3639A8}"/>
              </a:ext>
            </a:extLst>
          </p:cNvPr>
          <p:cNvPicPr>
            <a:picLocks noChangeAspect="1"/>
          </p:cNvPicPr>
          <p:nvPr/>
        </p:nvPicPr>
        <p:blipFill>
          <a:blip r:embed="rId3"/>
          <a:stretch>
            <a:fillRect/>
          </a:stretch>
        </p:blipFill>
        <p:spPr>
          <a:xfrm>
            <a:off x="6817915" y="1393135"/>
            <a:ext cx="580592" cy="580592"/>
          </a:xfrm>
          <a:prstGeom prst="rect">
            <a:avLst/>
          </a:prstGeom>
        </p:spPr>
      </p:pic>
      <p:sp>
        <p:nvSpPr>
          <p:cNvPr id="3" name="TextBox 2">
            <a:extLst>
              <a:ext uri="{FF2B5EF4-FFF2-40B4-BE49-F238E27FC236}">
                <a16:creationId xmlns:a16="http://schemas.microsoft.com/office/drawing/2014/main" id="{A22BDA65-6CAB-4A19-94DC-C9E4B859063A}"/>
              </a:ext>
            </a:extLst>
          </p:cNvPr>
          <p:cNvSpPr txBox="1"/>
          <p:nvPr/>
        </p:nvSpPr>
        <p:spPr>
          <a:xfrm>
            <a:off x="6629579" y="1112065"/>
            <a:ext cx="957263" cy="430887"/>
          </a:xfrm>
          <a:prstGeom prst="rect">
            <a:avLst/>
          </a:prstGeom>
          <a:noFill/>
        </p:spPr>
        <p:txBody>
          <a:bodyPr wrap="square" rtlCol="0">
            <a:spAutoFit/>
          </a:bodyPr>
          <a:lstStyle/>
          <a:p>
            <a:pPr algn="ctr"/>
            <a:r>
              <a:rPr lang="en-AU" sz="1100" dirty="0"/>
              <a:t>Service Endpoint 1</a:t>
            </a:r>
          </a:p>
        </p:txBody>
      </p:sp>
      <p:cxnSp>
        <p:nvCxnSpPr>
          <p:cNvPr id="4" name="Straight Arrow Connector 3">
            <a:extLst>
              <a:ext uri="{FF2B5EF4-FFF2-40B4-BE49-F238E27FC236}">
                <a16:creationId xmlns:a16="http://schemas.microsoft.com/office/drawing/2014/main" id="{550EC82D-BF12-41EE-98A4-231A21F54434}"/>
              </a:ext>
            </a:extLst>
          </p:cNvPr>
          <p:cNvCxnSpPr>
            <a:cxnSpLocks/>
          </p:cNvCxnSpPr>
          <p:nvPr/>
        </p:nvCxnSpPr>
        <p:spPr>
          <a:xfrm>
            <a:off x="5860652" y="1671875"/>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24D8D5F-ECC0-4AF7-B8EA-6504E3A9A1DE}"/>
              </a:ext>
            </a:extLst>
          </p:cNvPr>
          <p:cNvPicPr>
            <a:picLocks noChangeAspect="1"/>
          </p:cNvPicPr>
          <p:nvPr/>
        </p:nvPicPr>
        <p:blipFill>
          <a:blip r:embed="rId3"/>
          <a:stretch>
            <a:fillRect/>
          </a:stretch>
        </p:blipFill>
        <p:spPr>
          <a:xfrm>
            <a:off x="5133719" y="3983305"/>
            <a:ext cx="580592" cy="580592"/>
          </a:xfrm>
          <a:prstGeom prst="rect">
            <a:avLst/>
          </a:prstGeom>
        </p:spPr>
      </p:pic>
      <p:cxnSp>
        <p:nvCxnSpPr>
          <p:cNvPr id="7" name="Straight Arrow Connector 6">
            <a:extLst>
              <a:ext uri="{FF2B5EF4-FFF2-40B4-BE49-F238E27FC236}">
                <a16:creationId xmlns:a16="http://schemas.microsoft.com/office/drawing/2014/main" id="{395D4D13-0E1E-43BA-8101-A2C1E8247074}"/>
              </a:ext>
            </a:extLst>
          </p:cNvPr>
          <p:cNvCxnSpPr>
            <a:cxnSpLocks/>
          </p:cNvCxnSpPr>
          <p:nvPr/>
        </p:nvCxnSpPr>
        <p:spPr>
          <a:xfrm>
            <a:off x="4228411" y="4263210"/>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3682A77-33D2-4D1F-9811-E5A32B70403D}"/>
              </a:ext>
            </a:extLst>
          </p:cNvPr>
          <p:cNvSpPr txBox="1"/>
          <p:nvPr/>
        </p:nvSpPr>
        <p:spPr>
          <a:xfrm>
            <a:off x="3412134" y="4447776"/>
            <a:ext cx="957263" cy="430887"/>
          </a:xfrm>
          <a:prstGeom prst="rect">
            <a:avLst/>
          </a:prstGeom>
          <a:noFill/>
        </p:spPr>
        <p:txBody>
          <a:bodyPr wrap="square" rtlCol="0">
            <a:spAutoFit/>
          </a:bodyPr>
          <a:lstStyle/>
          <a:p>
            <a:pPr algn="ctr"/>
            <a:r>
              <a:rPr lang="en-AU" sz="1100" dirty="0"/>
              <a:t>New model.json</a:t>
            </a:r>
          </a:p>
        </p:txBody>
      </p:sp>
      <p:pic>
        <p:nvPicPr>
          <p:cNvPr id="10" name="Picture 9">
            <a:extLst>
              <a:ext uri="{FF2B5EF4-FFF2-40B4-BE49-F238E27FC236}">
                <a16:creationId xmlns:a16="http://schemas.microsoft.com/office/drawing/2014/main" id="{8A9E85B0-51FE-4BFB-B798-C3A49EBD1BED}"/>
              </a:ext>
            </a:extLst>
          </p:cNvPr>
          <p:cNvPicPr>
            <a:picLocks noChangeAspect="1"/>
          </p:cNvPicPr>
          <p:nvPr/>
        </p:nvPicPr>
        <p:blipFill>
          <a:blip r:embed="rId4"/>
          <a:stretch>
            <a:fillRect/>
          </a:stretch>
        </p:blipFill>
        <p:spPr>
          <a:xfrm>
            <a:off x="3598462" y="4038939"/>
            <a:ext cx="507907" cy="448541"/>
          </a:xfrm>
          <a:prstGeom prst="rect">
            <a:avLst/>
          </a:prstGeom>
        </p:spPr>
      </p:pic>
      <p:sp>
        <p:nvSpPr>
          <p:cNvPr id="11" name="TextBox 10">
            <a:extLst>
              <a:ext uri="{FF2B5EF4-FFF2-40B4-BE49-F238E27FC236}">
                <a16:creationId xmlns:a16="http://schemas.microsoft.com/office/drawing/2014/main" id="{DA31318E-4B71-4DA3-9C3A-EB0D5AD91DF5}"/>
              </a:ext>
            </a:extLst>
          </p:cNvPr>
          <p:cNvSpPr txBox="1"/>
          <p:nvPr/>
        </p:nvSpPr>
        <p:spPr>
          <a:xfrm>
            <a:off x="5025639" y="4423888"/>
            <a:ext cx="957263" cy="430887"/>
          </a:xfrm>
          <a:prstGeom prst="rect">
            <a:avLst/>
          </a:prstGeom>
          <a:noFill/>
        </p:spPr>
        <p:txBody>
          <a:bodyPr wrap="square" rtlCol="0">
            <a:spAutoFit/>
          </a:bodyPr>
          <a:lstStyle/>
          <a:p>
            <a:pPr algn="ctr"/>
            <a:r>
              <a:rPr lang="en-AU" sz="1100" dirty="0"/>
              <a:t>Modeling Resource 2</a:t>
            </a:r>
          </a:p>
        </p:txBody>
      </p:sp>
      <p:pic>
        <p:nvPicPr>
          <p:cNvPr id="14" name="Picture 13">
            <a:extLst>
              <a:ext uri="{FF2B5EF4-FFF2-40B4-BE49-F238E27FC236}">
                <a16:creationId xmlns:a16="http://schemas.microsoft.com/office/drawing/2014/main" id="{D61B8F1D-84F5-4C3F-B8D7-93C30AE4D4DB}"/>
              </a:ext>
            </a:extLst>
          </p:cNvPr>
          <p:cNvPicPr>
            <a:picLocks noChangeAspect="1"/>
          </p:cNvPicPr>
          <p:nvPr/>
        </p:nvPicPr>
        <p:blipFill>
          <a:blip r:embed="rId3"/>
          <a:stretch>
            <a:fillRect/>
          </a:stretch>
        </p:blipFill>
        <p:spPr>
          <a:xfrm>
            <a:off x="6817915" y="3984470"/>
            <a:ext cx="580592" cy="580592"/>
          </a:xfrm>
          <a:prstGeom prst="rect">
            <a:avLst/>
          </a:prstGeom>
        </p:spPr>
      </p:pic>
      <p:sp>
        <p:nvSpPr>
          <p:cNvPr id="16" name="TextBox 15">
            <a:extLst>
              <a:ext uri="{FF2B5EF4-FFF2-40B4-BE49-F238E27FC236}">
                <a16:creationId xmlns:a16="http://schemas.microsoft.com/office/drawing/2014/main" id="{51180E1A-67C6-4671-80D0-43159EA37EA0}"/>
              </a:ext>
            </a:extLst>
          </p:cNvPr>
          <p:cNvSpPr txBox="1"/>
          <p:nvPr/>
        </p:nvSpPr>
        <p:spPr>
          <a:xfrm>
            <a:off x="6691925" y="4414080"/>
            <a:ext cx="957263" cy="430887"/>
          </a:xfrm>
          <a:prstGeom prst="rect">
            <a:avLst/>
          </a:prstGeom>
          <a:noFill/>
        </p:spPr>
        <p:txBody>
          <a:bodyPr wrap="square" rtlCol="0">
            <a:spAutoFit/>
          </a:bodyPr>
          <a:lstStyle/>
          <a:p>
            <a:pPr algn="ctr"/>
            <a:r>
              <a:rPr lang="en-AU" sz="1100" dirty="0"/>
              <a:t>Service Endpoint 2</a:t>
            </a:r>
          </a:p>
        </p:txBody>
      </p:sp>
      <p:cxnSp>
        <p:nvCxnSpPr>
          <p:cNvPr id="18" name="Straight Arrow Connector 17">
            <a:extLst>
              <a:ext uri="{FF2B5EF4-FFF2-40B4-BE49-F238E27FC236}">
                <a16:creationId xmlns:a16="http://schemas.microsoft.com/office/drawing/2014/main" id="{1F14C719-76B6-4989-BAAF-41E3D6456E78}"/>
              </a:ext>
            </a:extLst>
          </p:cNvPr>
          <p:cNvCxnSpPr>
            <a:cxnSpLocks/>
          </p:cNvCxnSpPr>
          <p:nvPr/>
        </p:nvCxnSpPr>
        <p:spPr>
          <a:xfrm>
            <a:off x="5860652" y="4263210"/>
            <a:ext cx="957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B48A7676-74CA-4888-8132-B56DEA3BD9C1}"/>
              </a:ext>
            </a:extLst>
          </p:cNvPr>
          <p:cNvPicPr>
            <a:picLocks noChangeAspect="1"/>
          </p:cNvPicPr>
          <p:nvPr/>
        </p:nvPicPr>
        <p:blipFill>
          <a:blip r:embed="rId5"/>
          <a:stretch>
            <a:fillRect/>
          </a:stretch>
        </p:blipFill>
        <p:spPr>
          <a:xfrm>
            <a:off x="1359113" y="2791670"/>
            <a:ext cx="480395" cy="427915"/>
          </a:xfrm>
          <a:prstGeom prst="rect">
            <a:avLst/>
          </a:prstGeom>
        </p:spPr>
      </p:pic>
      <p:sp>
        <p:nvSpPr>
          <p:cNvPr id="62" name="TextBox 61">
            <a:extLst>
              <a:ext uri="{FF2B5EF4-FFF2-40B4-BE49-F238E27FC236}">
                <a16:creationId xmlns:a16="http://schemas.microsoft.com/office/drawing/2014/main" id="{B38B037C-52D4-41E9-AC8D-E7713B7A1BBE}"/>
              </a:ext>
            </a:extLst>
          </p:cNvPr>
          <p:cNvSpPr txBox="1"/>
          <p:nvPr/>
        </p:nvSpPr>
        <p:spPr>
          <a:xfrm>
            <a:off x="231004" y="2798337"/>
            <a:ext cx="1542081" cy="430887"/>
          </a:xfrm>
          <a:prstGeom prst="rect">
            <a:avLst/>
          </a:prstGeom>
          <a:noFill/>
        </p:spPr>
        <p:txBody>
          <a:bodyPr wrap="square" rtlCol="0">
            <a:spAutoFit/>
          </a:bodyPr>
          <a:lstStyle/>
          <a:p>
            <a:pPr algn="ctr"/>
            <a:r>
              <a:rPr lang="en-AU" sz="1100" dirty="0"/>
              <a:t>Storage </a:t>
            </a:r>
          </a:p>
          <a:p>
            <a:pPr algn="ctr"/>
            <a:r>
              <a:rPr lang="en-AU" sz="1100" dirty="0"/>
              <a:t>Account</a:t>
            </a:r>
          </a:p>
        </p:txBody>
      </p:sp>
      <p:cxnSp>
        <p:nvCxnSpPr>
          <p:cNvPr id="67" name="Connector: Elbow 66">
            <a:extLst>
              <a:ext uri="{FF2B5EF4-FFF2-40B4-BE49-F238E27FC236}">
                <a16:creationId xmlns:a16="http://schemas.microsoft.com/office/drawing/2014/main" id="{AC508E39-0DCC-4783-9C05-B5898B02B044}"/>
              </a:ext>
            </a:extLst>
          </p:cNvPr>
          <p:cNvCxnSpPr>
            <a:cxnSpLocks/>
          </p:cNvCxnSpPr>
          <p:nvPr/>
        </p:nvCxnSpPr>
        <p:spPr>
          <a:xfrm rot="16200000" flipV="1">
            <a:off x="3043053" y="3240706"/>
            <a:ext cx="835787" cy="844013"/>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9" name="Connector: Elbow 78">
            <a:extLst>
              <a:ext uri="{FF2B5EF4-FFF2-40B4-BE49-F238E27FC236}">
                <a16:creationId xmlns:a16="http://schemas.microsoft.com/office/drawing/2014/main" id="{386D864F-824D-4B7E-A06D-3AADC7FEF913}"/>
              </a:ext>
            </a:extLst>
          </p:cNvPr>
          <p:cNvCxnSpPr>
            <a:cxnSpLocks/>
          </p:cNvCxnSpPr>
          <p:nvPr/>
        </p:nvCxnSpPr>
        <p:spPr>
          <a:xfrm rot="10800000" flipV="1">
            <a:off x="2995655" y="2047766"/>
            <a:ext cx="926381" cy="885422"/>
          </a:xfrm>
          <a:prstGeom prst="bentConnector3">
            <a:avLst>
              <a:gd name="adj1" fmla="val 29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1" name="Rectangle 90">
            <a:extLst>
              <a:ext uri="{FF2B5EF4-FFF2-40B4-BE49-F238E27FC236}">
                <a16:creationId xmlns:a16="http://schemas.microsoft.com/office/drawing/2014/main" id="{13A6F7E5-1B64-4764-A092-10266697BE1B}"/>
              </a:ext>
            </a:extLst>
          </p:cNvPr>
          <p:cNvSpPr/>
          <p:nvPr/>
        </p:nvSpPr>
        <p:spPr>
          <a:xfrm>
            <a:off x="2023168" y="2760440"/>
            <a:ext cx="895503" cy="28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Container A</a:t>
            </a:r>
          </a:p>
        </p:txBody>
      </p:sp>
      <p:sp>
        <p:nvSpPr>
          <p:cNvPr id="93" name="Rectangle 92">
            <a:extLst>
              <a:ext uri="{FF2B5EF4-FFF2-40B4-BE49-F238E27FC236}">
                <a16:creationId xmlns:a16="http://schemas.microsoft.com/office/drawing/2014/main" id="{B705C470-E137-41D7-81BC-894A58AC0D70}"/>
              </a:ext>
            </a:extLst>
          </p:cNvPr>
          <p:cNvSpPr/>
          <p:nvPr/>
        </p:nvSpPr>
        <p:spPr>
          <a:xfrm>
            <a:off x="2023467" y="3116772"/>
            <a:ext cx="895503" cy="28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Container B</a:t>
            </a:r>
          </a:p>
        </p:txBody>
      </p:sp>
      <p:sp>
        <p:nvSpPr>
          <p:cNvPr id="96" name="Rectangle 95">
            <a:extLst>
              <a:ext uri="{FF2B5EF4-FFF2-40B4-BE49-F238E27FC236}">
                <a16:creationId xmlns:a16="http://schemas.microsoft.com/office/drawing/2014/main" id="{1D8164E3-7FED-4D23-9D85-D03D6BDE2710}"/>
              </a:ext>
            </a:extLst>
          </p:cNvPr>
          <p:cNvSpPr/>
          <p:nvPr/>
        </p:nvSpPr>
        <p:spPr>
          <a:xfrm>
            <a:off x="8205267" y="1549383"/>
            <a:ext cx="1098883" cy="302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Application Pods</a:t>
            </a:r>
          </a:p>
        </p:txBody>
      </p:sp>
      <p:sp>
        <p:nvSpPr>
          <p:cNvPr id="100" name="Rectangle 99">
            <a:extLst>
              <a:ext uri="{FF2B5EF4-FFF2-40B4-BE49-F238E27FC236}">
                <a16:creationId xmlns:a16="http://schemas.microsoft.com/office/drawing/2014/main" id="{F9DCBA5B-834F-4209-B5F2-CDD638E969BA}"/>
              </a:ext>
            </a:extLst>
          </p:cNvPr>
          <p:cNvSpPr/>
          <p:nvPr/>
        </p:nvSpPr>
        <p:spPr>
          <a:xfrm>
            <a:off x="8205268" y="4122218"/>
            <a:ext cx="1098883" cy="302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t>Application Pods</a:t>
            </a:r>
          </a:p>
        </p:txBody>
      </p:sp>
      <p:pic>
        <p:nvPicPr>
          <p:cNvPr id="95" name="Graphic 94">
            <a:extLst>
              <a:ext uri="{FF2B5EF4-FFF2-40B4-BE49-F238E27FC236}">
                <a16:creationId xmlns:a16="http://schemas.microsoft.com/office/drawing/2014/main" id="{9C03B1A0-24E4-46F6-A417-2C884ED601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4067" y="2703642"/>
            <a:ext cx="500165" cy="500165"/>
          </a:xfrm>
          <a:prstGeom prst="rect">
            <a:avLst/>
          </a:prstGeom>
        </p:spPr>
      </p:pic>
      <p:cxnSp>
        <p:nvCxnSpPr>
          <p:cNvPr id="104" name="Straight Arrow Connector 103">
            <a:extLst>
              <a:ext uri="{FF2B5EF4-FFF2-40B4-BE49-F238E27FC236}">
                <a16:creationId xmlns:a16="http://schemas.microsoft.com/office/drawing/2014/main" id="{3B5E24DA-9C7F-4A95-B942-6AEEFA4FF1AA}"/>
              </a:ext>
            </a:extLst>
          </p:cNvPr>
          <p:cNvCxnSpPr>
            <a:cxnSpLocks/>
          </p:cNvCxnSpPr>
          <p:nvPr/>
        </p:nvCxnSpPr>
        <p:spPr>
          <a:xfrm>
            <a:off x="7398507" y="1671872"/>
            <a:ext cx="63418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060BA56B-ECF9-40D5-A9D5-9BB632777C48}"/>
              </a:ext>
            </a:extLst>
          </p:cNvPr>
          <p:cNvCxnSpPr>
            <a:cxnSpLocks/>
          </p:cNvCxnSpPr>
          <p:nvPr/>
        </p:nvCxnSpPr>
        <p:spPr>
          <a:xfrm>
            <a:off x="7398507" y="4263207"/>
            <a:ext cx="634187" cy="103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3078E900-314F-47FC-8BFE-3E740027FB05}"/>
              </a:ext>
            </a:extLst>
          </p:cNvPr>
          <p:cNvSpPr txBox="1"/>
          <p:nvPr/>
        </p:nvSpPr>
        <p:spPr>
          <a:xfrm>
            <a:off x="3598462" y="1112065"/>
            <a:ext cx="577111" cy="128317"/>
          </a:xfrm>
          <a:prstGeom prst="rect">
            <a:avLst/>
          </a:prstGeom>
          <a:noFill/>
        </p:spPr>
        <p:txBody>
          <a:bodyPr wrap="square" rtlCol="0">
            <a:spAutoFit/>
          </a:bodyPr>
          <a:lstStyle/>
          <a:p>
            <a:endParaRPr lang="en-AU" dirty="0"/>
          </a:p>
        </p:txBody>
      </p:sp>
      <p:pic>
        <p:nvPicPr>
          <p:cNvPr id="21" name="Graphic 20">
            <a:extLst>
              <a:ext uri="{FF2B5EF4-FFF2-40B4-BE49-F238E27FC236}">
                <a16:creationId xmlns:a16="http://schemas.microsoft.com/office/drawing/2014/main" id="{F86FC974-F7D6-48C1-81BD-3842CF762E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54232" y="2695396"/>
            <a:ext cx="475585" cy="475585"/>
          </a:xfrm>
          <a:prstGeom prst="rect">
            <a:avLst/>
          </a:prstGeom>
        </p:spPr>
      </p:pic>
      <p:cxnSp>
        <p:nvCxnSpPr>
          <p:cNvPr id="28" name="Straight Arrow Connector 27">
            <a:extLst>
              <a:ext uri="{FF2B5EF4-FFF2-40B4-BE49-F238E27FC236}">
                <a16:creationId xmlns:a16="http://schemas.microsoft.com/office/drawing/2014/main" id="{1AC5D805-A8B0-4D02-9467-F219F2C72B9C}"/>
              </a:ext>
            </a:extLst>
          </p:cNvPr>
          <p:cNvCxnSpPr/>
          <p:nvPr/>
        </p:nvCxnSpPr>
        <p:spPr>
          <a:xfrm flipH="1">
            <a:off x="10165249" y="2933188"/>
            <a:ext cx="6521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8CD1725E-06A6-418E-AABA-8BC500CF7B3A}"/>
              </a:ext>
            </a:extLst>
          </p:cNvPr>
          <p:cNvSpPr txBox="1"/>
          <p:nvPr/>
        </p:nvSpPr>
        <p:spPr>
          <a:xfrm>
            <a:off x="10721136" y="2717744"/>
            <a:ext cx="932671" cy="430887"/>
          </a:xfrm>
          <a:prstGeom prst="rect">
            <a:avLst/>
          </a:prstGeom>
          <a:noFill/>
        </p:spPr>
        <p:txBody>
          <a:bodyPr wrap="square" rtlCol="0">
            <a:spAutoFit/>
          </a:bodyPr>
          <a:lstStyle/>
          <a:p>
            <a:pPr algn="ctr"/>
            <a:r>
              <a:rPr lang="en-AU" sz="1100" dirty="0"/>
              <a:t>Incoming Traffic</a:t>
            </a:r>
          </a:p>
        </p:txBody>
      </p:sp>
      <p:sp>
        <p:nvSpPr>
          <p:cNvPr id="20" name="Oval 19">
            <a:extLst>
              <a:ext uri="{FF2B5EF4-FFF2-40B4-BE49-F238E27FC236}">
                <a16:creationId xmlns:a16="http://schemas.microsoft.com/office/drawing/2014/main" id="{D716E5FB-C298-4912-85FC-39E07C2D1004}"/>
              </a:ext>
            </a:extLst>
          </p:cNvPr>
          <p:cNvSpPr/>
          <p:nvPr/>
        </p:nvSpPr>
        <p:spPr>
          <a:xfrm>
            <a:off x="2384226" y="1975063"/>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A</a:t>
            </a:r>
          </a:p>
        </p:txBody>
      </p:sp>
      <p:sp>
        <p:nvSpPr>
          <p:cNvPr id="22" name="Oval 21">
            <a:extLst>
              <a:ext uri="{FF2B5EF4-FFF2-40B4-BE49-F238E27FC236}">
                <a16:creationId xmlns:a16="http://schemas.microsoft.com/office/drawing/2014/main" id="{B760130C-A2D0-4158-A9D2-4C3AA01311BA}"/>
              </a:ext>
            </a:extLst>
          </p:cNvPr>
          <p:cNvSpPr/>
          <p:nvPr/>
        </p:nvSpPr>
        <p:spPr>
          <a:xfrm>
            <a:off x="2914613" y="4603249"/>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B</a:t>
            </a:r>
          </a:p>
        </p:txBody>
      </p:sp>
      <p:sp>
        <p:nvSpPr>
          <p:cNvPr id="23" name="Oval 22">
            <a:extLst>
              <a:ext uri="{FF2B5EF4-FFF2-40B4-BE49-F238E27FC236}">
                <a16:creationId xmlns:a16="http://schemas.microsoft.com/office/drawing/2014/main" id="{27BF7420-EA35-4517-AF2E-4B32ADE368EC}"/>
              </a:ext>
            </a:extLst>
          </p:cNvPr>
          <p:cNvSpPr/>
          <p:nvPr/>
        </p:nvSpPr>
        <p:spPr>
          <a:xfrm>
            <a:off x="3389462" y="795538"/>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a:t>
            </a:r>
          </a:p>
        </p:txBody>
      </p:sp>
      <p:sp>
        <p:nvSpPr>
          <p:cNvPr id="25" name="Oval 24">
            <a:extLst>
              <a:ext uri="{FF2B5EF4-FFF2-40B4-BE49-F238E27FC236}">
                <a16:creationId xmlns:a16="http://schemas.microsoft.com/office/drawing/2014/main" id="{040A58D2-6883-45F6-BEF9-C0BED71D76C5}"/>
              </a:ext>
            </a:extLst>
          </p:cNvPr>
          <p:cNvSpPr/>
          <p:nvPr/>
        </p:nvSpPr>
        <p:spPr>
          <a:xfrm>
            <a:off x="6025781" y="681178"/>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D</a:t>
            </a:r>
          </a:p>
        </p:txBody>
      </p:sp>
      <p:sp>
        <p:nvSpPr>
          <p:cNvPr id="27" name="Oval 26">
            <a:extLst>
              <a:ext uri="{FF2B5EF4-FFF2-40B4-BE49-F238E27FC236}">
                <a16:creationId xmlns:a16="http://schemas.microsoft.com/office/drawing/2014/main" id="{2A4DC4EB-DE32-42B1-B1B3-7617A8709149}"/>
              </a:ext>
            </a:extLst>
          </p:cNvPr>
          <p:cNvSpPr/>
          <p:nvPr/>
        </p:nvSpPr>
        <p:spPr>
          <a:xfrm>
            <a:off x="6041950" y="4818692"/>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E</a:t>
            </a:r>
          </a:p>
        </p:txBody>
      </p:sp>
      <p:sp>
        <p:nvSpPr>
          <p:cNvPr id="30" name="Oval 29">
            <a:extLst>
              <a:ext uri="{FF2B5EF4-FFF2-40B4-BE49-F238E27FC236}">
                <a16:creationId xmlns:a16="http://schemas.microsoft.com/office/drawing/2014/main" id="{158FCF81-FE16-410C-A192-7115AF745521}"/>
              </a:ext>
            </a:extLst>
          </p:cNvPr>
          <p:cNvSpPr/>
          <p:nvPr/>
        </p:nvSpPr>
        <p:spPr>
          <a:xfrm>
            <a:off x="8205267" y="1956500"/>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F</a:t>
            </a:r>
          </a:p>
        </p:txBody>
      </p:sp>
      <p:sp>
        <p:nvSpPr>
          <p:cNvPr id="31" name="Oval 30">
            <a:extLst>
              <a:ext uri="{FF2B5EF4-FFF2-40B4-BE49-F238E27FC236}">
                <a16:creationId xmlns:a16="http://schemas.microsoft.com/office/drawing/2014/main" id="{1EF80591-E814-40D8-A3B3-921E8E20AAFE}"/>
              </a:ext>
            </a:extLst>
          </p:cNvPr>
          <p:cNvSpPr/>
          <p:nvPr/>
        </p:nvSpPr>
        <p:spPr>
          <a:xfrm>
            <a:off x="9777583" y="3148631"/>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H</a:t>
            </a:r>
          </a:p>
        </p:txBody>
      </p:sp>
      <p:sp>
        <p:nvSpPr>
          <p:cNvPr id="32" name="Oval 31">
            <a:extLst>
              <a:ext uri="{FF2B5EF4-FFF2-40B4-BE49-F238E27FC236}">
                <a16:creationId xmlns:a16="http://schemas.microsoft.com/office/drawing/2014/main" id="{36352197-7301-44C5-AADB-2700DA3D1B97}"/>
              </a:ext>
            </a:extLst>
          </p:cNvPr>
          <p:cNvSpPr/>
          <p:nvPr/>
        </p:nvSpPr>
        <p:spPr>
          <a:xfrm>
            <a:off x="8205267" y="4529335"/>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G</a:t>
            </a:r>
          </a:p>
        </p:txBody>
      </p:sp>
      <p:pic>
        <p:nvPicPr>
          <p:cNvPr id="34" name="Graphic 33">
            <a:extLst>
              <a:ext uri="{FF2B5EF4-FFF2-40B4-BE49-F238E27FC236}">
                <a16:creationId xmlns:a16="http://schemas.microsoft.com/office/drawing/2014/main" id="{71788021-44AC-4A4E-B229-4F74EA5F585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32048" y="5771615"/>
            <a:ext cx="452145" cy="452145"/>
          </a:xfrm>
          <a:prstGeom prst="rect">
            <a:avLst/>
          </a:prstGeom>
        </p:spPr>
      </p:pic>
      <p:pic>
        <p:nvPicPr>
          <p:cNvPr id="41" name="Picture 40">
            <a:extLst>
              <a:ext uri="{FF2B5EF4-FFF2-40B4-BE49-F238E27FC236}">
                <a16:creationId xmlns:a16="http://schemas.microsoft.com/office/drawing/2014/main" id="{B54064EF-01F9-44D7-B7CC-254879E76C5E}"/>
              </a:ext>
            </a:extLst>
          </p:cNvPr>
          <p:cNvPicPr>
            <a:picLocks noChangeAspect="1"/>
          </p:cNvPicPr>
          <p:nvPr/>
        </p:nvPicPr>
        <p:blipFill>
          <a:blip r:embed="rId12"/>
          <a:stretch>
            <a:fillRect/>
          </a:stretch>
        </p:blipFill>
        <p:spPr>
          <a:xfrm>
            <a:off x="6164226" y="5782249"/>
            <a:ext cx="369656" cy="427016"/>
          </a:xfrm>
          <a:prstGeom prst="rect">
            <a:avLst/>
          </a:prstGeom>
        </p:spPr>
      </p:pic>
      <p:sp>
        <p:nvSpPr>
          <p:cNvPr id="43" name="TextBox 42">
            <a:extLst>
              <a:ext uri="{FF2B5EF4-FFF2-40B4-BE49-F238E27FC236}">
                <a16:creationId xmlns:a16="http://schemas.microsoft.com/office/drawing/2014/main" id="{38F128E1-A239-41A5-8772-C90EBD4CA29C}"/>
              </a:ext>
            </a:extLst>
          </p:cNvPr>
          <p:cNvSpPr txBox="1"/>
          <p:nvPr/>
        </p:nvSpPr>
        <p:spPr>
          <a:xfrm>
            <a:off x="4584394" y="6313030"/>
            <a:ext cx="2797015" cy="261610"/>
          </a:xfrm>
          <a:prstGeom prst="rect">
            <a:avLst/>
          </a:prstGeom>
          <a:noFill/>
        </p:spPr>
        <p:txBody>
          <a:bodyPr wrap="square" rtlCol="0">
            <a:spAutoFit/>
          </a:bodyPr>
          <a:lstStyle/>
          <a:p>
            <a:pPr algn="ctr"/>
            <a:r>
              <a:rPr lang="en-AU" sz="1100" dirty="0"/>
              <a:t>Azure DevOps – Repos and Pipelines</a:t>
            </a:r>
          </a:p>
        </p:txBody>
      </p:sp>
    </p:spTree>
    <p:extLst>
      <p:ext uri="{BB962C8B-B14F-4D97-AF65-F5344CB8AC3E}">
        <p14:creationId xmlns:p14="http://schemas.microsoft.com/office/powerpoint/2010/main" val="1571949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4BF643B-19A7-465F-8809-3165C1FD7AD2}"/>
              </a:ext>
            </a:extLst>
          </p:cNvPr>
          <p:cNvSpPr/>
          <p:nvPr/>
        </p:nvSpPr>
        <p:spPr>
          <a:xfrm>
            <a:off x="2125981" y="1795250"/>
            <a:ext cx="9365013" cy="3386696"/>
          </a:xfrm>
          <a:prstGeom prst="rect">
            <a:avLst/>
          </a:prstGeom>
          <a:noFill/>
          <a:ln w="19050">
            <a:solidFill>
              <a:schemeClr val="accent5">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a:extLst>
              <a:ext uri="{FF2B5EF4-FFF2-40B4-BE49-F238E27FC236}">
                <a16:creationId xmlns:a16="http://schemas.microsoft.com/office/drawing/2014/main" id="{9E0B84AA-8367-4DE5-A3DC-ADBBC325326D}"/>
              </a:ext>
            </a:extLst>
          </p:cNvPr>
          <p:cNvSpPr/>
          <p:nvPr/>
        </p:nvSpPr>
        <p:spPr>
          <a:xfrm>
            <a:off x="7845751" y="1261888"/>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a:t>
            </a:r>
          </a:p>
        </p:txBody>
      </p:sp>
      <p:sp>
        <p:nvSpPr>
          <p:cNvPr id="5" name="TextBox 4">
            <a:extLst>
              <a:ext uri="{FF2B5EF4-FFF2-40B4-BE49-F238E27FC236}">
                <a16:creationId xmlns:a16="http://schemas.microsoft.com/office/drawing/2014/main" id="{70BCEA7A-3975-4912-AF62-FB279A8AE666}"/>
              </a:ext>
            </a:extLst>
          </p:cNvPr>
          <p:cNvSpPr txBox="1"/>
          <p:nvPr/>
        </p:nvSpPr>
        <p:spPr>
          <a:xfrm>
            <a:off x="8092497" y="850780"/>
            <a:ext cx="1420159" cy="646331"/>
          </a:xfrm>
          <a:prstGeom prst="rect">
            <a:avLst/>
          </a:prstGeom>
          <a:noFill/>
        </p:spPr>
        <p:txBody>
          <a:bodyPr wrap="square" rtlCol="0">
            <a:spAutoFit/>
          </a:bodyPr>
          <a:lstStyle/>
          <a:p>
            <a:pPr algn="ctr"/>
            <a:r>
              <a:rPr lang="en-AU" sz="1200" b="1" dirty="0"/>
              <a:t>Intelligent Recommendations Account</a:t>
            </a:r>
          </a:p>
        </p:txBody>
      </p:sp>
      <p:cxnSp>
        <p:nvCxnSpPr>
          <p:cNvPr id="9" name="Connector: Elbow 8">
            <a:extLst>
              <a:ext uri="{FF2B5EF4-FFF2-40B4-BE49-F238E27FC236}">
                <a16:creationId xmlns:a16="http://schemas.microsoft.com/office/drawing/2014/main" id="{2FBF3E27-43AA-4AFF-81FB-5EE4BFD25BB1}"/>
              </a:ext>
            </a:extLst>
          </p:cNvPr>
          <p:cNvCxnSpPr>
            <a:cxnSpLocks/>
          </p:cNvCxnSpPr>
          <p:nvPr/>
        </p:nvCxnSpPr>
        <p:spPr>
          <a:xfrm rot="5400000">
            <a:off x="7699173" y="1416778"/>
            <a:ext cx="404036" cy="1802775"/>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7B20935-93CF-4B7A-BF7B-0E3D7A10B463}"/>
              </a:ext>
            </a:extLst>
          </p:cNvPr>
          <p:cNvCxnSpPr/>
          <p:nvPr/>
        </p:nvCxnSpPr>
        <p:spPr>
          <a:xfrm>
            <a:off x="7007824" y="2520090"/>
            <a:ext cx="0" cy="574158"/>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1D7D802-CC80-4A02-9817-9103B76AF98C}"/>
              </a:ext>
            </a:extLst>
          </p:cNvPr>
          <p:cNvSpPr txBox="1"/>
          <p:nvPr/>
        </p:nvSpPr>
        <p:spPr>
          <a:xfrm>
            <a:off x="9917851" y="3116070"/>
            <a:ext cx="1514797" cy="276999"/>
          </a:xfrm>
          <a:prstGeom prst="rect">
            <a:avLst/>
          </a:prstGeom>
          <a:noFill/>
        </p:spPr>
        <p:txBody>
          <a:bodyPr wrap="square" rtlCol="0">
            <a:spAutoFit/>
          </a:bodyPr>
          <a:lstStyle/>
          <a:p>
            <a:pPr algn="ctr"/>
            <a:r>
              <a:rPr lang="en-AU" sz="1200" b="1" i="1" dirty="0"/>
              <a:t>Modeling Resources</a:t>
            </a:r>
          </a:p>
        </p:txBody>
      </p:sp>
      <p:cxnSp>
        <p:nvCxnSpPr>
          <p:cNvPr id="18" name="Connector: Elbow 17">
            <a:extLst>
              <a:ext uri="{FF2B5EF4-FFF2-40B4-BE49-F238E27FC236}">
                <a16:creationId xmlns:a16="http://schemas.microsoft.com/office/drawing/2014/main" id="{DFAEC482-44E5-4EFE-A8E6-C0872F233111}"/>
              </a:ext>
            </a:extLst>
          </p:cNvPr>
          <p:cNvCxnSpPr>
            <a:cxnSpLocks/>
          </p:cNvCxnSpPr>
          <p:nvPr/>
        </p:nvCxnSpPr>
        <p:spPr>
          <a:xfrm rot="16200000" flipH="1">
            <a:off x="9513282" y="1405441"/>
            <a:ext cx="403944" cy="1825353"/>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CC430A9-01A8-4970-8225-34FBD4063147}"/>
              </a:ext>
            </a:extLst>
          </p:cNvPr>
          <p:cNvCxnSpPr>
            <a:cxnSpLocks/>
          </p:cNvCxnSpPr>
          <p:nvPr/>
        </p:nvCxnSpPr>
        <p:spPr>
          <a:xfrm>
            <a:off x="10619910" y="2529058"/>
            <a:ext cx="0" cy="574158"/>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87ECFE6C-184A-47AD-AAFE-FC96B3357179}"/>
              </a:ext>
            </a:extLst>
          </p:cNvPr>
          <p:cNvSpPr txBox="1"/>
          <p:nvPr/>
        </p:nvSpPr>
        <p:spPr>
          <a:xfrm>
            <a:off x="6307796" y="3113271"/>
            <a:ext cx="1420159" cy="276999"/>
          </a:xfrm>
          <a:prstGeom prst="rect">
            <a:avLst/>
          </a:prstGeom>
          <a:noFill/>
        </p:spPr>
        <p:txBody>
          <a:bodyPr wrap="square" rtlCol="0">
            <a:spAutoFit/>
          </a:bodyPr>
          <a:lstStyle/>
          <a:p>
            <a:pPr algn="ctr"/>
            <a:r>
              <a:rPr lang="en-AU" sz="1200" b="1" i="1" dirty="0"/>
              <a:t>Service Endpoints</a:t>
            </a:r>
          </a:p>
        </p:txBody>
      </p:sp>
      <p:sp>
        <p:nvSpPr>
          <p:cNvPr id="24" name="TextBox 23">
            <a:extLst>
              <a:ext uri="{FF2B5EF4-FFF2-40B4-BE49-F238E27FC236}">
                <a16:creationId xmlns:a16="http://schemas.microsoft.com/office/drawing/2014/main" id="{3669FEC1-FFA4-4FF0-B8F8-F7F82594CFA3}"/>
              </a:ext>
            </a:extLst>
          </p:cNvPr>
          <p:cNvSpPr txBox="1"/>
          <p:nvPr/>
        </p:nvSpPr>
        <p:spPr>
          <a:xfrm>
            <a:off x="9862511" y="3390270"/>
            <a:ext cx="1514797" cy="1277273"/>
          </a:xfrm>
          <a:prstGeom prst="rect">
            <a:avLst/>
          </a:prstGeom>
          <a:noFill/>
        </p:spPr>
        <p:txBody>
          <a:bodyPr wrap="square" rtlCol="0">
            <a:spAutoFit/>
          </a:bodyPr>
          <a:lstStyle/>
          <a:p>
            <a:pPr algn="ctr"/>
            <a:r>
              <a:rPr lang="en-AU" sz="1100" i="1" dirty="0"/>
              <a:t>Modeling Resource 1</a:t>
            </a:r>
          </a:p>
          <a:p>
            <a:pPr algn="ctr"/>
            <a:r>
              <a:rPr lang="en-AU" sz="1100" i="1" dirty="0"/>
              <a:t>Modeling Resource 2</a:t>
            </a:r>
          </a:p>
          <a:p>
            <a:pPr algn="ctr"/>
            <a:r>
              <a:rPr lang="en-AU" sz="1100" i="1" dirty="0"/>
              <a:t>.</a:t>
            </a:r>
          </a:p>
          <a:p>
            <a:pPr algn="ctr"/>
            <a:r>
              <a:rPr lang="en-AU" sz="1100" i="1" dirty="0"/>
              <a:t>.</a:t>
            </a:r>
          </a:p>
          <a:p>
            <a:pPr algn="ctr"/>
            <a:r>
              <a:rPr lang="en-AU" sz="1100" i="1" dirty="0"/>
              <a:t>.</a:t>
            </a:r>
          </a:p>
          <a:p>
            <a:pPr algn="ctr"/>
            <a:r>
              <a:rPr lang="en-AU" sz="1100" i="1" dirty="0"/>
              <a:t>.</a:t>
            </a:r>
          </a:p>
          <a:p>
            <a:pPr algn="ctr"/>
            <a:r>
              <a:rPr lang="en-AU" sz="1100" i="1" dirty="0"/>
              <a:t>Modeling Resource N</a:t>
            </a:r>
          </a:p>
        </p:txBody>
      </p:sp>
      <p:sp>
        <p:nvSpPr>
          <p:cNvPr id="28" name="TextBox 27">
            <a:extLst>
              <a:ext uri="{FF2B5EF4-FFF2-40B4-BE49-F238E27FC236}">
                <a16:creationId xmlns:a16="http://schemas.microsoft.com/office/drawing/2014/main" id="{383F48E2-8BE0-418F-9DED-1AF5C857184D}"/>
              </a:ext>
            </a:extLst>
          </p:cNvPr>
          <p:cNvSpPr txBox="1"/>
          <p:nvPr/>
        </p:nvSpPr>
        <p:spPr>
          <a:xfrm>
            <a:off x="6260476" y="3390270"/>
            <a:ext cx="1514797" cy="1277273"/>
          </a:xfrm>
          <a:prstGeom prst="rect">
            <a:avLst/>
          </a:prstGeom>
          <a:noFill/>
        </p:spPr>
        <p:txBody>
          <a:bodyPr wrap="square" rtlCol="0">
            <a:spAutoFit/>
          </a:bodyPr>
          <a:lstStyle/>
          <a:p>
            <a:pPr algn="ctr"/>
            <a:r>
              <a:rPr lang="en-AU" sz="1100" i="1" dirty="0"/>
              <a:t>Service Endpoint 1</a:t>
            </a:r>
          </a:p>
          <a:p>
            <a:pPr algn="ctr"/>
            <a:r>
              <a:rPr lang="en-AU" sz="1100" i="1" dirty="0"/>
              <a:t>Service Endpoint 2</a:t>
            </a:r>
          </a:p>
          <a:p>
            <a:pPr algn="ctr"/>
            <a:r>
              <a:rPr lang="en-AU" sz="1100" i="1" dirty="0"/>
              <a:t>.</a:t>
            </a:r>
          </a:p>
          <a:p>
            <a:pPr algn="ctr"/>
            <a:r>
              <a:rPr lang="en-AU" sz="1100" i="1" dirty="0"/>
              <a:t>.</a:t>
            </a:r>
          </a:p>
          <a:p>
            <a:pPr algn="ctr"/>
            <a:r>
              <a:rPr lang="en-AU" sz="1100" i="1" dirty="0"/>
              <a:t>.</a:t>
            </a:r>
          </a:p>
          <a:p>
            <a:pPr algn="ctr"/>
            <a:r>
              <a:rPr lang="en-AU" sz="1100" i="1" dirty="0"/>
              <a:t>.</a:t>
            </a:r>
          </a:p>
          <a:p>
            <a:pPr algn="ctr"/>
            <a:r>
              <a:rPr lang="en-AU" sz="1100" i="1" dirty="0"/>
              <a:t>Service Endpoint N</a:t>
            </a:r>
          </a:p>
        </p:txBody>
      </p:sp>
      <p:pic>
        <p:nvPicPr>
          <p:cNvPr id="33" name="Picture 32">
            <a:extLst>
              <a:ext uri="{FF2B5EF4-FFF2-40B4-BE49-F238E27FC236}">
                <a16:creationId xmlns:a16="http://schemas.microsoft.com/office/drawing/2014/main" id="{2467C8BF-5C1A-4488-8905-7503F86CD731}"/>
              </a:ext>
            </a:extLst>
          </p:cNvPr>
          <p:cNvPicPr>
            <a:picLocks noChangeAspect="1"/>
          </p:cNvPicPr>
          <p:nvPr/>
        </p:nvPicPr>
        <p:blipFill>
          <a:blip r:embed="rId2"/>
          <a:stretch>
            <a:fillRect/>
          </a:stretch>
        </p:blipFill>
        <p:spPr>
          <a:xfrm>
            <a:off x="8398879" y="1457095"/>
            <a:ext cx="682708" cy="682708"/>
          </a:xfrm>
          <a:prstGeom prst="rect">
            <a:avLst/>
          </a:prstGeom>
        </p:spPr>
      </p:pic>
      <p:pic>
        <p:nvPicPr>
          <p:cNvPr id="30" name="Picture 29">
            <a:extLst>
              <a:ext uri="{FF2B5EF4-FFF2-40B4-BE49-F238E27FC236}">
                <a16:creationId xmlns:a16="http://schemas.microsoft.com/office/drawing/2014/main" id="{A34A4985-9EDB-4653-8B2B-215CA3D03C80}"/>
              </a:ext>
            </a:extLst>
          </p:cNvPr>
          <p:cNvPicPr>
            <a:picLocks noChangeAspect="1"/>
          </p:cNvPicPr>
          <p:nvPr/>
        </p:nvPicPr>
        <p:blipFill>
          <a:blip r:embed="rId3"/>
          <a:stretch>
            <a:fillRect/>
          </a:stretch>
        </p:blipFill>
        <p:spPr>
          <a:xfrm>
            <a:off x="2327906" y="5482655"/>
            <a:ext cx="686148" cy="757622"/>
          </a:xfrm>
          <a:prstGeom prst="rect">
            <a:avLst/>
          </a:prstGeom>
        </p:spPr>
      </p:pic>
      <p:sp>
        <p:nvSpPr>
          <p:cNvPr id="37" name="TextBox 36">
            <a:extLst>
              <a:ext uri="{FF2B5EF4-FFF2-40B4-BE49-F238E27FC236}">
                <a16:creationId xmlns:a16="http://schemas.microsoft.com/office/drawing/2014/main" id="{7BD66A53-8875-42E0-BCFA-6C2E160958FD}"/>
              </a:ext>
            </a:extLst>
          </p:cNvPr>
          <p:cNvSpPr txBox="1"/>
          <p:nvPr/>
        </p:nvSpPr>
        <p:spPr>
          <a:xfrm>
            <a:off x="2327906" y="3108404"/>
            <a:ext cx="2463813" cy="276999"/>
          </a:xfrm>
          <a:prstGeom prst="rect">
            <a:avLst/>
          </a:prstGeom>
          <a:noFill/>
        </p:spPr>
        <p:txBody>
          <a:bodyPr wrap="square" rtlCol="0">
            <a:spAutoFit/>
          </a:bodyPr>
          <a:lstStyle/>
          <a:p>
            <a:pPr algn="ctr"/>
            <a:r>
              <a:rPr lang="en-AU" sz="1200" b="1" i="1" dirty="0"/>
              <a:t>Endpoint Authentication </a:t>
            </a:r>
          </a:p>
        </p:txBody>
      </p:sp>
      <p:sp>
        <p:nvSpPr>
          <p:cNvPr id="41" name="TextBox 40">
            <a:extLst>
              <a:ext uri="{FF2B5EF4-FFF2-40B4-BE49-F238E27FC236}">
                <a16:creationId xmlns:a16="http://schemas.microsoft.com/office/drawing/2014/main" id="{FCE6625F-86FC-4274-82B9-AF1B5434F8A1}"/>
              </a:ext>
            </a:extLst>
          </p:cNvPr>
          <p:cNvSpPr txBox="1"/>
          <p:nvPr/>
        </p:nvSpPr>
        <p:spPr>
          <a:xfrm>
            <a:off x="2821949" y="3331937"/>
            <a:ext cx="1514797" cy="1277273"/>
          </a:xfrm>
          <a:prstGeom prst="rect">
            <a:avLst/>
          </a:prstGeom>
          <a:noFill/>
        </p:spPr>
        <p:txBody>
          <a:bodyPr wrap="square" rtlCol="0">
            <a:spAutoFit/>
          </a:bodyPr>
          <a:lstStyle/>
          <a:p>
            <a:pPr algn="ctr"/>
            <a:r>
              <a:rPr lang="en-AU" sz="1100" i="1" dirty="0"/>
              <a:t>AAD App ID 1</a:t>
            </a:r>
          </a:p>
          <a:p>
            <a:pPr algn="ctr"/>
            <a:r>
              <a:rPr lang="en-AU" sz="1100" i="1" dirty="0"/>
              <a:t>AAD App ID 2</a:t>
            </a:r>
          </a:p>
          <a:p>
            <a:pPr algn="ctr"/>
            <a:r>
              <a:rPr lang="en-AU" sz="1100" i="1" dirty="0"/>
              <a:t>.</a:t>
            </a:r>
          </a:p>
          <a:p>
            <a:pPr algn="ctr"/>
            <a:r>
              <a:rPr lang="en-AU" sz="1100" i="1" dirty="0"/>
              <a:t>.</a:t>
            </a:r>
          </a:p>
          <a:p>
            <a:pPr algn="ctr"/>
            <a:r>
              <a:rPr lang="en-AU" sz="1100" i="1" dirty="0"/>
              <a:t>.</a:t>
            </a:r>
          </a:p>
          <a:p>
            <a:pPr algn="ctr"/>
            <a:r>
              <a:rPr lang="en-AU" sz="1100" i="1" dirty="0"/>
              <a:t>.</a:t>
            </a:r>
          </a:p>
          <a:p>
            <a:pPr algn="ctr"/>
            <a:r>
              <a:rPr lang="en-AU" sz="1100" i="1" dirty="0"/>
              <a:t>AAD App ID N</a:t>
            </a:r>
          </a:p>
        </p:txBody>
      </p:sp>
      <p:cxnSp>
        <p:nvCxnSpPr>
          <p:cNvPr id="43" name="Straight Arrow Connector 42">
            <a:extLst>
              <a:ext uri="{FF2B5EF4-FFF2-40B4-BE49-F238E27FC236}">
                <a16:creationId xmlns:a16="http://schemas.microsoft.com/office/drawing/2014/main" id="{0295E14D-CD50-4FF6-B43E-B063FE884A28}"/>
              </a:ext>
            </a:extLst>
          </p:cNvPr>
          <p:cNvCxnSpPr/>
          <p:nvPr/>
        </p:nvCxnSpPr>
        <p:spPr>
          <a:xfrm>
            <a:off x="1058806" y="3433705"/>
            <a:ext cx="834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3A9507E-796D-4D8C-B78B-D28C7A9F45E0}"/>
              </a:ext>
            </a:extLst>
          </p:cNvPr>
          <p:cNvCxnSpPr>
            <a:cxnSpLocks/>
          </p:cNvCxnSpPr>
          <p:nvPr/>
        </p:nvCxnSpPr>
        <p:spPr>
          <a:xfrm>
            <a:off x="1058806" y="3643255"/>
            <a:ext cx="834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955EE54-A1EF-4499-A7BA-FEABDE1C3961}"/>
              </a:ext>
            </a:extLst>
          </p:cNvPr>
          <p:cNvCxnSpPr>
            <a:cxnSpLocks/>
          </p:cNvCxnSpPr>
          <p:nvPr/>
        </p:nvCxnSpPr>
        <p:spPr>
          <a:xfrm>
            <a:off x="1066426" y="4481455"/>
            <a:ext cx="834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1AF838D-8F4E-4765-93C5-C5CA60E082A0}"/>
              </a:ext>
            </a:extLst>
          </p:cNvPr>
          <p:cNvSpPr txBox="1"/>
          <p:nvPr/>
        </p:nvSpPr>
        <p:spPr>
          <a:xfrm>
            <a:off x="-204692" y="3331936"/>
            <a:ext cx="1514797" cy="1277273"/>
          </a:xfrm>
          <a:prstGeom prst="rect">
            <a:avLst/>
          </a:prstGeom>
          <a:noFill/>
        </p:spPr>
        <p:txBody>
          <a:bodyPr wrap="square" rtlCol="0">
            <a:spAutoFit/>
          </a:bodyPr>
          <a:lstStyle/>
          <a:p>
            <a:pPr algn="ctr"/>
            <a:r>
              <a:rPr lang="en-AU" sz="1100" i="1" dirty="0"/>
              <a:t>App 1</a:t>
            </a:r>
          </a:p>
          <a:p>
            <a:pPr algn="ctr"/>
            <a:r>
              <a:rPr lang="en-AU" sz="1100" i="1" dirty="0"/>
              <a:t>App 2</a:t>
            </a:r>
          </a:p>
          <a:p>
            <a:pPr algn="ctr"/>
            <a:r>
              <a:rPr lang="en-AU" sz="1100" i="1" dirty="0"/>
              <a:t>.</a:t>
            </a:r>
          </a:p>
          <a:p>
            <a:pPr algn="ctr"/>
            <a:r>
              <a:rPr lang="en-AU" sz="1100" i="1" dirty="0"/>
              <a:t>.</a:t>
            </a:r>
          </a:p>
          <a:p>
            <a:pPr algn="ctr"/>
            <a:r>
              <a:rPr lang="en-AU" sz="1100" i="1" dirty="0"/>
              <a:t>.</a:t>
            </a:r>
          </a:p>
          <a:p>
            <a:pPr algn="ctr"/>
            <a:r>
              <a:rPr lang="en-AU" sz="1100" i="1" dirty="0"/>
              <a:t>.</a:t>
            </a:r>
          </a:p>
          <a:p>
            <a:pPr algn="ctr"/>
            <a:r>
              <a:rPr lang="en-AU" sz="1100" i="1" dirty="0"/>
              <a:t>App N</a:t>
            </a:r>
          </a:p>
        </p:txBody>
      </p:sp>
      <p:sp>
        <p:nvSpPr>
          <p:cNvPr id="51" name="TextBox 50">
            <a:extLst>
              <a:ext uri="{FF2B5EF4-FFF2-40B4-BE49-F238E27FC236}">
                <a16:creationId xmlns:a16="http://schemas.microsoft.com/office/drawing/2014/main" id="{B20D304E-5D33-4C87-8DCA-A24231B60D66}"/>
              </a:ext>
            </a:extLst>
          </p:cNvPr>
          <p:cNvSpPr txBox="1"/>
          <p:nvPr/>
        </p:nvSpPr>
        <p:spPr>
          <a:xfrm>
            <a:off x="-52794" y="3028953"/>
            <a:ext cx="2463813" cy="276999"/>
          </a:xfrm>
          <a:prstGeom prst="rect">
            <a:avLst/>
          </a:prstGeom>
          <a:noFill/>
        </p:spPr>
        <p:txBody>
          <a:bodyPr wrap="square" rtlCol="0">
            <a:spAutoFit/>
          </a:bodyPr>
          <a:lstStyle/>
          <a:p>
            <a:pPr algn="ctr"/>
            <a:r>
              <a:rPr lang="en-AU" sz="1200" b="1" i="1" dirty="0"/>
              <a:t>External Applications</a:t>
            </a:r>
          </a:p>
        </p:txBody>
      </p:sp>
      <p:sp>
        <p:nvSpPr>
          <p:cNvPr id="52" name="Left Brace 51">
            <a:extLst>
              <a:ext uri="{FF2B5EF4-FFF2-40B4-BE49-F238E27FC236}">
                <a16:creationId xmlns:a16="http://schemas.microsoft.com/office/drawing/2014/main" id="{55C8496D-9489-46D4-A303-53047A493845}"/>
              </a:ext>
            </a:extLst>
          </p:cNvPr>
          <p:cNvSpPr/>
          <p:nvPr/>
        </p:nvSpPr>
        <p:spPr>
          <a:xfrm>
            <a:off x="5546101" y="2440809"/>
            <a:ext cx="520678" cy="31973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3" name="Arrow: Right 52">
            <a:extLst>
              <a:ext uri="{FF2B5EF4-FFF2-40B4-BE49-F238E27FC236}">
                <a16:creationId xmlns:a16="http://schemas.microsoft.com/office/drawing/2014/main" id="{2EBF8D43-C7CC-44BC-BA41-DCEB7C9EF215}"/>
              </a:ext>
            </a:extLst>
          </p:cNvPr>
          <p:cNvSpPr/>
          <p:nvPr/>
        </p:nvSpPr>
        <p:spPr>
          <a:xfrm>
            <a:off x="4743869" y="3941484"/>
            <a:ext cx="541571" cy="212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Oval 54">
            <a:extLst>
              <a:ext uri="{FF2B5EF4-FFF2-40B4-BE49-F238E27FC236}">
                <a16:creationId xmlns:a16="http://schemas.microsoft.com/office/drawing/2014/main" id="{13BA78BF-13DA-434D-A544-2F6CD5717D3F}"/>
              </a:ext>
            </a:extLst>
          </p:cNvPr>
          <p:cNvSpPr/>
          <p:nvPr/>
        </p:nvSpPr>
        <p:spPr>
          <a:xfrm>
            <a:off x="552706" y="2433000"/>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A</a:t>
            </a:r>
          </a:p>
        </p:txBody>
      </p:sp>
      <p:sp>
        <p:nvSpPr>
          <p:cNvPr id="57" name="Oval 56">
            <a:extLst>
              <a:ext uri="{FF2B5EF4-FFF2-40B4-BE49-F238E27FC236}">
                <a16:creationId xmlns:a16="http://schemas.microsoft.com/office/drawing/2014/main" id="{D33FEADF-0CA3-494E-A1AD-55FAB2B922BB}"/>
              </a:ext>
            </a:extLst>
          </p:cNvPr>
          <p:cNvSpPr/>
          <p:nvPr/>
        </p:nvSpPr>
        <p:spPr>
          <a:xfrm>
            <a:off x="2689411" y="2217556"/>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B</a:t>
            </a:r>
          </a:p>
        </p:txBody>
      </p:sp>
      <p:sp>
        <p:nvSpPr>
          <p:cNvPr id="59" name="Oval 58">
            <a:extLst>
              <a:ext uri="{FF2B5EF4-FFF2-40B4-BE49-F238E27FC236}">
                <a16:creationId xmlns:a16="http://schemas.microsoft.com/office/drawing/2014/main" id="{1644D230-8272-4FC1-9F67-D338918619ED}"/>
              </a:ext>
            </a:extLst>
          </p:cNvPr>
          <p:cNvSpPr/>
          <p:nvPr/>
        </p:nvSpPr>
        <p:spPr>
          <a:xfrm>
            <a:off x="7594118" y="2736565"/>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D</a:t>
            </a:r>
          </a:p>
        </p:txBody>
      </p:sp>
      <p:sp>
        <p:nvSpPr>
          <p:cNvPr id="61" name="Oval 60">
            <a:extLst>
              <a:ext uri="{FF2B5EF4-FFF2-40B4-BE49-F238E27FC236}">
                <a16:creationId xmlns:a16="http://schemas.microsoft.com/office/drawing/2014/main" id="{114A08AD-30F4-49AF-A23A-71D6D1F1BC59}"/>
              </a:ext>
            </a:extLst>
          </p:cNvPr>
          <p:cNvSpPr/>
          <p:nvPr/>
        </p:nvSpPr>
        <p:spPr>
          <a:xfrm>
            <a:off x="9572528" y="2692702"/>
            <a:ext cx="493491" cy="43088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E</a:t>
            </a:r>
          </a:p>
        </p:txBody>
      </p:sp>
      <p:sp>
        <p:nvSpPr>
          <p:cNvPr id="65" name="Rectangle 64">
            <a:extLst>
              <a:ext uri="{FF2B5EF4-FFF2-40B4-BE49-F238E27FC236}">
                <a16:creationId xmlns:a16="http://schemas.microsoft.com/office/drawing/2014/main" id="{509DCC79-3D09-4BCA-888B-EC1D4C69B462}"/>
              </a:ext>
            </a:extLst>
          </p:cNvPr>
          <p:cNvSpPr/>
          <p:nvPr/>
        </p:nvSpPr>
        <p:spPr>
          <a:xfrm>
            <a:off x="2513260" y="3049447"/>
            <a:ext cx="2003070" cy="1762584"/>
          </a:xfrm>
          <a:prstGeom prst="rect">
            <a:avLst/>
          </a:prstGeom>
          <a:noFill/>
          <a:ln w="19050">
            <a:solidFill>
              <a:schemeClr val="accent5">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7" name="Connector: Elbow 66">
            <a:extLst>
              <a:ext uri="{FF2B5EF4-FFF2-40B4-BE49-F238E27FC236}">
                <a16:creationId xmlns:a16="http://schemas.microsoft.com/office/drawing/2014/main" id="{8FF89CB5-4151-4BFD-8877-8B192CB07B0E}"/>
              </a:ext>
            </a:extLst>
          </p:cNvPr>
          <p:cNvCxnSpPr>
            <a:stCxn id="30" idx="3"/>
            <a:endCxn id="65" idx="2"/>
          </p:cNvCxnSpPr>
          <p:nvPr/>
        </p:nvCxnSpPr>
        <p:spPr>
          <a:xfrm flipV="1">
            <a:off x="3014054" y="4812031"/>
            <a:ext cx="500741" cy="1049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CC462AF-CABC-4F6F-94DB-6104D8E36C33}"/>
              </a:ext>
            </a:extLst>
          </p:cNvPr>
          <p:cNvSpPr txBox="1"/>
          <p:nvPr/>
        </p:nvSpPr>
        <p:spPr>
          <a:xfrm>
            <a:off x="1483621" y="6159605"/>
            <a:ext cx="2463813" cy="276999"/>
          </a:xfrm>
          <a:prstGeom prst="rect">
            <a:avLst/>
          </a:prstGeom>
          <a:noFill/>
        </p:spPr>
        <p:txBody>
          <a:bodyPr wrap="square" rtlCol="0">
            <a:spAutoFit/>
          </a:bodyPr>
          <a:lstStyle/>
          <a:p>
            <a:pPr algn="ctr"/>
            <a:r>
              <a:rPr lang="en-AU" sz="1200" b="1" i="1" dirty="0"/>
              <a:t>AAD-backed App ID</a:t>
            </a:r>
          </a:p>
        </p:txBody>
      </p:sp>
    </p:spTree>
    <p:extLst>
      <p:ext uri="{BB962C8B-B14F-4D97-AF65-F5344CB8AC3E}">
        <p14:creationId xmlns:p14="http://schemas.microsoft.com/office/powerpoint/2010/main" val="158651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C592E8F-05AD-489D-B162-CCDAC54FF0F2}"/>
              </a:ext>
            </a:extLst>
          </p:cNvPr>
          <p:cNvSpPr/>
          <p:nvPr/>
        </p:nvSpPr>
        <p:spPr>
          <a:xfrm>
            <a:off x="1"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31813535-75EC-4257-AC45-7273AD495FE5}"/>
              </a:ext>
            </a:extLst>
          </p:cNvPr>
          <p:cNvPicPr>
            <a:picLocks noChangeAspect="1"/>
          </p:cNvPicPr>
          <p:nvPr/>
        </p:nvPicPr>
        <p:blipFill>
          <a:blip r:embed="rId2"/>
          <a:stretch>
            <a:fillRect/>
          </a:stretch>
        </p:blipFill>
        <p:spPr>
          <a:xfrm>
            <a:off x="1802782" y="900610"/>
            <a:ext cx="8430492" cy="5056779"/>
          </a:xfrm>
          <a:prstGeom prst="rect">
            <a:avLst/>
          </a:prstGeom>
        </p:spPr>
      </p:pic>
    </p:spTree>
    <p:extLst>
      <p:ext uri="{BB962C8B-B14F-4D97-AF65-F5344CB8AC3E}">
        <p14:creationId xmlns:p14="http://schemas.microsoft.com/office/powerpoint/2010/main" val="422259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F4BD29-2546-46C2-A516-0437F411B144}"/>
              </a:ext>
            </a:extLst>
          </p:cNvPr>
          <p:cNvSpPr txBox="1"/>
          <p:nvPr/>
        </p:nvSpPr>
        <p:spPr>
          <a:xfrm>
            <a:off x="4165614" y="2477114"/>
            <a:ext cx="1542081" cy="430887"/>
          </a:xfrm>
          <a:prstGeom prst="rect">
            <a:avLst/>
          </a:prstGeom>
          <a:noFill/>
        </p:spPr>
        <p:txBody>
          <a:bodyPr wrap="square" rtlCol="0">
            <a:spAutoFit/>
          </a:bodyPr>
          <a:lstStyle/>
          <a:p>
            <a:pPr algn="ctr"/>
            <a:r>
              <a:rPr lang="en-AU" sz="1100" dirty="0"/>
              <a:t>Storage </a:t>
            </a:r>
          </a:p>
          <a:p>
            <a:pPr algn="ctr"/>
            <a:r>
              <a:rPr lang="en-AU" sz="1100" dirty="0"/>
              <a:t>Account1</a:t>
            </a:r>
          </a:p>
        </p:txBody>
      </p:sp>
      <p:pic>
        <p:nvPicPr>
          <p:cNvPr id="7" name="Picture 6">
            <a:extLst>
              <a:ext uri="{FF2B5EF4-FFF2-40B4-BE49-F238E27FC236}">
                <a16:creationId xmlns:a16="http://schemas.microsoft.com/office/drawing/2014/main" id="{896FDF46-7FB2-4B27-A305-E965DC2416E0}"/>
              </a:ext>
            </a:extLst>
          </p:cNvPr>
          <p:cNvPicPr>
            <a:picLocks noChangeAspect="1"/>
          </p:cNvPicPr>
          <p:nvPr/>
        </p:nvPicPr>
        <p:blipFill>
          <a:blip r:embed="rId2"/>
          <a:stretch>
            <a:fillRect/>
          </a:stretch>
        </p:blipFill>
        <p:spPr>
          <a:xfrm>
            <a:off x="4711538" y="2059844"/>
            <a:ext cx="480395" cy="471225"/>
          </a:xfrm>
          <a:prstGeom prst="rect">
            <a:avLst/>
          </a:prstGeom>
        </p:spPr>
      </p:pic>
      <p:sp>
        <p:nvSpPr>
          <p:cNvPr id="10" name="TextBox 9">
            <a:extLst>
              <a:ext uri="{FF2B5EF4-FFF2-40B4-BE49-F238E27FC236}">
                <a16:creationId xmlns:a16="http://schemas.microsoft.com/office/drawing/2014/main" id="{1DD6261A-F6EF-4E52-A03F-335C339845C2}"/>
              </a:ext>
            </a:extLst>
          </p:cNvPr>
          <p:cNvSpPr txBox="1"/>
          <p:nvPr/>
        </p:nvSpPr>
        <p:spPr>
          <a:xfrm>
            <a:off x="4165614" y="756650"/>
            <a:ext cx="3884354" cy="369332"/>
          </a:xfrm>
          <a:prstGeom prst="rect">
            <a:avLst/>
          </a:prstGeom>
          <a:noFill/>
        </p:spPr>
        <p:txBody>
          <a:bodyPr wrap="square" rtlCol="0">
            <a:spAutoFit/>
          </a:bodyPr>
          <a:lstStyle/>
          <a:p>
            <a:r>
              <a:rPr lang="en-AU" b="1" dirty="0"/>
              <a:t>Single region HA deployment</a:t>
            </a:r>
          </a:p>
        </p:txBody>
      </p:sp>
      <p:sp>
        <p:nvSpPr>
          <p:cNvPr id="15" name="Oval 14">
            <a:extLst>
              <a:ext uri="{FF2B5EF4-FFF2-40B4-BE49-F238E27FC236}">
                <a16:creationId xmlns:a16="http://schemas.microsoft.com/office/drawing/2014/main" id="{A4082BD4-EA3C-4BAC-A694-93AF95AB4E28}"/>
              </a:ext>
            </a:extLst>
          </p:cNvPr>
          <p:cNvSpPr/>
          <p:nvPr/>
        </p:nvSpPr>
        <p:spPr>
          <a:xfrm>
            <a:off x="6673570" y="2124419"/>
            <a:ext cx="188581" cy="171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55E49CEE-7A72-4B75-A773-968DD3888345}"/>
              </a:ext>
            </a:extLst>
          </p:cNvPr>
          <p:cNvSpPr/>
          <p:nvPr/>
        </p:nvSpPr>
        <p:spPr>
          <a:xfrm>
            <a:off x="6341595" y="1898357"/>
            <a:ext cx="2311837" cy="877735"/>
          </a:xfrm>
          <a:prstGeom prst="rect">
            <a:avLst/>
          </a:prstGeom>
          <a:noFill/>
          <a:ln w="635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a:extLst>
              <a:ext uri="{FF2B5EF4-FFF2-40B4-BE49-F238E27FC236}">
                <a16:creationId xmlns:a16="http://schemas.microsoft.com/office/drawing/2014/main" id="{2D0F9D8C-9D28-409D-AAB8-E86EF5A91479}"/>
              </a:ext>
            </a:extLst>
          </p:cNvPr>
          <p:cNvPicPr>
            <a:picLocks noChangeAspect="1"/>
          </p:cNvPicPr>
          <p:nvPr/>
        </p:nvPicPr>
        <p:blipFill>
          <a:blip r:embed="rId3"/>
          <a:stretch>
            <a:fillRect/>
          </a:stretch>
        </p:blipFill>
        <p:spPr>
          <a:xfrm>
            <a:off x="7265425" y="1693284"/>
            <a:ext cx="410146" cy="410146"/>
          </a:xfrm>
          <a:prstGeom prst="rect">
            <a:avLst/>
          </a:prstGeom>
        </p:spPr>
      </p:pic>
      <p:sp>
        <p:nvSpPr>
          <p:cNvPr id="28" name="Oval 27">
            <a:extLst>
              <a:ext uri="{FF2B5EF4-FFF2-40B4-BE49-F238E27FC236}">
                <a16:creationId xmlns:a16="http://schemas.microsoft.com/office/drawing/2014/main" id="{1EB719C9-86C3-4643-B27A-809225892540}"/>
              </a:ext>
            </a:extLst>
          </p:cNvPr>
          <p:cNvSpPr/>
          <p:nvPr/>
        </p:nvSpPr>
        <p:spPr>
          <a:xfrm>
            <a:off x="8258107" y="2124418"/>
            <a:ext cx="188581" cy="171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8" name="Straight Arrow Connector 37">
            <a:extLst>
              <a:ext uri="{FF2B5EF4-FFF2-40B4-BE49-F238E27FC236}">
                <a16:creationId xmlns:a16="http://schemas.microsoft.com/office/drawing/2014/main" id="{8D31410B-9EB8-4745-B5B6-1997C4C4BF74}"/>
              </a:ext>
            </a:extLst>
          </p:cNvPr>
          <p:cNvCxnSpPr>
            <a:cxnSpLocks/>
          </p:cNvCxnSpPr>
          <p:nvPr/>
        </p:nvCxnSpPr>
        <p:spPr>
          <a:xfrm>
            <a:off x="5277614" y="2295457"/>
            <a:ext cx="125475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DB0C2153-9077-4E9F-89D0-0ACB3EC4C0FB}"/>
              </a:ext>
            </a:extLst>
          </p:cNvPr>
          <p:cNvSpPr txBox="1"/>
          <p:nvPr/>
        </p:nvSpPr>
        <p:spPr>
          <a:xfrm>
            <a:off x="6375445" y="2301514"/>
            <a:ext cx="845562" cy="430887"/>
          </a:xfrm>
          <a:prstGeom prst="rect">
            <a:avLst/>
          </a:prstGeom>
          <a:noFill/>
        </p:spPr>
        <p:txBody>
          <a:bodyPr wrap="square" rtlCol="0">
            <a:spAutoFit/>
          </a:bodyPr>
          <a:lstStyle/>
          <a:p>
            <a:pPr algn="ctr"/>
            <a:r>
              <a:rPr lang="en-AU" sz="1100" dirty="0"/>
              <a:t>Modeling Resource</a:t>
            </a:r>
          </a:p>
        </p:txBody>
      </p:sp>
      <p:sp>
        <p:nvSpPr>
          <p:cNvPr id="45" name="TextBox 44">
            <a:extLst>
              <a:ext uri="{FF2B5EF4-FFF2-40B4-BE49-F238E27FC236}">
                <a16:creationId xmlns:a16="http://schemas.microsoft.com/office/drawing/2014/main" id="{6164B99D-363F-4FF0-9C35-2F4382F92768}"/>
              </a:ext>
            </a:extLst>
          </p:cNvPr>
          <p:cNvSpPr txBox="1"/>
          <p:nvPr/>
        </p:nvSpPr>
        <p:spPr>
          <a:xfrm>
            <a:off x="7947588" y="2301514"/>
            <a:ext cx="845562" cy="430887"/>
          </a:xfrm>
          <a:prstGeom prst="rect">
            <a:avLst/>
          </a:prstGeom>
          <a:noFill/>
        </p:spPr>
        <p:txBody>
          <a:bodyPr wrap="square" rtlCol="0">
            <a:spAutoFit/>
          </a:bodyPr>
          <a:lstStyle/>
          <a:p>
            <a:pPr algn="ctr"/>
            <a:r>
              <a:rPr lang="en-AU" sz="1100" dirty="0"/>
              <a:t>Service Endpoint</a:t>
            </a:r>
          </a:p>
        </p:txBody>
      </p:sp>
      <p:cxnSp>
        <p:nvCxnSpPr>
          <p:cNvPr id="47" name="Straight Arrow Connector 46">
            <a:extLst>
              <a:ext uri="{FF2B5EF4-FFF2-40B4-BE49-F238E27FC236}">
                <a16:creationId xmlns:a16="http://schemas.microsoft.com/office/drawing/2014/main" id="{53F6747B-950E-42A0-A573-6E7637F32473}"/>
              </a:ext>
            </a:extLst>
          </p:cNvPr>
          <p:cNvCxnSpPr/>
          <p:nvPr/>
        </p:nvCxnSpPr>
        <p:spPr>
          <a:xfrm>
            <a:off x="8499316" y="2209937"/>
            <a:ext cx="110517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49" name="Graphic 48">
            <a:extLst>
              <a:ext uri="{FF2B5EF4-FFF2-40B4-BE49-F238E27FC236}">
                <a16:creationId xmlns:a16="http://schemas.microsoft.com/office/drawing/2014/main" id="{06FBA904-B1A9-4AE9-8EC8-194465E0AB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03094" y="2025271"/>
            <a:ext cx="369332" cy="369332"/>
          </a:xfrm>
          <a:prstGeom prst="rect">
            <a:avLst/>
          </a:prstGeom>
        </p:spPr>
      </p:pic>
      <p:sp>
        <p:nvSpPr>
          <p:cNvPr id="58" name="TextBox 57">
            <a:extLst>
              <a:ext uri="{FF2B5EF4-FFF2-40B4-BE49-F238E27FC236}">
                <a16:creationId xmlns:a16="http://schemas.microsoft.com/office/drawing/2014/main" id="{527F35AA-9CA9-47D6-BEE1-B89420AD4AE8}"/>
              </a:ext>
            </a:extLst>
          </p:cNvPr>
          <p:cNvSpPr txBox="1"/>
          <p:nvPr/>
        </p:nvSpPr>
        <p:spPr>
          <a:xfrm>
            <a:off x="9564979" y="2394603"/>
            <a:ext cx="845562" cy="938719"/>
          </a:xfrm>
          <a:prstGeom prst="rect">
            <a:avLst/>
          </a:prstGeom>
          <a:noFill/>
        </p:spPr>
        <p:txBody>
          <a:bodyPr wrap="square" rtlCol="0">
            <a:spAutoFit/>
          </a:bodyPr>
          <a:lstStyle/>
          <a:p>
            <a:pPr algn="ctr"/>
            <a:r>
              <a:rPr lang="en-AU" sz="1100" dirty="0"/>
              <a:t>Apps consuming data from IR service endpoint</a:t>
            </a:r>
          </a:p>
        </p:txBody>
      </p:sp>
      <p:sp>
        <p:nvSpPr>
          <p:cNvPr id="60" name="Rectangle 59">
            <a:extLst>
              <a:ext uri="{FF2B5EF4-FFF2-40B4-BE49-F238E27FC236}">
                <a16:creationId xmlns:a16="http://schemas.microsoft.com/office/drawing/2014/main" id="{1539E8E9-1789-4867-936E-0B2DFC08BCD6}"/>
              </a:ext>
            </a:extLst>
          </p:cNvPr>
          <p:cNvSpPr/>
          <p:nvPr/>
        </p:nvSpPr>
        <p:spPr>
          <a:xfrm>
            <a:off x="1308603" y="3097709"/>
            <a:ext cx="960449" cy="471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Source System</a:t>
            </a:r>
          </a:p>
        </p:txBody>
      </p:sp>
      <p:pic>
        <p:nvPicPr>
          <p:cNvPr id="62" name="Picture 61">
            <a:extLst>
              <a:ext uri="{FF2B5EF4-FFF2-40B4-BE49-F238E27FC236}">
                <a16:creationId xmlns:a16="http://schemas.microsoft.com/office/drawing/2014/main" id="{2C5A0D57-5F97-4146-8D22-8E41A8B596EB}"/>
              </a:ext>
            </a:extLst>
          </p:cNvPr>
          <p:cNvPicPr>
            <a:picLocks noChangeAspect="1"/>
          </p:cNvPicPr>
          <p:nvPr/>
        </p:nvPicPr>
        <p:blipFill>
          <a:blip r:embed="rId6"/>
          <a:stretch>
            <a:fillRect/>
          </a:stretch>
        </p:blipFill>
        <p:spPr>
          <a:xfrm>
            <a:off x="3236779" y="2139580"/>
            <a:ext cx="423863" cy="395288"/>
          </a:xfrm>
          <a:prstGeom prst="rect">
            <a:avLst/>
          </a:prstGeom>
        </p:spPr>
      </p:pic>
      <p:sp>
        <p:nvSpPr>
          <p:cNvPr id="66" name="TextBox 65">
            <a:extLst>
              <a:ext uri="{FF2B5EF4-FFF2-40B4-BE49-F238E27FC236}">
                <a16:creationId xmlns:a16="http://schemas.microsoft.com/office/drawing/2014/main" id="{CB82D5A0-B33B-48BF-9016-7DED6CD1566E}"/>
              </a:ext>
            </a:extLst>
          </p:cNvPr>
          <p:cNvSpPr txBox="1"/>
          <p:nvPr/>
        </p:nvSpPr>
        <p:spPr>
          <a:xfrm>
            <a:off x="4218242" y="4625825"/>
            <a:ext cx="1542081" cy="430887"/>
          </a:xfrm>
          <a:prstGeom prst="rect">
            <a:avLst/>
          </a:prstGeom>
          <a:noFill/>
        </p:spPr>
        <p:txBody>
          <a:bodyPr wrap="square" rtlCol="0">
            <a:spAutoFit/>
          </a:bodyPr>
          <a:lstStyle/>
          <a:p>
            <a:pPr algn="ctr"/>
            <a:r>
              <a:rPr lang="en-AU" sz="1100" dirty="0"/>
              <a:t>Storage </a:t>
            </a:r>
          </a:p>
          <a:p>
            <a:pPr algn="ctr"/>
            <a:r>
              <a:rPr lang="en-AU" sz="1100" dirty="0"/>
              <a:t>Account2</a:t>
            </a:r>
          </a:p>
        </p:txBody>
      </p:sp>
      <p:pic>
        <p:nvPicPr>
          <p:cNvPr id="68" name="Picture 67">
            <a:extLst>
              <a:ext uri="{FF2B5EF4-FFF2-40B4-BE49-F238E27FC236}">
                <a16:creationId xmlns:a16="http://schemas.microsoft.com/office/drawing/2014/main" id="{C95E2E28-8B16-4D5B-A230-DF05191B0DE8}"/>
              </a:ext>
            </a:extLst>
          </p:cNvPr>
          <p:cNvPicPr>
            <a:picLocks noChangeAspect="1"/>
          </p:cNvPicPr>
          <p:nvPr/>
        </p:nvPicPr>
        <p:blipFill>
          <a:blip r:embed="rId2"/>
          <a:stretch>
            <a:fillRect/>
          </a:stretch>
        </p:blipFill>
        <p:spPr>
          <a:xfrm>
            <a:off x="4764166" y="4208555"/>
            <a:ext cx="480395" cy="471225"/>
          </a:xfrm>
          <a:prstGeom prst="rect">
            <a:avLst/>
          </a:prstGeom>
        </p:spPr>
      </p:pic>
      <p:sp>
        <p:nvSpPr>
          <p:cNvPr id="70" name="Oval 69">
            <a:extLst>
              <a:ext uri="{FF2B5EF4-FFF2-40B4-BE49-F238E27FC236}">
                <a16:creationId xmlns:a16="http://schemas.microsoft.com/office/drawing/2014/main" id="{E888BA68-8AD8-442F-990D-993BAE44FBE6}"/>
              </a:ext>
            </a:extLst>
          </p:cNvPr>
          <p:cNvSpPr/>
          <p:nvPr/>
        </p:nvSpPr>
        <p:spPr>
          <a:xfrm>
            <a:off x="6726198" y="4273130"/>
            <a:ext cx="188581" cy="171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a:extLst>
              <a:ext uri="{FF2B5EF4-FFF2-40B4-BE49-F238E27FC236}">
                <a16:creationId xmlns:a16="http://schemas.microsoft.com/office/drawing/2014/main" id="{57578BAD-8972-47C7-A386-1C9652FFA14B}"/>
              </a:ext>
            </a:extLst>
          </p:cNvPr>
          <p:cNvSpPr/>
          <p:nvPr/>
        </p:nvSpPr>
        <p:spPr>
          <a:xfrm>
            <a:off x="6394223" y="4047068"/>
            <a:ext cx="2311837" cy="877735"/>
          </a:xfrm>
          <a:prstGeom prst="rect">
            <a:avLst/>
          </a:prstGeom>
          <a:noFill/>
          <a:ln w="635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4" name="Picture 73">
            <a:extLst>
              <a:ext uri="{FF2B5EF4-FFF2-40B4-BE49-F238E27FC236}">
                <a16:creationId xmlns:a16="http://schemas.microsoft.com/office/drawing/2014/main" id="{AF3B0190-2C8A-44BC-AC16-6396C5231F9E}"/>
              </a:ext>
            </a:extLst>
          </p:cNvPr>
          <p:cNvPicPr>
            <a:picLocks noChangeAspect="1"/>
          </p:cNvPicPr>
          <p:nvPr/>
        </p:nvPicPr>
        <p:blipFill>
          <a:blip r:embed="rId3"/>
          <a:stretch>
            <a:fillRect/>
          </a:stretch>
        </p:blipFill>
        <p:spPr>
          <a:xfrm>
            <a:off x="7345068" y="4745666"/>
            <a:ext cx="410146" cy="410146"/>
          </a:xfrm>
          <a:prstGeom prst="rect">
            <a:avLst/>
          </a:prstGeom>
        </p:spPr>
      </p:pic>
      <p:sp>
        <p:nvSpPr>
          <p:cNvPr id="76" name="Oval 75">
            <a:extLst>
              <a:ext uri="{FF2B5EF4-FFF2-40B4-BE49-F238E27FC236}">
                <a16:creationId xmlns:a16="http://schemas.microsoft.com/office/drawing/2014/main" id="{0268F55D-B78D-449C-8054-32EB7DAB1346}"/>
              </a:ext>
            </a:extLst>
          </p:cNvPr>
          <p:cNvSpPr/>
          <p:nvPr/>
        </p:nvSpPr>
        <p:spPr>
          <a:xfrm>
            <a:off x="8310735" y="4273129"/>
            <a:ext cx="188581" cy="171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8" name="Straight Arrow Connector 77">
            <a:extLst>
              <a:ext uri="{FF2B5EF4-FFF2-40B4-BE49-F238E27FC236}">
                <a16:creationId xmlns:a16="http://schemas.microsoft.com/office/drawing/2014/main" id="{F747D48D-AC34-4540-867B-32FDB8D1BE7E}"/>
              </a:ext>
            </a:extLst>
          </p:cNvPr>
          <p:cNvCxnSpPr>
            <a:cxnSpLocks/>
          </p:cNvCxnSpPr>
          <p:nvPr/>
        </p:nvCxnSpPr>
        <p:spPr>
          <a:xfrm>
            <a:off x="5330242" y="4444168"/>
            <a:ext cx="125475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229AC299-745D-47CD-9C87-E3DD6BE2A8C6}"/>
              </a:ext>
            </a:extLst>
          </p:cNvPr>
          <p:cNvSpPr txBox="1"/>
          <p:nvPr/>
        </p:nvSpPr>
        <p:spPr>
          <a:xfrm>
            <a:off x="6428073" y="4450225"/>
            <a:ext cx="845562" cy="430887"/>
          </a:xfrm>
          <a:prstGeom prst="rect">
            <a:avLst/>
          </a:prstGeom>
          <a:noFill/>
        </p:spPr>
        <p:txBody>
          <a:bodyPr wrap="square" rtlCol="0">
            <a:spAutoFit/>
          </a:bodyPr>
          <a:lstStyle/>
          <a:p>
            <a:pPr algn="ctr"/>
            <a:r>
              <a:rPr lang="en-AU" sz="1100" dirty="0"/>
              <a:t>Modeling Resource</a:t>
            </a:r>
          </a:p>
        </p:txBody>
      </p:sp>
      <p:sp>
        <p:nvSpPr>
          <p:cNvPr id="82" name="TextBox 81">
            <a:extLst>
              <a:ext uri="{FF2B5EF4-FFF2-40B4-BE49-F238E27FC236}">
                <a16:creationId xmlns:a16="http://schemas.microsoft.com/office/drawing/2014/main" id="{1CCF0016-66FC-40D4-A31D-078D432046F9}"/>
              </a:ext>
            </a:extLst>
          </p:cNvPr>
          <p:cNvSpPr txBox="1"/>
          <p:nvPr/>
        </p:nvSpPr>
        <p:spPr>
          <a:xfrm>
            <a:off x="8000216" y="4450225"/>
            <a:ext cx="845562" cy="430887"/>
          </a:xfrm>
          <a:prstGeom prst="rect">
            <a:avLst/>
          </a:prstGeom>
          <a:noFill/>
        </p:spPr>
        <p:txBody>
          <a:bodyPr wrap="square" rtlCol="0">
            <a:spAutoFit/>
          </a:bodyPr>
          <a:lstStyle/>
          <a:p>
            <a:pPr algn="ctr"/>
            <a:r>
              <a:rPr lang="en-AU" sz="1100" dirty="0"/>
              <a:t>Service Endpoint</a:t>
            </a:r>
          </a:p>
        </p:txBody>
      </p:sp>
      <p:cxnSp>
        <p:nvCxnSpPr>
          <p:cNvPr id="84" name="Straight Arrow Connector 83">
            <a:extLst>
              <a:ext uri="{FF2B5EF4-FFF2-40B4-BE49-F238E27FC236}">
                <a16:creationId xmlns:a16="http://schemas.microsoft.com/office/drawing/2014/main" id="{36916367-6889-4017-B37E-4EA325A7E26F}"/>
              </a:ext>
            </a:extLst>
          </p:cNvPr>
          <p:cNvCxnSpPr>
            <a:cxnSpLocks/>
          </p:cNvCxnSpPr>
          <p:nvPr/>
        </p:nvCxnSpPr>
        <p:spPr>
          <a:xfrm>
            <a:off x="8551944" y="4358648"/>
            <a:ext cx="110517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86" name="Graphic 85">
            <a:extLst>
              <a:ext uri="{FF2B5EF4-FFF2-40B4-BE49-F238E27FC236}">
                <a16:creationId xmlns:a16="http://schemas.microsoft.com/office/drawing/2014/main" id="{EB2F449D-DC69-4E2A-8EF5-484F2E23C7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55722" y="4173982"/>
            <a:ext cx="369332" cy="369332"/>
          </a:xfrm>
          <a:prstGeom prst="rect">
            <a:avLst/>
          </a:prstGeom>
        </p:spPr>
      </p:pic>
      <p:sp>
        <p:nvSpPr>
          <p:cNvPr id="88" name="TextBox 87">
            <a:extLst>
              <a:ext uri="{FF2B5EF4-FFF2-40B4-BE49-F238E27FC236}">
                <a16:creationId xmlns:a16="http://schemas.microsoft.com/office/drawing/2014/main" id="{EC1D16FE-F735-413F-8EB6-541771FF9963}"/>
              </a:ext>
            </a:extLst>
          </p:cNvPr>
          <p:cNvSpPr txBox="1"/>
          <p:nvPr/>
        </p:nvSpPr>
        <p:spPr>
          <a:xfrm>
            <a:off x="9617607" y="4543314"/>
            <a:ext cx="845562" cy="938719"/>
          </a:xfrm>
          <a:prstGeom prst="rect">
            <a:avLst/>
          </a:prstGeom>
          <a:noFill/>
        </p:spPr>
        <p:txBody>
          <a:bodyPr wrap="square" rtlCol="0">
            <a:spAutoFit/>
          </a:bodyPr>
          <a:lstStyle/>
          <a:p>
            <a:pPr algn="ctr"/>
            <a:r>
              <a:rPr lang="en-AU" sz="1100" dirty="0"/>
              <a:t>Apps consuming data from IR service endpoint</a:t>
            </a:r>
          </a:p>
        </p:txBody>
      </p:sp>
      <p:pic>
        <p:nvPicPr>
          <p:cNvPr id="90" name="Picture 89">
            <a:extLst>
              <a:ext uri="{FF2B5EF4-FFF2-40B4-BE49-F238E27FC236}">
                <a16:creationId xmlns:a16="http://schemas.microsoft.com/office/drawing/2014/main" id="{4649F8FE-086D-4659-BEF3-46165370D919}"/>
              </a:ext>
            </a:extLst>
          </p:cNvPr>
          <p:cNvPicPr>
            <a:picLocks noChangeAspect="1"/>
          </p:cNvPicPr>
          <p:nvPr/>
        </p:nvPicPr>
        <p:blipFill>
          <a:blip r:embed="rId6"/>
          <a:stretch>
            <a:fillRect/>
          </a:stretch>
        </p:blipFill>
        <p:spPr>
          <a:xfrm>
            <a:off x="3289407" y="4288291"/>
            <a:ext cx="423863" cy="395288"/>
          </a:xfrm>
          <a:prstGeom prst="rect">
            <a:avLst/>
          </a:prstGeom>
        </p:spPr>
      </p:pic>
      <p:cxnSp>
        <p:nvCxnSpPr>
          <p:cNvPr id="94" name="Connector: Elbow 93">
            <a:extLst>
              <a:ext uri="{FF2B5EF4-FFF2-40B4-BE49-F238E27FC236}">
                <a16:creationId xmlns:a16="http://schemas.microsoft.com/office/drawing/2014/main" id="{D6E57F0E-FD3F-4782-A28E-7E288C952137}"/>
              </a:ext>
            </a:extLst>
          </p:cNvPr>
          <p:cNvCxnSpPr>
            <a:stCxn id="60" idx="0"/>
            <a:endCxn id="62" idx="1"/>
          </p:cNvCxnSpPr>
          <p:nvPr/>
        </p:nvCxnSpPr>
        <p:spPr>
          <a:xfrm rot="5400000" flipH="1" flipV="1">
            <a:off x="2132561" y="1993492"/>
            <a:ext cx="760485" cy="144795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80693E85-30D7-4ABB-B509-2478A2424937}"/>
              </a:ext>
            </a:extLst>
          </p:cNvPr>
          <p:cNvCxnSpPr>
            <a:cxnSpLocks/>
          </p:cNvCxnSpPr>
          <p:nvPr/>
        </p:nvCxnSpPr>
        <p:spPr>
          <a:xfrm>
            <a:off x="3668347" y="2295457"/>
            <a:ext cx="9945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51B46446-08EF-4C46-96BD-8AE77D4068E8}"/>
              </a:ext>
            </a:extLst>
          </p:cNvPr>
          <p:cNvCxnSpPr>
            <a:cxnSpLocks/>
          </p:cNvCxnSpPr>
          <p:nvPr/>
        </p:nvCxnSpPr>
        <p:spPr>
          <a:xfrm>
            <a:off x="3720975" y="4458011"/>
            <a:ext cx="9945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TextBox 100">
            <a:extLst>
              <a:ext uri="{FF2B5EF4-FFF2-40B4-BE49-F238E27FC236}">
                <a16:creationId xmlns:a16="http://schemas.microsoft.com/office/drawing/2014/main" id="{668FDC3D-45D7-431D-8A18-89AEA08D2CF4}"/>
              </a:ext>
            </a:extLst>
          </p:cNvPr>
          <p:cNvSpPr txBox="1"/>
          <p:nvPr/>
        </p:nvSpPr>
        <p:spPr>
          <a:xfrm>
            <a:off x="6726198" y="1502914"/>
            <a:ext cx="1542081" cy="261610"/>
          </a:xfrm>
          <a:prstGeom prst="rect">
            <a:avLst/>
          </a:prstGeom>
          <a:noFill/>
        </p:spPr>
        <p:txBody>
          <a:bodyPr wrap="square" rtlCol="0">
            <a:spAutoFit/>
          </a:bodyPr>
          <a:lstStyle/>
          <a:p>
            <a:pPr algn="ctr"/>
            <a:r>
              <a:rPr lang="en-AU" sz="1100" dirty="0"/>
              <a:t>IR Account 1</a:t>
            </a:r>
          </a:p>
        </p:txBody>
      </p:sp>
      <p:sp>
        <p:nvSpPr>
          <p:cNvPr id="103" name="TextBox 102">
            <a:extLst>
              <a:ext uri="{FF2B5EF4-FFF2-40B4-BE49-F238E27FC236}">
                <a16:creationId xmlns:a16="http://schemas.microsoft.com/office/drawing/2014/main" id="{52E4B7A1-6F35-4F87-A570-9E33BCE746D7}"/>
              </a:ext>
            </a:extLst>
          </p:cNvPr>
          <p:cNvSpPr txBox="1"/>
          <p:nvPr/>
        </p:nvSpPr>
        <p:spPr>
          <a:xfrm>
            <a:off x="6820488" y="5056712"/>
            <a:ext cx="1542081" cy="261610"/>
          </a:xfrm>
          <a:prstGeom prst="rect">
            <a:avLst/>
          </a:prstGeom>
          <a:noFill/>
        </p:spPr>
        <p:txBody>
          <a:bodyPr wrap="square" rtlCol="0">
            <a:spAutoFit/>
          </a:bodyPr>
          <a:lstStyle/>
          <a:p>
            <a:pPr algn="ctr"/>
            <a:r>
              <a:rPr lang="en-AU" sz="1100" dirty="0"/>
              <a:t>IR Account 2</a:t>
            </a:r>
          </a:p>
        </p:txBody>
      </p:sp>
      <p:cxnSp>
        <p:nvCxnSpPr>
          <p:cNvPr id="105" name="Connector: Elbow 104">
            <a:extLst>
              <a:ext uri="{FF2B5EF4-FFF2-40B4-BE49-F238E27FC236}">
                <a16:creationId xmlns:a16="http://schemas.microsoft.com/office/drawing/2014/main" id="{8F20CFBD-6575-4C76-B5DA-33D850D6EC66}"/>
              </a:ext>
            </a:extLst>
          </p:cNvPr>
          <p:cNvCxnSpPr>
            <a:stCxn id="60" idx="2"/>
            <a:endCxn id="90" idx="1"/>
          </p:cNvCxnSpPr>
          <p:nvPr/>
        </p:nvCxnSpPr>
        <p:spPr>
          <a:xfrm rot="16200000" flipH="1">
            <a:off x="2080617" y="3277144"/>
            <a:ext cx="917001" cy="15005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D5550994-9D67-4A99-82C1-2BF90904E86D}"/>
              </a:ext>
            </a:extLst>
          </p:cNvPr>
          <p:cNvSpPr txBox="1"/>
          <p:nvPr/>
        </p:nvSpPr>
        <p:spPr>
          <a:xfrm>
            <a:off x="1485036" y="4483975"/>
            <a:ext cx="1542081" cy="261610"/>
          </a:xfrm>
          <a:prstGeom prst="rect">
            <a:avLst/>
          </a:prstGeom>
          <a:noFill/>
        </p:spPr>
        <p:txBody>
          <a:bodyPr wrap="square" rtlCol="0">
            <a:spAutoFit/>
          </a:bodyPr>
          <a:lstStyle/>
          <a:p>
            <a:pPr algn="ctr"/>
            <a:r>
              <a:rPr lang="en-AU" sz="1100" dirty="0"/>
              <a:t>Input datasets</a:t>
            </a:r>
          </a:p>
        </p:txBody>
      </p:sp>
      <p:sp>
        <p:nvSpPr>
          <p:cNvPr id="109" name="TextBox 108">
            <a:extLst>
              <a:ext uri="{FF2B5EF4-FFF2-40B4-BE49-F238E27FC236}">
                <a16:creationId xmlns:a16="http://schemas.microsoft.com/office/drawing/2014/main" id="{1F9F70EE-7B5E-48C8-854B-6C1070D80CDE}"/>
              </a:ext>
            </a:extLst>
          </p:cNvPr>
          <p:cNvSpPr txBox="1"/>
          <p:nvPr/>
        </p:nvSpPr>
        <p:spPr>
          <a:xfrm>
            <a:off x="1476139" y="2081721"/>
            <a:ext cx="1542081" cy="261610"/>
          </a:xfrm>
          <a:prstGeom prst="rect">
            <a:avLst/>
          </a:prstGeom>
          <a:noFill/>
        </p:spPr>
        <p:txBody>
          <a:bodyPr wrap="square" rtlCol="0">
            <a:spAutoFit/>
          </a:bodyPr>
          <a:lstStyle/>
          <a:p>
            <a:pPr algn="ctr"/>
            <a:r>
              <a:rPr lang="en-AU" sz="1100" dirty="0"/>
              <a:t>Input datasets</a:t>
            </a:r>
          </a:p>
        </p:txBody>
      </p:sp>
      <p:sp>
        <p:nvSpPr>
          <p:cNvPr id="111" name="TextBox 110">
            <a:extLst>
              <a:ext uri="{FF2B5EF4-FFF2-40B4-BE49-F238E27FC236}">
                <a16:creationId xmlns:a16="http://schemas.microsoft.com/office/drawing/2014/main" id="{C791FF6A-D8A8-4DA0-BF66-730C3268B900}"/>
              </a:ext>
            </a:extLst>
          </p:cNvPr>
          <p:cNvSpPr txBox="1"/>
          <p:nvPr/>
        </p:nvSpPr>
        <p:spPr>
          <a:xfrm>
            <a:off x="2667992" y="2508869"/>
            <a:ext cx="1542081" cy="261610"/>
          </a:xfrm>
          <a:prstGeom prst="rect">
            <a:avLst/>
          </a:prstGeom>
          <a:noFill/>
        </p:spPr>
        <p:txBody>
          <a:bodyPr wrap="square" rtlCol="0">
            <a:spAutoFit/>
          </a:bodyPr>
          <a:lstStyle/>
          <a:p>
            <a:pPr algn="ctr"/>
            <a:r>
              <a:rPr lang="en-AU" sz="1100" dirty="0"/>
              <a:t>ADF</a:t>
            </a:r>
          </a:p>
        </p:txBody>
      </p:sp>
      <p:sp>
        <p:nvSpPr>
          <p:cNvPr id="113" name="TextBox 112">
            <a:extLst>
              <a:ext uri="{FF2B5EF4-FFF2-40B4-BE49-F238E27FC236}">
                <a16:creationId xmlns:a16="http://schemas.microsoft.com/office/drawing/2014/main" id="{26591901-25EB-473B-9EC4-13995B230CF1}"/>
              </a:ext>
            </a:extLst>
          </p:cNvPr>
          <p:cNvSpPr txBox="1"/>
          <p:nvPr/>
        </p:nvSpPr>
        <p:spPr>
          <a:xfrm>
            <a:off x="2731500" y="4663193"/>
            <a:ext cx="1542081" cy="261610"/>
          </a:xfrm>
          <a:prstGeom prst="rect">
            <a:avLst/>
          </a:prstGeom>
          <a:noFill/>
        </p:spPr>
        <p:txBody>
          <a:bodyPr wrap="square" rtlCol="0">
            <a:spAutoFit/>
          </a:bodyPr>
          <a:lstStyle/>
          <a:p>
            <a:pPr algn="ctr"/>
            <a:r>
              <a:rPr lang="en-AU" sz="1100" dirty="0"/>
              <a:t>ADF</a:t>
            </a:r>
          </a:p>
        </p:txBody>
      </p:sp>
      <p:sp>
        <p:nvSpPr>
          <p:cNvPr id="115" name="TextBox 114">
            <a:extLst>
              <a:ext uri="{FF2B5EF4-FFF2-40B4-BE49-F238E27FC236}">
                <a16:creationId xmlns:a16="http://schemas.microsoft.com/office/drawing/2014/main" id="{C8701896-7723-4620-A34B-89318849A8CE}"/>
              </a:ext>
            </a:extLst>
          </p:cNvPr>
          <p:cNvSpPr txBox="1"/>
          <p:nvPr/>
        </p:nvSpPr>
        <p:spPr>
          <a:xfrm>
            <a:off x="5622394" y="4456547"/>
            <a:ext cx="681755" cy="769441"/>
          </a:xfrm>
          <a:prstGeom prst="rect">
            <a:avLst/>
          </a:prstGeom>
          <a:noFill/>
        </p:spPr>
        <p:txBody>
          <a:bodyPr wrap="square" rtlCol="0">
            <a:spAutoFit/>
          </a:bodyPr>
          <a:lstStyle/>
          <a:p>
            <a:pPr algn="ctr"/>
            <a:r>
              <a:rPr lang="en-AU" sz="1100" dirty="0"/>
              <a:t>Batch run of Cooking Process</a:t>
            </a:r>
          </a:p>
        </p:txBody>
      </p:sp>
      <p:sp>
        <p:nvSpPr>
          <p:cNvPr id="117" name="TextBox 116">
            <a:extLst>
              <a:ext uri="{FF2B5EF4-FFF2-40B4-BE49-F238E27FC236}">
                <a16:creationId xmlns:a16="http://schemas.microsoft.com/office/drawing/2014/main" id="{2895BF5B-82CF-4188-A364-B0164FA764B9}"/>
              </a:ext>
            </a:extLst>
          </p:cNvPr>
          <p:cNvSpPr txBox="1"/>
          <p:nvPr/>
        </p:nvSpPr>
        <p:spPr>
          <a:xfrm>
            <a:off x="5561074" y="2295456"/>
            <a:ext cx="681755" cy="769441"/>
          </a:xfrm>
          <a:prstGeom prst="rect">
            <a:avLst/>
          </a:prstGeom>
          <a:noFill/>
        </p:spPr>
        <p:txBody>
          <a:bodyPr wrap="square" rtlCol="0">
            <a:spAutoFit/>
          </a:bodyPr>
          <a:lstStyle/>
          <a:p>
            <a:pPr algn="ctr"/>
            <a:r>
              <a:rPr lang="en-AU" sz="1100" dirty="0"/>
              <a:t>Batch run of Cooking Process</a:t>
            </a:r>
          </a:p>
        </p:txBody>
      </p:sp>
    </p:spTree>
    <p:extLst>
      <p:ext uri="{BB962C8B-B14F-4D97-AF65-F5344CB8AC3E}">
        <p14:creationId xmlns:p14="http://schemas.microsoft.com/office/powerpoint/2010/main" val="278205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F4BD29-2546-46C2-A516-0437F411B144}"/>
              </a:ext>
            </a:extLst>
          </p:cNvPr>
          <p:cNvSpPr txBox="1"/>
          <p:nvPr/>
        </p:nvSpPr>
        <p:spPr>
          <a:xfrm>
            <a:off x="4165614" y="2477114"/>
            <a:ext cx="1542081" cy="430887"/>
          </a:xfrm>
          <a:prstGeom prst="rect">
            <a:avLst/>
          </a:prstGeom>
          <a:noFill/>
        </p:spPr>
        <p:txBody>
          <a:bodyPr wrap="square" rtlCol="0">
            <a:spAutoFit/>
          </a:bodyPr>
          <a:lstStyle/>
          <a:p>
            <a:pPr algn="ctr"/>
            <a:r>
              <a:rPr lang="en-AU" sz="1100" dirty="0"/>
              <a:t>Storage </a:t>
            </a:r>
          </a:p>
          <a:p>
            <a:pPr algn="ctr"/>
            <a:r>
              <a:rPr lang="en-AU" sz="1100" dirty="0"/>
              <a:t>Account1</a:t>
            </a:r>
          </a:p>
        </p:txBody>
      </p:sp>
      <p:pic>
        <p:nvPicPr>
          <p:cNvPr id="7" name="Picture 6">
            <a:extLst>
              <a:ext uri="{FF2B5EF4-FFF2-40B4-BE49-F238E27FC236}">
                <a16:creationId xmlns:a16="http://schemas.microsoft.com/office/drawing/2014/main" id="{896FDF46-7FB2-4B27-A305-E965DC2416E0}"/>
              </a:ext>
            </a:extLst>
          </p:cNvPr>
          <p:cNvPicPr>
            <a:picLocks noChangeAspect="1"/>
          </p:cNvPicPr>
          <p:nvPr/>
        </p:nvPicPr>
        <p:blipFill>
          <a:blip r:embed="rId2"/>
          <a:stretch>
            <a:fillRect/>
          </a:stretch>
        </p:blipFill>
        <p:spPr>
          <a:xfrm>
            <a:off x="4711538" y="2059844"/>
            <a:ext cx="480395" cy="471225"/>
          </a:xfrm>
          <a:prstGeom prst="rect">
            <a:avLst/>
          </a:prstGeom>
        </p:spPr>
      </p:pic>
      <p:sp>
        <p:nvSpPr>
          <p:cNvPr id="15" name="Oval 14">
            <a:extLst>
              <a:ext uri="{FF2B5EF4-FFF2-40B4-BE49-F238E27FC236}">
                <a16:creationId xmlns:a16="http://schemas.microsoft.com/office/drawing/2014/main" id="{A4082BD4-EA3C-4BAC-A694-93AF95AB4E28}"/>
              </a:ext>
            </a:extLst>
          </p:cNvPr>
          <p:cNvSpPr/>
          <p:nvPr/>
        </p:nvSpPr>
        <p:spPr>
          <a:xfrm>
            <a:off x="6673570" y="2124419"/>
            <a:ext cx="188581" cy="171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55E49CEE-7A72-4B75-A773-968DD3888345}"/>
              </a:ext>
            </a:extLst>
          </p:cNvPr>
          <p:cNvSpPr/>
          <p:nvPr/>
        </p:nvSpPr>
        <p:spPr>
          <a:xfrm>
            <a:off x="6341595" y="1898357"/>
            <a:ext cx="2311837" cy="877735"/>
          </a:xfrm>
          <a:prstGeom prst="rect">
            <a:avLst/>
          </a:prstGeom>
          <a:noFill/>
          <a:ln w="635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a:extLst>
              <a:ext uri="{FF2B5EF4-FFF2-40B4-BE49-F238E27FC236}">
                <a16:creationId xmlns:a16="http://schemas.microsoft.com/office/drawing/2014/main" id="{2D0F9D8C-9D28-409D-AAB8-E86EF5A91479}"/>
              </a:ext>
            </a:extLst>
          </p:cNvPr>
          <p:cNvPicPr>
            <a:picLocks noChangeAspect="1"/>
          </p:cNvPicPr>
          <p:nvPr/>
        </p:nvPicPr>
        <p:blipFill>
          <a:blip r:embed="rId3"/>
          <a:stretch>
            <a:fillRect/>
          </a:stretch>
        </p:blipFill>
        <p:spPr>
          <a:xfrm>
            <a:off x="7265425" y="1693284"/>
            <a:ext cx="410146" cy="410146"/>
          </a:xfrm>
          <a:prstGeom prst="rect">
            <a:avLst/>
          </a:prstGeom>
        </p:spPr>
      </p:pic>
      <p:sp>
        <p:nvSpPr>
          <p:cNvPr id="28" name="Oval 27">
            <a:extLst>
              <a:ext uri="{FF2B5EF4-FFF2-40B4-BE49-F238E27FC236}">
                <a16:creationId xmlns:a16="http://schemas.microsoft.com/office/drawing/2014/main" id="{1EB719C9-86C3-4643-B27A-809225892540}"/>
              </a:ext>
            </a:extLst>
          </p:cNvPr>
          <p:cNvSpPr/>
          <p:nvPr/>
        </p:nvSpPr>
        <p:spPr>
          <a:xfrm>
            <a:off x="8258107" y="2124418"/>
            <a:ext cx="188581" cy="171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8" name="Straight Arrow Connector 37">
            <a:extLst>
              <a:ext uri="{FF2B5EF4-FFF2-40B4-BE49-F238E27FC236}">
                <a16:creationId xmlns:a16="http://schemas.microsoft.com/office/drawing/2014/main" id="{8D31410B-9EB8-4745-B5B6-1997C4C4BF74}"/>
              </a:ext>
            </a:extLst>
          </p:cNvPr>
          <p:cNvCxnSpPr>
            <a:cxnSpLocks/>
          </p:cNvCxnSpPr>
          <p:nvPr/>
        </p:nvCxnSpPr>
        <p:spPr>
          <a:xfrm>
            <a:off x="5277614" y="2295457"/>
            <a:ext cx="125475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DB0C2153-9077-4E9F-89D0-0ACB3EC4C0FB}"/>
              </a:ext>
            </a:extLst>
          </p:cNvPr>
          <p:cNvSpPr txBox="1"/>
          <p:nvPr/>
        </p:nvSpPr>
        <p:spPr>
          <a:xfrm>
            <a:off x="6375445" y="2301514"/>
            <a:ext cx="845562" cy="430887"/>
          </a:xfrm>
          <a:prstGeom prst="rect">
            <a:avLst/>
          </a:prstGeom>
          <a:noFill/>
        </p:spPr>
        <p:txBody>
          <a:bodyPr wrap="square" rtlCol="0">
            <a:spAutoFit/>
          </a:bodyPr>
          <a:lstStyle/>
          <a:p>
            <a:pPr algn="ctr"/>
            <a:r>
              <a:rPr lang="en-AU" sz="1100" dirty="0"/>
              <a:t>Modeling Resource</a:t>
            </a:r>
          </a:p>
        </p:txBody>
      </p:sp>
      <p:sp>
        <p:nvSpPr>
          <p:cNvPr id="45" name="TextBox 44">
            <a:extLst>
              <a:ext uri="{FF2B5EF4-FFF2-40B4-BE49-F238E27FC236}">
                <a16:creationId xmlns:a16="http://schemas.microsoft.com/office/drawing/2014/main" id="{6164B99D-363F-4FF0-9C35-2F4382F92768}"/>
              </a:ext>
            </a:extLst>
          </p:cNvPr>
          <p:cNvSpPr txBox="1"/>
          <p:nvPr/>
        </p:nvSpPr>
        <p:spPr>
          <a:xfrm>
            <a:off x="7947588" y="2301514"/>
            <a:ext cx="845562" cy="430887"/>
          </a:xfrm>
          <a:prstGeom prst="rect">
            <a:avLst/>
          </a:prstGeom>
          <a:noFill/>
        </p:spPr>
        <p:txBody>
          <a:bodyPr wrap="square" rtlCol="0">
            <a:spAutoFit/>
          </a:bodyPr>
          <a:lstStyle/>
          <a:p>
            <a:pPr algn="ctr"/>
            <a:r>
              <a:rPr lang="en-AU" sz="1100" dirty="0"/>
              <a:t>Service Endpoint</a:t>
            </a:r>
          </a:p>
        </p:txBody>
      </p:sp>
      <p:cxnSp>
        <p:nvCxnSpPr>
          <p:cNvPr id="47" name="Straight Arrow Connector 46">
            <a:extLst>
              <a:ext uri="{FF2B5EF4-FFF2-40B4-BE49-F238E27FC236}">
                <a16:creationId xmlns:a16="http://schemas.microsoft.com/office/drawing/2014/main" id="{53F6747B-950E-42A0-A573-6E7637F32473}"/>
              </a:ext>
            </a:extLst>
          </p:cNvPr>
          <p:cNvCxnSpPr/>
          <p:nvPr/>
        </p:nvCxnSpPr>
        <p:spPr>
          <a:xfrm>
            <a:off x="8499316" y="2209937"/>
            <a:ext cx="110517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49" name="Graphic 48">
            <a:extLst>
              <a:ext uri="{FF2B5EF4-FFF2-40B4-BE49-F238E27FC236}">
                <a16:creationId xmlns:a16="http://schemas.microsoft.com/office/drawing/2014/main" id="{06FBA904-B1A9-4AE9-8EC8-194465E0AB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03094" y="2025271"/>
            <a:ext cx="369332" cy="369332"/>
          </a:xfrm>
          <a:prstGeom prst="rect">
            <a:avLst/>
          </a:prstGeom>
        </p:spPr>
      </p:pic>
      <p:sp>
        <p:nvSpPr>
          <p:cNvPr id="58" name="TextBox 57">
            <a:extLst>
              <a:ext uri="{FF2B5EF4-FFF2-40B4-BE49-F238E27FC236}">
                <a16:creationId xmlns:a16="http://schemas.microsoft.com/office/drawing/2014/main" id="{527F35AA-9CA9-47D6-BEE1-B89420AD4AE8}"/>
              </a:ext>
            </a:extLst>
          </p:cNvPr>
          <p:cNvSpPr txBox="1"/>
          <p:nvPr/>
        </p:nvSpPr>
        <p:spPr>
          <a:xfrm>
            <a:off x="9564979" y="2394603"/>
            <a:ext cx="845562" cy="938719"/>
          </a:xfrm>
          <a:prstGeom prst="rect">
            <a:avLst/>
          </a:prstGeom>
          <a:noFill/>
        </p:spPr>
        <p:txBody>
          <a:bodyPr wrap="square" rtlCol="0">
            <a:spAutoFit/>
          </a:bodyPr>
          <a:lstStyle/>
          <a:p>
            <a:pPr algn="ctr"/>
            <a:r>
              <a:rPr lang="en-AU" sz="1100" dirty="0"/>
              <a:t>Apps consuming data from IR service endpoint</a:t>
            </a:r>
          </a:p>
        </p:txBody>
      </p:sp>
      <p:sp>
        <p:nvSpPr>
          <p:cNvPr id="60" name="Rectangle 59">
            <a:extLst>
              <a:ext uri="{FF2B5EF4-FFF2-40B4-BE49-F238E27FC236}">
                <a16:creationId xmlns:a16="http://schemas.microsoft.com/office/drawing/2014/main" id="{1539E8E9-1789-4867-936E-0B2DFC08BCD6}"/>
              </a:ext>
            </a:extLst>
          </p:cNvPr>
          <p:cNvSpPr/>
          <p:nvPr/>
        </p:nvSpPr>
        <p:spPr>
          <a:xfrm>
            <a:off x="478508" y="2514766"/>
            <a:ext cx="960449" cy="471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Source System</a:t>
            </a:r>
          </a:p>
        </p:txBody>
      </p:sp>
      <p:pic>
        <p:nvPicPr>
          <p:cNvPr id="62" name="Picture 61">
            <a:extLst>
              <a:ext uri="{FF2B5EF4-FFF2-40B4-BE49-F238E27FC236}">
                <a16:creationId xmlns:a16="http://schemas.microsoft.com/office/drawing/2014/main" id="{2C5A0D57-5F97-4146-8D22-8E41A8B596EB}"/>
              </a:ext>
            </a:extLst>
          </p:cNvPr>
          <p:cNvPicPr>
            <a:picLocks noChangeAspect="1"/>
          </p:cNvPicPr>
          <p:nvPr/>
        </p:nvPicPr>
        <p:blipFill>
          <a:blip r:embed="rId6"/>
          <a:stretch>
            <a:fillRect/>
          </a:stretch>
        </p:blipFill>
        <p:spPr>
          <a:xfrm>
            <a:off x="3236779" y="2139580"/>
            <a:ext cx="423863" cy="395288"/>
          </a:xfrm>
          <a:prstGeom prst="rect">
            <a:avLst/>
          </a:prstGeom>
        </p:spPr>
      </p:pic>
      <p:sp>
        <p:nvSpPr>
          <p:cNvPr id="66" name="TextBox 65">
            <a:extLst>
              <a:ext uri="{FF2B5EF4-FFF2-40B4-BE49-F238E27FC236}">
                <a16:creationId xmlns:a16="http://schemas.microsoft.com/office/drawing/2014/main" id="{CB82D5A0-B33B-48BF-9016-7DED6CD1566E}"/>
              </a:ext>
            </a:extLst>
          </p:cNvPr>
          <p:cNvSpPr txBox="1"/>
          <p:nvPr/>
        </p:nvSpPr>
        <p:spPr>
          <a:xfrm>
            <a:off x="4218242" y="4625825"/>
            <a:ext cx="1542081" cy="430887"/>
          </a:xfrm>
          <a:prstGeom prst="rect">
            <a:avLst/>
          </a:prstGeom>
          <a:noFill/>
        </p:spPr>
        <p:txBody>
          <a:bodyPr wrap="square" rtlCol="0">
            <a:spAutoFit/>
          </a:bodyPr>
          <a:lstStyle/>
          <a:p>
            <a:pPr algn="ctr"/>
            <a:r>
              <a:rPr lang="en-AU" sz="1100" dirty="0"/>
              <a:t>Storage </a:t>
            </a:r>
          </a:p>
          <a:p>
            <a:pPr algn="ctr"/>
            <a:r>
              <a:rPr lang="en-AU" sz="1100" dirty="0"/>
              <a:t>Account2</a:t>
            </a:r>
          </a:p>
        </p:txBody>
      </p:sp>
      <p:pic>
        <p:nvPicPr>
          <p:cNvPr id="68" name="Picture 67">
            <a:extLst>
              <a:ext uri="{FF2B5EF4-FFF2-40B4-BE49-F238E27FC236}">
                <a16:creationId xmlns:a16="http://schemas.microsoft.com/office/drawing/2014/main" id="{C95E2E28-8B16-4D5B-A230-DF05191B0DE8}"/>
              </a:ext>
            </a:extLst>
          </p:cNvPr>
          <p:cNvPicPr>
            <a:picLocks noChangeAspect="1"/>
          </p:cNvPicPr>
          <p:nvPr/>
        </p:nvPicPr>
        <p:blipFill>
          <a:blip r:embed="rId2"/>
          <a:stretch>
            <a:fillRect/>
          </a:stretch>
        </p:blipFill>
        <p:spPr>
          <a:xfrm>
            <a:off x="4764166" y="4208555"/>
            <a:ext cx="480395" cy="471225"/>
          </a:xfrm>
          <a:prstGeom prst="rect">
            <a:avLst/>
          </a:prstGeom>
        </p:spPr>
      </p:pic>
      <p:sp>
        <p:nvSpPr>
          <p:cNvPr id="70" name="Oval 69">
            <a:extLst>
              <a:ext uri="{FF2B5EF4-FFF2-40B4-BE49-F238E27FC236}">
                <a16:creationId xmlns:a16="http://schemas.microsoft.com/office/drawing/2014/main" id="{E888BA68-8AD8-442F-990D-993BAE44FBE6}"/>
              </a:ext>
            </a:extLst>
          </p:cNvPr>
          <p:cNvSpPr/>
          <p:nvPr/>
        </p:nvSpPr>
        <p:spPr>
          <a:xfrm>
            <a:off x="6726198" y="4273130"/>
            <a:ext cx="188581" cy="171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a:extLst>
              <a:ext uri="{FF2B5EF4-FFF2-40B4-BE49-F238E27FC236}">
                <a16:creationId xmlns:a16="http://schemas.microsoft.com/office/drawing/2014/main" id="{57578BAD-8972-47C7-A386-1C9652FFA14B}"/>
              </a:ext>
            </a:extLst>
          </p:cNvPr>
          <p:cNvSpPr/>
          <p:nvPr/>
        </p:nvSpPr>
        <p:spPr>
          <a:xfrm>
            <a:off x="6394223" y="4047068"/>
            <a:ext cx="2311837" cy="877735"/>
          </a:xfrm>
          <a:prstGeom prst="rect">
            <a:avLst/>
          </a:prstGeom>
          <a:noFill/>
          <a:ln w="635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4" name="Picture 73">
            <a:extLst>
              <a:ext uri="{FF2B5EF4-FFF2-40B4-BE49-F238E27FC236}">
                <a16:creationId xmlns:a16="http://schemas.microsoft.com/office/drawing/2014/main" id="{AF3B0190-2C8A-44BC-AC16-6396C5231F9E}"/>
              </a:ext>
            </a:extLst>
          </p:cNvPr>
          <p:cNvPicPr>
            <a:picLocks noChangeAspect="1"/>
          </p:cNvPicPr>
          <p:nvPr/>
        </p:nvPicPr>
        <p:blipFill>
          <a:blip r:embed="rId3"/>
          <a:stretch>
            <a:fillRect/>
          </a:stretch>
        </p:blipFill>
        <p:spPr>
          <a:xfrm>
            <a:off x="7345068" y="4745666"/>
            <a:ext cx="410146" cy="410146"/>
          </a:xfrm>
          <a:prstGeom prst="rect">
            <a:avLst/>
          </a:prstGeom>
        </p:spPr>
      </p:pic>
      <p:sp>
        <p:nvSpPr>
          <p:cNvPr id="76" name="Oval 75">
            <a:extLst>
              <a:ext uri="{FF2B5EF4-FFF2-40B4-BE49-F238E27FC236}">
                <a16:creationId xmlns:a16="http://schemas.microsoft.com/office/drawing/2014/main" id="{0268F55D-B78D-449C-8054-32EB7DAB1346}"/>
              </a:ext>
            </a:extLst>
          </p:cNvPr>
          <p:cNvSpPr/>
          <p:nvPr/>
        </p:nvSpPr>
        <p:spPr>
          <a:xfrm>
            <a:off x="8310735" y="4273129"/>
            <a:ext cx="188581" cy="171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8" name="Straight Arrow Connector 77">
            <a:extLst>
              <a:ext uri="{FF2B5EF4-FFF2-40B4-BE49-F238E27FC236}">
                <a16:creationId xmlns:a16="http://schemas.microsoft.com/office/drawing/2014/main" id="{F747D48D-AC34-4540-867B-32FDB8D1BE7E}"/>
              </a:ext>
            </a:extLst>
          </p:cNvPr>
          <p:cNvCxnSpPr>
            <a:cxnSpLocks/>
          </p:cNvCxnSpPr>
          <p:nvPr/>
        </p:nvCxnSpPr>
        <p:spPr>
          <a:xfrm>
            <a:off x="5330242" y="4444168"/>
            <a:ext cx="125475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229AC299-745D-47CD-9C87-E3DD6BE2A8C6}"/>
              </a:ext>
            </a:extLst>
          </p:cNvPr>
          <p:cNvSpPr txBox="1"/>
          <p:nvPr/>
        </p:nvSpPr>
        <p:spPr>
          <a:xfrm>
            <a:off x="6428073" y="4450225"/>
            <a:ext cx="845562" cy="430887"/>
          </a:xfrm>
          <a:prstGeom prst="rect">
            <a:avLst/>
          </a:prstGeom>
          <a:noFill/>
        </p:spPr>
        <p:txBody>
          <a:bodyPr wrap="square" rtlCol="0">
            <a:spAutoFit/>
          </a:bodyPr>
          <a:lstStyle/>
          <a:p>
            <a:pPr algn="ctr"/>
            <a:r>
              <a:rPr lang="en-AU" sz="1100" dirty="0"/>
              <a:t>Modeling Resource</a:t>
            </a:r>
          </a:p>
        </p:txBody>
      </p:sp>
      <p:sp>
        <p:nvSpPr>
          <p:cNvPr id="82" name="TextBox 81">
            <a:extLst>
              <a:ext uri="{FF2B5EF4-FFF2-40B4-BE49-F238E27FC236}">
                <a16:creationId xmlns:a16="http://schemas.microsoft.com/office/drawing/2014/main" id="{1CCF0016-66FC-40D4-A31D-078D432046F9}"/>
              </a:ext>
            </a:extLst>
          </p:cNvPr>
          <p:cNvSpPr txBox="1"/>
          <p:nvPr/>
        </p:nvSpPr>
        <p:spPr>
          <a:xfrm>
            <a:off x="8000216" y="4450225"/>
            <a:ext cx="845562" cy="430887"/>
          </a:xfrm>
          <a:prstGeom prst="rect">
            <a:avLst/>
          </a:prstGeom>
          <a:noFill/>
        </p:spPr>
        <p:txBody>
          <a:bodyPr wrap="square" rtlCol="0">
            <a:spAutoFit/>
          </a:bodyPr>
          <a:lstStyle/>
          <a:p>
            <a:pPr algn="ctr"/>
            <a:r>
              <a:rPr lang="en-AU" sz="1100" dirty="0"/>
              <a:t>Service Endpoint</a:t>
            </a:r>
          </a:p>
        </p:txBody>
      </p:sp>
      <p:cxnSp>
        <p:nvCxnSpPr>
          <p:cNvPr id="84" name="Straight Arrow Connector 83">
            <a:extLst>
              <a:ext uri="{FF2B5EF4-FFF2-40B4-BE49-F238E27FC236}">
                <a16:creationId xmlns:a16="http://schemas.microsoft.com/office/drawing/2014/main" id="{36916367-6889-4017-B37E-4EA325A7E26F}"/>
              </a:ext>
            </a:extLst>
          </p:cNvPr>
          <p:cNvCxnSpPr>
            <a:cxnSpLocks/>
          </p:cNvCxnSpPr>
          <p:nvPr/>
        </p:nvCxnSpPr>
        <p:spPr>
          <a:xfrm>
            <a:off x="8551944" y="4358648"/>
            <a:ext cx="110517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86" name="Graphic 85">
            <a:extLst>
              <a:ext uri="{FF2B5EF4-FFF2-40B4-BE49-F238E27FC236}">
                <a16:creationId xmlns:a16="http://schemas.microsoft.com/office/drawing/2014/main" id="{EB2F449D-DC69-4E2A-8EF5-484F2E23C7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55722" y="4173982"/>
            <a:ext cx="369332" cy="369332"/>
          </a:xfrm>
          <a:prstGeom prst="rect">
            <a:avLst/>
          </a:prstGeom>
        </p:spPr>
      </p:pic>
      <p:sp>
        <p:nvSpPr>
          <p:cNvPr id="88" name="TextBox 87">
            <a:extLst>
              <a:ext uri="{FF2B5EF4-FFF2-40B4-BE49-F238E27FC236}">
                <a16:creationId xmlns:a16="http://schemas.microsoft.com/office/drawing/2014/main" id="{EC1D16FE-F735-413F-8EB6-541771FF9963}"/>
              </a:ext>
            </a:extLst>
          </p:cNvPr>
          <p:cNvSpPr txBox="1"/>
          <p:nvPr/>
        </p:nvSpPr>
        <p:spPr>
          <a:xfrm>
            <a:off x="9617607" y="4543314"/>
            <a:ext cx="845562" cy="938719"/>
          </a:xfrm>
          <a:prstGeom prst="rect">
            <a:avLst/>
          </a:prstGeom>
          <a:noFill/>
        </p:spPr>
        <p:txBody>
          <a:bodyPr wrap="square" rtlCol="0">
            <a:spAutoFit/>
          </a:bodyPr>
          <a:lstStyle/>
          <a:p>
            <a:pPr algn="ctr"/>
            <a:r>
              <a:rPr lang="en-AU" sz="1100" dirty="0"/>
              <a:t>Apps consuming data from IR service endpoint</a:t>
            </a:r>
          </a:p>
        </p:txBody>
      </p:sp>
      <p:cxnSp>
        <p:nvCxnSpPr>
          <p:cNvPr id="94" name="Connector: Elbow 93">
            <a:extLst>
              <a:ext uri="{FF2B5EF4-FFF2-40B4-BE49-F238E27FC236}">
                <a16:creationId xmlns:a16="http://schemas.microsoft.com/office/drawing/2014/main" id="{D6E57F0E-FD3F-4782-A28E-7E288C952137}"/>
              </a:ext>
            </a:extLst>
          </p:cNvPr>
          <p:cNvCxnSpPr>
            <a:stCxn id="60" idx="0"/>
            <a:endCxn id="62" idx="1"/>
          </p:cNvCxnSpPr>
          <p:nvPr/>
        </p:nvCxnSpPr>
        <p:spPr>
          <a:xfrm rot="5400000" flipH="1" flipV="1">
            <a:off x="2008985" y="1286972"/>
            <a:ext cx="177542" cy="227804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80693E85-30D7-4ABB-B509-2478A2424937}"/>
              </a:ext>
            </a:extLst>
          </p:cNvPr>
          <p:cNvCxnSpPr>
            <a:cxnSpLocks/>
          </p:cNvCxnSpPr>
          <p:nvPr/>
        </p:nvCxnSpPr>
        <p:spPr>
          <a:xfrm>
            <a:off x="3668347" y="2295457"/>
            <a:ext cx="9945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TextBox 100">
            <a:extLst>
              <a:ext uri="{FF2B5EF4-FFF2-40B4-BE49-F238E27FC236}">
                <a16:creationId xmlns:a16="http://schemas.microsoft.com/office/drawing/2014/main" id="{668FDC3D-45D7-431D-8A18-89AEA08D2CF4}"/>
              </a:ext>
            </a:extLst>
          </p:cNvPr>
          <p:cNvSpPr txBox="1"/>
          <p:nvPr/>
        </p:nvSpPr>
        <p:spPr>
          <a:xfrm>
            <a:off x="6726198" y="1502914"/>
            <a:ext cx="1542081" cy="261610"/>
          </a:xfrm>
          <a:prstGeom prst="rect">
            <a:avLst/>
          </a:prstGeom>
          <a:noFill/>
        </p:spPr>
        <p:txBody>
          <a:bodyPr wrap="square" rtlCol="0">
            <a:spAutoFit/>
          </a:bodyPr>
          <a:lstStyle/>
          <a:p>
            <a:pPr algn="ctr"/>
            <a:r>
              <a:rPr lang="en-AU" sz="1100" dirty="0"/>
              <a:t>IR Account 1</a:t>
            </a:r>
          </a:p>
        </p:txBody>
      </p:sp>
      <p:sp>
        <p:nvSpPr>
          <p:cNvPr id="103" name="TextBox 102">
            <a:extLst>
              <a:ext uri="{FF2B5EF4-FFF2-40B4-BE49-F238E27FC236}">
                <a16:creationId xmlns:a16="http://schemas.microsoft.com/office/drawing/2014/main" id="{52E4B7A1-6F35-4F87-A570-9E33BCE746D7}"/>
              </a:ext>
            </a:extLst>
          </p:cNvPr>
          <p:cNvSpPr txBox="1"/>
          <p:nvPr/>
        </p:nvSpPr>
        <p:spPr>
          <a:xfrm>
            <a:off x="6820488" y="5056712"/>
            <a:ext cx="1542081" cy="261610"/>
          </a:xfrm>
          <a:prstGeom prst="rect">
            <a:avLst/>
          </a:prstGeom>
          <a:noFill/>
        </p:spPr>
        <p:txBody>
          <a:bodyPr wrap="square" rtlCol="0">
            <a:spAutoFit/>
          </a:bodyPr>
          <a:lstStyle/>
          <a:p>
            <a:pPr algn="ctr"/>
            <a:r>
              <a:rPr lang="en-AU" sz="1100" dirty="0"/>
              <a:t>IR Account 2</a:t>
            </a:r>
          </a:p>
        </p:txBody>
      </p:sp>
      <p:sp>
        <p:nvSpPr>
          <p:cNvPr id="109" name="TextBox 108">
            <a:extLst>
              <a:ext uri="{FF2B5EF4-FFF2-40B4-BE49-F238E27FC236}">
                <a16:creationId xmlns:a16="http://schemas.microsoft.com/office/drawing/2014/main" id="{1F9F70EE-7B5E-48C8-854B-6C1070D80CDE}"/>
              </a:ext>
            </a:extLst>
          </p:cNvPr>
          <p:cNvSpPr txBox="1"/>
          <p:nvPr/>
        </p:nvSpPr>
        <p:spPr>
          <a:xfrm>
            <a:off x="1476139" y="2081721"/>
            <a:ext cx="1542081" cy="261610"/>
          </a:xfrm>
          <a:prstGeom prst="rect">
            <a:avLst/>
          </a:prstGeom>
          <a:noFill/>
        </p:spPr>
        <p:txBody>
          <a:bodyPr wrap="square" rtlCol="0">
            <a:spAutoFit/>
          </a:bodyPr>
          <a:lstStyle/>
          <a:p>
            <a:pPr algn="ctr"/>
            <a:r>
              <a:rPr lang="en-AU" sz="1100" dirty="0"/>
              <a:t>Input datasets</a:t>
            </a:r>
          </a:p>
        </p:txBody>
      </p:sp>
      <p:sp>
        <p:nvSpPr>
          <p:cNvPr id="111" name="TextBox 110">
            <a:extLst>
              <a:ext uri="{FF2B5EF4-FFF2-40B4-BE49-F238E27FC236}">
                <a16:creationId xmlns:a16="http://schemas.microsoft.com/office/drawing/2014/main" id="{C791FF6A-D8A8-4DA0-BF66-730C3268B900}"/>
              </a:ext>
            </a:extLst>
          </p:cNvPr>
          <p:cNvSpPr txBox="1"/>
          <p:nvPr/>
        </p:nvSpPr>
        <p:spPr>
          <a:xfrm>
            <a:off x="2667992" y="2508869"/>
            <a:ext cx="1542081" cy="261610"/>
          </a:xfrm>
          <a:prstGeom prst="rect">
            <a:avLst/>
          </a:prstGeom>
          <a:noFill/>
        </p:spPr>
        <p:txBody>
          <a:bodyPr wrap="square" rtlCol="0">
            <a:spAutoFit/>
          </a:bodyPr>
          <a:lstStyle/>
          <a:p>
            <a:pPr algn="ctr"/>
            <a:r>
              <a:rPr lang="en-AU" sz="1100" dirty="0"/>
              <a:t>ADF</a:t>
            </a:r>
          </a:p>
        </p:txBody>
      </p:sp>
      <p:cxnSp>
        <p:nvCxnSpPr>
          <p:cNvPr id="6" name="Straight Arrow Connector 5">
            <a:extLst>
              <a:ext uri="{FF2B5EF4-FFF2-40B4-BE49-F238E27FC236}">
                <a16:creationId xmlns:a16="http://schemas.microsoft.com/office/drawing/2014/main" id="{30E959E8-7FB6-44F6-A6E2-0AE2B1450F30}"/>
              </a:ext>
            </a:extLst>
          </p:cNvPr>
          <p:cNvCxnSpPr/>
          <p:nvPr/>
        </p:nvCxnSpPr>
        <p:spPr>
          <a:xfrm>
            <a:off x="4989282" y="3058964"/>
            <a:ext cx="0" cy="988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91D3464-8369-43BD-B782-32AFF8D52F52}"/>
              </a:ext>
            </a:extLst>
          </p:cNvPr>
          <p:cNvSpPr txBox="1"/>
          <p:nvPr/>
        </p:nvSpPr>
        <p:spPr>
          <a:xfrm>
            <a:off x="3532007" y="3135484"/>
            <a:ext cx="1542081" cy="600164"/>
          </a:xfrm>
          <a:prstGeom prst="rect">
            <a:avLst/>
          </a:prstGeom>
          <a:noFill/>
        </p:spPr>
        <p:txBody>
          <a:bodyPr wrap="square" rtlCol="0">
            <a:spAutoFit/>
          </a:bodyPr>
          <a:lstStyle/>
          <a:p>
            <a:pPr algn="ctr"/>
            <a:r>
              <a:rPr lang="en-AU" sz="1100" dirty="0"/>
              <a:t>Async copy of data using Azure Storage GRS</a:t>
            </a:r>
          </a:p>
        </p:txBody>
      </p:sp>
      <p:cxnSp>
        <p:nvCxnSpPr>
          <p:cNvPr id="11" name="Straight Connector 10">
            <a:extLst>
              <a:ext uri="{FF2B5EF4-FFF2-40B4-BE49-F238E27FC236}">
                <a16:creationId xmlns:a16="http://schemas.microsoft.com/office/drawing/2014/main" id="{6E556789-14BC-4713-AF5A-B169F29D6CDD}"/>
              </a:ext>
            </a:extLst>
          </p:cNvPr>
          <p:cNvCxnSpPr/>
          <p:nvPr/>
        </p:nvCxnSpPr>
        <p:spPr>
          <a:xfrm>
            <a:off x="478508" y="3822060"/>
            <a:ext cx="11027144" cy="0"/>
          </a:xfrm>
          <a:prstGeom prst="line">
            <a:avLst/>
          </a:prstGeom>
          <a:ln w="38100">
            <a:solidFill>
              <a:schemeClr val="accent5">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5541F37-0485-40D5-8253-67C632CC56AE}"/>
              </a:ext>
            </a:extLst>
          </p:cNvPr>
          <p:cNvSpPr txBox="1"/>
          <p:nvPr/>
        </p:nvSpPr>
        <p:spPr>
          <a:xfrm>
            <a:off x="61936" y="1377275"/>
            <a:ext cx="1542081" cy="307777"/>
          </a:xfrm>
          <a:prstGeom prst="rect">
            <a:avLst/>
          </a:prstGeom>
          <a:noFill/>
        </p:spPr>
        <p:txBody>
          <a:bodyPr wrap="square" rtlCol="0">
            <a:spAutoFit/>
          </a:bodyPr>
          <a:lstStyle/>
          <a:p>
            <a:pPr algn="ctr"/>
            <a:r>
              <a:rPr lang="en-AU" sz="1400" b="1" i="1" dirty="0"/>
              <a:t>Region 1</a:t>
            </a:r>
          </a:p>
        </p:txBody>
      </p:sp>
      <p:sp>
        <p:nvSpPr>
          <p:cNvPr id="13" name="TextBox 12">
            <a:extLst>
              <a:ext uri="{FF2B5EF4-FFF2-40B4-BE49-F238E27FC236}">
                <a16:creationId xmlns:a16="http://schemas.microsoft.com/office/drawing/2014/main" id="{30F66731-DC82-4643-B5B1-D50CCB7A942D}"/>
              </a:ext>
            </a:extLst>
          </p:cNvPr>
          <p:cNvSpPr txBox="1"/>
          <p:nvPr/>
        </p:nvSpPr>
        <p:spPr>
          <a:xfrm>
            <a:off x="187690" y="5679194"/>
            <a:ext cx="1542081" cy="307777"/>
          </a:xfrm>
          <a:prstGeom prst="rect">
            <a:avLst/>
          </a:prstGeom>
          <a:noFill/>
        </p:spPr>
        <p:txBody>
          <a:bodyPr wrap="square" rtlCol="0">
            <a:spAutoFit/>
          </a:bodyPr>
          <a:lstStyle/>
          <a:p>
            <a:pPr algn="ctr"/>
            <a:r>
              <a:rPr lang="en-AU" sz="1400" b="1" i="1" dirty="0"/>
              <a:t>Region 2</a:t>
            </a:r>
          </a:p>
        </p:txBody>
      </p:sp>
      <p:sp>
        <p:nvSpPr>
          <p:cNvPr id="16" name="TextBox 15">
            <a:extLst>
              <a:ext uri="{FF2B5EF4-FFF2-40B4-BE49-F238E27FC236}">
                <a16:creationId xmlns:a16="http://schemas.microsoft.com/office/drawing/2014/main" id="{DD746842-7BD8-4CD4-810A-E8B7F56A560C}"/>
              </a:ext>
            </a:extLst>
          </p:cNvPr>
          <p:cNvSpPr txBox="1"/>
          <p:nvPr/>
        </p:nvSpPr>
        <p:spPr>
          <a:xfrm>
            <a:off x="5536041" y="2289523"/>
            <a:ext cx="681755" cy="769441"/>
          </a:xfrm>
          <a:prstGeom prst="rect">
            <a:avLst/>
          </a:prstGeom>
          <a:noFill/>
        </p:spPr>
        <p:txBody>
          <a:bodyPr wrap="square" rtlCol="0">
            <a:spAutoFit/>
          </a:bodyPr>
          <a:lstStyle/>
          <a:p>
            <a:pPr algn="ctr"/>
            <a:r>
              <a:rPr lang="en-AU" sz="1100" dirty="0"/>
              <a:t>Batch run of Cooking Process</a:t>
            </a:r>
          </a:p>
        </p:txBody>
      </p:sp>
      <p:sp>
        <p:nvSpPr>
          <p:cNvPr id="17" name="TextBox 16">
            <a:extLst>
              <a:ext uri="{FF2B5EF4-FFF2-40B4-BE49-F238E27FC236}">
                <a16:creationId xmlns:a16="http://schemas.microsoft.com/office/drawing/2014/main" id="{55608A36-D329-4519-AF41-F25EFC7D2B98}"/>
              </a:ext>
            </a:extLst>
          </p:cNvPr>
          <p:cNvSpPr txBox="1"/>
          <p:nvPr/>
        </p:nvSpPr>
        <p:spPr>
          <a:xfrm>
            <a:off x="5622394" y="4456547"/>
            <a:ext cx="681755" cy="769441"/>
          </a:xfrm>
          <a:prstGeom prst="rect">
            <a:avLst/>
          </a:prstGeom>
          <a:noFill/>
        </p:spPr>
        <p:txBody>
          <a:bodyPr wrap="square" rtlCol="0">
            <a:spAutoFit/>
          </a:bodyPr>
          <a:lstStyle/>
          <a:p>
            <a:pPr algn="ctr"/>
            <a:r>
              <a:rPr lang="en-AU" sz="1100" dirty="0"/>
              <a:t>Batch run of Cooking Process</a:t>
            </a:r>
          </a:p>
        </p:txBody>
      </p:sp>
      <p:sp>
        <p:nvSpPr>
          <p:cNvPr id="20" name="Rectangle 19">
            <a:extLst>
              <a:ext uri="{FF2B5EF4-FFF2-40B4-BE49-F238E27FC236}">
                <a16:creationId xmlns:a16="http://schemas.microsoft.com/office/drawing/2014/main" id="{7DE76965-6650-4BE6-9D1E-5A34F99BE412}"/>
              </a:ext>
            </a:extLst>
          </p:cNvPr>
          <p:cNvSpPr/>
          <p:nvPr/>
        </p:nvSpPr>
        <p:spPr>
          <a:xfrm>
            <a:off x="478507" y="4456547"/>
            <a:ext cx="960449" cy="471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Source System</a:t>
            </a:r>
          </a:p>
        </p:txBody>
      </p:sp>
      <p:sp>
        <p:nvSpPr>
          <p:cNvPr id="21" name="TextBox 20">
            <a:extLst>
              <a:ext uri="{FF2B5EF4-FFF2-40B4-BE49-F238E27FC236}">
                <a16:creationId xmlns:a16="http://schemas.microsoft.com/office/drawing/2014/main" id="{477D253C-4F22-4569-9D2F-63255A2BBA66}"/>
              </a:ext>
            </a:extLst>
          </p:cNvPr>
          <p:cNvSpPr txBox="1"/>
          <p:nvPr/>
        </p:nvSpPr>
        <p:spPr>
          <a:xfrm>
            <a:off x="4165614" y="756650"/>
            <a:ext cx="3300890" cy="369332"/>
          </a:xfrm>
          <a:prstGeom prst="rect">
            <a:avLst/>
          </a:prstGeom>
          <a:noFill/>
        </p:spPr>
        <p:txBody>
          <a:bodyPr wrap="square" rtlCol="0">
            <a:spAutoFit/>
          </a:bodyPr>
          <a:lstStyle/>
          <a:p>
            <a:r>
              <a:rPr lang="en-AU" b="1" dirty="0"/>
              <a:t>Cross region deployment for DR</a:t>
            </a:r>
          </a:p>
        </p:txBody>
      </p:sp>
      <p:pic>
        <p:nvPicPr>
          <p:cNvPr id="24" name="Picture 23">
            <a:extLst>
              <a:ext uri="{FF2B5EF4-FFF2-40B4-BE49-F238E27FC236}">
                <a16:creationId xmlns:a16="http://schemas.microsoft.com/office/drawing/2014/main" id="{744DD904-5225-4FE4-B79D-94893D70A775}"/>
              </a:ext>
            </a:extLst>
          </p:cNvPr>
          <p:cNvPicPr>
            <a:picLocks noChangeAspect="1"/>
          </p:cNvPicPr>
          <p:nvPr/>
        </p:nvPicPr>
        <p:blipFill>
          <a:blip r:embed="rId6"/>
          <a:stretch>
            <a:fillRect/>
          </a:stretch>
        </p:blipFill>
        <p:spPr>
          <a:xfrm>
            <a:off x="3216237" y="4325213"/>
            <a:ext cx="423863" cy="395288"/>
          </a:xfrm>
          <a:prstGeom prst="rect">
            <a:avLst/>
          </a:prstGeom>
        </p:spPr>
      </p:pic>
      <p:sp>
        <p:nvSpPr>
          <p:cNvPr id="25" name="TextBox 24">
            <a:extLst>
              <a:ext uri="{FF2B5EF4-FFF2-40B4-BE49-F238E27FC236}">
                <a16:creationId xmlns:a16="http://schemas.microsoft.com/office/drawing/2014/main" id="{AF79385F-1B1D-4E40-B1FF-10B93AA48D04}"/>
              </a:ext>
            </a:extLst>
          </p:cNvPr>
          <p:cNvSpPr txBox="1"/>
          <p:nvPr/>
        </p:nvSpPr>
        <p:spPr>
          <a:xfrm>
            <a:off x="2647450" y="4694502"/>
            <a:ext cx="1542081" cy="261610"/>
          </a:xfrm>
          <a:prstGeom prst="rect">
            <a:avLst/>
          </a:prstGeom>
          <a:noFill/>
        </p:spPr>
        <p:txBody>
          <a:bodyPr wrap="square" rtlCol="0">
            <a:spAutoFit/>
          </a:bodyPr>
          <a:lstStyle/>
          <a:p>
            <a:pPr algn="ctr"/>
            <a:r>
              <a:rPr lang="en-AU" sz="1100" dirty="0"/>
              <a:t>ADF</a:t>
            </a:r>
          </a:p>
        </p:txBody>
      </p:sp>
    </p:spTree>
    <p:extLst>
      <p:ext uri="{BB962C8B-B14F-4D97-AF65-F5344CB8AC3E}">
        <p14:creationId xmlns:p14="http://schemas.microsoft.com/office/powerpoint/2010/main" val="2792910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16205</TotalTime>
  <Words>741</Words>
  <Application>Microsoft Office PowerPoint</Application>
  <PresentationFormat>Widescreen</PresentationFormat>
  <Paragraphs>267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Amanjeet Singh</dc:creator>
  <cp:lastModifiedBy>Amanjeet Singh</cp:lastModifiedBy>
  <cp:revision>2</cp:revision>
  <dcterms:created xsi:type="dcterms:W3CDTF">2022-03-22T03:02:42Z</dcterms:created>
  <dcterms:modified xsi:type="dcterms:W3CDTF">2022-04-05T13:55:59Z</dcterms:modified>
</cp:coreProperties>
</file>