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2" r:id="rId10"/>
    <p:sldId id="279" r:id="rId11"/>
    <p:sldId id="271" r:id="rId12"/>
    <p:sldId id="269" r:id="rId13"/>
    <p:sldId id="268" r:id="rId14"/>
    <p:sldId id="267" r:id="rId15"/>
    <p:sldId id="280" r:id="rId16"/>
    <p:sldId id="265" r:id="rId17"/>
    <p:sldId id="270" r:id="rId18"/>
    <p:sldId id="275" r:id="rId19"/>
    <p:sldId id="276" r:id="rId20"/>
    <p:sldId id="277" r:id="rId21"/>
    <p:sldId id="272" r:id="rId22"/>
    <p:sldId id="273" r:id="rId23"/>
    <p:sldId id="278" r:id="rId24"/>
    <p:sldId id="282" r:id="rId25"/>
    <p:sldId id="281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FA25E-D88E-4051-911C-A1E5A2E92640}" v="41" dt="2022-12-14T00:17:26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6025-4D1D-4AD0-9C87-B8F575E0D7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4A1D-6398-4965-BED1-F9E14393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Parallel activity (different resource)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B button to A in second rule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4A1D-6398-4965-BED1-F9E14393B3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Parallel activity (different resource)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B button to A in second rule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4A1D-6398-4965-BED1-F9E14393B3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8563-8EFB-49F9-93D0-81E29D24B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56A-B8D5-F232-95A3-C0615F3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3A40-BF1E-9CFE-D359-5BFB51B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8FA7-9A3C-9EC6-A359-3AEA27D5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F38F-8872-222A-2589-320F27B8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B03-B6BE-D819-6574-7217D7B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D894-252D-75BC-BC21-802460610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10C-1298-5F52-C6A4-9E8995AC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439-B714-F75F-5B1D-EB469A20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7DA6-A9B5-6392-2AB0-8E5D247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17311-7EF7-0A96-A3E8-738FB93E6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AC7D2-A37E-5705-6585-53CA7511C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142F-F8B9-0B9C-D3B9-C6C89021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39A5-BCA0-F6F6-8394-50F54204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1ADD-1D7F-11B7-9EBE-04542E2C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35C6-48DE-CFD1-20B9-AE4C660E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F758-DC14-4118-EA95-2E888E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967B-FA34-31A9-3287-E60778C3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2232-C58D-432E-EE11-57894B0E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89E8-6DA5-3891-8C08-0AE4B3D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CE18-841E-EBFB-FC7C-7039C35B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3F136-1502-5E73-B3D8-FF089921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78C8-74C9-BEAF-6963-0B8D150A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5761-E0F2-905B-0C5A-B86B13CC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FCCF-006A-0860-FF0F-9C336CD1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6AC0-712A-CF9C-FF64-7DAFA482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044D-CB60-77DE-0337-BEDF950DA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0DBD0-039F-F1C3-2042-1D792847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ADDB-C43E-2519-1572-A2FC9D91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E3BE-DCDE-8926-02CA-9E13323C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CACD-7190-3788-0991-A4A4F065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667-5FCE-814F-0EE5-7A38F8B7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CFDB-F1D8-04AE-1479-0A794EB7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CC2FC-D33A-51CB-DD10-300F69C2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CE1C3-2B6E-E293-6A29-545650BF2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CAA72-758D-597B-0E3F-850662FF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5EE9-2BE4-A673-8D80-7108EEBE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E6A1E-757C-E4E5-EE53-84904B6B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8FF3-2EFA-BF53-9715-64D56962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CAA-26BD-5E97-CFDD-7CCEAAC7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2A70-C383-5CA3-C501-C1366D6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E10ED-AF88-FC63-AA67-23D7D802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803B-3BD0-F2C1-32F5-396157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4EA39-7BCF-5972-2698-13A0DAAE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57AF1-9752-9B7E-F924-2C0DE28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73E4D-605B-AE6A-BC7F-7EA8712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4447-65F8-E0B3-903F-0DF2ACC2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310C-DF3E-AD0C-B2BD-69B3C64F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02D70-6E79-A165-70B2-0751AE2F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52FC-2D6F-03DF-C926-D1CC581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F0D0E-2644-CBA5-0C21-2383A4E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3BB2D-4C3A-4BE0-13B8-8DB3EC60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1097-E82A-0FD9-2C4D-C432A295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89360-0DDD-F85B-129F-D3ADB7BD4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A687C-44DC-14A5-91CB-429BEB39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1D2F6-A90E-25D3-752D-F432DCEB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9705F-55E5-20A5-330A-210B09AE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3E8-7BFD-8B9D-F8C7-AE9972F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18D50-30FD-FE59-4AE3-5D2F9087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55ED-8615-37B5-B79A-1C7779BD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C2B5-E844-D678-69D5-D3D6957B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E800-8366-445D-985E-FDE04388071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B4B6-A7F3-7C4C-C17D-5F4CEB450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75F-9EDD-2A56-ED26-841E60FA5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ttenbot.cc/products/newbit-arcade-shield" TargetMode="External"/><Relationship Id="rId2" Type="http://schemas.openxmlformats.org/officeDocument/2006/relationships/hyperlink" Target="https://aka.ms/micro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microcode/docs/language" TargetMode="External"/><Relationship Id="rId2" Type="http://schemas.openxmlformats.org/officeDocument/2006/relationships/hyperlink" Target="https://microsoft.github.io/microcode/docs/manu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crosoft.github.io/microcode/docs/faq" TargetMode="External"/><Relationship Id="rId4" Type="http://schemas.openxmlformats.org/officeDocument/2006/relationships/hyperlink" Target="https://microsoft.github.io/microcode/docs/samp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83C4-429E-F7FA-E4AC-8C13616B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MicroCode</a:t>
            </a:r>
            <a:r>
              <a:rPr lang="en-US"/>
              <a:t>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CD460-8735-8D59-7ADD-C1C0BC4EE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December 2022</a:t>
            </a:r>
          </a:p>
        </p:txBody>
      </p:sp>
    </p:spTree>
    <p:extLst>
      <p:ext uri="{BB962C8B-B14F-4D97-AF65-F5344CB8AC3E}">
        <p14:creationId xmlns:p14="http://schemas.microsoft.com/office/powerpoint/2010/main" val="25626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5C4DF-CB31-B169-610B-A5BA7560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3719582"/>
            <a:ext cx="3721653" cy="146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81851-22E4-2098-E272-CCD792A9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574" y="3811313"/>
            <a:ext cx="1817104" cy="133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2138-FE26-6F00-60D2-B8918ABC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8" y="3700499"/>
            <a:ext cx="3354564" cy="1508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657DC-A644-8F59-BC90-BC3FF2BBB2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9" t="3504" r="2465" b="34513"/>
          <a:stretch/>
        </p:blipFill>
        <p:spPr>
          <a:xfrm>
            <a:off x="4601999" y="1294450"/>
            <a:ext cx="4156455" cy="1655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C0C42A-223D-FD85-F8C5-1280B3CA3F5C}"/>
              </a:ext>
            </a:extLst>
          </p:cNvPr>
          <p:cNvSpPr/>
          <p:nvPr/>
        </p:nvSpPr>
        <p:spPr>
          <a:xfrm>
            <a:off x="4696449" y="2122182"/>
            <a:ext cx="1595203" cy="8277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B9B2C-6D4F-528F-AD7C-2F0DED0FC978}"/>
              </a:ext>
            </a:extLst>
          </p:cNvPr>
          <p:cNvSpPr/>
          <p:nvPr/>
        </p:nvSpPr>
        <p:spPr>
          <a:xfrm>
            <a:off x="6240853" y="2122181"/>
            <a:ext cx="838200" cy="8277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5555C-E048-5CC9-EDD4-4FD04085B643}"/>
              </a:ext>
            </a:extLst>
          </p:cNvPr>
          <p:cNvSpPr/>
          <p:nvPr/>
        </p:nvSpPr>
        <p:spPr>
          <a:xfrm>
            <a:off x="7060003" y="2123938"/>
            <a:ext cx="838200" cy="8277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549C-8097-8E11-8522-0FE3671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defaults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CB9F2-2AC7-5F66-3AB2-6128AAF1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2" y="1719170"/>
            <a:ext cx="5519364" cy="7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F4F25-F64F-B659-139C-458FB3DF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2" y="2743234"/>
            <a:ext cx="5067931" cy="716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1F61F-29C6-268F-7437-0CF2F430F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7"/>
          <a:stretch/>
        </p:blipFill>
        <p:spPr>
          <a:xfrm>
            <a:off x="826283" y="3927107"/>
            <a:ext cx="5067932" cy="6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7239-E66C-76B5-FFA0-551069CA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89" y="37914"/>
            <a:ext cx="10515600" cy="1325563"/>
          </a:xfrm>
        </p:spPr>
        <p:txBody>
          <a:bodyPr/>
          <a:lstStyle/>
          <a:p>
            <a:r>
              <a:rPr lang="en-US"/>
              <a:t>Do… perform a command/action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0D7F-3F00-BC27-17B7-6B7E5575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A40C0-CC53-0F34-8A17-B6F6F2FD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48" y="1377511"/>
            <a:ext cx="5572903" cy="2191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6" descr="See the source image">
            <a:extLst>
              <a:ext uri="{FF2B5EF4-FFF2-40B4-BE49-F238E27FC236}">
                <a16:creationId xmlns:a16="http://schemas.microsoft.com/office/drawing/2014/main" id="{3C8A9F9B-EC2E-B8DF-6F33-B78784245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t="26471" r="50926" b="24491"/>
          <a:stretch/>
        </p:blipFill>
        <p:spPr bwMode="auto">
          <a:xfrm>
            <a:off x="437475" y="1371171"/>
            <a:ext cx="2685449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344FE26C-C40F-4A4F-33DC-F18F9C6C0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4" t="26626" r="6657" b="23970"/>
          <a:stretch/>
        </p:blipFill>
        <p:spPr bwMode="auto">
          <a:xfrm>
            <a:off x="494789" y="3905813"/>
            <a:ext cx="2628135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9CFC35-1541-5844-3493-3035F8567D8B}"/>
              </a:ext>
            </a:extLst>
          </p:cNvPr>
          <p:cNvSpPr/>
          <p:nvPr/>
        </p:nvSpPr>
        <p:spPr>
          <a:xfrm>
            <a:off x="4162425" y="3568567"/>
            <a:ext cx="6467475" cy="161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6C754-A3D9-7970-2B70-B984335EC404}"/>
              </a:ext>
            </a:extLst>
          </p:cNvPr>
          <p:cNvSpPr/>
          <p:nvPr/>
        </p:nvSpPr>
        <p:spPr>
          <a:xfrm>
            <a:off x="1264257" y="1995777"/>
            <a:ext cx="1092792" cy="102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A4B66-25AB-46F0-BB71-9522EAD7B3D3}"/>
              </a:ext>
            </a:extLst>
          </p:cNvPr>
          <p:cNvSpPr/>
          <p:nvPr/>
        </p:nvSpPr>
        <p:spPr>
          <a:xfrm rot="18982328">
            <a:off x="1502465" y="4690096"/>
            <a:ext cx="566942" cy="5807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C3C09-B63D-AAC7-A00E-0408CBA607DE}"/>
              </a:ext>
            </a:extLst>
          </p:cNvPr>
          <p:cNvSpPr/>
          <p:nvPr/>
        </p:nvSpPr>
        <p:spPr>
          <a:xfrm rot="18756930">
            <a:off x="426636" y="4095175"/>
            <a:ext cx="917041" cy="4602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E6C74D-1BF8-CF2E-A045-13578169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4030715"/>
            <a:ext cx="5982535" cy="1676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F5E3EC-BF7B-E042-6EA4-207BD00E7B9B}"/>
              </a:ext>
            </a:extLst>
          </p:cNvPr>
          <p:cNvSpPr/>
          <p:nvPr/>
        </p:nvSpPr>
        <p:spPr>
          <a:xfrm>
            <a:off x="4323852" y="2469869"/>
            <a:ext cx="2186277" cy="111273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20B08-DEEC-D987-BEF3-1E8BC2D5D417}"/>
              </a:ext>
            </a:extLst>
          </p:cNvPr>
          <p:cNvSpPr/>
          <p:nvPr/>
        </p:nvSpPr>
        <p:spPr>
          <a:xfrm>
            <a:off x="6510130" y="2469869"/>
            <a:ext cx="2141884" cy="111273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49EFF-F96D-DAF2-5193-D2E056AFA535}"/>
              </a:ext>
            </a:extLst>
          </p:cNvPr>
          <p:cNvSpPr/>
          <p:nvPr/>
        </p:nvSpPr>
        <p:spPr>
          <a:xfrm>
            <a:off x="8649443" y="2469869"/>
            <a:ext cx="1085935" cy="111273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2D54E-9C01-B433-7193-1CAFFAF324BD}"/>
              </a:ext>
            </a:extLst>
          </p:cNvPr>
          <p:cNvSpPr/>
          <p:nvPr/>
        </p:nvSpPr>
        <p:spPr>
          <a:xfrm>
            <a:off x="4309129" y="4109615"/>
            <a:ext cx="5982535" cy="77231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493324-FCA4-41AE-C222-65B0CCB043C0}"/>
              </a:ext>
            </a:extLst>
          </p:cNvPr>
          <p:cNvSpPr/>
          <p:nvPr/>
        </p:nvSpPr>
        <p:spPr>
          <a:xfrm>
            <a:off x="4305264" y="4881929"/>
            <a:ext cx="5982535" cy="54104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6AF77-5932-2881-2002-FC3D1B3D12B1}"/>
              </a:ext>
            </a:extLst>
          </p:cNvPr>
          <p:cNvSpPr/>
          <p:nvPr/>
        </p:nvSpPr>
        <p:spPr>
          <a:xfrm>
            <a:off x="4301399" y="5422977"/>
            <a:ext cx="5990265" cy="31016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6" grpId="0" animBg="1"/>
      <p:bldP spid="7" grpId="0" animBg="1"/>
      <p:bldP spid="12" grpId="0" animBg="1"/>
      <p:bldP spid="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44D8-8090-3AAD-CA5C-371957E1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01" y="339408"/>
            <a:ext cx="10515600" cy="1325563"/>
          </a:xfrm>
        </p:spPr>
        <p:txBody>
          <a:bodyPr/>
          <a:lstStyle/>
          <a:p>
            <a:r>
              <a:rPr lang="en-US" dirty="0"/>
              <a:t>Sequencing and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B1C3-1A6D-277A-CDE1-B0486E43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6" y="1825625"/>
            <a:ext cx="45660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of LED images yields an animation</a:t>
            </a:r>
          </a:p>
          <a:p>
            <a:endParaRPr lang="en-US" dirty="0"/>
          </a:p>
          <a:p>
            <a:r>
              <a:rPr lang="en-US" dirty="0"/>
              <a:t>Arrow tile to repeat</a:t>
            </a:r>
          </a:p>
          <a:p>
            <a:pPr lvl="1"/>
            <a:r>
              <a:rPr lang="en-US" dirty="0"/>
              <a:t>Constant # of times</a:t>
            </a:r>
          </a:p>
          <a:p>
            <a:pPr lvl="1"/>
            <a:r>
              <a:rPr lang="en-US" dirty="0"/>
              <a:t>Forever (if no value)</a:t>
            </a:r>
          </a:p>
          <a:p>
            <a:pPr lvl="1"/>
            <a:endParaRPr lang="en-US" dirty="0"/>
          </a:p>
          <a:p>
            <a:r>
              <a:rPr lang="en-US" dirty="0"/>
              <a:t>Sequencing/repeat also for </a:t>
            </a:r>
          </a:p>
          <a:p>
            <a:pPr lvl="1"/>
            <a:r>
              <a:rPr lang="en-US" dirty="0"/>
              <a:t>sounds</a:t>
            </a:r>
          </a:p>
          <a:p>
            <a:pPr lvl="1"/>
            <a:r>
              <a:rPr lang="en-US" dirty="0"/>
              <a:t>music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8E408-0182-221F-F2DA-E1D1C4BB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07" y="1915086"/>
            <a:ext cx="3187354" cy="890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426AC-B1F9-6B9E-094A-76E7BF98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7" y="3126907"/>
            <a:ext cx="4951642" cy="890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00885-F92A-E45B-5889-4F5546771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16"/>
          <a:stretch/>
        </p:blipFill>
        <p:spPr>
          <a:xfrm>
            <a:off x="5041981" y="3090214"/>
            <a:ext cx="6818813" cy="927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400D69-36B9-4BD2-01AE-A610F50B5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07" y="4230842"/>
            <a:ext cx="4336688" cy="9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BAD-91D4-B1C4-9510-72329CEF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75D2-39A8-5224-5293-67D2B3D5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program the micro:bit to make a sound </a:t>
            </a:r>
            <a:r>
              <a:rPr lang="en-US" u="sng" dirty="0"/>
              <a:t>at the same time </a:t>
            </a:r>
            <a:r>
              <a:rPr lang="en-US" dirty="0"/>
              <a:t>as displaying a smiley face (on press of button A)?</a:t>
            </a:r>
          </a:p>
          <a:p>
            <a:endParaRPr lang="en-US" dirty="0"/>
          </a:p>
          <a:p>
            <a:r>
              <a:rPr lang="en-US" dirty="0"/>
              <a:t>What happens if we display both smiley and sad face on A button press (separate rules)?</a:t>
            </a:r>
          </a:p>
        </p:txBody>
      </p:sp>
    </p:spTree>
    <p:extLst>
      <p:ext uri="{BB962C8B-B14F-4D97-AF65-F5344CB8AC3E}">
        <p14:creationId xmlns:p14="http://schemas.microsoft.com/office/powerpoint/2010/main" val="124937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BAD-91D4-B1C4-9510-72329CEF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75D2-39A8-5224-5293-67D2B3D5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program the micro:bit to </a:t>
            </a:r>
            <a:r>
              <a:rPr lang="en-US" u="sng" dirty="0"/>
              <a:t>alternately</a:t>
            </a:r>
          </a:p>
          <a:p>
            <a:pPr lvl="1"/>
            <a:r>
              <a:rPr lang="en-US" dirty="0"/>
              <a:t>display smiley face on press of A button</a:t>
            </a:r>
          </a:p>
          <a:p>
            <a:pPr lvl="1"/>
            <a:r>
              <a:rPr lang="en-US" dirty="0"/>
              <a:t>display sad face on press of A button</a:t>
            </a:r>
          </a:p>
          <a:p>
            <a:pPr lvl="1"/>
            <a:endParaRPr lang="en-US" dirty="0"/>
          </a:p>
          <a:p>
            <a:r>
              <a:rPr lang="en-US" dirty="0"/>
              <a:t>Hint</a:t>
            </a:r>
          </a:p>
          <a:p>
            <a:pPr lvl="1"/>
            <a:r>
              <a:rPr lang="en-US" dirty="0"/>
              <a:t>Use switch page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A0C15-6A21-7C6D-55DD-83DC7701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3" t="49477" r="53889" b="28305"/>
          <a:stretch/>
        </p:blipFill>
        <p:spPr>
          <a:xfrm>
            <a:off x="5658415" y="3596561"/>
            <a:ext cx="1602463" cy="8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005-B24B-EA93-CAE9-DBD09625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button, two pages!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307D-AF6F-8CD1-CA54-CD621C87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81" y="4293748"/>
            <a:ext cx="5931384" cy="219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648B0-28DD-0A07-90FE-77E1A99F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3" y="1690688"/>
            <a:ext cx="5931384" cy="21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549C-8097-8E11-8522-0FE3671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page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2B5A-8F31-81B4-D9C9-6270BEA411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a page becomes active, take an action</a:t>
            </a:r>
          </a:p>
          <a:p>
            <a:pPr lvl="1"/>
            <a:r>
              <a:rPr lang="en-US"/>
              <a:t>Page 1 on program start</a:t>
            </a:r>
          </a:p>
          <a:p>
            <a:pPr lvl="1"/>
            <a:r>
              <a:rPr lang="en-US"/>
              <a:t>Page N on switch to page N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0FFAC-BFCD-1A47-56A8-C501A2007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91"/>
          <a:stretch/>
        </p:blipFill>
        <p:spPr>
          <a:xfrm>
            <a:off x="1092370" y="3828111"/>
            <a:ext cx="6736285" cy="11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9A1A-3585-1930-918D-924B457A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BC7B-FFF8-29A6-AD23-66573C12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Timer per rule</a:t>
            </a:r>
          </a:p>
          <a:p>
            <a:r>
              <a:rPr lang="en-US"/>
              <a:t>Starts on page entry</a:t>
            </a:r>
          </a:p>
          <a:p>
            <a:r>
              <a:rPr lang="en-US"/>
              <a:t>Restarts after firing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9D8E-ADAB-38A7-1D7E-C9FADE69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33" y="1919343"/>
            <a:ext cx="5688662" cy="27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AA8CB-25CF-BED2-A143-2A9A9F84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7" y="425093"/>
            <a:ext cx="7603167" cy="2764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923A3-98C6-9012-7897-C50C56A4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64" y="3611233"/>
            <a:ext cx="7349976" cy="27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B7BF-A0DA-F941-CD54-EC16F1B3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EEEA-5FFE-0B97-CF36-CFC7A32D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/>
              <a:t>Copy</a:t>
            </a:r>
            <a:r>
              <a:rPr lang="en-US"/>
              <a:t> </a:t>
            </a:r>
            <a:r>
              <a:rPr lang="en-US" err="1"/>
              <a:t>MicroCode</a:t>
            </a:r>
            <a:r>
              <a:rPr lang="en-US"/>
              <a:t> hex file onto micro:bit V2</a:t>
            </a:r>
          </a:p>
          <a:p>
            <a:pPr lvl="1"/>
            <a:r>
              <a:rPr lang="en-US"/>
              <a:t>get file from dialog </a:t>
            </a:r>
            <a:r>
              <a:rPr lang="en-US">
                <a:hlinkClick r:id="rId2"/>
              </a:rPr>
              <a:t>https://aka.ms/microcode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Connect</a:t>
            </a:r>
            <a:r>
              <a:rPr lang="en-US"/>
              <a:t> the micro:bit to </a:t>
            </a:r>
            <a:r>
              <a:rPr lang="en-US" err="1"/>
              <a:t>MicroCode</a:t>
            </a:r>
            <a:r>
              <a:rPr lang="en-US"/>
              <a:t> editor. Either</a:t>
            </a:r>
          </a:p>
          <a:p>
            <a:pPr lvl="1"/>
            <a:r>
              <a:rPr lang="en-US"/>
              <a:t>plug into </a:t>
            </a:r>
            <a:r>
              <a:rPr lang="en-US" err="1">
                <a:hlinkClick r:id="rId3"/>
              </a:rPr>
              <a:t>KittenBot</a:t>
            </a:r>
            <a:r>
              <a:rPr lang="en-US">
                <a:hlinkClick r:id="rId3"/>
              </a:rPr>
              <a:t> Arcade shield</a:t>
            </a:r>
            <a:r>
              <a:rPr lang="en-US"/>
              <a:t>, or</a:t>
            </a:r>
          </a:p>
          <a:p>
            <a:pPr lvl="1"/>
            <a:r>
              <a:rPr lang="en-US"/>
              <a:t>connect via USB to web browser (dialog at </a:t>
            </a:r>
            <a:r>
              <a:rPr lang="en-US">
                <a:hlinkClick r:id="rId2"/>
              </a:rPr>
              <a:t>https://aka.ms/microcode</a:t>
            </a:r>
            <a:r>
              <a:rPr lang="en-US"/>
              <a:t>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A40-CC5B-B73C-378A-A93027C1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2A4F-2576-3412-D33B-9CC087A0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35" y="2064968"/>
            <a:ext cx="10515600" cy="4351338"/>
          </a:xfrm>
        </p:spPr>
        <p:txBody>
          <a:bodyPr/>
          <a:lstStyle/>
          <a:p>
            <a:r>
              <a:rPr lang="en-US"/>
              <a:t>Receive message</a:t>
            </a:r>
          </a:p>
          <a:p>
            <a:endParaRPr lang="en-US"/>
          </a:p>
          <a:p>
            <a:r>
              <a:rPr lang="en-US"/>
              <a:t>Get message value</a:t>
            </a:r>
          </a:p>
          <a:p>
            <a:endParaRPr lang="en-US"/>
          </a:p>
          <a:p>
            <a:r>
              <a:rPr lang="en-US"/>
              <a:t>Send message</a:t>
            </a:r>
          </a:p>
          <a:p>
            <a:endParaRPr lang="en-US"/>
          </a:p>
          <a:p>
            <a:r>
              <a:rPr lang="en-US"/>
              <a:t>Set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98FF7-664D-4E49-DE60-9E0547A7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23" y="1981858"/>
            <a:ext cx="5071147" cy="376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86261-E8F0-61DB-F78E-0671B6B4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3" t="57938" r="73976" b="24793"/>
          <a:stretch/>
        </p:blipFill>
        <p:spPr>
          <a:xfrm>
            <a:off x="988050" y="1930031"/>
            <a:ext cx="668923" cy="6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C6AFC-6B32-E848-E33D-8436FE16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00" t="37769" r="39809" b="44962"/>
          <a:stretch/>
        </p:blipFill>
        <p:spPr>
          <a:xfrm>
            <a:off x="988050" y="4016569"/>
            <a:ext cx="668923" cy="6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32D89-D621-2768-1AE9-D6DEFCF1F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2" t="59436" r="27707" b="26308"/>
          <a:stretch/>
        </p:blipFill>
        <p:spPr>
          <a:xfrm>
            <a:off x="1049412" y="2991704"/>
            <a:ext cx="607560" cy="537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20AF5-0928-AFD4-11EE-121DE9C7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95" t="78074" r="39814" b="4657"/>
          <a:stretch/>
        </p:blipFill>
        <p:spPr>
          <a:xfrm>
            <a:off x="988049" y="5081398"/>
            <a:ext cx="668923" cy="6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51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4E1E-FA00-2797-32D9-60764DC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AADA-3B9E-C457-A8E8-FB414470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Constants (1 – 5, 0 as default)</a:t>
            </a:r>
          </a:p>
          <a:p>
            <a:endParaRPr lang="en-US"/>
          </a:p>
          <a:p>
            <a:r>
              <a:rPr lang="en-US"/>
              <a:t>Dice toss</a:t>
            </a:r>
          </a:p>
          <a:p>
            <a:endParaRPr lang="en-US"/>
          </a:p>
          <a:p>
            <a:r>
              <a:rPr lang="en-US"/>
              <a:t>Variables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601BD-41E8-B861-6BA4-9664ED6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87" y="1914716"/>
            <a:ext cx="5343249" cy="23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4E1E-FA00-2797-32D9-60764DC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AADA-3B9E-C457-A8E8-FB414470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Three numeric variables: X, Y, Z</a:t>
            </a:r>
          </a:p>
          <a:p>
            <a:endParaRPr lang="en-US"/>
          </a:p>
          <a:p>
            <a:r>
              <a:rPr lang="en-US"/>
              <a:t>Set value (command)</a:t>
            </a:r>
          </a:p>
          <a:p>
            <a:endParaRPr lang="en-US"/>
          </a:p>
          <a:p>
            <a:r>
              <a:rPr lang="en-US"/>
              <a:t>Get value (expression)</a:t>
            </a:r>
          </a:p>
          <a:p>
            <a:endParaRPr lang="en-US"/>
          </a:p>
          <a:p>
            <a:r>
              <a:rPr lang="en-US"/>
              <a:t>On update (event)</a:t>
            </a:r>
          </a:p>
        </p:txBody>
      </p:sp>
      <p:pic>
        <p:nvPicPr>
          <p:cNvPr id="1026" name="Picture 2" descr="counter program">
            <a:extLst>
              <a:ext uri="{FF2B5EF4-FFF2-40B4-BE49-F238E27FC236}">
                <a16:creationId xmlns:a16="http://schemas.microsoft.com/office/drawing/2014/main" id="{7D6C3005-6DC6-9542-4607-95A8CDA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52" y="1891596"/>
            <a:ext cx="4836746" cy="29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unter program">
            <a:extLst>
              <a:ext uri="{FF2B5EF4-FFF2-40B4-BE49-F238E27FC236}">
                <a16:creationId xmlns:a16="http://schemas.microsoft.com/office/drawing/2014/main" id="{8709C558-99D3-34B4-9418-77E1D03D3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9" t="19954" r="43998" b="60919"/>
          <a:stretch/>
        </p:blipFill>
        <p:spPr bwMode="auto">
          <a:xfrm>
            <a:off x="479190" y="2798433"/>
            <a:ext cx="583006" cy="5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unter program">
            <a:extLst>
              <a:ext uri="{FF2B5EF4-FFF2-40B4-BE49-F238E27FC236}">
                <a16:creationId xmlns:a16="http://schemas.microsoft.com/office/drawing/2014/main" id="{E50A6B10-CA6B-BD34-D4D4-FFBFAB70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1" t="19534" r="32326" b="61339"/>
          <a:stretch/>
        </p:blipFill>
        <p:spPr bwMode="auto">
          <a:xfrm>
            <a:off x="469472" y="3822274"/>
            <a:ext cx="583006" cy="5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unter program">
            <a:extLst>
              <a:ext uri="{FF2B5EF4-FFF2-40B4-BE49-F238E27FC236}">
                <a16:creationId xmlns:a16="http://schemas.microsoft.com/office/drawing/2014/main" id="{C162D86A-BE89-8DA8-D065-9933FE238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43664" r="76003" b="37209"/>
          <a:stretch/>
        </p:blipFill>
        <p:spPr bwMode="auto">
          <a:xfrm>
            <a:off x="469472" y="4876798"/>
            <a:ext cx="583006" cy="5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068B-F021-F536-C5A5-23BA5F0D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conditions on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5DBC-E6D4-5E6A-EC4C-E7DFDC81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ock Paper Scissors MicroCode program">
            <a:extLst>
              <a:ext uri="{FF2B5EF4-FFF2-40B4-BE49-F238E27FC236}">
                <a16:creationId xmlns:a16="http://schemas.microsoft.com/office/drawing/2014/main" id="{E2AAC1C3-2E31-6994-B1CC-EE8E0219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00" y="1825625"/>
            <a:ext cx="4590725" cy="43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7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B8EC-FADC-3292-2B80-42FF2FA2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Variables’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AE52-28D6-618A-308B-AC0966C6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andom counter program">
            <a:extLst>
              <a:ext uri="{FF2B5EF4-FFF2-40B4-BE49-F238E27FC236}">
                <a16:creationId xmlns:a16="http://schemas.microsoft.com/office/drawing/2014/main" id="{9B03BF0A-935F-9139-F9B4-E6F1B18A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82" y="1818338"/>
            <a:ext cx="4747788" cy="43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1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4556-48A1-7ED7-DC2E-062809A3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MicroCode</a:t>
            </a:r>
            <a:r>
              <a:rPr lang="en-US" dirty="0"/>
              <a:t>: Concepts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F488-87C6-A146-2672-E2BFC9D7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Reactive systems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Timers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4D22A-0BEB-8A87-A4DC-61E8BEE9C1EE}"/>
              </a:ext>
            </a:extLst>
          </p:cNvPr>
          <p:cNvSpPr txBox="1"/>
          <p:nvPr/>
        </p:nvSpPr>
        <p:spPr>
          <a:xfrm>
            <a:off x="4669325" y="1831503"/>
            <a:ext cx="4022002" cy="206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flow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If-Then (When-Do)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context (page)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26C39-BAE0-EDCB-DD2C-DE8EA2E07742}"/>
              </a:ext>
            </a:extLst>
          </p:cNvPr>
          <p:cNvSpPr txBox="1"/>
          <p:nvPr/>
        </p:nvSpPr>
        <p:spPr>
          <a:xfrm>
            <a:off x="8842973" y="1825625"/>
            <a:ext cx="2932260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2489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E7C4-7D01-CAA0-9D95-5EBB613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</a:t>
            </a:r>
            <a:r>
              <a:rPr lang="en-US" err="1"/>
              <a:t>MicroCode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A1F5-E6F7-42A4-61F0-1C8C0D6E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2"/>
              </a:rPr>
              <a:t>User guide</a:t>
            </a:r>
            <a:endParaRPr lang="en-US" u="sng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0" i="0" u="none" strike="noStrike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3"/>
              </a:rPr>
              <a:t>Language</a:t>
            </a:r>
            <a:endParaRPr lang="en-US" u="none" strike="noStrike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0" i="0" u="none" strike="noStrike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4"/>
              </a:rPr>
              <a:t>Samples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b="0" i="0" u="none" strike="noStrike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5"/>
              </a:rPr>
              <a:t>FAQ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E24-1359-D68D-23EE-FF37CEB4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Cursor-based editing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9E358-B526-82EF-5435-96F6A911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4222"/>
            <a:ext cx="4557392" cy="3282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55F388-24A8-493D-0D30-1717ACEA6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09620"/>
              </p:ext>
            </p:extLst>
          </p:nvPr>
        </p:nvGraphicFramePr>
        <p:xfrm>
          <a:off x="6119191" y="2691590"/>
          <a:ext cx="5405118" cy="206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06">
                  <a:extLst>
                    <a:ext uri="{9D8B030D-6E8A-4147-A177-3AD203B41FA5}">
                      <a16:colId xmlns:a16="http://schemas.microsoft.com/office/drawing/2014/main" val="1581455899"/>
                    </a:ext>
                  </a:extLst>
                </a:gridCol>
                <a:gridCol w="1801706">
                  <a:extLst>
                    <a:ext uri="{9D8B030D-6E8A-4147-A177-3AD203B41FA5}">
                      <a16:colId xmlns:a16="http://schemas.microsoft.com/office/drawing/2014/main" val="1539251333"/>
                    </a:ext>
                  </a:extLst>
                </a:gridCol>
                <a:gridCol w="1801706">
                  <a:extLst>
                    <a:ext uri="{9D8B030D-6E8A-4147-A177-3AD203B41FA5}">
                      <a16:colId xmlns:a16="http://schemas.microsoft.com/office/drawing/2014/main" val="4248270115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877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Move cursor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, ,  ,  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Direction 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853367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Select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Enter,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708390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Go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Backspace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04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53659-0DDD-7928-AF25-3CA38C01D831}"/>
              </a:ext>
            </a:extLst>
          </p:cNvPr>
          <p:cNvSpPr txBox="1"/>
          <p:nvPr/>
        </p:nvSpPr>
        <p:spPr>
          <a:xfrm>
            <a:off x="7570726" y="4834549"/>
            <a:ext cx="395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 also mouse/touch friendly</a:t>
            </a:r>
          </a:p>
        </p:txBody>
      </p:sp>
    </p:spTree>
    <p:extLst>
      <p:ext uri="{BB962C8B-B14F-4D97-AF65-F5344CB8AC3E}">
        <p14:creationId xmlns:p14="http://schemas.microsoft.com/office/powerpoint/2010/main" val="8958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55F3-7B75-C493-B9AB-20719318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" y="160337"/>
            <a:ext cx="10515600" cy="1325563"/>
          </a:xfrm>
        </p:spPr>
        <p:txBody>
          <a:bodyPr/>
          <a:lstStyle/>
          <a:p>
            <a:r>
              <a:rPr lang="en-US" dirty="0"/>
              <a:t>Cursor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521A4-10A5-147C-ECF9-ED7A909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0" y="2480224"/>
            <a:ext cx="3457878" cy="2579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966FE-F674-B9E3-E9E9-5CAAEC10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29" y="2480224"/>
            <a:ext cx="3216458" cy="2579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3BF54-28AC-EF1E-9218-C5D959B90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82"/>
          <a:stretch/>
        </p:blipFill>
        <p:spPr>
          <a:xfrm>
            <a:off x="8200028" y="2480224"/>
            <a:ext cx="3497002" cy="2579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BA07A-0A4A-03E3-AFF0-6A9DB09FE7F2}"/>
              </a:ext>
            </a:extLst>
          </p:cNvPr>
          <p:cNvSpPr txBox="1"/>
          <p:nvPr/>
        </p:nvSpPr>
        <p:spPr>
          <a:xfrm>
            <a:off x="427603" y="2039815"/>
            <a:ext cx="3628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Move cursor to </a:t>
            </a:r>
            <a:r>
              <a:rPr lang="en-US" b="1"/>
              <a:t>samples</a:t>
            </a:r>
            <a:r>
              <a:rPr lang="en-US"/>
              <a:t> and select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07EE-7DAE-D586-55F9-5DA97DA84A13}"/>
              </a:ext>
            </a:extLst>
          </p:cNvPr>
          <p:cNvSpPr txBox="1"/>
          <p:nvPr/>
        </p:nvSpPr>
        <p:spPr>
          <a:xfrm>
            <a:off x="4429933" y="2039815"/>
            <a:ext cx="367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Move to </a:t>
            </a:r>
            <a:r>
              <a:rPr lang="en-US" b="1"/>
              <a:t>smiley buttons </a:t>
            </a:r>
            <a:r>
              <a:rPr lang="en-US"/>
              <a:t>and select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06428-DFBE-8D04-DF21-8081EF18D9EE}"/>
              </a:ext>
            </a:extLst>
          </p:cNvPr>
          <p:cNvSpPr txBox="1"/>
          <p:nvPr/>
        </p:nvSpPr>
        <p:spPr>
          <a:xfrm>
            <a:off x="8869620" y="2039815"/>
            <a:ext cx="2638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Move around rules </a:t>
            </a:r>
          </a:p>
        </p:txBody>
      </p:sp>
    </p:spTree>
    <p:extLst>
      <p:ext uri="{BB962C8B-B14F-4D97-AF65-F5344CB8AC3E}">
        <p14:creationId xmlns:p14="http://schemas.microsoft.com/office/powerpoint/2010/main" val="20139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EBA07A-0A4A-03E3-AFF0-6A9DB09FE7F2}"/>
              </a:ext>
            </a:extLst>
          </p:cNvPr>
          <p:cNvSpPr txBox="1"/>
          <p:nvPr/>
        </p:nvSpPr>
        <p:spPr>
          <a:xfrm>
            <a:off x="427603" y="1846385"/>
            <a:ext cx="3628043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/>
              <a:t>Move to an LED image and select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07EE-7DAE-D586-55F9-5DA97DA84A13}"/>
              </a:ext>
            </a:extLst>
          </p:cNvPr>
          <p:cNvSpPr txBox="1"/>
          <p:nvPr/>
        </p:nvSpPr>
        <p:spPr>
          <a:xfrm>
            <a:off x="4934613" y="1846385"/>
            <a:ext cx="2322773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/>
              <a:t>Change the LED image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A523CD-6CBB-7228-93C6-930422BC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3" y="2385262"/>
            <a:ext cx="3400998" cy="2395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5A7BFB-00BC-CEBC-2375-BD3C648B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01" y="2385262"/>
            <a:ext cx="3400998" cy="2408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40FAB-B355-DCAA-36DB-44AEBC91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99" y="2398280"/>
            <a:ext cx="3326161" cy="2395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D8387-DA0E-246F-7B42-E65262BE2263}"/>
              </a:ext>
            </a:extLst>
          </p:cNvPr>
          <p:cNvSpPr txBox="1"/>
          <p:nvPr/>
        </p:nvSpPr>
        <p:spPr>
          <a:xfrm>
            <a:off x="8402697" y="1846385"/>
            <a:ext cx="2899305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/>
              <a:t>Dismiss LED image editor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226F0-A052-732F-7C69-B282D1C2691A}"/>
              </a:ext>
            </a:extLst>
          </p:cNvPr>
          <p:cNvSpPr txBox="1"/>
          <p:nvPr/>
        </p:nvSpPr>
        <p:spPr>
          <a:xfrm>
            <a:off x="5077586" y="4963169"/>
            <a:ext cx="2322773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b="1"/>
              <a:t>Select</a:t>
            </a:r>
            <a:r>
              <a:rPr lang="en-US"/>
              <a:t> to toggle LED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D68490-D1D6-F55C-3E34-25B7000C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" y="160337"/>
            <a:ext cx="10515600" cy="1325563"/>
          </a:xfrm>
        </p:spPr>
        <p:txBody>
          <a:bodyPr/>
          <a:lstStyle/>
          <a:p>
            <a:r>
              <a:rPr lang="en-US" dirty="0"/>
              <a:t>Cursor practice</a:t>
            </a:r>
          </a:p>
        </p:txBody>
      </p:sp>
    </p:spTree>
    <p:extLst>
      <p:ext uri="{BB962C8B-B14F-4D97-AF65-F5344CB8AC3E}">
        <p14:creationId xmlns:p14="http://schemas.microsoft.com/office/powerpoint/2010/main" val="28842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7112-3B86-C7A5-80A2-3D83B3A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from scratch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49D93-6382-C752-F3BC-BDE9E52C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7" y="2117558"/>
            <a:ext cx="4301691" cy="3075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314D7-EB6A-B84C-897D-63B2A528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60" y="2601544"/>
            <a:ext cx="4954865" cy="21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A20-2C0D-996D-9569-336E6AE8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"/>
            <a:ext cx="9144000" cy="2387600"/>
          </a:xfrm>
        </p:spPr>
        <p:txBody>
          <a:bodyPr/>
          <a:lstStyle/>
          <a:p>
            <a:r>
              <a:rPr lang="en-US" dirty="0"/>
              <a:t>“Space Out”!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DD132-0E31-F5BD-6A88-70CB559D4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818"/>
            <a:ext cx="9144000" cy="1655762"/>
          </a:xfrm>
        </p:spPr>
        <p:txBody>
          <a:bodyPr/>
          <a:lstStyle/>
          <a:p>
            <a:r>
              <a:rPr lang="en-US"/>
              <a:t>Press Space (or A button) to create your first rule…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6EEC-6C7A-B7DC-317A-D0BAE92A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93" y="3307699"/>
            <a:ext cx="5904937" cy="2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2D15-C3A5-51F5-EB27-B81CE9E3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second rule for micro:bit B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54A1-55B8-B917-F8C6-7C4DA423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F5320-1105-AA33-9E48-70291F41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02" y="2076450"/>
            <a:ext cx="7757647" cy="37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4C5-DFE5-9085-F3F1-C2D73A4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75" y="8057"/>
            <a:ext cx="10515600" cy="1325563"/>
          </a:xfrm>
        </p:spPr>
        <p:txBody>
          <a:bodyPr/>
          <a:lstStyle/>
          <a:p>
            <a:r>
              <a:rPr lang="en-US"/>
              <a:t>When… there is a micro:bit event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5962-397E-D620-0899-C9DA07D3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t="3504" r="2465" b="34513"/>
          <a:stretch/>
        </p:blipFill>
        <p:spPr>
          <a:xfrm>
            <a:off x="4396995" y="1502243"/>
            <a:ext cx="5188017" cy="206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B733C-B501-2B02-63AC-F598F073C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756"/>
          <a:stretch/>
        </p:blipFill>
        <p:spPr>
          <a:xfrm>
            <a:off x="4267599" y="3881678"/>
            <a:ext cx="6480611" cy="2376739"/>
          </a:xfrm>
          <a:prstGeom prst="rect">
            <a:avLst/>
          </a:prstGeom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415CBC24-8B23-E4F1-115A-74C6B818A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t="26471" r="50926" b="24491"/>
          <a:stretch/>
        </p:blipFill>
        <p:spPr bwMode="auto">
          <a:xfrm>
            <a:off x="437475" y="1371171"/>
            <a:ext cx="2685449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E20DFA5-8B34-C691-9258-72B2FB0C8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4" t="26626" r="6657" b="23970"/>
          <a:stretch/>
        </p:blipFill>
        <p:spPr bwMode="auto">
          <a:xfrm>
            <a:off x="494789" y="3905813"/>
            <a:ext cx="2628135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4EC784-2023-DF0B-EB0F-60147E99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938" y="3174532"/>
            <a:ext cx="4914900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3181DA-813C-2C9A-F244-96047C280A08}"/>
              </a:ext>
            </a:extLst>
          </p:cNvPr>
          <p:cNvSpPr/>
          <p:nvPr/>
        </p:nvSpPr>
        <p:spPr>
          <a:xfrm>
            <a:off x="580445" y="2202512"/>
            <a:ext cx="461176" cy="7474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4FAE5-9624-E99C-F4CB-FFE7DA368C1E}"/>
              </a:ext>
            </a:extLst>
          </p:cNvPr>
          <p:cNvSpPr/>
          <p:nvPr/>
        </p:nvSpPr>
        <p:spPr>
          <a:xfrm>
            <a:off x="2498035" y="2096158"/>
            <a:ext cx="461176" cy="7474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28D6D-DAF2-EAF8-9BB5-05CB288DDE06}"/>
              </a:ext>
            </a:extLst>
          </p:cNvPr>
          <p:cNvSpPr/>
          <p:nvPr/>
        </p:nvSpPr>
        <p:spPr>
          <a:xfrm>
            <a:off x="1451737" y="1666652"/>
            <a:ext cx="663309" cy="368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FD462-2374-479C-81C1-6CE87845C8D9}"/>
              </a:ext>
            </a:extLst>
          </p:cNvPr>
          <p:cNvSpPr/>
          <p:nvPr/>
        </p:nvSpPr>
        <p:spPr>
          <a:xfrm>
            <a:off x="580445" y="2990091"/>
            <a:ext cx="1447138" cy="5784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706B9-8B3A-76C2-7374-4437BFC92B0B}"/>
              </a:ext>
            </a:extLst>
          </p:cNvPr>
          <p:cNvSpPr/>
          <p:nvPr/>
        </p:nvSpPr>
        <p:spPr>
          <a:xfrm>
            <a:off x="811033" y="5263762"/>
            <a:ext cx="365760" cy="3944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A3BA3-A033-BC51-F7DB-A82538808AB9}"/>
              </a:ext>
            </a:extLst>
          </p:cNvPr>
          <p:cNvSpPr/>
          <p:nvPr/>
        </p:nvSpPr>
        <p:spPr>
          <a:xfrm rot="18756930">
            <a:off x="426636" y="4095175"/>
            <a:ext cx="917041" cy="4602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3AEFA-51FD-0170-F9A0-39B78E357C89}"/>
              </a:ext>
            </a:extLst>
          </p:cNvPr>
          <p:cNvSpPr/>
          <p:nvPr/>
        </p:nvSpPr>
        <p:spPr>
          <a:xfrm rot="18799730">
            <a:off x="1268352" y="4346907"/>
            <a:ext cx="351740" cy="3542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B8736-F34B-4D6B-8F2A-2954615F1E87}"/>
              </a:ext>
            </a:extLst>
          </p:cNvPr>
          <p:cNvSpPr/>
          <p:nvPr/>
        </p:nvSpPr>
        <p:spPr>
          <a:xfrm>
            <a:off x="6529826" y="2531907"/>
            <a:ext cx="955055" cy="10366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E2739-E571-CF67-C1C9-6B251FAE6BF7}"/>
              </a:ext>
            </a:extLst>
          </p:cNvPr>
          <p:cNvSpPr/>
          <p:nvPr/>
        </p:nvSpPr>
        <p:spPr>
          <a:xfrm>
            <a:off x="7470769" y="2523706"/>
            <a:ext cx="955055" cy="10366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EC97D-C1AA-6D95-106B-ED55F1843B77}"/>
              </a:ext>
            </a:extLst>
          </p:cNvPr>
          <p:cNvSpPr/>
          <p:nvPr/>
        </p:nvSpPr>
        <p:spPr>
          <a:xfrm>
            <a:off x="8494273" y="2523706"/>
            <a:ext cx="955055" cy="10366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455</Words>
  <Application>Microsoft Office PowerPoint</Application>
  <PresentationFormat>Widescreen</PresentationFormat>
  <Paragraphs>122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Symbol</vt:lpstr>
      <vt:lpstr>Office Theme</vt:lpstr>
      <vt:lpstr>MicroCode 101</vt:lpstr>
      <vt:lpstr>Getting Started</vt:lpstr>
      <vt:lpstr>Cursor-based editing </vt:lpstr>
      <vt:lpstr>Cursor practice</vt:lpstr>
      <vt:lpstr>Cursor practice</vt:lpstr>
      <vt:lpstr>Starting from scratch</vt:lpstr>
      <vt:lpstr>“Space Out”!</vt:lpstr>
      <vt:lpstr>Create second rule for micro:bit B button</vt:lpstr>
      <vt:lpstr>When… there is a micro:bit event …</vt:lpstr>
      <vt:lpstr>PowerPoint Presentation</vt:lpstr>
      <vt:lpstr>Sensor defaults</vt:lpstr>
      <vt:lpstr>Do… perform a command/action</vt:lpstr>
      <vt:lpstr>Sequencing and Repetition</vt:lpstr>
      <vt:lpstr>Questions</vt:lpstr>
      <vt:lpstr>Question</vt:lpstr>
      <vt:lpstr>One button, two pages!</vt:lpstr>
      <vt:lpstr>Start page event</vt:lpstr>
      <vt:lpstr>Timers</vt:lpstr>
      <vt:lpstr>PowerPoint Presentation</vt:lpstr>
      <vt:lpstr>Radio</vt:lpstr>
      <vt:lpstr>Numbers</vt:lpstr>
      <vt:lpstr>Variables</vt:lpstr>
      <vt:lpstr>Equality conditions on numeric values</vt:lpstr>
      <vt:lpstr>Comparing Variables’ Values</vt:lpstr>
      <vt:lpstr>MicroCode: Concepts Covered</vt:lpstr>
      <vt:lpstr>More about MicroCode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MicroCode</dc:title>
  <dc:creator>Tom Ball (MSR)</dc:creator>
  <cp:lastModifiedBy>Thomas Ball</cp:lastModifiedBy>
  <cp:revision>2</cp:revision>
  <dcterms:created xsi:type="dcterms:W3CDTF">2022-11-30T19:04:56Z</dcterms:created>
  <dcterms:modified xsi:type="dcterms:W3CDTF">2022-12-16T17:17:24Z</dcterms:modified>
</cp:coreProperties>
</file>