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40"/>
  </p:notesMasterIdLst>
  <p:sldIdLst>
    <p:sldId id="256" r:id="rId2"/>
    <p:sldId id="292" r:id="rId3"/>
    <p:sldId id="293" r:id="rId4"/>
    <p:sldId id="257" r:id="rId5"/>
    <p:sldId id="267" r:id="rId6"/>
    <p:sldId id="295" r:id="rId7"/>
    <p:sldId id="302" r:id="rId8"/>
    <p:sldId id="294" r:id="rId9"/>
    <p:sldId id="264" r:id="rId10"/>
    <p:sldId id="266" r:id="rId11"/>
    <p:sldId id="281" r:id="rId12"/>
    <p:sldId id="299" r:id="rId13"/>
    <p:sldId id="283" r:id="rId14"/>
    <p:sldId id="284" r:id="rId15"/>
    <p:sldId id="286" r:id="rId16"/>
    <p:sldId id="289" r:id="rId17"/>
    <p:sldId id="288" r:id="rId18"/>
    <p:sldId id="282" r:id="rId19"/>
    <p:sldId id="280" r:id="rId20"/>
    <p:sldId id="278" r:id="rId21"/>
    <p:sldId id="279" r:id="rId22"/>
    <p:sldId id="270" r:id="rId23"/>
    <p:sldId id="300" r:id="rId24"/>
    <p:sldId id="285" r:id="rId25"/>
    <p:sldId id="259" r:id="rId26"/>
    <p:sldId id="301" r:id="rId27"/>
    <p:sldId id="268" r:id="rId28"/>
    <p:sldId id="275" r:id="rId29"/>
    <p:sldId id="271" r:id="rId30"/>
    <p:sldId id="272" r:id="rId31"/>
    <p:sldId id="273" r:id="rId32"/>
    <p:sldId id="274" r:id="rId33"/>
    <p:sldId id="296" r:id="rId34"/>
    <p:sldId id="269" r:id="rId35"/>
    <p:sldId id="260" r:id="rId36"/>
    <p:sldId id="277" r:id="rId37"/>
    <p:sldId id="276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gri (Charlie) Aslan" initials="CA" lastIdx="2" clrIdx="0"/>
  <p:cmAuthor id="1" name="Vlad Rashevsky" initials="VR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86" autoAdjust="0"/>
    <p:restoredTop sz="86071" autoAdjust="0"/>
  </p:normalViewPr>
  <p:slideViewPr>
    <p:cSldViewPr>
      <p:cViewPr>
        <p:scale>
          <a:sx n="100" d="100"/>
          <a:sy n="100" d="100"/>
        </p:scale>
        <p:origin x="-98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0BF82-781D-4A27-BF25-EAE537E4EB31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13082-5A3E-4245-AB1D-1A4784748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shuffle node is used to designate a group of steps that can be run in any order. An example of this is a login screen; the domain, username, and password can be entered in any order and the result should be the same.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 example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DB, </a:t>
            </a:r>
            <a:r>
              <a:rPr lang="en-US" dirty="0" err="1" smtClean="0"/>
              <a:t>RemoteExec</a:t>
            </a:r>
            <a:r>
              <a:rPr lang="en-US" dirty="0" smtClean="0"/>
              <a:t>, Silverlight,</a:t>
            </a:r>
            <a:r>
              <a:rPr lang="en-US" baseline="0" dirty="0" smtClean="0"/>
              <a:t> WPF, Win32GUI,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, 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Foo is independent of types.dll/mcf, arbitrary code can be called</a:t>
            </a:r>
            <a:r>
              <a:rPr lang="en-US" baseline="0" smtClean="0"/>
              <a:t> </a:t>
            </a:r>
            <a:r>
              <a:rPr lang="en-US" smtClean="0"/>
              <a:t>- </a:t>
            </a:r>
            <a:r>
              <a:rPr lang="en-US" dirty="0" smtClean="0"/>
              <a:t>within</a:t>
            </a:r>
            <a:r>
              <a:rPr lang="en-US" baseline="0" dirty="0" smtClean="0"/>
              <a:t> type limits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differences in err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smtClean="0"/>
              <a:t>Arbitrary Taxonomies, Overlapping Sets, etc can be used on anything recs – nodes, parent/child, attributes etc including recs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smtClean="0"/>
              <a:t>Arbitrary Taxonomies, Overlapping Sets, etc can be used on anything recs – nodes, parent/child, attributes etc including recs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13082-5A3E-4245-AB1D-1A47847482D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7A1A-8D6E-4906-BF93-91F224417D94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CE882D9-67F3-4795-9D32-7AC5467D33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84B-5A0B-40AB-B933-E88944C70E2F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9590-4B9D-40F6-87AF-AEA946731AA8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4F78-54AF-480C-B510-DE1EB6430A06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CE882D9-67F3-4795-9D32-7AC5467D33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BA-5A06-4F8B-BCDB-912E0E50EA64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0DE7-2D65-4C84-9963-93A532A04A2C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743B-809D-4166-B732-53E57C21D951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CE882D9-67F3-4795-9D32-7AC5467D3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A843-E649-48C1-8921-4BF1C4C08136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4E80-3046-4637-8B94-73856860F9D1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9D0B-6805-4728-B229-6C93370AFE2D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E1E-D45E-4FD5-945C-6760426CD0F8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A9CFFC5-819F-41F0-92B0-F9220A88C1E0}" type="datetime1">
              <a:rPr lang="en-US" smtClean="0"/>
              <a:pPr/>
              <a:t>11/16/2009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CE882D9-67F3-4795-9D32-7AC5467D3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box/mc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ox/pict" TargetMode="External"/><Relationship Id="rId2" Type="http://schemas.openxmlformats.org/officeDocument/2006/relationships/hyperlink" Target="http://codebox/regexg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box/remoteexe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mcf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199"/>
          </a:xfrm>
        </p:spPr>
        <p:txBody>
          <a:bodyPr>
            <a:normAutofit/>
          </a:bodyPr>
          <a:lstStyle/>
          <a:p>
            <a:r>
              <a:rPr lang="en-US" sz="2400" smtClean="0"/>
              <a:t>Supported functions and expressions for constraints</a:t>
            </a:r>
          </a:p>
          <a:p>
            <a:pPr>
              <a:buNone/>
            </a:pPr>
            <a:r>
              <a:rPr 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2400" b="1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438402"/>
          <a:ext cx="7315200" cy="289559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5722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String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mtClean="0">
                          <a:latin typeface="Courier New" pitchFamily="49" charset="0"/>
                          <a:cs typeface="Courier New" pitchFamily="49" charset="0"/>
                        </a:rPr>
                        <a:t>OS == “XP”</a:t>
                      </a:r>
                      <a:endParaRPr lang="en-US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5722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String Pattern Matching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mtClean="0">
                          <a:latin typeface="Courier New" pitchFamily="49" charset="0"/>
                          <a:cs typeface="Courier New" pitchFamily="49" charset="0"/>
                        </a:rPr>
                        <a:t>OS.Like (“Win.*”)</a:t>
                      </a:r>
                      <a:endParaRPr lang="en-US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572229">
                <a:tc>
                  <a:txBody>
                    <a:bodyPr/>
                    <a:lstStyle/>
                    <a:p>
                      <a:pPr algn="l"/>
                      <a:r>
                        <a:rPr lang="en-US" sz="1800" smtClean="0"/>
                        <a:t>String Sets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mtClean="0">
                          <a:latin typeface="Courier New" pitchFamily="49" charset="0"/>
                          <a:cs typeface="Courier New" pitchFamily="49" charset="0"/>
                        </a:rPr>
                        <a:t>OS.In (“XP”, “Vista”)</a:t>
                      </a:r>
                      <a:endParaRPr lang="en-US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572229">
                <a:tc>
                  <a:txBody>
                    <a:bodyPr/>
                    <a:lstStyle/>
                    <a:p>
                      <a:pPr algn="l"/>
                      <a:r>
                        <a:rPr lang="en-US" sz="1800" smtClean="0"/>
                        <a:t>Number Comparison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mtClean="0">
                          <a:latin typeface="Courier New" pitchFamily="49" charset="0"/>
                          <a:cs typeface="Courier New" pitchFamily="49" charset="0"/>
                        </a:rPr>
                        <a:t>RAM &gt; 128</a:t>
                      </a:r>
                      <a:endParaRPr lang="en-US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606682">
                <a:tc>
                  <a:txBody>
                    <a:bodyPr/>
                    <a:lstStyle/>
                    <a:p>
                      <a:pPr algn="l"/>
                      <a:r>
                        <a:rPr lang="en-US" sz="1800" smtClean="0"/>
                        <a:t>Parameter Value Comparison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mtClean="0">
                          <a:latin typeface="Courier New" pitchFamily="49" charset="0"/>
                          <a:cs typeface="Courier New" pitchFamily="49" charset="0"/>
                        </a:rPr>
                        <a:t>Height &gt; Width</a:t>
                      </a:r>
                      <a:endParaRPr lang="en-US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Fnc call enhancements</a:t>
            </a:r>
            <a:endParaRPr lang="en-US"/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990600" y="1981200"/>
            <a:ext cx="71577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arg1,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arg2,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arg3)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(arg1.ToString() + arg2.ToString() + arg3.ToString());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819400"/>
            <a:ext cx="784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/>
              <a:t>foo is independent of types.dll/mcf, arbitrary code can be called - within type limits etc.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Fnc</a:t>
            </a:r>
            <a:r>
              <a:rPr lang="en-US" dirty="0" smtClean="0"/>
              <a:t> call enhancements</a:t>
            </a:r>
            <a:endParaRPr lang="en-US" dirty="0"/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990600" y="1981200"/>
            <a:ext cx="71577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arg1,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arg2,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arg3)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2B91A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(arg1.ToString() + arg2.ToString() + arg3.ToString());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962400"/>
            <a:ext cx="502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&lt;!--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Long format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="arg1"&gt;5&lt;/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="arg2"&gt;a string&lt;/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="arg3"&gt;true&lt;/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&lt;!--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Short format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&gt;foo;arg1=5;arg2=a string;arg3=true&lt;/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941" y="3623846"/>
            <a:ext cx="1980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/>
              <a:t>Short vs. long format: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990600" y="2819400"/>
            <a:ext cx="784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/>
              <a:t>foo is independent of types.dll/mcf, arbitrary code can be called - within type limits etc.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r>
              <a:rPr lang="en-US" sz="2400" smtClean="0"/>
              <a:t>Record replacement allows assigning record values in terms of the values of other records</a:t>
            </a:r>
            <a:endParaRPr lang="en-US" sz="2400"/>
          </a:p>
        </p:txBody>
      </p:sp>
      <p:sp>
        <p:nvSpPr>
          <p:cNvPr id="147457" name="Rectangle 1"/>
          <p:cNvSpPr>
            <a:spLocks noChangeArrowheads="1"/>
          </p:cNvSpPr>
          <p:nvPr/>
        </p:nvSpPr>
        <p:spPr bwMode="auto">
          <a:xfrm>
            <a:off x="2362200" y="2971800"/>
            <a:ext cx="4647426" cy="1384995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fnc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OpenIE;url=</a:t>
            </a: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%baseurl%</a:t>
            </a:r>
            <a:r>
              <a:rPr kumimoji="0" lang="en-U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/default.aspx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fnc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grp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=baseurl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http://codeboxtest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grp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 replacement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smtClean="0"/>
              <a:t>Examples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7467600" cy="10156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en-US" sz="12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OpenIE;url=</a:t>
            </a:r>
            <a:r>
              <a:rPr lang="en-US" sz="1200" b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%baseurl%</a:t>
            </a:r>
            <a:r>
              <a:rPr lang="en-US" sz="12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/default.aspx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F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mcf.exe /m:varmap.xml </a:t>
            </a:r>
            <a:r>
              <a:rPr lang="en-US" sz="1200" b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/baseurl:http://www.microsoft.com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581400"/>
            <a:ext cx="7467600" cy="23083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="port"&gt;8090&lt;/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="url"&gt;http://</a:t>
            </a:r>
            <a:r>
              <a:rPr lang="fr-FR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%baseurl%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fr-FR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%port%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&gt;OpenIE;url=%url%&lt;/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=baseurl</a:t>
            </a:r>
            <a:r>
              <a:rPr lang="en-US" sz="12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en-US" sz="12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http://codeboxtest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81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 replacement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smtClean="0"/>
              <a:t>Examples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533400" y="2438400"/>
            <a:ext cx="7924800" cy="17543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permutation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="full"&gt;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recm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="homepage"&gt;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&gt;http://www.microsoft.com&lt;/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&gt;http://www.google.com&lt;/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&gt;http://www.yahoo.com&lt;/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recm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&gt;OpenIE;url=</a:t>
            </a: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%homepage%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Record Replacement: Scoping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Records can be referenced by any children node in xml node hierarchy:</a:t>
            </a:r>
          </a:p>
          <a:p>
            <a:r>
              <a:rPr lang="en-US" sz="2400" smtClean="0"/>
              <a:t>Cmdline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Groups </a:t>
            </a:r>
            <a:r>
              <a:rPr lang="en-US" sz="2400" smtClean="0">
                <a:sym typeface="Wingdings" pitchFamily="2" charset="2"/>
              </a:rPr>
              <a:t>Sections VariationsBlocks  Fncs</a:t>
            </a:r>
            <a:endParaRPr lang="en-US" sz="2400" smtClean="0"/>
          </a:p>
        </p:txBody>
      </p:sp>
      <p:sp>
        <p:nvSpPr>
          <p:cNvPr id="6" name="Rectangle 5"/>
          <p:cNvSpPr/>
          <p:nvPr/>
        </p:nvSpPr>
        <p:spPr>
          <a:xfrm>
            <a:off x="914400" y="3276600"/>
            <a:ext cx="7162800" cy="32316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="port"&gt;8090&lt;/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="url"&gt;http://</a:t>
            </a:r>
            <a:r>
              <a:rPr lang="fr-FR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%baseurl%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fr-FR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%port%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&lt;!–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OK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  <a:endParaRPr lang="fr-FR" sz="12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&gt;OpenIE;url=%url%&lt;/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="url"&gt;http://www.microsoft.com:</a:t>
            </a:r>
            <a:r>
              <a:rPr lang="fr-FR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%port%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fr-FR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Not OK!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  <a:endParaRPr lang="en-US" sz="1200" smtClean="0">
              <a:solidFill>
                <a:srgbClr val="0000F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&gt;OpenIE;url=%url%&lt;/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=baseurl</a:t>
            </a:r>
            <a:r>
              <a:rPr lang="en-US" sz="12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en-US" sz="12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http://codeboxtest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=grpkey</a:t>
            </a:r>
            <a:r>
              <a:rPr lang="en-US" sz="12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“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en-US" sz="12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%port%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              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Not OK!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  <a:endParaRPr lang="en-US" sz="1200" smtClean="0">
              <a:solidFill>
                <a:srgbClr val="0000F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function return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smtClean="0"/>
              <a:t>It is possible to update the values of existing records or create new records with the return values of functions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685800" y="3276600"/>
            <a:ext cx="7848600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currentDate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"&gt;GetDate;format=MM/dd/yyyy&lt;/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&gt;Echo;str=</a:t>
            </a: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%currentDate%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4343400"/>
            <a:ext cx="35317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string GetDate(string format)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Optional Parameters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Define </a:t>
            </a:r>
            <a:r>
              <a:rPr lang="en-US" sz="2400" dirty="0"/>
              <a:t>the domain of a parameter using </a:t>
            </a:r>
            <a:r>
              <a:rPr lang="en-US" sz="2400" dirty="0" err="1"/>
              <a:t>Action.Parameter</a:t>
            </a:r>
            <a:r>
              <a:rPr lang="en-US" sz="2400" dirty="0"/>
              <a:t> function calls inside a method </a:t>
            </a:r>
            <a:endParaRPr lang="en-US" sz="2400" dirty="0" smtClean="0"/>
          </a:p>
          <a:p>
            <a:r>
              <a:rPr lang="en-US" sz="2400" dirty="0" smtClean="0"/>
              <a:t>If no value is supplied, framework picks </a:t>
            </a:r>
            <a:r>
              <a:rPr lang="en-US" sz="2400" dirty="0"/>
              <a:t>a </a:t>
            </a:r>
            <a:r>
              <a:rPr lang="en-US" sz="2400" dirty="0" smtClean="0"/>
              <a:t>random value</a:t>
            </a:r>
            <a:endParaRPr lang="en-US" sz="2400" dirty="0"/>
          </a:p>
        </p:txBody>
      </p:sp>
      <p:sp>
        <p:nvSpPr>
          <p:cNvPr id="148481" name="Rectangle 1"/>
          <p:cNvSpPr>
            <a:spLocks noChangeArrowheads="1"/>
          </p:cNvSpPr>
          <p:nvPr/>
        </p:nvSpPr>
        <p:spPr bwMode="auto">
          <a:xfrm>
            <a:off x="457200" y="3124200"/>
            <a:ext cx="7994496" cy="830997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Action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() =&gt;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NextInt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(1, 100));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NextInt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is a user defined function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457200" y="4343400"/>
            <a:ext cx="8001000" cy="1015663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&lt;!--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Parameter omitted. Framework will call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NextInt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and retrieve a random value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&lt;!--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Parameter specified. Framework will use the user supplied value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Foo;a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Setup, Cleanup Nodes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sz="2400" smtClean="0"/>
              <a:t>Allow test case specific setup / cleanup steps</a:t>
            </a:r>
          </a:p>
          <a:p>
            <a:r>
              <a:rPr lang="en-US" sz="2400" smtClean="0"/>
              <a:t>Setup nodes are called </a:t>
            </a:r>
            <a:r>
              <a:rPr lang="en-US" sz="2400" i="1" smtClean="0"/>
              <a:t>after</a:t>
            </a:r>
            <a:r>
              <a:rPr lang="en-US" sz="2400" smtClean="0"/>
              <a:t> ISetup runs</a:t>
            </a:r>
          </a:p>
          <a:p>
            <a:r>
              <a:rPr lang="en-US" sz="2400" smtClean="0"/>
              <a:t>Cleanup nodes are called </a:t>
            </a:r>
            <a:r>
              <a:rPr lang="en-US" sz="2400" i="1" smtClean="0"/>
              <a:t>before</a:t>
            </a:r>
            <a:r>
              <a:rPr lang="en-US" sz="2400" smtClean="0"/>
              <a:t> ICleanup runs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3352800"/>
            <a:ext cx="7924800" cy="193899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&gt;ImpersonateUser;user=testuser&lt;/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&gt;OpenIE;url=http://www.microsoft.com&lt;/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&gt;LoginUser&lt;/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&gt;CloseIE&lt;/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&gt;StopImpersonation&lt;/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based random 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Generate records with random values based on regular expression patterns</a:t>
            </a:r>
          </a:p>
          <a:p>
            <a:r>
              <a:rPr lang="en-US" sz="2400" dirty="0" smtClean="0"/>
              <a:t>Seed based == reproducible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3100" y="3515142"/>
            <a:ext cx="5257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generate 1 to 5 letters from the set: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a,b,c,d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="A"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&gt;[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]{1,5}&lt;/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generate either ‘cat’ or ‘dog’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="A"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&gt;(cat)|(dog)&lt;/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generate more ‘dog’ than ‘cat’ (%75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%25)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="A"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&gt;(cat)|(dog)|(dog)|(dog)&lt;/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generate a phone number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="A"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&gt;\d{3}-\d{4}&lt;/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Section Node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Contains variation nodes and other section nodes to logically group test cases (both authoring helper and run-time!)</a:t>
            </a:r>
          </a:p>
          <a:p>
            <a:r>
              <a:rPr lang="en-US" sz="2400" dirty="0" smtClean="0"/>
              <a:t>Stores common data/</a:t>
            </a:r>
            <a:r>
              <a:rPr lang="en-US" sz="2400" dirty="0" err="1" smtClean="0"/>
              <a:t>recs</a:t>
            </a:r>
            <a:r>
              <a:rPr lang="en-US" sz="2400" dirty="0" smtClean="0"/>
              <a:t> for the contained test cases</a:t>
            </a:r>
          </a:p>
          <a:p>
            <a:r>
              <a:rPr lang="en-US" sz="2400" dirty="0" smtClean="0"/>
              <a:t>Has setup, cleanup steps for the contained test cases</a:t>
            </a:r>
          </a:p>
          <a:p>
            <a:r>
              <a:rPr lang="en-US" sz="2400" dirty="0" smtClean="0"/>
              <a:t>Can be collapsed/expanded in xml editor</a:t>
            </a:r>
          </a:p>
          <a:p>
            <a:r>
              <a:rPr lang="en-US" sz="2400" dirty="0" smtClean="0"/>
              <a:t>Like inline groups – only Tree, no DAGs as w/ groups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Section Node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1752600"/>
            <a:ext cx="51816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200" b="1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dsc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=“API test cases"&gt;</a:t>
            </a:r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fr-FR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="url"&gt;http://msw&lt;/</a:t>
            </a:r>
            <a:r>
              <a:rPr lang="fr-FR" sz="12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fr-FR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Launch;view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=%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="2"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lvl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vid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="4"/&gt;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="2"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lvl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="2"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vid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="5"/&gt;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CloseView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dsc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=“Nested sections"&gt;</a:t>
            </a:r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lvl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vid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.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.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.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.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Using XPath for variation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Add </a:t>
            </a:r>
            <a:r>
              <a:rPr lang="en-US" sz="2400" dirty="0" smtClean="0"/>
              <a:t>records to </a:t>
            </a:r>
            <a:r>
              <a:rPr lang="en-US" sz="2400" dirty="0" err="1" smtClean="0"/>
              <a:t>vars</a:t>
            </a:r>
            <a:r>
              <a:rPr lang="en-US" sz="2400" dirty="0" smtClean="0"/>
              <a:t> as tags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="smoke"/&gt;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="globalization"/&gt;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24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reference tagged vars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varref node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657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varref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[rec[@key=“smoke”]]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varref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&lt;varref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="1"&gt;</a:t>
            </a: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[rec[@key=“globalization”]]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varref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29200"/>
            <a:ext cx="5072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smtClean="0"/>
              <a:t>Or in xpath switch passed to mcf.exe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914400" y="5634335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mcf /m:x.xml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/xpath:[rec[@key=“smoke”]]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mcf /m:x.xml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/xpath:[rec[@key=“globalization”]]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/s:1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Using XPath for variation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Examples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23622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all variations in set 1, level 2, with custom record owner=joe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varref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="1"&gt;[@lvl=“2”][rec[@key=“owner”]=“joe”&lt;/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varref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923401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mcf /m:x.xml /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xpath: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[@lvl=“2”][rec[@key=“owner”]=“joe” /s:1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729335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all variations directly under the section with sid=’2’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varref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&gt;[..\section[@sid=“2”]]&lt;/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varref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4295001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mcf /m:x.xml /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xpath: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[..\section[@sid=“2”]]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Snippets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smtClean="0"/>
              <a:t>Macros that can be used by variations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7848600" cy="360098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snippet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="Create Item"&gt;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OpenApp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Click;id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=create&lt;/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InputText;box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title;text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=%TITLE%&lt;/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Click;id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=OK&lt;/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snipref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="Publish Item" 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snippet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snippet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="Publish Item"&gt;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         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snippet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="TITLE"&gt;Item one&lt;/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snipref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="Create Item" 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Execution Nodes</a:t>
            </a:r>
            <a:br>
              <a:rPr lang="en-US" dirty="0" smtClean="0"/>
            </a:br>
            <a:r>
              <a:rPr lang="en-US" dirty="0" smtClean="0"/>
              <a:t>( AKA easy modeling)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Containers for &lt;fnc&gt; nodes that allow specifying/changing their execution characteristics</a:t>
            </a:r>
          </a:p>
          <a:p>
            <a:pPr lvl="1"/>
            <a:r>
              <a:rPr lang="en-US" sz="2000" smtClean="0"/>
              <a:t>Shuffle</a:t>
            </a:r>
          </a:p>
          <a:p>
            <a:pPr lvl="1"/>
            <a:r>
              <a:rPr lang="en-US" sz="2000" smtClean="0"/>
              <a:t>Optional</a:t>
            </a:r>
          </a:p>
          <a:p>
            <a:pPr lvl="1"/>
            <a:r>
              <a:rPr lang="en-US" sz="2000" smtClean="0"/>
              <a:t>Choice</a:t>
            </a:r>
          </a:p>
          <a:p>
            <a:pPr lvl="1"/>
            <a:r>
              <a:rPr lang="en-US" sz="2000" smtClean="0"/>
              <a:t>Sequence</a:t>
            </a:r>
          </a:p>
          <a:p>
            <a:pPr lvl="1"/>
            <a:r>
              <a:rPr lang="en-US" sz="2000" smtClean="0"/>
              <a:t>Block</a:t>
            </a:r>
            <a:endParaRPr lang="en-US" sz="200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Node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14600" y="1793240"/>
          <a:ext cx="386289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028"/>
                <a:gridCol w="1016000"/>
                <a:gridCol w="1733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______________________</a:t>
                      </a:r>
                      <a:endParaRPr lang="en-US" dirty="0"/>
                    </a:p>
                  </a:txBody>
                  <a:tcPr>
                    <a:lnR>
                      <a:noFill/>
                    </a:ln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Alias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______________________</a:t>
                      </a:r>
                      <a:endParaRPr lang="en-US" dirty="0"/>
                    </a:p>
                  </a:txBody>
                  <a:tcPr>
                    <a:lnR>
                      <a:noFill/>
                    </a:ln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______________________</a:t>
                      </a:r>
                      <a:endParaRPr lang="en-US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457200" y="3886200"/>
          <a:ext cx="4191000" cy="2526311"/>
        </p:xfrm>
        <a:graphic>
          <a:graphicData uri="http://schemas.openxmlformats.org/presentationml/2006/ole">
            <p:oleObj spid="_x0000_s69634" name="Visio" r:id="rId4" imgW="5434743" imgH="3274734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Node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14600" y="1793240"/>
          <a:ext cx="386289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028"/>
                <a:gridCol w="1016000"/>
                <a:gridCol w="1733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______________________</a:t>
                      </a:r>
                      <a:endParaRPr lang="en-US" dirty="0"/>
                    </a:p>
                  </a:txBody>
                  <a:tcPr>
                    <a:lnR>
                      <a:noFill/>
                    </a:ln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Alias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______________________</a:t>
                      </a:r>
                      <a:endParaRPr lang="en-US" dirty="0"/>
                    </a:p>
                  </a:txBody>
                  <a:tcPr>
                    <a:lnR>
                      <a:noFill/>
                    </a:ln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______________________</a:t>
                      </a:r>
                      <a:endParaRPr lang="en-US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457200" y="3886200"/>
          <a:ext cx="4191000" cy="2526311"/>
        </p:xfrm>
        <a:graphic>
          <a:graphicData uri="http://schemas.openxmlformats.org/presentationml/2006/ole">
            <p:oleObj spid="_x0000_s23557" name="Visio" r:id="rId4" imgW="5434743" imgH="3274734" progId="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562600" y="4800600"/>
          <a:ext cx="2876550" cy="594888"/>
        </p:xfrm>
        <a:graphic>
          <a:graphicData uri="http://schemas.openxmlformats.org/presentationml/2006/ole">
            <p:oleObj spid="_x0000_s23559" name="Visio" r:id="rId5" imgW="3634586" imgH="754689" progId="">
              <p:embed/>
            </p:oleObj>
          </a:graphicData>
        </a:graphic>
      </p:graphicFrame>
      <p:sp>
        <p:nvSpPr>
          <p:cNvPr id="14" name="Down Arrow 13"/>
          <p:cNvSpPr/>
          <p:nvPr/>
        </p:nvSpPr>
        <p:spPr>
          <a:xfrm rot="16200000">
            <a:off x="4953000" y="48006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Node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9300" y="3962400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&gt;GotoLogin&lt;/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shuffle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&lt;!--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These steps can be run in any order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&gt;EnterDomain;domain=Redmond&lt;/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&gt;EnterUser;user=user1&lt;/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&gt;EnterPassword;pass=secret&lt;/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shuffle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&gt;ConfirmLogin&lt;/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1793240"/>
          <a:ext cx="386289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028"/>
                <a:gridCol w="1016000"/>
                <a:gridCol w="1733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______________________</a:t>
                      </a:r>
                      <a:endParaRPr lang="en-US" dirty="0"/>
                    </a:p>
                  </a:txBody>
                  <a:tcPr>
                    <a:lnR>
                      <a:noFill/>
                    </a:ln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Alias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______________________</a:t>
                      </a:r>
                      <a:endParaRPr lang="en-US" dirty="0"/>
                    </a:p>
                  </a:txBody>
                  <a:tcPr>
                    <a:lnR>
                      <a:noFill/>
                    </a:ln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______________________</a:t>
                      </a:r>
                      <a:endParaRPr lang="en-US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Optional Node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3505200"/>
            <a:ext cx="3429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&gt;EnterFirstName&lt;/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optional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&gt;EnterMiddleName&lt;/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optional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&gt;EnterLastName&lt;/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1809750"/>
            <a:ext cx="3695700" cy="1238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Pattern based random data generation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smtClean="0"/>
              <a:t>Use from xml or from test code</a:t>
            </a:r>
            <a:endParaRPr lang="en-US" sz="240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3900" y="2590800"/>
            <a:ext cx="7696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Run(IContext ctx) 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arg1 = ctx.Framework.NextString(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[ABC]{3,10}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// returns string from 3 to 10 characters containing 'A's or 'B's or 'C's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filename = ctx.Framework.NextString(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@"</a:t>
            </a: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[CD]:\\file\.txt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 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// s == "D:\file.txt" or "C:\file.txt“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filesystem = ctx.Framework.NextString(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@"</a:t>
            </a: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(FAT)|(NTFS)|(CDFS)|(FAT32)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// s  == "FAT" or "NTFS" and so on.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Choice Node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85900" y="1905506"/>
            <a:ext cx="6172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choice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&lt;!--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Create a new item... it doesn’t matter how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&gt;CreateItemThroughWebUI;title=new item&lt;/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&gt;CreateItemThroughWebServices;title=new item&lt;/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choice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choice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&lt;!--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Verification is slow, so only verify once.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&gt;VerifyItemThroughWebUI;title=new item&lt;/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&gt;VerifyItemThroughWebServices;title=new item&lt;/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choice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Sequence Node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3928408"/>
            <a:ext cx="487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shuffle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&gt;EnterName&lt;/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&gt;EnterEmailAddress&lt;/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&gt;EnterPassword&lt;/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&gt;EnterPasswordConfirmation&lt;/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shuffle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5038" y="1724025"/>
            <a:ext cx="4733925" cy="15525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node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3916740"/>
            <a:ext cx="5943600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dsc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="AddFilesToRelease"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="20"&gt;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="true"&gt;file\d\d\d.txt&lt;/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&gt;AddFileToRelease;filename=%</a:t>
            </a: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6105525" cy="19716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XML based (Petri Nets) or</a:t>
            </a:r>
          </a:p>
          <a:p>
            <a:r>
              <a:rPr lang="en-US" sz="2400" smtClean="0"/>
              <a:t>Code based (FSM)</a:t>
            </a:r>
          </a:p>
          <a:p>
            <a:r>
              <a:rPr lang="en-US" sz="2400" smtClean="0"/>
              <a:t>See ‘Modeling in MCF’ in </a:t>
            </a:r>
            <a:r>
              <a:rPr lang="en-US" sz="2400" smtClean="0">
                <a:hlinkClick r:id="rId2"/>
              </a:rPr>
              <a:t>http://codebox/mcf</a:t>
            </a:r>
            <a:endParaRPr lang="en-US" sz="2400" smtClean="0"/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Exceptions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 negative scenarios without having to write new verification functions </a:t>
            </a:r>
          </a:p>
          <a:p>
            <a:r>
              <a:rPr lang="en-US" sz="2400" dirty="0" smtClean="0"/>
              <a:t>Match ANY info in </a:t>
            </a:r>
            <a:r>
              <a:rPr lang="en-US" sz="2400" smtClean="0"/>
              <a:t>exception (stack</a:t>
            </a:r>
            <a:r>
              <a:rPr lang="en-US" sz="2400" dirty="0" smtClean="0"/>
              <a:t>, message, </a:t>
            </a:r>
            <a:r>
              <a:rPr lang="en-US" sz="2400" smtClean="0"/>
              <a:t>class…)</a:t>
            </a:r>
            <a:endParaRPr lang="en-US" sz="2400" dirty="0" smtClean="0"/>
          </a:p>
          <a:p>
            <a:r>
              <a:rPr lang="en-US" sz="2400" dirty="0" smtClean="0"/>
              <a:t>If no exceptions </a:t>
            </a:r>
            <a:r>
              <a:rPr lang="en-US" sz="2400" dirty="0" smtClean="0">
                <a:sym typeface="Wingdings" pitchFamily="2" charset="2"/>
              </a:rPr>
              <a:t> VAR_FAIL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52500" y="4198203"/>
            <a:ext cx="7239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DeleteFile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=“file"&gt;&lt;/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expect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System.ArgumentException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.*Invalid File Name&lt;/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expect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MCFTestLib</a:t>
            </a:r>
            <a:endParaRPr lang="en-US"/>
          </a:p>
        </p:txBody>
      </p:sp>
      <p:pic>
        <p:nvPicPr>
          <p:cNvPr id="47106" name="Picture 2" descr="mcftestlib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81124"/>
            <a:ext cx="7058025" cy="48672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43000" y="6324600"/>
            <a:ext cx="680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DB, </a:t>
            </a:r>
            <a:r>
              <a:rPr lang="en-US" dirty="0" err="1" smtClean="0"/>
              <a:t>RemoteExec</a:t>
            </a:r>
            <a:r>
              <a:rPr lang="en-US" dirty="0" smtClean="0"/>
              <a:t>, Silverlight, WPF, Win32GUI, </a:t>
            </a:r>
            <a:r>
              <a:rPr lang="en-US" dirty="0" err="1" smtClean="0"/>
              <a:t>WinForms</a:t>
            </a:r>
            <a:r>
              <a:rPr lang="en-US" dirty="0" smtClean="0"/>
              <a:t>, IE, video cap…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MCFTestLib: UI.cs</a:t>
            </a:r>
            <a:endParaRPr lang="en-US"/>
          </a:p>
        </p:txBody>
      </p:sp>
      <p:sp>
        <p:nvSpPr>
          <p:cNvPr id="154625" name="Rectangle 1"/>
          <p:cNvSpPr>
            <a:spLocks noChangeArrowheads="1"/>
          </p:cNvSpPr>
          <p:nvPr/>
        </p:nvSpPr>
        <p:spPr bwMode="auto">
          <a:xfrm>
            <a:off x="685800" y="2143542"/>
            <a:ext cx="77724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HandleMessageBox(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title_rx,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caption_rx,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action_rx)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HandleWin32BrowseForFolder(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browseto)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ClickHtmlLink(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VerifyHtmlContains(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html)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InputUIATextBox(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id,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ClickUIAControl(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id)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MCFTestLib: System.cs</a:t>
            </a:r>
            <a:endParaRPr lang="en-US"/>
          </a:p>
        </p:txBody>
      </p:sp>
      <p:sp>
        <p:nvSpPr>
          <p:cNvPr id="146433" name="Rectangle 1"/>
          <p:cNvSpPr>
            <a:spLocks noChangeArrowheads="1"/>
          </p:cNvSpPr>
          <p:nvPr/>
        </p:nvSpPr>
        <p:spPr bwMode="auto">
          <a:xfrm>
            <a:off x="381000" y="2291477"/>
            <a:ext cx="838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ExecuteAppRemoteAsUser(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machine,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command,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arguments,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directory,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timeout,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user,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passwd,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expectedresult)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ImpersonateUser(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user,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password)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WaitForEvent(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computer,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message_rx,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after,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timeout)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CaptureScreenToFile(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fileName,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appendDateTime)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CaptureScreenToAVI()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SendMail(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to,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subject,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body)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SetIPAddressForHost(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hostName,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ipAddress)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http://codebox/mcf - </a:t>
            </a:r>
            <a:r>
              <a:rPr lang="en-US" sz="2400" dirty="0" smtClean="0"/>
              <a:t>All MCF docs/slides, modeling info</a:t>
            </a:r>
            <a:endParaRPr lang="en-US" sz="2400" dirty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http://codebox/regexgen</a:t>
            </a:r>
            <a:r>
              <a:rPr lang="en-US" sz="2400" dirty="0" smtClean="0"/>
              <a:t> - Pattern based random data generation library</a:t>
            </a:r>
          </a:p>
          <a:p>
            <a:r>
              <a:rPr lang="en-US" sz="2400" dirty="0" smtClean="0">
                <a:hlinkClick r:id="rId3"/>
              </a:rPr>
              <a:t>http://codebox/pict</a:t>
            </a:r>
            <a:r>
              <a:rPr lang="en-US" sz="2400" dirty="0" smtClean="0"/>
              <a:t> - Combinatorial  </a:t>
            </a:r>
            <a:r>
              <a:rPr lang="en-US" sz="2400" smtClean="0"/>
              <a:t>Generation library</a:t>
            </a:r>
          </a:p>
          <a:p>
            <a:r>
              <a:rPr lang="en-US" sz="2400" smtClean="0">
                <a:hlinkClick r:id="rId4"/>
              </a:rPr>
              <a:t>http://codebox/remoteexec</a:t>
            </a:r>
            <a:r>
              <a:rPr lang="en-US" sz="2400" smtClean="0"/>
              <a:t> - Remote execution library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Pattern based random data generation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Smart </a:t>
            </a:r>
            <a:r>
              <a:rPr lang="en-US" sz="2400" dirty="0" err="1" smtClean="0"/>
              <a:t>fuzzing</a:t>
            </a:r>
            <a:r>
              <a:rPr lang="en-US" sz="2400" smtClean="0"/>
              <a:t>, pattern/anti-pattern(invalid </a:t>
            </a:r>
            <a:r>
              <a:rPr lang="en-US" sz="2400" dirty="0" smtClean="0"/>
              <a:t>switch)</a:t>
            </a:r>
          </a:p>
          <a:p>
            <a:r>
              <a:rPr lang="en-US" sz="2400" dirty="0" smtClean="0"/>
              <a:t>Invalid strings are generated by marking sections of the pattern, or the entire pattern, with \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r>
              <a:rPr lang="en-US" sz="2400" dirty="0" smtClean="0"/>
              <a:t>Deep code penetration, token based, “almost” correct data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" y="3581400"/>
            <a:ext cx="78486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Call(string phone) {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if(phone[0] != ‘(’) BAIL…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if(phone[4] != ‘)’) BAIL…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if(phone[8] != ‘-’) BAIL…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Dial(…)…  &lt;&lt;&lt;&lt;&lt; dumb fuzzing - hard to reach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&lt;!--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(555)123-4567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ValidPhoneNumber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&gt;(\d\d\d)\d\d\d-\d\d\d\d&lt;/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InvalidPhoneNumber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((\d\d\d)\d\d\d-\d\d\d\d)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InvalidAreaCode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((\d\d\d))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\d\d\d-\d\d\d\d&lt;/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.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Pattern based random data generation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More Examples</a:t>
            </a:r>
            <a:endParaRPr lang="en-US" sz="2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438400"/>
          <a:ext cx="6781800" cy="2170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3600"/>
                <a:gridCol w="4648200"/>
              </a:tblGrid>
              <a:tr h="391872">
                <a:tc>
                  <a:txBody>
                    <a:bodyPr/>
                    <a:lstStyle/>
                    <a:p>
                      <a:pPr marL="17145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</a:rPr>
                        <a:t>Expression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19050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+mn-lt"/>
                        </a:rPr>
                        <a:t>Sample Output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44310">
                <a:tc>
                  <a:txBody>
                    <a:bodyPr/>
                    <a:lstStyle/>
                    <a:p>
                      <a:pPr marL="17145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+mn-lt"/>
                          <a:cs typeface="Courier New" pitchFamily="49" charset="0"/>
                        </a:rPr>
                        <a:t>\i</a:t>
                      </a:r>
                      <a:r>
                        <a:rPr lang="en-US" sz="1800" smtClean="0">
                          <a:latin typeface="+mn-lt"/>
                          <a:cs typeface="Courier New" pitchFamily="49" charset="0"/>
                        </a:rPr>
                        <a:t>abc</a:t>
                      </a:r>
                      <a:endParaRPr lang="en-US" sz="1800">
                        <a:latin typeface="+mn-lt"/>
                        <a:ea typeface="Times New Roman"/>
                        <a:cs typeface="Courier New" pitchFamily="49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19050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+mn-lt"/>
                          <a:cs typeface="Courier New" pitchFamily="49" charset="0"/>
                        </a:rPr>
                        <a:t>M</a:t>
                      </a:r>
                      <a:r>
                        <a:rPr lang="en-US" sz="1800" smtClean="0">
                          <a:latin typeface="+mn-lt"/>
                          <a:cs typeface="Courier New" pitchFamily="49" charset="0"/>
                        </a:rPr>
                        <a:t>bc (text node abc is invalidated)</a:t>
                      </a:r>
                      <a:endParaRPr lang="en-US" sz="1800">
                        <a:latin typeface="+mn-lt"/>
                        <a:ea typeface="Times New Roman"/>
                        <a:cs typeface="Courier New" pitchFamily="49" charset="0"/>
                      </a:endParaRPr>
                    </a:p>
                  </a:txBody>
                  <a:tcPr marL="28575" marR="28575" marT="28575" marB="28575"/>
                </a:tc>
              </a:tr>
              <a:tr h="385668">
                <a:tc>
                  <a:txBody>
                    <a:bodyPr/>
                    <a:lstStyle/>
                    <a:p>
                      <a:pPr marL="17145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cs typeface="Courier New" pitchFamily="49" charset="0"/>
                        </a:rPr>
                        <a:t>a</a:t>
                      </a:r>
                      <a:r>
                        <a:rPr lang="en-US" sz="1800" b="1">
                          <a:latin typeface="+mn-lt"/>
                          <a:cs typeface="Courier New" pitchFamily="49" charset="0"/>
                        </a:rPr>
                        <a:t>\i</a:t>
                      </a:r>
                      <a:r>
                        <a:rPr lang="en-US" sz="1800">
                          <a:latin typeface="+mn-lt"/>
                          <a:cs typeface="Courier New" pitchFamily="49" charset="0"/>
                        </a:rPr>
                        <a:t>bc</a:t>
                      </a:r>
                      <a:endParaRPr lang="en-US" sz="1800">
                        <a:latin typeface="+mn-lt"/>
                        <a:ea typeface="Times New Roman"/>
                        <a:cs typeface="Courier New" pitchFamily="49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19050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+mn-lt"/>
                          <a:cs typeface="Courier New" pitchFamily="49" charset="0"/>
                        </a:rPr>
                        <a:t>a</a:t>
                      </a:r>
                      <a:r>
                        <a:rPr lang="en-US" sz="1800" b="1" smtClean="0">
                          <a:latin typeface="+mn-lt"/>
                          <a:cs typeface="Courier New" pitchFamily="49" charset="0"/>
                        </a:rPr>
                        <a:t>b$ </a:t>
                      </a:r>
                      <a:r>
                        <a:rPr lang="en-US" sz="1800" b="0" smtClean="0">
                          <a:latin typeface="+mn-lt"/>
                          <a:cs typeface="Courier New" pitchFamily="49" charset="0"/>
                        </a:rPr>
                        <a:t>(text</a:t>
                      </a:r>
                      <a:r>
                        <a:rPr lang="en-US" sz="1800" b="0" baseline="0" smtClean="0">
                          <a:latin typeface="+mn-lt"/>
                          <a:cs typeface="Courier New" pitchFamily="49" charset="0"/>
                        </a:rPr>
                        <a:t> node bc is invalidated)</a:t>
                      </a:r>
                      <a:endParaRPr lang="en-US" sz="1800" b="1">
                        <a:latin typeface="+mn-lt"/>
                        <a:ea typeface="Times New Roman"/>
                        <a:cs typeface="Courier New" pitchFamily="49" charset="0"/>
                      </a:endParaRPr>
                    </a:p>
                  </a:txBody>
                  <a:tcPr marL="28575" marR="28575" marT="28575" marB="28575"/>
                </a:tc>
              </a:tr>
              <a:tr h="344310">
                <a:tc>
                  <a:txBody>
                    <a:bodyPr/>
                    <a:lstStyle/>
                    <a:p>
                      <a:pPr marL="17145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cs typeface="Courier New" pitchFamily="49" charset="0"/>
                        </a:rPr>
                        <a:t>\i</a:t>
                      </a:r>
                      <a:r>
                        <a:rPr lang="en-US" sz="1800">
                          <a:latin typeface="+mn-lt"/>
                          <a:cs typeface="Courier New" pitchFamily="49" charset="0"/>
                        </a:rPr>
                        <a:t>[a-cY-Z]</a:t>
                      </a:r>
                      <a:endParaRPr lang="en-US" sz="1800">
                        <a:latin typeface="+mn-lt"/>
                        <a:ea typeface="Times New Roman"/>
                        <a:cs typeface="Courier New" pitchFamily="49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19050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+mn-lt"/>
                          <a:cs typeface="Courier New" pitchFamily="49" charset="0"/>
                        </a:rPr>
                        <a:t>L </a:t>
                      </a:r>
                      <a:r>
                        <a:rPr lang="en-US" sz="1800" b="0" smtClean="0">
                          <a:latin typeface="+mn-lt"/>
                          <a:cs typeface="Courier New" pitchFamily="49" charset="0"/>
                        </a:rPr>
                        <a:t>(Set</a:t>
                      </a:r>
                      <a:r>
                        <a:rPr lang="en-US" sz="1800" b="0" baseline="0" smtClean="0">
                          <a:latin typeface="+mn-lt"/>
                          <a:cs typeface="Courier New" pitchFamily="49" charset="0"/>
                        </a:rPr>
                        <a:t> node “[a-cY-Z]” is invalidated</a:t>
                      </a:r>
                      <a:endParaRPr lang="en-US" sz="1800" b="1">
                        <a:latin typeface="+mn-lt"/>
                        <a:ea typeface="Times New Roman"/>
                        <a:cs typeface="Courier New" pitchFamily="49" charset="0"/>
                      </a:endParaRPr>
                    </a:p>
                  </a:txBody>
                  <a:tcPr marL="28575" marR="28575" marT="28575" marB="28575"/>
                </a:tc>
              </a:tr>
              <a:tr h="344310">
                <a:tc>
                  <a:txBody>
                    <a:bodyPr/>
                    <a:lstStyle/>
                    <a:p>
                      <a:pPr marL="17145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cs typeface="Courier New" pitchFamily="49" charset="0"/>
                        </a:rPr>
                        <a:t>\i</a:t>
                      </a:r>
                      <a:r>
                        <a:rPr lang="en-US" sz="1800">
                          <a:latin typeface="+mn-lt"/>
                          <a:cs typeface="Courier New" pitchFamily="49" charset="0"/>
                        </a:rPr>
                        <a:t>a{3,5}</a:t>
                      </a:r>
                      <a:endParaRPr lang="en-US" sz="1800">
                        <a:latin typeface="+mn-lt"/>
                        <a:ea typeface="Times New Roman"/>
                        <a:cs typeface="Courier New" pitchFamily="49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19050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+mn-lt"/>
                          <a:cs typeface="Courier New" pitchFamily="49" charset="0"/>
                        </a:rPr>
                        <a:t>888 </a:t>
                      </a:r>
                      <a:r>
                        <a:rPr lang="en-US" sz="1800" b="0" smtClean="0">
                          <a:latin typeface="+mn-lt"/>
                          <a:cs typeface="Courier New" pitchFamily="49" charset="0"/>
                        </a:rPr>
                        <a:t>(text</a:t>
                      </a:r>
                      <a:r>
                        <a:rPr lang="en-US" sz="1800" b="0" baseline="0" smtClean="0">
                          <a:latin typeface="+mn-lt"/>
                          <a:cs typeface="Courier New" pitchFamily="49" charset="0"/>
                        </a:rPr>
                        <a:t> node “a” is invalidated)</a:t>
                      </a:r>
                      <a:endParaRPr lang="en-US" sz="1800" b="1">
                        <a:latin typeface="+mn-lt"/>
                        <a:ea typeface="Times New Roman"/>
                        <a:cs typeface="Courier New" pitchFamily="49" charset="0"/>
                      </a:endParaRPr>
                    </a:p>
                  </a:txBody>
                  <a:tcPr marL="28575" marR="28575" marT="28575" marB="28575"/>
                </a:tc>
              </a:tr>
              <a:tr h="359820">
                <a:tc>
                  <a:txBody>
                    <a:bodyPr/>
                    <a:lstStyle/>
                    <a:p>
                      <a:pPr marL="17145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cs typeface="Courier New" pitchFamily="49" charset="0"/>
                        </a:rPr>
                        <a:t>a</a:t>
                      </a:r>
                      <a:r>
                        <a:rPr lang="en-US" sz="1800" b="1">
                          <a:latin typeface="+mn-lt"/>
                          <a:cs typeface="Courier New" pitchFamily="49" charset="0"/>
                        </a:rPr>
                        <a:t>\i</a:t>
                      </a:r>
                      <a:r>
                        <a:rPr lang="en-US" sz="1800">
                          <a:latin typeface="+mn-lt"/>
                          <a:cs typeface="Courier New" pitchFamily="49" charset="0"/>
                        </a:rPr>
                        <a:t>{3,5}</a:t>
                      </a:r>
                      <a:endParaRPr lang="en-US" sz="1800">
                        <a:latin typeface="+mn-lt"/>
                        <a:ea typeface="Times New Roman"/>
                        <a:cs typeface="Courier New" pitchFamily="49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19050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+mn-lt"/>
                          <a:cs typeface="Courier New" pitchFamily="49" charset="0"/>
                        </a:rPr>
                        <a:t>aaaaaa</a:t>
                      </a:r>
                      <a:r>
                        <a:rPr lang="en-US" sz="1800" smtClean="0">
                          <a:latin typeface="+mn-lt"/>
                          <a:cs typeface="Courier New" pitchFamily="49" charset="0"/>
                        </a:rPr>
                        <a:t> (repeating</a:t>
                      </a:r>
                      <a:r>
                        <a:rPr lang="en-US" sz="1800" baseline="0" smtClean="0">
                          <a:latin typeface="+mn-lt"/>
                          <a:cs typeface="Courier New" pitchFamily="49" charset="0"/>
                        </a:rPr>
                        <a:t> node is invalidated)</a:t>
                      </a:r>
                      <a:endParaRPr lang="en-US" sz="1800">
                        <a:latin typeface="+mn-lt"/>
                        <a:ea typeface="Times New Roman"/>
                        <a:cs typeface="Courier New" pitchFamily="49" charset="0"/>
                      </a:endParaRP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057400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C# expressions that specify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conditions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under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a variation, block, group can be run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Can be applied to variations, blocks (allows for </a:t>
            </a:r>
            <a:r>
              <a:rPr lang="en-US" sz="2400" smtClean="0"/>
              <a:t>conditional execution), </a:t>
            </a:r>
            <a:r>
              <a:rPr lang="en-US" sz="2400" dirty="0" smtClean="0"/>
              <a:t>sections, groups, </a:t>
            </a:r>
            <a:r>
              <a:rPr lang="en-US" sz="2400" dirty="0" smtClean="0"/>
              <a:t>permutations </a:t>
            </a:r>
            <a:r>
              <a:rPr lang="en-US" sz="2400" dirty="0" smtClean="0"/>
              <a:t>etc.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can be specified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Test cases, permutations that </a:t>
            </a:r>
            <a:r>
              <a:rPr lang="en-US" sz="2400" dirty="0" smtClean="0"/>
              <a:t>do not satisfy any of the constraints are </a:t>
            </a:r>
            <a:r>
              <a:rPr lang="en-US" sz="2400" dirty="0" smtClean="0"/>
              <a:t>excluded (not run)</a:t>
            </a: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test case that is only applicable for a particular set of configurations (i.e. a particular version of IE)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429000"/>
            <a:ext cx="7924800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urier New"/>
              </a:rPr>
              <a:t>var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A31515"/>
                </a:solidFill>
                <a:latin typeface="Courier New"/>
              </a:rPr>
              <a:t>dsc</a:t>
            </a:r>
            <a:r>
              <a:rPr lang="en-US" sz="1200" dirty="0" smtClean="0">
                <a:solidFill>
                  <a:srgbClr val="A31515"/>
                </a:solidFill>
                <a:latin typeface="Courier New"/>
              </a:rPr>
              <a:t>=“Verify IE search providers for the site”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1200" b="1" dirty="0" smtClean="0">
                <a:solidFill>
                  <a:srgbClr val="A31515"/>
                </a:solidFill>
                <a:latin typeface="Courier New"/>
              </a:rPr>
              <a:t>constraint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&gt;</a:t>
            </a:r>
            <a:r>
              <a:rPr lang="en-US" sz="1200" b="1" dirty="0" smtClean="0">
                <a:solidFill>
                  <a:srgbClr val="808080"/>
                </a:solidFill>
                <a:latin typeface="Courier New"/>
              </a:rPr>
              <a:t>IE == “7.0”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1200" b="1" dirty="0" smtClean="0">
                <a:solidFill>
                  <a:srgbClr val="A31515"/>
                </a:solidFill>
                <a:latin typeface="Courier New"/>
              </a:rPr>
              <a:t>constraint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InstallSearchProvider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SearchSiteWithIESearchProvider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fnc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    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   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   .</a:t>
            </a:r>
            <a:endParaRPr lang="en-US" sz="1200" dirty="0" smtClean="0">
              <a:solidFill>
                <a:srgbClr val="0000FF"/>
              </a:solidFill>
              <a:latin typeface="Courier New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urier New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&gt;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example with permutations -- a full permutation with invalid / unimportant pairs of values (e.g. Win7 with IE 6.0 or IE 7.0, Vista with IE 6.0)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71800"/>
            <a:ext cx="8229600" cy="30019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1001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permutation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=“FULL"&gt;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recm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key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="OS"&gt;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&gt;XP&lt;/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&gt;Vista&lt;/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&gt;Win7&lt;/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recm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recm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key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="IE"&gt;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&gt;6.0&lt;/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&gt;7.0&lt;/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&gt;8.0&lt;/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recm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With </a:t>
            </a:r>
            <a:r>
              <a:rPr lang="en-US" sz="2400" dirty="0" smtClean="0"/>
              <a:t>constraints (invalid / unimportant pairs of values </a:t>
            </a:r>
            <a:r>
              <a:rPr lang="en-US" sz="2400" dirty="0" smtClean="0"/>
              <a:t>excluded)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941637"/>
            <a:ext cx="8229600" cy="33829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permutation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=“FULL"&gt;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recm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key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="OS"&gt;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&gt;XP&lt;/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&gt;Vista&lt;/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&gt;Win7&lt;/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recm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recm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key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="IE"&gt;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&gt;6.0&lt;/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&gt;7.0&lt;/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&gt;8.0&lt;/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recm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constraint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&gt;&lt;![CDATA[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OS == "Win7" &amp;&amp; IE == "8.0"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]]&gt;&lt;/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constraint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1200" b="1" dirty="0" smtClean="0">
                <a:solidFill>
                  <a:srgbClr val="A31515"/>
                </a:solidFill>
                <a:latin typeface="Courier New"/>
              </a:rPr>
              <a:t>constraint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&gt;&lt;![CDATA[</a:t>
            </a:r>
            <a:r>
              <a:rPr lang="en-US" sz="1200" b="1" dirty="0" smtClean="0">
                <a:solidFill>
                  <a:srgbClr val="808080"/>
                </a:solidFill>
                <a:latin typeface="Courier New"/>
              </a:rPr>
              <a:t>OS == “Vista" &amp;&amp; </a:t>
            </a:r>
            <a:r>
              <a:rPr lang="en-US" sz="1200" b="1" dirty="0" err="1" smtClean="0">
                <a:solidFill>
                  <a:srgbClr val="808080"/>
                </a:solidFill>
                <a:latin typeface="Courier New"/>
              </a:rPr>
              <a:t>IE.In</a:t>
            </a:r>
            <a:r>
              <a:rPr lang="en-US" sz="1200" b="1" dirty="0" smtClean="0">
                <a:solidFill>
                  <a:srgbClr val="808080"/>
                </a:solidFill>
                <a:latin typeface="Courier New"/>
              </a:rPr>
              <a:t>(“7.0”, "8.0“)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]]&gt;&lt;/</a:t>
            </a:r>
            <a:r>
              <a:rPr lang="en-US" sz="1200" b="1" dirty="0" smtClean="0">
                <a:solidFill>
                  <a:srgbClr val="A31515"/>
                </a:solidFill>
                <a:latin typeface="Courier New"/>
              </a:rPr>
              <a:t>constraint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&gt;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constraint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&gt;&lt;![CDATA[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OS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==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"XP” &amp;&amp;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IE.In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("6.0","7.0")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]]&gt;&lt;/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constraint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&lt;/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var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2D9-67F3-4795-9D32-7AC5467D33D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7074</TotalTime>
  <Words>2815</Words>
  <Application>Microsoft Office PowerPoint</Application>
  <PresentationFormat>On-screen Show (4:3)</PresentationFormat>
  <Paragraphs>509</Paragraphs>
  <Slides>38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Trek</vt:lpstr>
      <vt:lpstr>Visio</vt:lpstr>
      <vt:lpstr>mcf</vt:lpstr>
      <vt:lpstr>Pattern based random data generation</vt:lpstr>
      <vt:lpstr>Pattern based random data generation</vt:lpstr>
      <vt:lpstr>Pattern based random data generation</vt:lpstr>
      <vt:lpstr>Pattern based random data generation</vt:lpstr>
      <vt:lpstr>Constraints</vt:lpstr>
      <vt:lpstr>CONSTRAINtS</vt:lpstr>
      <vt:lpstr>Constraints</vt:lpstr>
      <vt:lpstr>Constraints</vt:lpstr>
      <vt:lpstr>Constraints</vt:lpstr>
      <vt:lpstr>Fnc call enhancements</vt:lpstr>
      <vt:lpstr>Fnc call enhancements</vt:lpstr>
      <vt:lpstr>Record replacement</vt:lpstr>
      <vt:lpstr>Record replacement</vt:lpstr>
      <vt:lpstr>Record replacement</vt:lpstr>
      <vt:lpstr>Record Replacement: Scoping</vt:lpstr>
      <vt:lpstr>Using function return values</vt:lpstr>
      <vt:lpstr>Optional Parameters</vt:lpstr>
      <vt:lpstr>Setup, Cleanup Nodes</vt:lpstr>
      <vt:lpstr>Section Node</vt:lpstr>
      <vt:lpstr>Section Node</vt:lpstr>
      <vt:lpstr>Using XPath for variation filtering</vt:lpstr>
      <vt:lpstr>Using XPath for variation filtering</vt:lpstr>
      <vt:lpstr>Snippets</vt:lpstr>
      <vt:lpstr>Special Execution Nodes ( AKA easy modeling)</vt:lpstr>
      <vt:lpstr>Shuffle Node</vt:lpstr>
      <vt:lpstr>Shuffle Node</vt:lpstr>
      <vt:lpstr>Shuffle Node</vt:lpstr>
      <vt:lpstr>Optional Node</vt:lpstr>
      <vt:lpstr>Choice Node</vt:lpstr>
      <vt:lpstr>Sequence Node</vt:lpstr>
      <vt:lpstr>Block node</vt:lpstr>
      <vt:lpstr>Modeling</vt:lpstr>
      <vt:lpstr>Expected Exceptions</vt:lpstr>
      <vt:lpstr>MCFTestLib</vt:lpstr>
      <vt:lpstr>MCFTestLib: UI.cs</vt:lpstr>
      <vt:lpstr>MCFTestLib: System.cs</vt:lpstr>
      <vt:lpstr>More Info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Cagri (Charlie) Aslan</dc:creator>
  <cp:lastModifiedBy>Cagri (Charlie) Aslan</cp:lastModifiedBy>
  <cp:revision>177</cp:revision>
  <dcterms:created xsi:type="dcterms:W3CDTF">2009-10-05T17:25:53Z</dcterms:created>
  <dcterms:modified xsi:type="dcterms:W3CDTF">2009-11-17T00:54:25Z</dcterms:modified>
</cp:coreProperties>
</file>