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B_C578ADCC.xml" ContentType="application/vnd.ms-powerpoint.comment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8" r:id="rId6"/>
    <p:sldId id="258" r:id="rId7"/>
    <p:sldId id="267" r:id="rId8"/>
    <p:sldId id="263" r:id="rId9"/>
    <p:sldId id="271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A9E222-A425-348F-0E1A-64EB3D183D6A}" name="Sunghoon Choi" initials="SC" userId="S::sunghcho@microsoft.com::ea5f3351-4d98-48fd-940b-ef823d17567a" providerId="AD"/>
  <p188:author id="{753126DB-A764-6910-372B-E64813EDDF1B}" name="Prathik Rao" initials="PR" userId="S::prathikrao@microsoft.com::268f901c-c1a4-40ed-9b11-0410c5b4f16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49B2B-810B-4ED4-9E6C-7452FFADD37E}" v="31" dt="2022-10-18T21:55:01.754"/>
    <p1510:client id="{D54274B2-098A-BF12-1F2C-383C748E5B65}" v="53" dt="2022-11-14T21:07:18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0B_C578AD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842230-9ABB-4C10-8860-458F19241A5A}" authorId="{AAA9E222-A425-348F-0E1A-64EB3D183D6A}" created="2022-10-19T00:24:50.0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13020364" sldId="267"/>
      <ac:spMk id="3" creationId="{11845752-2E15-231B-309F-8FF2B895F8A2}"/>
      <ac:txMk cp="285" len="18">
        <ac:context len="1051" hash="295586979"/>
      </ac:txMk>
    </ac:txMkLst>
    <p188:pos x="6059311" y="1132064"/>
    <p188:replyLst>
      <p188:reply id="{E3463259-FEC7-4A28-B884-761C39B6971F}" authorId="{753126DB-A764-6910-372B-E64813EDDF1B}" created="2022-10-19T18:43:51.908">
        <p188:txBody>
          <a:bodyPr/>
          <a:lstStyle/>
          <a:p>
            <a:r>
              <a:rPr lang="en-US"/>
              <a:t>ack</a:t>
            </a:r>
          </a:p>
        </p188:txBody>
      </p188:reply>
    </p188:replyLst>
    <p188:txBody>
      <a:bodyPr/>
      <a:lstStyle/>
      <a:p>
        <a:r>
          <a:rPr lang="en-US"/>
          <a:t>Actually, ORT can do better than 1.4 for some models. In example, DeBERTa large model gets 2.03x speed-up with only ORT integration.</a:t>
        </a:r>
      </a:p>
    </p188:txBody>
  </p188:cm>
  <p188:cm id="{70047F46-033A-408D-B416-60A6BAE98C6B}" authorId="{AAA9E222-A425-348F-0E1A-64EB3D183D6A}" created="2022-10-19T00:26:07.2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13020364" sldId="267"/>
      <ac:spMk id="3" creationId="{11845752-2E15-231B-309F-8FF2B895F8A2}"/>
      <ac:txMk cp="748" len="19">
        <ac:context len="1051" hash="295586979"/>
      </ac:txMk>
    </ac:txMkLst>
    <p188:pos x="7041444" y="2949575"/>
    <p188:replyLst>
      <p188:reply id="{89EBD6B1-A795-4411-9DF7-FB2F433E2AD7}" authorId="{753126DB-A764-6910-372B-E64813EDDF1B}" created="2022-10-19T18:44:07.783">
        <p188:txBody>
          <a:bodyPr/>
          <a:lstStyle/>
          <a:p>
            <a:r>
              <a:rPr lang="en-US"/>
              <a:t>ack</a:t>
            </a:r>
          </a:p>
        </p188:txBody>
      </p188:reply>
    </p188:replyLst>
    <p188:txBody>
      <a:bodyPr/>
      <a:lstStyle/>
      <a:p>
        <a:r>
          <a:rPr lang="en-US"/>
          <a:t>And mobile and web, too.</a:t>
        </a:r>
      </a:p>
    </p188:txBody>
  </p188:cm>
  <p188:cm id="{82774E49-0C49-4312-AAC6-0014D0C33C06}" authorId="{AAA9E222-A425-348F-0E1A-64EB3D183D6A}" created="2022-10-19T00:27:27.9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13020364" sldId="267"/>
      <ac:spMk id="3" creationId="{11845752-2E15-231B-309F-8FF2B895F8A2}"/>
      <ac:txMk cp="958" len="19">
        <ac:context len="1051" hash="295586979"/>
      </ac:txMk>
    </ac:txMkLst>
    <p188:pos x="7447844" y="3559175"/>
    <p188:replyLst>
      <p188:reply id="{310EC985-4A97-4631-8E56-7089167D699E}" authorId="{753126DB-A764-6910-372B-E64813EDDF1B}" created="2022-10-19T18:45:16.223">
        <p188:txBody>
          <a:bodyPr/>
          <a:lstStyle/>
          <a:p>
            <a:r>
              <a:rPr lang="en-US"/>
              <a:t>ack</a:t>
            </a:r>
          </a:p>
        </p188:txBody>
      </p188:reply>
    </p188:replyLst>
    <p188:txBody>
      <a:bodyPr/>
      <a:lstStyle/>
      <a:p>
        <a:r>
          <a:rPr lang="en-US"/>
          <a:t>And Rocm on AMD GPUs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DD7B2-9F40-44D0-861F-53007498F16C}" type="datetimeFigureOut"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D78E-AD46-4E94-AD6C-263BFCB6DA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Good morning, afternoon, or evening to whomever is watching this video. Thank you for taking the time to listen about </a:t>
            </a:r>
            <a:r>
              <a:rPr lang="en-US" dirty="0" err="1">
                <a:ea typeface="Calibri"/>
                <a:cs typeface="Calibri"/>
              </a:rPr>
              <a:t>onnxruntime</a:t>
            </a:r>
            <a:r>
              <a:rPr lang="en-US" dirty="0">
                <a:ea typeface="Calibri"/>
                <a:cs typeface="Calibri"/>
              </a:rPr>
              <a:t> and how it can help accelerate your deep learning applications.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My name is Prathik, I work on the </a:t>
            </a:r>
            <a:r>
              <a:rPr lang="en-US" dirty="0" err="1">
                <a:ea typeface="Calibri"/>
                <a:cs typeface="Calibri"/>
              </a:rPr>
              <a:t>onnxruntime</a:t>
            </a:r>
            <a:r>
              <a:rPr lang="en-US" dirty="0">
                <a:ea typeface="Calibri"/>
                <a:cs typeface="Calibri"/>
              </a:rPr>
              <a:t> team here at Microsoft. More specifically, I focus on training acceleration of deep neural networks. This includes popular, SOTA architectures like BLOOM, Stable Diffusion, and Alexander-based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4D78E-AD46-4E94-AD6C-263BFCB6DA3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"So, what are the goals of today's demo? Well, we would like to demonstrate how 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can provide performance benefits to any deep learning application for both the training and inferencing. We'll also show how 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composes with the </a:t>
            </a:r>
            <a:r>
              <a:rPr lang="en-US" err="1">
                <a:ea typeface="Calibri"/>
                <a:cs typeface="Calibri"/>
              </a:rPr>
              <a:t>deepspeed</a:t>
            </a:r>
            <a:r>
              <a:rPr lang="en-US">
                <a:ea typeface="Calibri"/>
                <a:cs typeface="Calibri"/>
              </a:rPr>
              <a:t> optimization library. And finally, on the cloud side, we'll highlight usage of ACPT and </a:t>
            </a:r>
            <a:r>
              <a:rPr lang="en-US" err="1">
                <a:ea typeface="Calibri"/>
                <a:cs typeface="Calibri"/>
              </a:rPr>
              <a:t>AzureML</a:t>
            </a:r>
            <a:r>
              <a:rPr lang="en-US">
                <a:ea typeface="Calibri"/>
                <a:cs typeface="Calibri"/>
              </a:rPr>
              <a:t> in our application."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"So, how exactly will we show this? Well, I've prepared a fun little question-answering application that can take a paragraph as context and answer questions about it. You can think of this like programming an AI to take the SAT for you, don't tell college board this though..."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"One note before we dive into the demo...{read bullet point}"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4D78E-AD46-4E94-AD6C-263BFCB6DA3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"So, what are the goals of today's demo? Well, we would like to demonstrate how 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can provide performance benefits to any deep learning application for both the training and inferencing. We'll also show how 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composes with the </a:t>
            </a:r>
            <a:r>
              <a:rPr lang="en-US" err="1">
                <a:ea typeface="Calibri"/>
                <a:cs typeface="Calibri"/>
              </a:rPr>
              <a:t>deepspeed</a:t>
            </a:r>
            <a:r>
              <a:rPr lang="en-US">
                <a:ea typeface="Calibri"/>
                <a:cs typeface="Calibri"/>
              </a:rPr>
              <a:t> optimization library. And finally, on the cloud side, we'll highlight usage of ACPT and </a:t>
            </a:r>
            <a:r>
              <a:rPr lang="en-US" err="1">
                <a:ea typeface="Calibri"/>
                <a:cs typeface="Calibri"/>
              </a:rPr>
              <a:t>AzureML</a:t>
            </a:r>
            <a:r>
              <a:rPr lang="en-US">
                <a:ea typeface="Calibri"/>
                <a:cs typeface="Calibri"/>
              </a:rPr>
              <a:t> in our application."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"So, how exactly will we show this? Well, I've prepared a fun little question-answering application that can take a paragraph as context and answer questions about it. You can think of this like programming an AI to take the SAT for you, don't tell college board this though..."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"One note before we dive into the demo...{read bullet point}"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4D78E-AD46-4E94-AD6C-263BFCB6DA3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"So, what are the goals of today's demo? Well, we would like to demonstrate how 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can provide performance benefits to any deep learning application for both the training and inferencing. We'll also show how </a:t>
            </a:r>
            <a:r>
              <a:rPr lang="en-US" err="1">
                <a:ea typeface="Calibri"/>
                <a:cs typeface="Calibri"/>
              </a:rPr>
              <a:t>onnxruntime</a:t>
            </a:r>
            <a:r>
              <a:rPr lang="en-US">
                <a:ea typeface="Calibri"/>
                <a:cs typeface="Calibri"/>
              </a:rPr>
              <a:t> composes with the </a:t>
            </a:r>
            <a:r>
              <a:rPr lang="en-US" err="1">
                <a:ea typeface="Calibri"/>
                <a:cs typeface="Calibri"/>
              </a:rPr>
              <a:t>deepspeed</a:t>
            </a:r>
            <a:r>
              <a:rPr lang="en-US">
                <a:ea typeface="Calibri"/>
                <a:cs typeface="Calibri"/>
              </a:rPr>
              <a:t> optimization library. And finally, on the cloud side, we'll highlight usage of ACPT and </a:t>
            </a:r>
            <a:r>
              <a:rPr lang="en-US" err="1">
                <a:ea typeface="Calibri"/>
                <a:cs typeface="Calibri"/>
              </a:rPr>
              <a:t>AzureML</a:t>
            </a:r>
            <a:r>
              <a:rPr lang="en-US">
                <a:ea typeface="Calibri"/>
                <a:cs typeface="Calibri"/>
              </a:rPr>
              <a:t> in our application."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"So, how exactly will we show this? Well, I've prepared a fun little question-answering application that can take a paragraph as context and answer questions about it. You can think of this like programming an AI to take the SAT for you, don't tell college board this though..."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"One note before we dive into the demo...{read bullet point}"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4D78E-AD46-4E94-AD6C-263BFCB6DA3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C578ADC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nx.ai/" TargetMode="External"/><Relationship Id="rId4" Type="http://schemas.openxmlformats.org/officeDocument/2006/relationships/hyperlink" Target="https://onnxruntime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quickstart-create-resour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transformers/tasks/question_answering" TargetMode="External"/><Relationship Id="rId5" Type="http://schemas.openxmlformats.org/officeDocument/2006/relationships/hyperlink" Target="https://learn.microsoft.com/en-us/dotnet/core/docker/introduction" TargetMode="External"/><Relationship Id="rId4" Type="http://schemas.openxmlformats.org/officeDocument/2006/relationships/hyperlink" Target="https://learn.microsoft.com/en-us/cli/azu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onnxruntime-training-examples/tree/master/distilbert-finetun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experiments/id/6d12ccae-24a7-44cc-ba73-6860bc13a8ac/runs/helpful_monkey_g67476pkbz?wsid=/subscriptions/ed2cab61-14cc-4fb3-ac23-d72609214cfd/resourcegroups/AMLDataCache/workspaces/datacachetest&amp;tid=72f988bf-86f1-41af-91ab-2d7cd011db47#metrics" TargetMode="External"/><Relationship Id="rId2" Type="http://schemas.openxmlformats.org/officeDocument/2006/relationships/hyperlink" Target="https://ml.azure.com/experiments/id/6d12ccae-24a7-44cc-ba73-6860bc13a8ac/runs/sharp_stick_qlwnvnwdnp?wsid=/subscriptions/ed2cab61-14cc-4fb3-ac23-d72609214cfd/resourcegroups/AMLDataCache/workspaces/datacachetest&amp;tid=72f988bf-86f1-41af-91ab-2d7cd011db47#metr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l.azure.com/experiments/id/6d12ccae-24a7-44cc-ba73-6860bc13a8ac/runs/musing_guava_try0rkvqhp?wsid=/subscriptions/ed2cab61-14cc-4fb3-ac23-d72609214cfd/resourcegroups/AMLDataCache/workspaces/datacachetest&amp;tid=72f988bf-86f1-41af-91ab-2d7cd011db47#metrics" TargetMode="External"/><Relationship Id="rId4" Type="http://schemas.openxmlformats.org/officeDocument/2006/relationships/hyperlink" Target="https://ml.azure.com/experiments/id/6d12ccae-24a7-44cc-ba73-6860bc13a8ac/runs/bubbly_comb_0nv1vkk364?wsid=/subscriptions/ed2cab61-14cc-4fb3-ac23-d72609214cfd/resourcegroups/AMLDataCache/workspaces/datacachetest&amp;tid=72f988bf-86f1-41af-91ab-2d7cd011db47#met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onnxruntime-training-examples/issu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ORT Demo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C620-7949-55CD-5030-9757A835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0A25-4057-C5E8-5C0B-E988F584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Goals</a:t>
            </a:r>
          </a:p>
          <a:p>
            <a:r>
              <a:rPr lang="en-US" dirty="0">
                <a:cs typeface="Calibri"/>
              </a:rPr>
              <a:t>ORT Overview + Benefits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Demo Pre-Requisites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Code Walk-Through and Demos</a:t>
            </a:r>
          </a:p>
          <a:p>
            <a:pPr lvl="1"/>
            <a:r>
              <a:rPr lang="en-US" dirty="0">
                <a:cs typeface="Calibri"/>
              </a:rPr>
              <a:t>ACPT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Training with </a:t>
            </a:r>
            <a:r>
              <a:rPr lang="en-US" dirty="0" err="1">
                <a:cs typeface="Calibri"/>
              </a:rPr>
              <a:t>PyTorch</a:t>
            </a:r>
            <a:r>
              <a:rPr lang="en-US" dirty="0">
                <a:cs typeface="Calibri"/>
              </a:rPr>
              <a:t>/ORT/</a:t>
            </a:r>
            <a:r>
              <a:rPr lang="en-US" dirty="0" err="1">
                <a:cs typeface="Calibri"/>
              </a:rPr>
              <a:t>Deepspeed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Inferencing with </a:t>
            </a:r>
            <a:r>
              <a:rPr lang="en-US" dirty="0" err="1">
                <a:cs typeface="Calibri"/>
              </a:rPr>
              <a:t>PyTorch</a:t>
            </a:r>
            <a:r>
              <a:rPr lang="en-US" dirty="0">
                <a:cs typeface="Calibri"/>
              </a:rPr>
              <a:t>/ORT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9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CB5-6E24-F8A3-EF19-551242B8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5752-2E15-231B-309F-8FF2B895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Demonstrate ORT's training and inferencing performance benefits</a:t>
            </a:r>
            <a:endParaRPr lang="en-US"/>
          </a:p>
          <a:p>
            <a:r>
              <a:rPr lang="en-US">
                <a:cs typeface="Calibri"/>
              </a:rPr>
              <a:t>Show that ORT's composes well with </a:t>
            </a:r>
            <a:r>
              <a:rPr lang="en-US" err="1">
                <a:cs typeface="Calibri"/>
              </a:rPr>
              <a:t>Deepspeed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Highlight usage of Azure Container for </a:t>
            </a:r>
            <a:r>
              <a:rPr lang="en-US" err="1">
                <a:cs typeface="Calibri"/>
              </a:rPr>
              <a:t>PyTorch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AzureML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Build a fun, deep-learning-powered application</a:t>
            </a:r>
          </a:p>
          <a:p>
            <a:pPr lvl="1"/>
            <a:r>
              <a:rPr lang="en-US">
                <a:cs typeface="Calibri"/>
              </a:rPr>
              <a:t>Question-Answering model that takes a paragraph as "context" and answers questions about it</a:t>
            </a:r>
          </a:p>
          <a:p>
            <a:pPr lvl="1"/>
            <a:r>
              <a:rPr lang="en-US">
                <a:cs typeface="Calibri"/>
              </a:rPr>
              <a:t>Similar to taking the SAT</a:t>
            </a:r>
          </a:p>
          <a:p>
            <a:r>
              <a:rPr lang="en-US">
                <a:cs typeface="Calibri"/>
              </a:rPr>
              <a:t>Note: we will NOT cover the inner working of the AI model, simply the performance benefits from including ORT in the training/inferencing pipelines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7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CB5-6E24-F8A3-EF19-551242B8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ORT Overview + Benefits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5752-2E15-231B-309F-8FF2B895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242424"/>
                </a:solidFill>
                <a:ea typeface="+mn-lt"/>
                <a:cs typeface="+mn-lt"/>
              </a:rPr>
              <a:t>ORT Training accelerates training of large transformer </a:t>
            </a:r>
            <a:r>
              <a:rPr lang="en-US" sz="1800" err="1">
                <a:solidFill>
                  <a:srgbClr val="242424"/>
                </a:solidFill>
                <a:ea typeface="+mn-lt"/>
                <a:cs typeface="+mn-lt"/>
              </a:rPr>
              <a:t>PyTorch</a:t>
            </a:r>
            <a:r>
              <a:rPr lang="en-US" sz="1800">
                <a:solidFill>
                  <a:srgbClr val="242424"/>
                </a:solidFill>
                <a:ea typeface="+mn-lt"/>
                <a:cs typeface="+mn-lt"/>
              </a:rPr>
              <a:t> models to reduce the training time and GPU cost with a few lines of code change. It is built on top of highly successful and proven technologies of </a:t>
            </a:r>
            <a:r>
              <a:rPr lang="en-US" sz="1800">
                <a:solidFill>
                  <a:srgbClr val="242424"/>
                </a:solidFill>
                <a:ea typeface="+mn-lt"/>
                <a:cs typeface="+mn-lt"/>
                <a:hlinkClick r:id="rId4"/>
              </a:rPr>
              <a:t>ONNX Runtime</a:t>
            </a:r>
            <a:r>
              <a:rPr lang="en-US" sz="1800">
                <a:solidFill>
                  <a:srgbClr val="242424"/>
                </a:solidFill>
                <a:ea typeface="+mn-lt"/>
                <a:cs typeface="+mn-lt"/>
              </a:rPr>
              <a:t> and </a:t>
            </a:r>
            <a:r>
              <a:rPr lang="en-US" sz="1800">
                <a:solidFill>
                  <a:srgbClr val="242424"/>
                </a:solidFill>
                <a:ea typeface="+mn-lt"/>
                <a:cs typeface="+mn-lt"/>
                <a:hlinkClick r:id="rId5"/>
              </a:rPr>
              <a:t>ONNX</a:t>
            </a:r>
            <a:r>
              <a:rPr lang="en-US" sz="1800">
                <a:solidFill>
                  <a:srgbClr val="242424"/>
                </a:solidFill>
                <a:ea typeface="+mn-lt"/>
                <a:cs typeface="+mn-lt"/>
              </a:rPr>
              <a:t> format.</a:t>
            </a:r>
            <a:endParaRPr lang="en-US" sz="180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Faster Training - Optimized kernels provide up to 2X speed up in training time for SOTA models</a:t>
            </a:r>
            <a:endParaRPr lang="en-US" sz="1600"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Larger Models - Memory optimizations allow fitting a larger model such as GPT-2 on 16GB GPU, which runs out of memory with stock </a:t>
            </a:r>
            <a:r>
              <a:rPr lang="en-US" sz="1600" err="1">
                <a:ea typeface="+mn-lt"/>
                <a:cs typeface="+mn-lt"/>
              </a:rPr>
              <a:t>PyTorch</a:t>
            </a:r>
            <a:endParaRPr lang="en-US" sz="160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Part of the </a:t>
            </a:r>
            <a:r>
              <a:rPr lang="en-US" sz="1600" err="1">
                <a:solidFill>
                  <a:srgbClr val="242424"/>
                </a:solidFill>
                <a:ea typeface="+mn-lt"/>
                <a:cs typeface="+mn-lt"/>
              </a:rPr>
              <a:t>PyTorch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 Ecosystem - It is available via the torch-ort python package and as part of the Azure Container for Torch (ACPT)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242424"/>
                </a:solidFill>
                <a:latin typeface="Calibri"/>
                <a:cs typeface="Calibri"/>
              </a:rPr>
              <a:t>ORT</a:t>
            </a:r>
            <a:r>
              <a:rPr lang="en-US" sz="1800">
                <a:solidFill>
                  <a:srgbClr val="242424"/>
                </a:solidFill>
                <a:latin typeface="Calibri"/>
                <a:cs typeface="Segoe UI"/>
              </a:rPr>
              <a:t> Inference</a:t>
            </a:r>
            <a:r>
              <a:rPr lang="en-US" sz="1800">
                <a:solidFill>
                  <a:srgbClr val="171717"/>
                </a:solidFill>
                <a:latin typeface="Calibri"/>
                <a:cs typeface="Segoe UI"/>
              </a:rPr>
              <a:t> </a:t>
            </a:r>
            <a:r>
              <a:rPr lang="en-US" sz="18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is a high-performance inference engine for deploying ONNX models to production.</a:t>
            </a:r>
            <a:r>
              <a:rPr lang="en-US" sz="1800">
                <a:solidFill>
                  <a:srgbClr val="171717"/>
                </a:solidFill>
                <a:latin typeface="Calibri"/>
                <a:cs typeface="Segoe UI"/>
              </a:rPr>
              <a:t> </a:t>
            </a:r>
            <a:endParaRPr lang="en-US" sz="1800">
              <a:solidFill>
                <a:srgbClr val="242424"/>
              </a:solidFill>
              <a:latin typeface="Calibri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Optimized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for both cloud and edge and works on Linux, Windows, 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Mac, Mobile, and Web</a:t>
            </a:r>
            <a:endParaRPr lang="en-US" sz="1600">
              <a:solidFill>
                <a:srgbClr val="242424"/>
              </a:solidFill>
              <a:latin typeface="Calibri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Written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in C++, it also has C, Python, C#, Java, and JavaScript (Node.js) APIs for usage in a variety of environments</a:t>
            </a:r>
            <a:endParaRPr lang="en-US" sz="1600">
              <a:solidFill>
                <a:srgbClr val="171717"/>
              </a:solidFill>
              <a:latin typeface="Calibri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Integrates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with 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multiple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hardware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 accelerators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such as 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CUDA 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on NVidia GPUs, </a:t>
            </a:r>
            <a:r>
              <a:rPr lang="en-US" sz="1600" b="0" i="0" err="1">
                <a:solidFill>
                  <a:srgbClr val="171717"/>
                </a:solidFill>
                <a:effectLst/>
                <a:latin typeface="Calibri"/>
                <a:cs typeface="Segoe UI"/>
              </a:rPr>
              <a:t>OpenVINO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on Intel processors,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 </a:t>
            </a:r>
            <a:r>
              <a:rPr lang="en-US" sz="1600" err="1">
                <a:solidFill>
                  <a:srgbClr val="171717"/>
                </a:solidFill>
                <a:latin typeface="Calibri"/>
                <a:cs typeface="Segoe UI"/>
              </a:rPr>
              <a:t>DirectML</a:t>
            </a:r>
            <a:r>
              <a:rPr lang="en-US" sz="1600" b="0" i="0">
                <a:solidFill>
                  <a:srgbClr val="171717"/>
                </a:solidFill>
                <a:effectLst/>
                <a:latin typeface="Calibri"/>
                <a:cs typeface="Segoe UI"/>
              </a:rPr>
              <a:t> on </a:t>
            </a:r>
            <a:r>
              <a:rPr lang="en-US" sz="1600">
                <a:solidFill>
                  <a:srgbClr val="171717"/>
                </a:solidFill>
                <a:latin typeface="Calibri"/>
                <a:cs typeface="Segoe UI"/>
              </a:rPr>
              <a:t>Windows</a:t>
            </a:r>
            <a:r>
              <a:rPr lang="en-US" sz="1600">
                <a:solidFill>
                  <a:srgbClr val="171717"/>
                </a:solidFill>
                <a:ea typeface="+mn-lt"/>
                <a:cs typeface="Segoe UI"/>
              </a:rPr>
              <a:t>, and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ROCm</a:t>
            </a:r>
            <a:r>
              <a:rPr lang="en-US" sz="1600">
                <a:ea typeface="+mn-lt"/>
                <a:cs typeface="+mn-lt"/>
              </a:rPr>
              <a:t> on AMD GPUs</a:t>
            </a:r>
            <a:endParaRPr lang="en-US" sz="1600">
              <a:effectLst/>
              <a:ea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130203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9CB5-6E24-F8A3-EF19-551242B8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Pre-requisites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5752-2E15-231B-309F-8FF2B895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Access to an AML Workspace</a:t>
            </a:r>
          </a:p>
          <a:p>
            <a:pPr lvl="1"/>
            <a:r>
              <a:rPr lang="en-US">
                <a:ea typeface="+mn-lt"/>
                <a:cs typeface="+mn-lt"/>
                <a:hlinkClick r:id="rId3"/>
              </a:rPr>
              <a:t>Quickstart: Create workspace resources - Azure Machine Learning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Need the following information: </a:t>
            </a:r>
            <a:r>
              <a:rPr lang="en-US" err="1">
                <a:ea typeface="+mn-lt"/>
                <a:cs typeface="+mn-lt"/>
              </a:rPr>
              <a:t>subscriptionId</a:t>
            </a:r>
            <a:r>
              <a:rPr lang="en-US">
                <a:ea typeface="+mn-lt"/>
                <a:cs typeface="+mn-lt"/>
              </a:rPr>
              <a:t>, resource group, workspace name, compute target</a:t>
            </a:r>
          </a:p>
          <a:p>
            <a:r>
              <a:rPr lang="en-US">
                <a:ea typeface="+mn-lt"/>
                <a:cs typeface="+mn-lt"/>
              </a:rPr>
              <a:t>azure-cli enabled dev machine</a:t>
            </a:r>
          </a:p>
          <a:p>
            <a:pPr lvl="1"/>
            <a:r>
              <a:rPr lang="en-US">
                <a:ea typeface="+mn-lt"/>
                <a:cs typeface="+mn-lt"/>
                <a:hlinkClick r:id="rId4"/>
              </a:rPr>
              <a:t>Azure Command-Line Interface (CLI) - Overview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Knowledge of Docker</a:t>
            </a: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Introduction to Docker - .NET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[Optional] </a:t>
            </a:r>
            <a:r>
              <a:rPr lang="en-US" err="1">
                <a:ea typeface="+mn-lt"/>
                <a:cs typeface="+mn-lt"/>
              </a:rPr>
              <a:t>Huggingface's</a:t>
            </a:r>
            <a:r>
              <a:rPr lang="en-US">
                <a:ea typeface="+mn-lt"/>
                <a:cs typeface="+mn-lt"/>
              </a:rPr>
              <a:t> Question-Answer Model Training Tutorial</a:t>
            </a:r>
          </a:p>
          <a:p>
            <a:pPr lvl="1"/>
            <a:r>
              <a:rPr lang="en-US">
                <a:ea typeface="+mn-lt"/>
                <a:cs typeface="+mn-lt"/>
                <a:hlinkClick r:id="rId6"/>
              </a:rPr>
              <a:t>Question answering (huggingface.co)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77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17C8-925B-B720-ABAA-9AD7CD0A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Code Walk-Through and Demo!!!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ED00A-A3C1-C946-B793-EF27F930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Link to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BC16-1973-B9A8-4B09-32D7A5EA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Performance Numbers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A1929F-9BAA-4853-F36B-AD44E3B3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5798"/>
              </p:ext>
            </p:extLst>
          </p:nvPr>
        </p:nvGraphicFramePr>
        <p:xfrm>
          <a:off x="489184" y="1749777"/>
          <a:ext cx="11248568" cy="196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16">
                  <a:extLst>
                    <a:ext uri="{9D8B030D-6E8A-4147-A177-3AD203B41FA5}">
                      <a16:colId xmlns:a16="http://schemas.microsoft.com/office/drawing/2014/main" val="2647008641"/>
                    </a:ext>
                  </a:extLst>
                </a:gridCol>
                <a:gridCol w="1478549">
                  <a:extLst>
                    <a:ext uri="{9D8B030D-6E8A-4147-A177-3AD203B41FA5}">
                      <a16:colId xmlns:a16="http://schemas.microsoft.com/office/drawing/2014/main" val="4079664826"/>
                    </a:ext>
                  </a:extLst>
                </a:gridCol>
                <a:gridCol w="942211">
                  <a:extLst>
                    <a:ext uri="{9D8B030D-6E8A-4147-A177-3AD203B41FA5}">
                      <a16:colId xmlns:a16="http://schemas.microsoft.com/office/drawing/2014/main" val="252625253"/>
                    </a:ext>
                  </a:extLst>
                </a:gridCol>
                <a:gridCol w="2609206">
                  <a:extLst>
                    <a:ext uri="{9D8B030D-6E8A-4147-A177-3AD203B41FA5}">
                      <a16:colId xmlns:a16="http://schemas.microsoft.com/office/drawing/2014/main" val="3695020120"/>
                    </a:ext>
                  </a:extLst>
                </a:gridCol>
                <a:gridCol w="927716">
                  <a:extLst>
                    <a:ext uri="{9D8B030D-6E8A-4147-A177-3AD203B41FA5}">
                      <a16:colId xmlns:a16="http://schemas.microsoft.com/office/drawing/2014/main" val="3292480977"/>
                    </a:ext>
                  </a:extLst>
                </a:gridCol>
                <a:gridCol w="2362781">
                  <a:extLst>
                    <a:ext uri="{9D8B030D-6E8A-4147-A177-3AD203B41FA5}">
                      <a16:colId xmlns:a16="http://schemas.microsoft.com/office/drawing/2014/main" val="4110538312"/>
                    </a:ext>
                  </a:extLst>
                </a:gridCol>
                <a:gridCol w="927716">
                  <a:extLst>
                    <a:ext uri="{9D8B030D-6E8A-4147-A177-3AD203B41FA5}">
                      <a16:colId xmlns:a16="http://schemas.microsoft.com/office/drawing/2014/main" val="2042632113"/>
                    </a:ext>
                  </a:extLst>
                </a:gridCol>
                <a:gridCol w="1072673">
                  <a:extLst>
                    <a:ext uri="{9D8B030D-6E8A-4147-A177-3AD203B41FA5}">
                      <a16:colId xmlns:a16="http://schemas.microsoft.com/office/drawing/2014/main" val="1166089356"/>
                    </a:ext>
                  </a:extLst>
                </a:gridCol>
              </a:tblGrid>
              <a:tr h="2899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err="1">
                          <a:effectLst/>
                        </a:rPr>
                        <a:t>train_runtime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% gain​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err="1">
                          <a:effectLst/>
                        </a:rPr>
                        <a:t>train_samples_per_second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% gain​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err="1">
                          <a:effectLst/>
                        </a:rPr>
                        <a:t>train_steps_per_second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% gain​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err="1">
                          <a:effectLst/>
                        </a:rPr>
                        <a:t>train_loss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92067"/>
                  </a:ext>
                </a:extLst>
              </a:tr>
              <a:tr h="408573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u="sng" strike="noStrike">
                          <a:effectLst/>
                          <a:hlinkClick r:id="rId2"/>
                        </a:rPr>
                        <a:t>no_acc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3033.468​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1443.875​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11.291​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0.2249575​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04291"/>
                  </a:ext>
                </a:extLst>
              </a:tr>
              <a:tr h="408573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u="sng" strike="noStrike">
                          <a:effectLst/>
                          <a:hlinkClick r:id="rId3"/>
                        </a:rPr>
                        <a:t>ort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2860.150​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 5.714​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1531.371​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6.060​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11.975​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6.058​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0.2262867​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1522"/>
                  </a:ext>
                </a:extLst>
              </a:tr>
              <a:tr h="408573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u="sng" strike="noStrike">
                          <a:effectLst/>
                          <a:hlinkClick r:id="rId4"/>
                        </a:rPr>
                        <a:t>ds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2202.550​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 27.392​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1988.581​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37.725​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15.55​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37.720​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0.2167687​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15868"/>
                  </a:ext>
                </a:extLst>
              </a:tr>
              <a:tr h="408573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600" u="sng" strike="noStrike">
                          <a:effectLst/>
                          <a:hlinkClick r:id="rId5"/>
                        </a:rPr>
                        <a:t>ort+ds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2168.660​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28.509​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2019.658​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39.878​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15.793​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39.873​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0.2171984​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2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FAB5-A21E-B619-F251-9780315F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Thank you for listening!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CD80F-C286-90A2-B153-BBF2CA367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Questions? Please open an issue </a:t>
            </a:r>
            <a:r>
              <a:rPr lang="en-US" dirty="0">
                <a:ea typeface="Calibri"/>
                <a:cs typeface="Calibri"/>
                <a:hlinkClick r:id="rId2"/>
              </a:rPr>
              <a:t>here</a:t>
            </a:r>
            <a:r>
              <a:rPr lang="en-US" dirty="0">
                <a:ea typeface="Calibri"/>
                <a:cs typeface="Calibri"/>
              </a:rPr>
              <a:t> and someone from the ORT team will engage with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e606550-e51e-431f-995a-bc81e9fdad91" xsi:nil="true"/>
    <_ip_UnifiedCompliancePolicyUIAction xmlns="http://schemas.microsoft.com/sharepoint/v3" xsi:nil="true"/>
    <_ip_UnifiedCompliancePolicyProperties xmlns="http://schemas.microsoft.com/sharepoint/v3" xsi:nil="true"/>
    <MediaServiceKeyPoints xmlns="fe606550-e51e-431f-995a-bc81e9fdad91" xsi:nil="true"/>
    <lcf76f155ced4ddcb4097134ff3c332f xmlns="fe606550-e51e-431f-995a-bc81e9fdad91">
      <Terms xmlns="http://schemas.microsoft.com/office/infopath/2007/PartnerControls"/>
    </lcf76f155ced4ddcb4097134ff3c332f>
    <TaxCatchAll xmlns="230e9df3-be65-4c73-a93b-d1236ebd677e" xsi:nil="true"/>
    <OneNoteFluid_FileOrder xmlns="fe606550-e51e-431f-995a-bc81e9fdad9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AE4A896E1584EB56B61211377DC89" ma:contentTypeVersion="23" ma:contentTypeDescription="Create a new document." ma:contentTypeScope="" ma:versionID="5910dcde5f770488afd7450ca191fbe9">
  <xsd:schema xmlns:xsd="http://www.w3.org/2001/XMLSchema" xmlns:xs="http://www.w3.org/2001/XMLSchema" xmlns:p="http://schemas.microsoft.com/office/2006/metadata/properties" xmlns:ns1="http://schemas.microsoft.com/sharepoint/v3" xmlns:ns2="fe606550-e51e-431f-995a-bc81e9fdad91" xmlns:ns3="9de3ada0-6c3c-4b24-a885-343bf80ca8d1" xmlns:ns4="230e9df3-be65-4c73-a93b-d1236ebd677e" targetNamespace="http://schemas.microsoft.com/office/2006/metadata/properties" ma:root="true" ma:fieldsID="3280b6a907e666fdc2b7c86801b60904" ns1:_="" ns2:_="" ns3:_="" ns4:_="">
    <xsd:import namespace="http://schemas.microsoft.com/sharepoint/v3"/>
    <xsd:import namespace="fe606550-e51e-431f-995a-bc81e9fdad91"/>
    <xsd:import namespace="9de3ada0-6c3c-4b24-a885-343bf80ca8d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Description0" minOccurs="0"/>
                <xsd:element ref="ns2:MediaServiceOCR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06550-e51e-431f-995a-bc81e9fdad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Description0" ma:index="20" nillable="true" ma:displayName="Description" ma:description="brief description about the doc" ma:internalName="Description0">
      <xsd:simpleType>
        <xsd:restriction base="dms:Text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3ada0-6c3c-4b24-a885-343bf80ca8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838edb0f-8036-4ef0-8103-0759ebc2b56a}" ma:internalName="TaxCatchAll" ma:showField="CatchAllData" ma:web="9de3ada0-6c3c-4b24-a885-343bf80ca8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95D17-5A96-4623-B739-9333452D2D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16DF0-CB21-4A8E-9D5B-A76E119B775A}">
  <ds:schemaRefs>
    <ds:schemaRef ds:uri="230e9df3-be65-4c73-a93b-d1236ebd677e"/>
    <ds:schemaRef ds:uri="fe606550-e51e-431f-995a-bc81e9fdad91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de3ada0-6c3c-4b24-a885-343bf80ca8d1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CD5293-0139-4736-B375-D1DC41F04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606550-e51e-431f-995a-bc81e9fdad91"/>
    <ds:schemaRef ds:uri="9de3ada0-6c3c-4b24-a885-343bf80ca8d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ORT Demo</vt:lpstr>
      <vt:lpstr>Agenda</vt:lpstr>
      <vt:lpstr>Goals</vt:lpstr>
      <vt:lpstr>ORT Overview + Benefits</vt:lpstr>
      <vt:lpstr>Pre-requisites</vt:lpstr>
      <vt:lpstr>Code Walk-Through and Demo!!!</vt:lpstr>
      <vt:lpstr>Training Performance Numbers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2022-10-17T18:04:41Z</dcterms:created>
  <dcterms:modified xsi:type="dcterms:W3CDTF">2022-11-14T21:08:51Z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0x010100621AE4A896E1584EB56B61211377DC89</vt:lpwstr>
  </property>
  <property fmtid="{D5CDD505-2E9C-101B-9397-08002B2CF9AE}" pid="3" name="MediaServiceImageTags">
    <vt:lpwstr/>
  </property>
</Properties>
</file>