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75" r:id="rId5"/>
    <p:sldMasterId id="2147484495" r:id="rId6"/>
    <p:sldMasterId id="2147484528" r:id="rId7"/>
  </p:sldMasterIdLst>
  <p:notesMasterIdLst>
    <p:notesMasterId r:id="rId19"/>
  </p:notesMasterIdLst>
  <p:handoutMasterIdLst>
    <p:handoutMasterId r:id="rId20"/>
  </p:handoutMasterIdLst>
  <p:sldIdLst>
    <p:sldId id="1549" r:id="rId8"/>
    <p:sldId id="1619" r:id="rId9"/>
    <p:sldId id="1955" r:id="rId10"/>
    <p:sldId id="1947" r:id="rId11"/>
    <p:sldId id="1944" r:id="rId12"/>
    <p:sldId id="1948" r:id="rId13"/>
    <p:sldId id="1949" r:id="rId14"/>
    <p:sldId id="1950" r:id="rId15"/>
    <p:sldId id="1951" r:id="rId16"/>
    <p:sldId id="1953" r:id="rId17"/>
    <p:sldId id="1954" r:id="rId1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ramming assignment 1" id="{983C526F-E343-4FF0-8B4A-4185A1DF3BC4}">
          <p14:sldIdLst>
            <p14:sldId id="1549"/>
            <p14:sldId id="1619"/>
            <p14:sldId id="1955"/>
            <p14:sldId id="1947"/>
            <p14:sldId id="1944"/>
            <p14:sldId id="1948"/>
            <p14:sldId id="1949"/>
            <p14:sldId id="1950"/>
            <p14:sldId id="1951"/>
            <p14:sldId id="1953"/>
            <p14:sldId id="19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Krysta Svore" initials="KS" lastIdx="1" clrIdx="4">
    <p:extLst>
      <p:ext uri="{19B8F6BF-5375-455C-9EA6-DF929625EA0E}">
        <p15:presenceInfo xmlns:p15="http://schemas.microsoft.com/office/powerpoint/2012/main" userId="S::ksvore@microsoft.com::62ac7b01-d8bc-42a6-9aec-930cd068fad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7"/>
    <a:srgbClr val="000000"/>
    <a:srgbClr val="FF8C00"/>
    <a:srgbClr val="D83B01"/>
    <a:srgbClr val="FFB900"/>
    <a:srgbClr val="107C10"/>
    <a:srgbClr val="353535"/>
    <a:srgbClr val="FF505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0087" autoAdjust="0"/>
  </p:normalViewPr>
  <p:slideViewPr>
    <p:cSldViewPr snapToGrid="0">
      <p:cViewPr varScale="1">
        <p:scale>
          <a:sx n="72" d="100"/>
          <a:sy n="72" d="100"/>
        </p:scale>
        <p:origin x="130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02FBD-0C10-40A8-9A71-E89A1B6AE542}" type="datetime8">
              <a:rPr lang="en-US" smtClean="0">
                <a:latin typeface="Segoe UI" pitchFamily="34" charset="0"/>
              </a:rPr>
              <a:t>8/21/2024 1:16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69203EEA-A6E8-4247-86C0-53D28D50C589}" type="datetime8">
              <a:rPr lang="en-US" smtClean="0"/>
              <a:t>8/21/2024 12:52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5001C37-B9DE-45A5-B648-43DAD4AADE89}" type="datetime8">
              <a:rPr lang="en-US" smtClean="0"/>
              <a:t>8/21/2024 12:52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8/21/2024 12:52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2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8/21/2024 12:52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7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8/21/2024 12:52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7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8/21/2024 12:52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6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8/21/2024 12:52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8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8/21/2024 12:52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9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E7478CC-F5DF-447B-89E1-417D8164E0AD}" type="datetime8">
              <a:rPr lang="en-US" smtClean="0"/>
              <a:t>8/21/2024 12:52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5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6358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3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46960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6745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267287"/>
          </a:xfrm>
        </p:spPr>
        <p:txBody>
          <a:bodyPr wrap="square">
            <a:spAutoFit/>
          </a:bodyPr>
          <a:lstStyle>
            <a:lvl1pPr marL="231730" indent="-23173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6956" indent="-171417">
              <a:buFont typeface="Wingdings" panose="05000000000000000000" pitchFamily="2" charset="2"/>
              <a:buChar char=""/>
              <a:defRPr sz="2400" b="0"/>
            </a:lvl2pPr>
            <a:lvl3pPr marL="639640" indent="-188876">
              <a:buFont typeface="Wingdings" panose="05000000000000000000" pitchFamily="2" charset="2"/>
              <a:buChar char=""/>
              <a:tabLst/>
              <a:defRPr sz="2200" b="0"/>
            </a:lvl3pPr>
            <a:lvl4pPr marL="828516" indent="-176180">
              <a:buFont typeface="Wingdings" panose="05000000000000000000" pitchFamily="2" charset="2"/>
              <a:buChar char=""/>
              <a:defRPr sz="2200" b="0"/>
            </a:lvl4pPr>
            <a:lvl5pPr marL="1023741" indent="-169831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8"/>
            <a:ext cx="5486399" cy="2031325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373" indent="-342834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597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170" indent="-342834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746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30" marR="0" lvl="0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6956" marR="0" lvl="1" indent="-17141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640" marR="0" lvl="2" indent="-188876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516" marR="0" lvl="3" indent="-17618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741" marR="0" lvl="4" indent="-169831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43417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DAE018-50C7-4A03-8E0B-A9CF58C3628C}"/>
              </a:ext>
            </a:extLst>
          </p:cNvPr>
          <p:cNvSpPr txBox="1"/>
          <p:nvPr userDrawn="1"/>
        </p:nvSpPr>
        <p:spPr>
          <a:xfrm>
            <a:off x="2" y="5554664"/>
            <a:ext cx="12436474" cy="1439863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46220" rIns="0" bIns="146220" rtlCol="0" anchor="ctr">
            <a:noAutofit/>
          </a:bodyPr>
          <a:lstStyle/>
          <a:p>
            <a:pPr lvl="0" algn="ctr" defTabSz="931705">
              <a:lnSpc>
                <a:spcPct val="90000"/>
              </a:lnSpc>
              <a:spcBef>
                <a:spcPct val="20000"/>
              </a:spcBef>
              <a:buSzPct val="90000"/>
              <a:defRPr/>
            </a:pPr>
            <a:endParaRPr lang="en-US" sz="3199" b="1" kern="0">
              <a:solidFill>
                <a:srgbClr val="353535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6028373"/>
            <a:ext cx="11239464" cy="492443"/>
          </a:xfrm>
        </p:spPr>
        <p:txBody>
          <a:bodyPr/>
          <a:lstStyle>
            <a:lvl1pPr algn="ctr">
              <a:defRPr sz="3199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54567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10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89172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41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5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4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0063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6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1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-1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2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1828800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94904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43746" t="7803" b="7803"/>
          <a:stretch/>
        </p:blipFill>
        <p:spPr>
          <a:xfrm>
            <a:off x="5439663" y="0"/>
            <a:ext cx="6995047" cy="699452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8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3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63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(event nam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5"/>
            <a:ext cx="9143936" cy="1828800"/>
          </a:xfrm>
          <a:noFill/>
        </p:spPr>
        <p:txBody>
          <a:bodyPr lIns="146304" tIns="91440" rIns="146304" bIns="91440" anchor="b" anchorCtr="0"/>
          <a:lstStyle>
            <a:lvl1pPr>
              <a:defRPr sz="5399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040064"/>
            <a:ext cx="9143937" cy="730183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9" y="3770247"/>
            <a:ext cx="9144000" cy="461665"/>
          </a:xfrm>
        </p:spPr>
        <p:txBody>
          <a:bodyPr/>
          <a:lstStyle>
            <a:lvl1pPr marL="0" indent="0">
              <a:buNone/>
              <a:defRPr lang="en-US" sz="2000" kern="1200" spc="0" baseline="0" dirty="0" smtClean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Optional (City, State or venue)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55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t="7803" b="7803"/>
          <a:stretch/>
        </p:blipFill>
        <p:spPr>
          <a:xfrm>
            <a:off x="0" y="0"/>
            <a:ext cx="12434711" cy="69945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273050" y="2125661"/>
            <a:ext cx="6400800" cy="36576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3" y="2119177"/>
            <a:ext cx="6400736" cy="1828800"/>
          </a:xfr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>
              <a:defRPr lang="en-US" spc="-100" dirty="0">
                <a:gradFill>
                  <a:gsLst>
                    <a:gs pos="91720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669138"/>
          </a:xfrm>
          <a:noFill/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94904">
                      <a:srgbClr val="FFFFFF"/>
                    </a:gs>
                    <a:gs pos="75796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3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43746" t="7803" b="7803"/>
          <a:stretch/>
        </p:blipFill>
        <p:spPr>
          <a:xfrm>
            <a:off x="5439664" y="0"/>
            <a:ext cx="6995047" cy="699452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9"/>
            <a:ext cx="4937760" cy="1835285"/>
          </a:xfrm>
          <a:noFill/>
        </p:spPr>
        <p:txBody>
          <a:bodyPr lIns="146304" tIns="91440" rIns="146304" bIns="91440" anchor="t" anchorCtr="0"/>
          <a:lstStyle>
            <a:lvl1pPr>
              <a:defRPr sz="4799" spc="-100" baseline="0">
                <a:gradFill>
                  <a:gsLst>
                    <a:gs pos="74359">
                      <a:schemeClr val="tx1"/>
                    </a:gs>
                    <a:gs pos="57576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4"/>
            <a:ext cx="4937760" cy="731528"/>
          </a:xfrm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lang="en-US" sz="3199" kern="1200" spc="0" baseline="0" dirty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5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557" indent="0">
              <a:buNone/>
              <a:defRPr/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76034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3" y="1211287"/>
            <a:ext cx="11888787" cy="23117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329729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39" indent="0">
              <a:buFont typeface="Wingdings" panose="05000000000000000000" pitchFamily="2" charset="2"/>
              <a:buNone/>
              <a:defRPr sz="2400" b="0"/>
            </a:lvl2pPr>
            <a:lvl3pPr marL="450763" indent="0">
              <a:buFont typeface="Wingdings" panose="05000000000000000000" pitchFamily="2" charset="2"/>
              <a:buNone/>
              <a:tabLst/>
              <a:defRPr sz="2200" b="0"/>
            </a:lvl3pPr>
            <a:lvl4pPr marL="652336" indent="0">
              <a:buFont typeface="Wingdings" panose="05000000000000000000" pitchFamily="2" charset="2"/>
              <a:buNone/>
              <a:defRPr sz="2200" b="0"/>
            </a:lvl4pPr>
            <a:lvl5pPr marL="853911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65935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39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763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336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3911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251" marR="0" lvl="0" indent="-514251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Click to edit Master text styles</a:t>
            </a:r>
          </a:p>
          <a:p>
            <a:pPr marL="712651" marR="0" lvl="1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Second level</a:t>
            </a:r>
          </a:p>
          <a:p>
            <a:pPr marL="907875" marR="0" lvl="2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Third level</a:t>
            </a:r>
          </a:p>
          <a:p>
            <a:pPr marL="1109449" marR="0" lvl="3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Fourth level</a:t>
            </a:r>
          </a:p>
          <a:p>
            <a:pPr marL="1311023" marR="0" lvl="4" indent="-457112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339063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1287"/>
            <a:ext cx="5486399" cy="2157514"/>
          </a:xfrm>
        </p:spPr>
        <p:txBody>
          <a:bodyPr wrap="square">
            <a:spAutoFit/>
          </a:bodyPr>
          <a:lstStyle>
            <a:lvl1pPr marL="231730" indent="-23173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6956" indent="-171417">
              <a:buFont typeface="Wingdings" panose="05000000000000000000" pitchFamily="2" charset="2"/>
              <a:buChar char=""/>
              <a:defRPr sz="2400" b="0"/>
            </a:lvl2pPr>
            <a:lvl3pPr marL="639640" indent="-188876">
              <a:buFont typeface="Wingdings" panose="05000000000000000000" pitchFamily="2" charset="2"/>
              <a:buChar char=""/>
              <a:tabLst/>
              <a:defRPr sz="2200" b="0"/>
            </a:lvl3pPr>
            <a:lvl4pPr marL="828516" indent="-176180">
              <a:buFont typeface="Wingdings" panose="05000000000000000000" pitchFamily="2" charset="2"/>
              <a:buChar char=""/>
              <a:defRPr sz="2200" b="0"/>
            </a:lvl4pPr>
            <a:lvl5pPr marL="1023741" indent="-169831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65935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373" indent="-342834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597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170" indent="-342834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746" indent="-342834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30" marR="0" lvl="0" indent="-231730" algn="l" defTabSz="932563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Click to edit Master text styles</a:t>
            </a:r>
          </a:p>
          <a:p>
            <a:pPr marL="426956" marR="0" lvl="1" indent="-17141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639640" marR="0" lvl="2" indent="-188876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828516" marR="0" lvl="3" indent="-17618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1023741" marR="0" lvl="4" indent="-169831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1634158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66937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71761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3282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99141961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80731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7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75651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909218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692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2270177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99191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82854" rIns="182854" bIns="182854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9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2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727290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&amp; Non-bulleted text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374685" y="3076953"/>
            <a:ext cx="6995954" cy="850144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274708" y="299673"/>
            <a:ext cx="11892602" cy="917680"/>
          </a:xfrm>
          <a:prstGeom prst="rect">
            <a:avLst/>
          </a:prstGeom>
        </p:spPr>
        <p:txBody>
          <a:bodyPr lIns="89665" tIns="89665" rIns="89665" bIns="89665" anchor="t"/>
          <a:lstStyle>
            <a:lvl1pPr defTabSz="934007">
              <a:defRPr sz="4692" spc="-99"/>
            </a:lvl1pPr>
          </a:lstStyle>
          <a:p>
            <a:r>
              <a:t>Title Text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idx="1"/>
          </p:nvPr>
        </p:nvSpPr>
        <p:spPr>
          <a:xfrm>
            <a:off x="274709" y="1217354"/>
            <a:ext cx="11891823" cy="2993070"/>
          </a:xfrm>
          <a:prstGeom prst="rect">
            <a:avLst/>
          </a:prstGeom>
        </p:spPr>
        <p:txBody>
          <a:bodyPr lIns="89665" tIns="89665" rIns="89665" bIns="89665"/>
          <a:lstStyle>
            <a:lvl1pPr marL="0" indent="0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indent="233149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0" indent="466298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0" indent="699447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0" indent="932597" defTabSz="934007">
              <a:spcBef>
                <a:spcPts val="816"/>
              </a:spcBef>
              <a:buSzTx/>
              <a:buFontTx/>
              <a:buNone/>
              <a:defRPr sz="3468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10964" y="6291345"/>
            <a:ext cx="2901845" cy="375633"/>
          </a:xfrm>
          <a:prstGeom prst="rect">
            <a:avLst/>
          </a:prstGeom>
        </p:spPr>
        <p:txBody>
          <a:bodyPr lIns="44832" tIns="44832" rIns="44832" bIns="44832"/>
          <a:lstStyle>
            <a:lvl1pPr defTabSz="934007">
              <a:defRPr sz="1122">
                <a:solidFill>
                  <a:srgbClr val="35353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27540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41" y="943344"/>
            <a:ext cx="11887200" cy="19696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45" indent="0">
              <a:buNone/>
              <a:defRPr sz="2000"/>
            </a:lvl3pPr>
            <a:lvl4pPr marL="457090" indent="0">
              <a:buNone/>
              <a:defRPr sz="1800"/>
            </a:lvl4pPr>
            <a:lvl5pPr marL="685636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9F077-5DB9-4151-BB87-197CCC34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65462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4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81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473" r:id="rId2"/>
    <p:sldLayoutId id="2147484467" r:id="rId3"/>
    <p:sldLayoutId id="2147484266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249" r:id="rId10"/>
    <p:sldLayoutId id="2147484250" r:id="rId11"/>
    <p:sldLayoutId id="2147484264" r:id="rId12"/>
    <p:sldLayoutId id="2147484251" r:id="rId13"/>
    <p:sldLayoutId id="2147484463" r:id="rId14"/>
    <p:sldLayoutId id="2147484256" r:id="rId15"/>
    <p:sldLayoutId id="2147484257" r:id="rId16"/>
    <p:sldLayoutId id="2147484260" r:id="rId17"/>
    <p:sldLayoutId id="2147484299" r:id="rId18"/>
    <p:sldLayoutId id="2147484263" r:id="rId19"/>
    <p:sldLayoutId id="2147484524" r:id="rId20"/>
    <p:sldLayoutId id="2147484525" r:id="rId21"/>
    <p:sldLayoutId id="2147484527" r:id="rId22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6" r:id="rId1"/>
    <p:sldLayoutId id="2147484477" r:id="rId2"/>
    <p:sldLayoutId id="2147484478" r:id="rId3"/>
    <p:sldLayoutId id="2147484479" r:id="rId4"/>
    <p:sldLayoutId id="2147484480" r:id="rId5"/>
    <p:sldLayoutId id="2147484481" r:id="rId6"/>
    <p:sldLayoutId id="2147484482" r:id="rId7"/>
    <p:sldLayoutId id="2147484483" r:id="rId8"/>
    <p:sldLayoutId id="2147484484" r:id="rId9"/>
    <p:sldLayoutId id="2147484485" r:id="rId10"/>
    <p:sldLayoutId id="2147484486" r:id="rId11"/>
    <p:sldLayoutId id="2147484487" r:id="rId12"/>
    <p:sldLayoutId id="2147484488" r:id="rId13"/>
    <p:sldLayoutId id="2147484489" r:id="rId14"/>
    <p:sldLayoutId id="2147484490" r:id="rId15"/>
    <p:sldLayoutId id="2147484491" r:id="rId16"/>
    <p:sldLayoutId id="2147484492" r:id="rId17"/>
    <p:sldLayoutId id="2147484493" r:id="rId18"/>
    <p:sldLayoutId id="2147484494" r:id="rId19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7" r:id="rId12"/>
    <p:sldLayoutId id="2147484508" r:id="rId13"/>
    <p:sldLayoutId id="2147484509" r:id="rId14"/>
    <p:sldLayoutId id="2147484510" r:id="rId15"/>
    <p:sldLayoutId id="2147484511" r:id="rId16"/>
    <p:sldLayoutId id="2147484512" r:id="rId17"/>
    <p:sldLayoutId id="2147484513" r:id="rId18"/>
    <p:sldLayoutId id="2147484514" r:id="rId19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71796" y="3072300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28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  <p:sldLayoutId id="2147484540" r:id="rId12"/>
    <p:sldLayoutId id="2147484541" r:id="rId13"/>
    <p:sldLayoutId id="2147484542" r:id="rId14"/>
    <p:sldLayoutId id="2147484543" r:id="rId15"/>
    <p:sldLayoutId id="2147484544" r:id="rId16"/>
    <p:sldLayoutId id="2147484545" r:id="rId17"/>
    <p:sldLayoutId id="2147484546" r:id="rId18"/>
    <p:sldLayoutId id="2147484547" r:id="rId19"/>
    <p:sldLayoutId id="2147484548" r:id="rId20"/>
    <p:sldLayoutId id="2147484549" r:id="rId21"/>
  </p:sldLayoutIdLst>
  <p:transition>
    <p:fade/>
  </p:transition>
  <p:hf sldNum="0" hdr="0" dt="0"/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57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112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669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224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2781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74638" y="1668476"/>
            <a:ext cx="11622501" cy="1828786"/>
          </a:xfrm>
        </p:spPr>
        <p:txBody>
          <a:bodyPr/>
          <a:lstStyle/>
          <a:p>
            <a:r>
              <a:rPr lang="en-US" sz="6000" dirty="0"/>
              <a:t>Programming </a:t>
            </a:r>
            <a:r>
              <a:rPr lang="en-US" sz="6000"/>
              <a:t>assignment sample:</a:t>
            </a:r>
            <a:br>
              <a:rPr lang="en-US" sz="6000" dirty="0"/>
            </a:br>
            <a:r>
              <a:rPr lang="en-US" sz="5400" dirty="0"/>
              <a:t>Debugging Deutsch-</a:t>
            </a:r>
            <a:r>
              <a:rPr lang="en-US" sz="5400" dirty="0" err="1"/>
              <a:t>Jozsa</a:t>
            </a:r>
            <a:r>
              <a:rPr lang="en-US" sz="5400" dirty="0"/>
              <a:t> algorithm</a:t>
            </a:r>
            <a:endParaRPr lang="en-US" sz="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4406760"/>
            <a:ext cx="7315137" cy="1828007"/>
          </a:xfrm>
        </p:spPr>
        <p:txBody>
          <a:bodyPr/>
          <a:lstStyle/>
          <a:p>
            <a:r>
              <a:rPr lang="en-US" b="1" dirty="0"/>
              <a:t>Mariia Mykhailova</a:t>
            </a:r>
          </a:p>
          <a:p>
            <a:r>
              <a:rPr lang="en-US" dirty="0"/>
              <a:t>Principal Software Engineer</a:t>
            </a:r>
          </a:p>
          <a:p>
            <a:r>
              <a:rPr lang="en-US" dirty="0"/>
              <a:t>Microsoft Quantum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CDA9A-815C-4B1F-8BB6-1DECF658A90F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72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47A0A-4DFE-4057-B29B-24238CB15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1" y="552531"/>
            <a:ext cx="11888787" cy="1126462"/>
          </a:xfrm>
        </p:spPr>
        <p:txBody>
          <a:bodyPr/>
          <a:lstStyle/>
          <a:p>
            <a:r>
              <a:rPr lang="en-US" dirty="0"/>
              <a:t>The code does not print the actual solution to 2</a:t>
            </a:r>
            <a:r>
              <a:rPr lang="en-US" baseline="30000" dirty="0"/>
              <a:t>nd</a:t>
            </a:r>
            <a:r>
              <a:rPr lang="en-US" dirty="0"/>
              <a:t> test</a:t>
            </a:r>
            <a:br>
              <a:rPr lang="en-US" dirty="0"/>
            </a:br>
            <a:r>
              <a:rPr lang="en-US" sz="3200" dirty="0"/>
              <a:t>Need to use interpolated string instead of a regular one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5B205-9B21-7CCC-6352-40B64236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38" y="2393755"/>
            <a:ext cx="7697592" cy="1709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AEA143-3814-2E36-4D1E-B99C3CC64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26" y="4817801"/>
            <a:ext cx="10577016" cy="9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618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47A0A-4DFE-4057-B29B-24238CB15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1" y="552531"/>
            <a:ext cx="11888787" cy="2068259"/>
          </a:xfrm>
        </p:spPr>
        <p:txBody>
          <a:bodyPr/>
          <a:lstStyle/>
          <a:p>
            <a:r>
              <a:rPr lang="en-US" dirty="0"/>
              <a:t>The code outputs incorrect result for f(x) = 0!</a:t>
            </a:r>
            <a:br>
              <a:rPr lang="en-US" dirty="0"/>
            </a:br>
            <a:r>
              <a:rPr lang="en-US" sz="3200" dirty="0"/>
              <a:t>Deutsch-</a:t>
            </a:r>
            <a:r>
              <a:rPr lang="en-US" sz="3200" dirty="0" err="1"/>
              <a:t>Jozsa</a:t>
            </a:r>
            <a:r>
              <a:rPr lang="en-US" sz="3200" dirty="0"/>
              <a:t> algorithm should return “constant” </a:t>
            </a:r>
            <a:r>
              <a:rPr lang="en-US" sz="3200" dirty="0" err="1"/>
              <a:t>iff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all measurement results are Zeros, not Ones as written in the code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C6AC6-80D8-A779-E366-EDDFF4D4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237" y="2333711"/>
            <a:ext cx="5197994" cy="1719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0237B2-F60D-DB10-FBC2-D61520861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376" y="4196647"/>
            <a:ext cx="5399721" cy="18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790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1B56D-A564-4BB1-B63B-CE04D64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</a:t>
            </a:r>
            <a:r>
              <a:rPr lang="en-US"/>
              <a:t>Compilation errors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DCB5-2DA9-4CBF-B3E1-A7988D0308D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32057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47A0A-4DFE-4057-B29B-24238CB15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3" y="976653"/>
            <a:ext cx="11888787" cy="1181862"/>
          </a:xfrm>
        </p:spPr>
        <p:txBody>
          <a:bodyPr/>
          <a:lstStyle/>
          <a:p>
            <a:r>
              <a:rPr lang="en-US" dirty="0"/>
              <a:t>Incorrect type for the first parameter of the operation</a:t>
            </a:r>
            <a:br>
              <a:rPr lang="en-US" dirty="0"/>
            </a:br>
            <a:r>
              <a:rPr lang="en-US" dirty="0"/>
              <a:t>produced by the Controlled functor (must be an array)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8C067-D6C0-4D03-F04A-32B673753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16" y="4817009"/>
            <a:ext cx="11369039" cy="1511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E2BC6D-0C9F-507C-EBE2-377288CB001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23"/>
          <a:stretch/>
        </p:blipFill>
        <p:spPr>
          <a:xfrm>
            <a:off x="500009" y="2732570"/>
            <a:ext cx="11369039" cy="151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5604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47A0A-4DFE-4057-B29B-24238CB15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3" y="976653"/>
            <a:ext cx="11888787" cy="683264"/>
          </a:xfrm>
        </p:spPr>
        <p:txBody>
          <a:bodyPr/>
          <a:lstStyle/>
          <a:p>
            <a:r>
              <a:rPr lang="en-US" dirty="0"/>
              <a:t>Incorrect syntax for qubit allocation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31F4B4-730F-C2E8-188F-E089F7783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29" y="2383619"/>
            <a:ext cx="10752813" cy="1499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457EE6-A98D-258F-F864-C219B10C8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453" y="4606512"/>
            <a:ext cx="4839566" cy="8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359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47A0A-4DFE-4057-B29B-24238CB15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3" y="976653"/>
            <a:ext cx="11888787" cy="1181862"/>
          </a:xfrm>
        </p:spPr>
        <p:txBody>
          <a:bodyPr/>
          <a:lstStyle/>
          <a:p>
            <a:r>
              <a:rPr lang="en-US" dirty="0"/>
              <a:t>Cannot generate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Adjoint</a:t>
            </a:r>
            <a:r>
              <a:rPr lang="en-US" dirty="0"/>
              <a:t> automatically</a:t>
            </a:r>
            <a:br>
              <a:rPr lang="en-US" dirty="0"/>
            </a:br>
            <a:r>
              <a:rPr lang="en-US" dirty="0"/>
              <a:t>(within-apply block takes adjoint of its contents)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30699-1533-7B46-AC95-17CB5A20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150" y="2378269"/>
            <a:ext cx="9938174" cy="22379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760D7-364D-C7BE-32F3-89479D80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176" y="4616255"/>
            <a:ext cx="3518119" cy="149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565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1B56D-A564-4BB1-B63B-CE04D64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Runtime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DCB5-2DA9-4CBF-B3E1-A7988D0308D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620689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47A0A-4DFE-4057-B29B-24238CB15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1" y="552531"/>
            <a:ext cx="11888787" cy="1157240"/>
          </a:xfrm>
        </p:spPr>
        <p:txBody>
          <a:bodyPr/>
          <a:lstStyle/>
          <a:p>
            <a:r>
              <a:rPr lang="en-US" dirty="0"/>
              <a:t>Incorrect range for array elements</a:t>
            </a:r>
          </a:p>
          <a:p>
            <a:pPr marL="228600" lvl="1" indent="0">
              <a:buNone/>
            </a:pPr>
            <a:r>
              <a:rPr lang="en-US" dirty="0"/>
              <a:t>(array elements are indexed from 0 to (Length - 1), inclusive)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78A58-054A-1FD9-D76A-510888F3C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861" y="2462557"/>
            <a:ext cx="4580744" cy="1157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1325A3-ACCE-FC42-4DA2-29478A499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927" y="4587696"/>
            <a:ext cx="8590613" cy="98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23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47A0A-4DFE-4057-B29B-24238CB1543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3841" y="552531"/>
                <a:ext cx="11888787" cy="1292662"/>
              </a:xfrm>
            </p:spPr>
            <p:txBody>
              <a:bodyPr/>
              <a:lstStyle/>
              <a:p>
                <a:r>
                  <a:rPr lang="en-US" dirty="0"/>
                  <a:t>Released qubits must be in the </a:t>
                </a:r>
                <a14:m>
                  <m:oMath xmlns:m="http://schemas.openxmlformats.org/officeDocument/2006/math"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state</a:t>
                </a:r>
              </a:p>
              <a:p>
                <a:pPr marL="0" indent="0">
                  <a:buNone/>
                </a:pPr>
                <a:r>
                  <a:rPr lang="en-US" dirty="0"/>
                  <a:t>  (here the auxiliary qubit is released in the </a:t>
                </a:r>
                <a14:m>
                  <m:oMath xmlns:m="http://schemas.openxmlformats.org/officeDocument/2006/math"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gradFill>
                          <a:gsLst>
                            <a:gs pos="2917">
                              <a:schemeClr val="tx1"/>
                            </a:gs>
                            <a:gs pos="30000">
                              <a:schemeClr val="tx1"/>
                            </a:gs>
                          </a:gsLst>
                          <a:lin ang="5400000" scaled="0"/>
                        </a:gra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state instead)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A47A0A-4DFE-4057-B29B-24238CB15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3841" y="552531"/>
                <a:ext cx="11888787" cy="129266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B4EFD30-3368-424F-B532-4540DCAC8B89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6D155-F8FC-0921-3345-91F0CA953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655" y="2610656"/>
            <a:ext cx="6299163" cy="961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E64195-7C0A-F67C-D17F-C7305A5E0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332" y="4520524"/>
            <a:ext cx="6207803" cy="14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990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1B56D-A564-4BB1-B63B-CE04D64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Logic/runtime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DCB5-2DA9-4CBF-B3E1-A7988D0308D8}"/>
              </a:ext>
            </a:extLst>
          </p:cNvPr>
          <p:cNvSpPr/>
          <p:nvPr/>
        </p:nvSpPr>
        <p:spPr>
          <a:xfrm>
            <a:off x="10003378" y="6687063"/>
            <a:ext cx="2238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(c) 2020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59193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  -  Read-Only" id="{C41DF2CD-324C-4FB3-B8B7-FDA12CBD10D0}" vid="{201D07B3-4AF3-4D4E-9543-C63BF8A54D53}"/>
    </a:ext>
  </a:extLst>
</a:theme>
</file>

<file path=ppt/theme/theme2.xml><?xml version="1.0" encoding="utf-8"?>
<a:theme xmlns:a="http://schemas.openxmlformats.org/drawingml/2006/main" name="LIGHT GRAY TEMPLATE">
  <a:themeElements>
    <a:clrScheme name="BT - Blue - light gray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  -  Read-Only" id="{C41DF2CD-324C-4FB3-B8B7-FDA12CBD10D0}" vid="{4EFE984F-7847-4ACF-8634-C0C93696B920}"/>
    </a:ext>
  </a:extLst>
</a:theme>
</file>

<file path=ppt/theme/theme3.xml><?xml version="1.0" encoding="utf-8"?>
<a:theme xmlns:a="http://schemas.openxmlformats.org/drawingml/2006/main" name="DARK GRAY TEMPLATE">
  <a:themeElements>
    <a:clrScheme name="BT - Blue on Dark Gray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4009E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  -  Read-Only" id="{C41DF2CD-324C-4FB3-B8B7-FDA12CBD10D0}" vid="{86DE4DAD-4F16-46D4-98FC-A1676B03BC02}"/>
    </a:ext>
  </a:extLst>
</a:theme>
</file>

<file path=ppt/theme/theme4.xml><?xml version="1.0" encoding="utf-8"?>
<a:theme xmlns:a="http://schemas.openxmlformats.org/drawingml/2006/main" name="1_DARK GRAY TEMPLATE">
  <a:themeElements>
    <a:clrScheme name="BT - Blue on Dark Gray">
      <a:dk1>
        <a:srgbClr val="353535"/>
      </a:dk1>
      <a:lt1>
        <a:srgbClr val="FFFFFF"/>
      </a:lt1>
      <a:dk2>
        <a:srgbClr val="0078D7"/>
      </a:dk2>
      <a:lt2>
        <a:srgbClr val="CDF4FF"/>
      </a:lt2>
      <a:accent1>
        <a:srgbClr val="0078D7"/>
      </a:accent1>
      <a:accent2>
        <a:srgbClr val="D2D2D2"/>
      </a:accent2>
      <a:accent3>
        <a:srgbClr val="00BCF2"/>
      </a:accent3>
      <a:accent4>
        <a:srgbClr val="B4009E"/>
      </a:accent4>
      <a:accent5>
        <a:srgbClr val="FFB900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01.potx" id="{7C3D498D-4031-4F08-BA89-BB0D9801156F}" vid="{F0232AAB-0D7A-4B78-9174-1D6E170C12F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1434ad0-cc55-4e7e-bebf-93b44e24776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0CA9DE9A74A419105A5B1FD90B2D0" ma:contentTypeVersion="14" ma:contentTypeDescription="Create a new document." ma:contentTypeScope="" ma:versionID="d07815db107717080c9da2ea26cbd810">
  <xsd:schema xmlns:xsd="http://www.w3.org/2001/XMLSchema" xmlns:xs="http://www.w3.org/2001/XMLSchema" xmlns:p="http://schemas.microsoft.com/office/2006/metadata/properties" xmlns:ns2="21434ad0-cc55-4e7e-bebf-93b44e247767" xmlns:ns3="b0c72a6f-614d-40c9-bdd1-1bd9979bfa3b" targetNamespace="http://schemas.microsoft.com/office/2006/metadata/properties" ma:root="true" ma:fieldsID="20882b29d9adc3ce4827553abd9f7302" ns2:_="" ns3:_="">
    <xsd:import namespace="21434ad0-cc55-4e7e-bebf-93b44e247767"/>
    <xsd:import namespace="b0c72a6f-614d-40c9-bdd1-1bd9979bfa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434ad0-cc55-4e7e-bebf-93b44e2477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c72a6f-614d-40c9-bdd1-1bd9979bfa3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1434ad0-cc55-4e7e-bebf-93b44e247767"/>
    <ds:schemaRef ds:uri="b0c72a6f-614d-40c9-bdd1-1bd9979bfa3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B54466-8129-4723-8C2F-2514141319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434ad0-cc55-4e7e-bebf-93b44e247767"/>
    <ds:schemaRef ds:uri="b0c72a6f-614d-40c9-bdd1-1bd9979bfa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4023</TotalTime>
  <Words>519</Words>
  <Application>Microsoft Office PowerPoint</Application>
  <PresentationFormat>Custom</PresentationFormat>
  <Paragraphs>51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Cambria Math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LIGHT GRAY TEMPLATE</vt:lpstr>
      <vt:lpstr>DARK GRAY TEMPLATE</vt:lpstr>
      <vt:lpstr>1_DARK GRAY TEMPLATE</vt:lpstr>
      <vt:lpstr>Programming assignment sample: Debugging Deutsch-Jozsa algorithm</vt:lpstr>
      <vt:lpstr>Step 1: Compilation errors</vt:lpstr>
      <vt:lpstr>PowerPoint Presentation</vt:lpstr>
      <vt:lpstr>PowerPoint Presentation</vt:lpstr>
      <vt:lpstr>PowerPoint Presentation</vt:lpstr>
      <vt:lpstr>Step 2: Runtime errors</vt:lpstr>
      <vt:lpstr>PowerPoint Presentation</vt:lpstr>
      <vt:lpstr>PowerPoint Presentation</vt:lpstr>
      <vt:lpstr>Step 3: Logic/runtime errors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 Tutorial</dc:title>
  <dc:subject>&lt;Speech title here&gt;</dc:subject>
  <dc:creator>Michael Beverland</dc:creator>
  <cp:keywords/>
  <dc:description>Template: _x000d_
Formatting: _x000d_
Audience Type:</dc:description>
  <cp:lastModifiedBy>Mariia Mykhailova</cp:lastModifiedBy>
  <cp:revision>440</cp:revision>
  <dcterms:created xsi:type="dcterms:W3CDTF">2018-01-11T06:41:05Z</dcterms:created>
  <dcterms:modified xsi:type="dcterms:W3CDTF">2024-08-21T21:04:30Z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0x010100ABE0CA9DE9A74A419105A5B1FD90B2D0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mibeverl@microsoft.com</vt:lpwstr>
  </property>
  <property fmtid="{D5CDD505-2E9C-101B-9397-08002B2CF9AE}" pid="14" name="MSIP_Label_f42aa342-8706-4288-bd11-ebb85995028c_SetDate">
    <vt:lpwstr>2018-01-07T23:16:54.7454157Z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12800">
    <vt:lpwstr>3</vt:lpwstr>
  </property>
  <property fmtid="{D5CDD505-2E9C-101B-9397-08002B2CF9AE}" pid="20" name="AuthorIds_UIVersion_50176">
    <vt:lpwstr>3</vt:lpwstr>
  </property>
  <property fmtid="{D5CDD505-2E9C-101B-9397-08002B2CF9AE}" pid="21" name="AuthorIds_UIVersion_51712">
    <vt:lpwstr>3</vt:lpwstr>
  </property>
</Properties>
</file>