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8" r:id="rId6"/>
    <p:sldId id="281" r:id="rId7"/>
    <p:sldId id="278" r:id="rId8"/>
    <p:sldId id="279" r:id="rId9"/>
    <p:sldId id="259" r:id="rId10"/>
    <p:sldId id="260" r:id="rId11"/>
    <p:sldId id="266" r:id="rId12"/>
    <p:sldId id="261" r:id="rId13"/>
    <p:sldId id="280" r:id="rId14"/>
    <p:sldId id="265" r:id="rId15"/>
    <p:sldId id="262" r:id="rId16"/>
    <p:sldId id="270" r:id="rId17"/>
    <p:sldId id="273" r:id="rId18"/>
    <p:sldId id="274" r:id="rId19"/>
    <p:sldId id="276" r:id="rId20"/>
    <p:sldId id="26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  <p188:author id="{5AA1BD55-57CD-466E-0725-B6CBA11E0D12}" name="Lauren Weldy (ALLEGIS GROUP SERVICES)" initials="LW" userId="S::v-lweldy@microsoft.com::07a2285c-a352-4b96-8658-ecc34365c15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D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2" d="100"/>
          <a:sy n="82" d="100"/>
        </p:scale>
        <p:origin x="691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722E0A-D317-434E-A82D-87EB4D652ABB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F0D43AF3-93B9-4C7F-9AF1-55BF5F3EEAF7}">
      <dgm:prSet/>
      <dgm:spPr/>
      <dgm:t>
        <a:bodyPr/>
        <a:lstStyle/>
        <a:p>
          <a:r>
            <a:rPr lang="en-US" b="0"/>
            <a:t>Run each input string through an LLM that extracts “</a:t>
          </a:r>
          <a:r>
            <a:rPr lang="en-US" b="0" i="1"/>
            <a:t>knowledge”</a:t>
          </a:r>
          <a:r>
            <a:rPr lang="en-US" b="0"/>
            <a:t> from it.</a:t>
          </a:r>
          <a:endParaRPr lang="en-US"/>
        </a:p>
      </dgm:t>
    </dgm:pt>
    <dgm:pt modelId="{7183293C-CA36-47AC-B904-B23D9A2DAF92}" type="parTrans" cxnId="{D0E3D76F-8162-46CC-9FFD-BA24241DB8B7}">
      <dgm:prSet/>
      <dgm:spPr/>
      <dgm:t>
        <a:bodyPr/>
        <a:lstStyle/>
        <a:p>
          <a:endParaRPr lang="en-US"/>
        </a:p>
      </dgm:t>
    </dgm:pt>
    <dgm:pt modelId="{F014E48F-724A-44EC-A791-E4D27EB0C1A1}" type="sibTrans" cxnId="{D0E3D76F-8162-46CC-9FFD-BA24241DB8B7}">
      <dgm:prSet/>
      <dgm:spPr/>
      <dgm:t>
        <a:bodyPr/>
        <a:lstStyle/>
        <a:p>
          <a:endParaRPr lang="en-US"/>
        </a:p>
      </dgm:t>
    </dgm:pt>
    <dgm:pt modelId="{1A9DEEBF-B2E5-4922-84AB-B754AE343A12}">
      <dgm:prSet/>
      <dgm:spPr/>
      <dgm:t>
        <a:bodyPr/>
        <a:lstStyle/>
        <a:p>
          <a:r>
            <a:rPr lang="en-US" b="0"/>
            <a:t>Knowledge: entities (people, places, etc.), actions, topics, relationships, etc.</a:t>
          </a:r>
          <a:endParaRPr lang="en-US"/>
        </a:p>
      </dgm:t>
    </dgm:pt>
    <dgm:pt modelId="{16CDC3B8-2A8A-4FAD-81E5-B40A0CA82707}" type="parTrans" cxnId="{85E24C06-3852-42E3-88B7-D766EF3ADBD7}">
      <dgm:prSet/>
      <dgm:spPr/>
      <dgm:t>
        <a:bodyPr/>
        <a:lstStyle/>
        <a:p>
          <a:endParaRPr lang="en-US"/>
        </a:p>
      </dgm:t>
    </dgm:pt>
    <dgm:pt modelId="{A4EE8E1E-5EDB-4A90-9E25-AC245AD300E1}" type="sibTrans" cxnId="{85E24C06-3852-42E3-88B7-D766EF3ADBD7}">
      <dgm:prSet/>
      <dgm:spPr/>
      <dgm:t>
        <a:bodyPr/>
        <a:lstStyle/>
        <a:p>
          <a:endParaRPr lang="en-US"/>
        </a:p>
      </dgm:t>
    </dgm:pt>
    <dgm:pt modelId="{4075E441-88DD-4CA2-866B-145EB8C62EE8}">
      <dgm:prSet/>
      <dgm:spPr/>
      <dgm:t>
        <a:bodyPr/>
        <a:lstStyle/>
        <a:p>
          <a:r>
            <a:rPr lang="en-US" b="0"/>
            <a:t>Store knowledge nuggets in a classic database and create indexes over them.</a:t>
          </a:r>
          <a:endParaRPr lang="en-US"/>
        </a:p>
      </dgm:t>
    </dgm:pt>
    <dgm:pt modelId="{180DC562-108C-41BB-8547-6743D96932E3}" type="parTrans" cxnId="{D3FC636E-E7D3-4A16-9CFC-2DA5378B5B57}">
      <dgm:prSet/>
      <dgm:spPr/>
      <dgm:t>
        <a:bodyPr/>
        <a:lstStyle/>
        <a:p>
          <a:endParaRPr lang="en-US"/>
        </a:p>
      </dgm:t>
    </dgm:pt>
    <dgm:pt modelId="{D18C81B1-FA54-4A02-AAD5-FFBDEF25F551}" type="sibTrans" cxnId="{D3FC636E-E7D3-4A16-9CFC-2DA5378B5B57}">
      <dgm:prSet/>
      <dgm:spPr/>
      <dgm:t>
        <a:bodyPr/>
        <a:lstStyle/>
        <a:p>
          <a:endParaRPr lang="en-US"/>
        </a:p>
      </dgm:t>
    </dgm:pt>
    <dgm:pt modelId="{15DC9B81-D1C1-4371-B980-7CEDD12A23F7}">
      <dgm:prSet/>
      <dgm:spPr/>
      <dgm:t>
        <a:bodyPr/>
        <a:lstStyle/>
        <a:p>
          <a:r>
            <a:rPr lang="en-US" b="0"/>
            <a:t>The database is easily queried – it’s classic computer science.</a:t>
          </a:r>
          <a:endParaRPr lang="en-US"/>
        </a:p>
      </dgm:t>
    </dgm:pt>
    <dgm:pt modelId="{7955E550-1D92-459F-9BC0-00801EE1FDDC}" type="parTrans" cxnId="{451F55A4-264E-40E0-8AEE-FE1DC9C65E39}">
      <dgm:prSet/>
      <dgm:spPr/>
      <dgm:t>
        <a:bodyPr/>
        <a:lstStyle/>
        <a:p>
          <a:endParaRPr lang="en-US"/>
        </a:p>
      </dgm:t>
    </dgm:pt>
    <dgm:pt modelId="{C342AF85-E4EB-4F22-AAFC-6A3F7B7A88F6}" type="sibTrans" cxnId="{451F55A4-264E-40E0-8AEE-FE1DC9C65E39}">
      <dgm:prSet/>
      <dgm:spPr/>
      <dgm:t>
        <a:bodyPr/>
        <a:lstStyle/>
        <a:p>
          <a:endParaRPr lang="en-US"/>
        </a:p>
      </dgm:t>
    </dgm:pt>
    <dgm:pt modelId="{8944E9A5-8A83-4C19-B690-6F1372F1B83F}" type="pres">
      <dgm:prSet presAssocID="{25722E0A-D317-434E-A82D-87EB4D652ABB}" presName="vert0" presStyleCnt="0">
        <dgm:presLayoutVars>
          <dgm:dir/>
          <dgm:animOne val="branch"/>
          <dgm:animLvl val="lvl"/>
        </dgm:presLayoutVars>
      </dgm:prSet>
      <dgm:spPr/>
    </dgm:pt>
    <dgm:pt modelId="{28F121CF-2C73-479E-A27C-319F795BDAE9}" type="pres">
      <dgm:prSet presAssocID="{F0D43AF3-93B9-4C7F-9AF1-55BF5F3EEAF7}" presName="thickLine" presStyleLbl="alignNode1" presStyleIdx="0" presStyleCnt="4"/>
      <dgm:spPr/>
    </dgm:pt>
    <dgm:pt modelId="{151D3A6E-78AB-4214-94B5-64633627AC31}" type="pres">
      <dgm:prSet presAssocID="{F0D43AF3-93B9-4C7F-9AF1-55BF5F3EEAF7}" presName="horz1" presStyleCnt="0"/>
      <dgm:spPr/>
    </dgm:pt>
    <dgm:pt modelId="{F0267B45-77EF-4F2A-A6F2-0109BD330375}" type="pres">
      <dgm:prSet presAssocID="{F0D43AF3-93B9-4C7F-9AF1-55BF5F3EEAF7}" presName="tx1" presStyleLbl="revTx" presStyleIdx="0" presStyleCnt="4"/>
      <dgm:spPr/>
    </dgm:pt>
    <dgm:pt modelId="{4F2E5EBB-A0FE-4ED6-BF4E-5349DFC85839}" type="pres">
      <dgm:prSet presAssocID="{F0D43AF3-93B9-4C7F-9AF1-55BF5F3EEAF7}" presName="vert1" presStyleCnt="0"/>
      <dgm:spPr/>
    </dgm:pt>
    <dgm:pt modelId="{4CE455B4-5B97-423F-89AF-D8836C99F76A}" type="pres">
      <dgm:prSet presAssocID="{1A9DEEBF-B2E5-4922-84AB-B754AE343A12}" presName="thickLine" presStyleLbl="alignNode1" presStyleIdx="1" presStyleCnt="4"/>
      <dgm:spPr/>
    </dgm:pt>
    <dgm:pt modelId="{2EF10763-59B5-4D32-B3DF-199F59D594E9}" type="pres">
      <dgm:prSet presAssocID="{1A9DEEBF-B2E5-4922-84AB-B754AE343A12}" presName="horz1" presStyleCnt="0"/>
      <dgm:spPr/>
    </dgm:pt>
    <dgm:pt modelId="{E51E2BAD-8B25-4BEC-B844-0D87B325A394}" type="pres">
      <dgm:prSet presAssocID="{1A9DEEBF-B2E5-4922-84AB-B754AE343A12}" presName="tx1" presStyleLbl="revTx" presStyleIdx="1" presStyleCnt="4"/>
      <dgm:spPr/>
    </dgm:pt>
    <dgm:pt modelId="{08BBF953-0ABA-4C4A-B1EA-979699811C4D}" type="pres">
      <dgm:prSet presAssocID="{1A9DEEBF-B2E5-4922-84AB-B754AE343A12}" presName="vert1" presStyleCnt="0"/>
      <dgm:spPr/>
    </dgm:pt>
    <dgm:pt modelId="{B63CACCC-D91C-471F-A96C-3BBE25501C18}" type="pres">
      <dgm:prSet presAssocID="{4075E441-88DD-4CA2-866B-145EB8C62EE8}" presName="thickLine" presStyleLbl="alignNode1" presStyleIdx="2" presStyleCnt="4"/>
      <dgm:spPr/>
    </dgm:pt>
    <dgm:pt modelId="{D737630F-3DB6-4761-B64D-E3795236CDDE}" type="pres">
      <dgm:prSet presAssocID="{4075E441-88DD-4CA2-866B-145EB8C62EE8}" presName="horz1" presStyleCnt="0"/>
      <dgm:spPr/>
    </dgm:pt>
    <dgm:pt modelId="{88E74127-80A0-43A2-89DD-740931FDD048}" type="pres">
      <dgm:prSet presAssocID="{4075E441-88DD-4CA2-866B-145EB8C62EE8}" presName="tx1" presStyleLbl="revTx" presStyleIdx="2" presStyleCnt="4"/>
      <dgm:spPr/>
    </dgm:pt>
    <dgm:pt modelId="{C72C107B-2A57-484F-B3BA-B0E18AABB0FC}" type="pres">
      <dgm:prSet presAssocID="{4075E441-88DD-4CA2-866B-145EB8C62EE8}" presName="vert1" presStyleCnt="0"/>
      <dgm:spPr/>
    </dgm:pt>
    <dgm:pt modelId="{2650C951-5867-47AD-9575-70BE3B924508}" type="pres">
      <dgm:prSet presAssocID="{15DC9B81-D1C1-4371-B980-7CEDD12A23F7}" presName="thickLine" presStyleLbl="alignNode1" presStyleIdx="3" presStyleCnt="4"/>
      <dgm:spPr/>
    </dgm:pt>
    <dgm:pt modelId="{8F6ACB7B-669B-449B-8DDC-32981EC21BD8}" type="pres">
      <dgm:prSet presAssocID="{15DC9B81-D1C1-4371-B980-7CEDD12A23F7}" presName="horz1" presStyleCnt="0"/>
      <dgm:spPr/>
    </dgm:pt>
    <dgm:pt modelId="{2695C960-C62E-491D-A236-79734A0426A6}" type="pres">
      <dgm:prSet presAssocID="{15DC9B81-D1C1-4371-B980-7CEDD12A23F7}" presName="tx1" presStyleLbl="revTx" presStyleIdx="3" presStyleCnt="4"/>
      <dgm:spPr/>
    </dgm:pt>
    <dgm:pt modelId="{CC45D680-81C1-4607-8B3F-34C383A6F2D8}" type="pres">
      <dgm:prSet presAssocID="{15DC9B81-D1C1-4371-B980-7CEDD12A23F7}" presName="vert1" presStyleCnt="0"/>
      <dgm:spPr/>
    </dgm:pt>
  </dgm:ptLst>
  <dgm:cxnLst>
    <dgm:cxn modelId="{85E24C06-3852-42E3-88B7-D766EF3ADBD7}" srcId="{25722E0A-D317-434E-A82D-87EB4D652ABB}" destId="{1A9DEEBF-B2E5-4922-84AB-B754AE343A12}" srcOrd="1" destOrd="0" parTransId="{16CDC3B8-2A8A-4FAD-81E5-B40A0CA82707}" sibTransId="{A4EE8E1E-5EDB-4A90-9E25-AC245AD300E1}"/>
    <dgm:cxn modelId="{DFA76845-B4DC-440A-862F-52ADA77ACA4E}" type="presOf" srcId="{15DC9B81-D1C1-4371-B980-7CEDD12A23F7}" destId="{2695C960-C62E-491D-A236-79734A0426A6}" srcOrd="0" destOrd="0" presId="urn:microsoft.com/office/officeart/2008/layout/LinedList"/>
    <dgm:cxn modelId="{D3FC636E-E7D3-4A16-9CFC-2DA5378B5B57}" srcId="{25722E0A-D317-434E-A82D-87EB4D652ABB}" destId="{4075E441-88DD-4CA2-866B-145EB8C62EE8}" srcOrd="2" destOrd="0" parTransId="{180DC562-108C-41BB-8547-6743D96932E3}" sibTransId="{D18C81B1-FA54-4A02-AAD5-FFBDEF25F551}"/>
    <dgm:cxn modelId="{D0E3D76F-8162-46CC-9FFD-BA24241DB8B7}" srcId="{25722E0A-D317-434E-A82D-87EB4D652ABB}" destId="{F0D43AF3-93B9-4C7F-9AF1-55BF5F3EEAF7}" srcOrd="0" destOrd="0" parTransId="{7183293C-CA36-47AC-B904-B23D9A2DAF92}" sibTransId="{F014E48F-724A-44EC-A791-E4D27EB0C1A1}"/>
    <dgm:cxn modelId="{2D10E951-59D9-4FB2-A59F-08064A8FE2F7}" type="presOf" srcId="{F0D43AF3-93B9-4C7F-9AF1-55BF5F3EEAF7}" destId="{F0267B45-77EF-4F2A-A6F2-0109BD330375}" srcOrd="0" destOrd="0" presId="urn:microsoft.com/office/officeart/2008/layout/LinedList"/>
    <dgm:cxn modelId="{E676D87D-2D57-4832-AC27-DAFF228D8779}" type="presOf" srcId="{1A9DEEBF-B2E5-4922-84AB-B754AE343A12}" destId="{E51E2BAD-8B25-4BEC-B844-0D87B325A394}" srcOrd="0" destOrd="0" presId="urn:microsoft.com/office/officeart/2008/layout/LinedList"/>
    <dgm:cxn modelId="{0F667085-1406-440D-B321-39AC545C6A38}" type="presOf" srcId="{25722E0A-D317-434E-A82D-87EB4D652ABB}" destId="{8944E9A5-8A83-4C19-B690-6F1372F1B83F}" srcOrd="0" destOrd="0" presId="urn:microsoft.com/office/officeart/2008/layout/LinedList"/>
    <dgm:cxn modelId="{A81C7186-A7B2-4D5D-A126-487E3C24D3F1}" type="presOf" srcId="{4075E441-88DD-4CA2-866B-145EB8C62EE8}" destId="{88E74127-80A0-43A2-89DD-740931FDD048}" srcOrd="0" destOrd="0" presId="urn:microsoft.com/office/officeart/2008/layout/LinedList"/>
    <dgm:cxn modelId="{451F55A4-264E-40E0-8AEE-FE1DC9C65E39}" srcId="{25722E0A-D317-434E-A82D-87EB4D652ABB}" destId="{15DC9B81-D1C1-4371-B980-7CEDD12A23F7}" srcOrd="3" destOrd="0" parTransId="{7955E550-1D92-459F-9BC0-00801EE1FDDC}" sibTransId="{C342AF85-E4EB-4F22-AAFC-6A3F7B7A88F6}"/>
    <dgm:cxn modelId="{5810FCAA-97F6-4291-A1CA-FA100EE83FE2}" type="presParOf" srcId="{8944E9A5-8A83-4C19-B690-6F1372F1B83F}" destId="{28F121CF-2C73-479E-A27C-319F795BDAE9}" srcOrd="0" destOrd="0" presId="urn:microsoft.com/office/officeart/2008/layout/LinedList"/>
    <dgm:cxn modelId="{34C62F62-6403-41F2-8444-CB090F646A16}" type="presParOf" srcId="{8944E9A5-8A83-4C19-B690-6F1372F1B83F}" destId="{151D3A6E-78AB-4214-94B5-64633627AC31}" srcOrd="1" destOrd="0" presId="urn:microsoft.com/office/officeart/2008/layout/LinedList"/>
    <dgm:cxn modelId="{713806C6-816B-4614-9827-4A11010C928A}" type="presParOf" srcId="{151D3A6E-78AB-4214-94B5-64633627AC31}" destId="{F0267B45-77EF-4F2A-A6F2-0109BD330375}" srcOrd="0" destOrd="0" presId="urn:microsoft.com/office/officeart/2008/layout/LinedList"/>
    <dgm:cxn modelId="{1068FB3F-0171-4462-8E09-8539E8A0D461}" type="presParOf" srcId="{151D3A6E-78AB-4214-94B5-64633627AC31}" destId="{4F2E5EBB-A0FE-4ED6-BF4E-5349DFC85839}" srcOrd="1" destOrd="0" presId="urn:microsoft.com/office/officeart/2008/layout/LinedList"/>
    <dgm:cxn modelId="{ED136FF8-A06D-47C5-A8C7-7ECA6AA1084C}" type="presParOf" srcId="{8944E9A5-8A83-4C19-B690-6F1372F1B83F}" destId="{4CE455B4-5B97-423F-89AF-D8836C99F76A}" srcOrd="2" destOrd="0" presId="urn:microsoft.com/office/officeart/2008/layout/LinedList"/>
    <dgm:cxn modelId="{8E9B9076-0735-4345-A549-8B2A46E29506}" type="presParOf" srcId="{8944E9A5-8A83-4C19-B690-6F1372F1B83F}" destId="{2EF10763-59B5-4D32-B3DF-199F59D594E9}" srcOrd="3" destOrd="0" presId="urn:microsoft.com/office/officeart/2008/layout/LinedList"/>
    <dgm:cxn modelId="{CFD3D9E2-9392-46B1-B1D2-95A5427D0739}" type="presParOf" srcId="{2EF10763-59B5-4D32-B3DF-199F59D594E9}" destId="{E51E2BAD-8B25-4BEC-B844-0D87B325A394}" srcOrd="0" destOrd="0" presId="urn:microsoft.com/office/officeart/2008/layout/LinedList"/>
    <dgm:cxn modelId="{476A43A7-CFF6-45DC-B867-068119435320}" type="presParOf" srcId="{2EF10763-59B5-4D32-B3DF-199F59D594E9}" destId="{08BBF953-0ABA-4C4A-B1EA-979699811C4D}" srcOrd="1" destOrd="0" presId="urn:microsoft.com/office/officeart/2008/layout/LinedList"/>
    <dgm:cxn modelId="{384298EF-E703-412F-8664-739F1ED0AA4E}" type="presParOf" srcId="{8944E9A5-8A83-4C19-B690-6F1372F1B83F}" destId="{B63CACCC-D91C-471F-A96C-3BBE25501C18}" srcOrd="4" destOrd="0" presId="urn:microsoft.com/office/officeart/2008/layout/LinedList"/>
    <dgm:cxn modelId="{B68FADE0-673D-4E36-A0A6-2CFF2D1258F4}" type="presParOf" srcId="{8944E9A5-8A83-4C19-B690-6F1372F1B83F}" destId="{D737630F-3DB6-4761-B64D-E3795236CDDE}" srcOrd="5" destOrd="0" presId="urn:microsoft.com/office/officeart/2008/layout/LinedList"/>
    <dgm:cxn modelId="{D074D61B-4F54-41D2-B68F-727DA27C35F8}" type="presParOf" srcId="{D737630F-3DB6-4761-B64D-E3795236CDDE}" destId="{88E74127-80A0-43A2-89DD-740931FDD048}" srcOrd="0" destOrd="0" presId="urn:microsoft.com/office/officeart/2008/layout/LinedList"/>
    <dgm:cxn modelId="{F122C08C-8574-457F-987D-875C761EE6D7}" type="presParOf" srcId="{D737630F-3DB6-4761-B64D-E3795236CDDE}" destId="{C72C107B-2A57-484F-B3BA-B0E18AABB0FC}" srcOrd="1" destOrd="0" presId="urn:microsoft.com/office/officeart/2008/layout/LinedList"/>
    <dgm:cxn modelId="{98EDF777-A2E4-482D-B9A0-6F1B868FB79A}" type="presParOf" srcId="{8944E9A5-8A83-4C19-B690-6F1372F1B83F}" destId="{2650C951-5867-47AD-9575-70BE3B924508}" srcOrd="6" destOrd="0" presId="urn:microsoft.com/office/officeart/2008/layout/LinedList"/>
    <dgm:cxn modelId="{FE09A531-C7EF-4BE5-8342-7D0C1DCFDD3D}" type="presParOf" srcId="{8944E9A5-8A83-4C19-B690-6F1372F1B83F}" destId="{8F6ACB7B-669B-449B-8DDC-32981EC21BD8}" srcOrd="7" destOrd="0" presId="urn:microsoft.com/office/officeart/2008/layout/LinedList"/>
    <dgm:cxn modelId="{B9E46BB2-F092-490A-99EE-987726DDB7CB}" type="presParOf" srcId="{8F6ACB7B-669B-449B-8DDC-32981EC21BD8}" destId="{2695C960-C62E-491D-A236-79734A0426A6}" srcOrd="0" destOrd="0" presId="urn:microsoft.com/office/officeart/2008/layout/LinedList"/>
    <dgm:cxn modelId="{854F76B6-9FCC-4D77-B55E-A6D94B591FBE}" type="presParOf" srcId="{8F6ACB7B-669B-449B-8DDC-32981EC21BD8}" destId="{CC45D680-81C1-4607-8B3F-34C383A6F2D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F121CF-2C73-479E-A27C-319F795BDAE9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267B45-77EF-4F2A-A6F2-0109BD330375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kern="1200"/>
            <a:t>Run each input string through an LLM that extracts “</a:t>
          </a:r>
          <a:r>
            <a:rPr lang="en-US" sz="3000" b="0" i="1" kern="1200"/>
            <a:t>knowledge”</a:t>
          </a:r>
          <a:r>
            <a:rPr lang="en-US" sz="3000" b="0" kern="1200"/>
            <a:t> from it.</a:t>
          </a:r>
          <a:endParaRPr lang="en-US" sz="3000" kern="1200"/>
        </a:p>
      </dsp:txBody>
      <dsp:txXfrm>
        <a:off x="0" y="0"/>
        <a:ext cx="6900512" cy="1384035"/>
      </dsp:txXfrm>
    </dsp:sp>
    <dsp:sp modelId="{4CE455B4-5B97-423F-89AF-D8836C99F76A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1E2BAD-8B25-4BEC-B844-0D87B325A394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kern="1200"/>
            <a:t>Knowledge: entities (people, places, etc.), actions, topics, relationships, etc.</a:t>
          </a:r>
          <a:endParaRPr lang="en-US" sz="3000" kern="1200"/>
        </a:p>
      </dsp:txBody>
      <dsp:txXfrm>
        <a:off x="0" y="1384035"/>
        <a:ext cx="6900512" cy="1384035"/>
      </dsp:txXfrm>
    </dsp:sp>
    <dsp:sp modelId="{B63CACCC-D91C-471F-A96C-3BBE25501C18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E74127-80A0-43A2-89DD-740931FDD048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kern="1200"/>
            <a:t>Store knowledge nuggets in a classic database and create indexes over them.</a:t>
          </a:r>
          <a:endParaRPr lang="en-US" sz="3000" kern="1200"/>
        </a:p>
      </dsp:txBody>
      <dsp:txXfrm>
        <a:off x="0" y="2768070"/>
        <a:ext cx="6900512" cy="1384035"/>
      </dsp:txXfrm>
    </dsp:sp>
    <dsp:sp modelId="{2650C951-5867-47AD-9575-70BE3B924508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95C960-C62E-491D-A236-79734A0426A6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kern="1200"/>
            <a:t>The database is easily queried – it’s classic computer science.</a:t>
          </a:r>
          <a:endParaRPr lang="en-US" sz="3000" kern="1200"/>
        </a:p>
      </dsp:txBody>
      <dsp:txXfrm>
        <a:off x="0" y="4152105"/>
        <a:ext cx="6900512" cy="13840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589D207-BE08-4B33-B5B0-5A5A94C951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58DB9-49DC-495B-A68F-33D105C906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A1AC4-3AE8-4F87-AAED-904EC6054702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6337E-DAD5-442C-9B8F-E10EB7D972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3BDF2-02BD-4181-AC28-FD56172CC6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8A362-CAFC-4987-9A50-475705283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749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56653-6123-4FE4-861F-5F9583BF59B0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EB602-95FC-483A-B12D-216A7AD7EA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GPT3 uses 12288 dimensions!</a:t>
            </a:r>
          </a:p>
          <a:p>
            <a:endParaRPr lang="en-US"/>
          </a:p>
          <a:p>
            <a:r>
              <a:rPr lang="en-US"/>
              <a:t>ADA v3: 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text-embedding-3-small</a:t>
            </a:r>
            <a:r>
              <a:rPr lang="en-US"/>
              <a:t>: </a:t>
            </a:r>
            <a:r>
              <a:rPr lang="en-US" b="1"/>
              <a:t>1536 dimensions</a:t>
            </a:r>
            <a:r>
              <a:rPr lang="en-US"/>
              <a:t> </a:t>
            </a:r>
            <a:r>
              <a:rPr lang="en-US"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text-embedding-3-large</a:t>
            </a:r>
            <a:r>
              <a:rPr lang="en-US"/>
              <a:t>: </a:t>
            </a:r>
            <a:r>
              <a:rPr lang="en-US" b="1"/>
              <a:t>3072 dimensions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235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B7B6C-6099-0067-76B1-2885454EE8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0C6A5C-7AD4-99C6-EAB9-A1BD914D5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766B3-031F-D37A-537E-F82D68C41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E452A-5383-8D69-F0B8-E8C0021EC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4C4CB-A72A-8870-FB8A-49645EDA3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5253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BCFEB-F6E6-B587-876F-77745287E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7F9507-C83E-4E54-A982-5E704CFFC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58A22-88C4-8A6F-C255-6AFC6C715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CD1D0-7B7C-AE18-F180-B5AD62800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5DE7A-899A-2D1F-4BFA-ABDEBC4F2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78650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D4DF1F-AE4A-1B8B-42F9-A8FC02A619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630F3D-FB69-4982-9849-D6425FC55F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C00CA-DC36-008C-3C8D-19ABA6544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799A1-C6DC-E1FB-25AA-D1FC8751C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D1516-4166-44D8-1213-9A074800F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7933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EA8D8870-8337-4ABD-9EA6-3D5AAB7E4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AC3B2DB-2CCA-4BD4-8D63-98257049E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25689"/>
            <a:ext cx="12192000" cy="52017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324DAAC3-FA37-4838-A298-327679F99F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86629" y="825687"/>
            <a:ext cx="9643772" cy="5201730"/>
          </a:xfrm>
        </p:spPr>
        <p:txBody>
          <a:bodyPr tIns="182880" anchor="ctr" anchorCtr="0">
            <a:noAutofit/>
          </a:bodyPr>
          <a:lstStyle>
            <a:lvl1pPr algn="l">
              <a:lnSpc>
                <a:spcPct val="100000"/>
              </a:lnSpc>
              <a:defRPr sz="4800" cap="all" baseline="0">
                <a:solidFill>
                  <a:schemeClr val="bg1"/>
                </a:solidFill>
              </a:defRPr>
            </a:lvl1pPr>
          </a:lstStyle>
          <a:p>
            <a:r>
              <a:rPr lang="en-US" sz="440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B792E4C-AD3B-4E88-8540-E757597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32632F-9ED1-4328-BBE3-B4E01415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A124D3C-01E3-4B96-BDF0-54851D173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5851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7A64FF-37A7-4837-8033-CBEA22697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896046"/>
            <a:ext cx="1070775" cy="50777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C0C09F-8990-542B-199E-E6FADE2FE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0"/>
            <a:ext cx="1070775" cy="825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6F60C3-341E-9533-2415-66360A254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5" y="6027421"/>
            <a:ext cx="1070775" cy="8305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18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67009-0A33-33E8-ED86-D40DB1085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8F4AD-65E0-F3E8-DD2D-B4ADB9D14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72213-7133-6562-9D56-C4D414D99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F273E-6C67-A964-708E-62A5E1313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CC696-6F00-53EC-E053-A8296702A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4992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B918C-5E9C-1AB4-BAAE-3862A20BD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BA2C0-DDF1-8095-0A6F-8ADD64E5C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4DBAE-6E05-8F26-1D41-6A689252B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1D39C-1BEB-D3DD-AB81-5B1F31337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0DF07-D25E-A01D-1486-64FC27883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1128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C6DAA-360F-4111-03F4-7DC715DCA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3267D-69B6-7614-6CC3-3364432620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C4745C-A3EF-B10A-648C-05D8990FE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6DF58D-C412-F513-B033-E94960E92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635024-B7BC-82C0-6CC0-101CAA7C1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3714CD-0BA9-5973-0F8D-B5687C464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17904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72A67-0F3A-B5AC-C335-67B310521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8ACBB-3B01-8144-18CC-CB8ED80FA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7B5B91-0F78-9358-CA56-4C18B628E4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C03E56-8961-B448-5D0C-5FD16B4FA4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F37A04-F9D3-8610-0300-35D41B9899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8D4259-A61F-7134-20D2-8A9ED4C45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E32E96-A8B0-9AB3-44C2-4E5358177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F099A-6A5C-2168-5A50-C01716F35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40958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009DD-E704-B93A-9D89-47990F9F7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EC6E8E-6A6D-8B7C-3354-D1303B2F6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10/19/25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31F5B6-323E-F359-6D8E-DA1E285CF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EFCF42-BFF8-2E7E-C330-1ED49977E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‹#›</a:t>
            </a:fld>
            <a:endParaRPr lang="en-US"/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36A8AE9-8BB0-C10D-1193-4A8275F6C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8C23D41-CE45-2629-EBA1-E2D17635D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25689"/>
            <a:ext cx="12192000" cy="52017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148CD2-8651-0CCC-FCFC-0C7C110E9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5755-6BC5-892C-2E0D-A59073DA3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9EFC1B-9397-78D4-9F52-1973E67A2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5851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695991-693F-72CB-0B16-79AEF9FFA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896046"/>
            <a:ext cx="1070775" cy="50777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373346-605A-8DCD-EC96-85586DF6D1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0"/>
            <a:ext cx="1070775" cy="825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5F2FFC-5ABF-36B6-61A7-8CDEDBEEC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5" y="6027421"/>
            <a:ext cx="1070775" cy="8305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8520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BFF9CB-B8C5-8ED5-EDE2-87A705995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1915EB-4A76-7338-48A7-75C6CDC75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FBF82-0A4E-EB2C-E260-23C193D3B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3753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0AF2A-7F63-5783-1D55-066193080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7D7D5-D7DB-A848-383B-444B3F57D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AB73EE-3188-3CD1-675B-65CBFD3B4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528C5-3DCF-2306-DF49-40BBC7B9C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B37697-1AF3-F7CB-DCD7-A3E9F94C3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5CE960-99DE-179C-A4D7-A5D37AB9B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0078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5C9CD-E291-AC30-340A-E0C2C2ECE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DDA9A0-D869-2B79-6CB5-39BA4E9EC6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DD190A-9C66-43A1-1C61-B899F15972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69BD0-54D9-9DCA-8BF4-9260DEC6F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9CF389-C0B1-774E-2E56-5D9C4312F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C89F9B-C307-2C94-DC45-F482BC168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9073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0C298D-8E22-F907-DE23-E727B4A02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D48B69-B3E3-E661-A694-5C2D74C53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7AA67-A823-8928-758C-C9C5E58819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1E53B-418D-6437-A866-2613AFE39C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2CCB4-E25C-6BFD-9D60-4872C4C61F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54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2.svg"/><Relationship Id="rId5" Type="http://schemas.openxmlformats.org/officeDocument/2006/relationships/image" Target="../media/image8.svg"/><Relationship Id="rId10" Type="http://schemas.openxmlformats.org/officeDocument/2006/relationships/image" Target="../media/image1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6ED279-5FD1-3898-1E87-D2967D3EDF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cap="none" dirty="0"/>
              <a:t>Structured RAG is better than RAG</a:t>
            </a:r>
            <a:br>
              <a:rPr lang="en-US" sz="4000" cap="none" dirty="0"/>
            </a:br>
            <a:br>
              <a:rPr lang="en-US" sz="2800" cap="none" dirty="0"/>
            </a:br>
            <a:r>
              <a:rPr lang="en-US" sz="2800" cap="none" dirty="0"/>
              <a:t>Guido van Rossum  </a:t>
            </a:r>
            <a:r>
              <a:rPr lang="en-US" sz="2800" cap="none"/>
              <a:t>-  Microsoft</a:t>
            </a:r>
            <a:br>
              <a:rPr lang="en-US" sz="2800" cap="none"/>
            </a:br>
            <a:br>
              <a:rPr lang="en-US" sz="2800" cap="none"/>
            </a:br>
            <a:r>
              <a:rPr lang="en-US" sz="2800" cap="none"/>
              <a:t>gvanrossum@microsoft.com</a:t>
            </a:r>
            <a:br>
              <a:rPr lang="en-US" sz="2800" cap="none"/>
            </a:br>
            <a:r>
              <a:rPr lang="en-US" sz="2800" cap="none"/>
              <a:t>guido@python.org</a:t>
            </a:r>
          </a:p>
        </p:txBody>
      </p:sp>
    </p:spTree>
    <p:extLst>
      <p:ext uri="{BB962C8B-B14F-4D97-AF65-F5344CB8AC3E}">
        <p14:creationId xmlns:p14="http://schemas.microsoft.com/office/powerpoint/2010/main" val="611321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37F9A0AA-A8AA-3451-1BC2-06E69CB01500}"/>
              </a:ext>
            </a:extLst>
          </p:cNvPr>
          <p:cNvSpPr/>
          <p:nvPr/>
        </p:nvSpPr>
        <p:spPr>
          <a:xfrm>
            <a:off x="2296454" y="1839923"/>
            <a:ext cx="1393068" cy="685717"/>
          </a:xfrm>
          <a:prstGeom prst="wedgeRoundRect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“What’s wrong with the parrot?”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512C4F-0745-76A5-B99B-0BC47AAD7A8E}"/>
              </a:ext>
            </a:extLst>
          </p:cNvPr>
          <p:cNvSpPr txBox="1"/>
          <p:nvPr/>
        </p:nvSpPr>
        <p:spPr>
          <a:xfrm>
            <a:off x="4251521" y="4292881"/>
            <a:ext cx="8290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&lt;?&gt;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403FDCC-18F0-A646-9B4F-DE2E9233DA5C}"/>
              </a:ext>
            </a:extLst>
          </p:cNvPr>
          <p:cNvCxnSpPr>
            <a:cxnSpLocks/>
          </p:cNvCxnSpPr>
          <p:nvPr/>
        </p:nvCxnSpPr>
        <p:spPr>
          <a:xfrm>
            <a:off x="3878529" y="4585268"/>
            <a:ext cx="367659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peech Bubble: Oval 16">
            <a:extLst>
              <a:ext uri="{FF2B5EF4-FFF2-40B4-BE49-F238E27FC236}">
                <a16:creationId xmlns:a16="http://schemas.microsoft.com/office/drawing/2014/main" id="{80A5DF7C-A506-9A56-7062-4B61124B873B}"/>
              </a:ext>
            </a:extLst>
          </p:cNvPr>
          <p:cNvSpPr/>
          <p:nvPr/>
        </p:nvSpPr>
        <p:spPr>
          <a:xfrm>
            <a:off x="8937804" y="3002597"/>
            <a:ext cx="1997671" cy="1020187"/>
          </a:xfrm>
          <a:prstGeom prst="wedgeEllipse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“The parrot is deceased.”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E3FEBB3-F64C-A168-BE33-1C43717760EC}"/>
              </a:ext>
            </a:extLst>
          </p:cNvPr>
          <p:cNvGrpSpPr/>
          <p:nvPr/>
        </p:nvGrpSpPr>
        <p:grpSpPr>
          <a:xfrm>
            <a:off x="6690625" y="4238592"/>
            <a:ext cx="2284600" cy="646331"/>
            <a:chOff x="6115617" y="3976689"/>
            <a:chExt cx="2284600" cy="64633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C17F870-C083-D2F8-549C-EA7D5EB4AE92}"/>
                </a:ext>
              </a:extLst>
            </p:cNvPr>
            <p:cNvGrpSpPr/>
            <p:nvPr/>
          </p:nvGrpSpPr>
          <p:grpSpPr>
            <a:xfrm>
              <a:off x="6357193" y="4101297"/>
              <a:ext cx="1164671" cy="445448"/>
              <a:chOff x="6201618" y="4101298"/>
              <a:chExt cx="1164671" cy="445448"/>
            </a:xfrm>
          </p:grpSpPr>
          <p:pic>
            <p:nvPicPr>
              <p:cNvPr id="10" name="Graphic 9" descr="Clapper board outline">
                <a:extLst>
                  <a:ext uri="{FF2B5EF4-FFF2-40B4-BE49-F238E27FC236}">
                    <a16:creationId xmlns:a16="http://schemas.microsoft.com/office/drawing/2014/main" id="{1DF88670-C1F8-B5AA-0DE1-EB5F0983A2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984206" y="4108815"/>
                <a:ext cx="382083" cy="382083"/>
              </a:xfrm>
              <a:prstGeom prst="rect">
                <a:avLst/>
              </a:prstGeom>
            </p:spPr>
          </p:pic>
          <p:pic>
            <p:nvPicPr>
              <p:cNvPr id="11" name="Graphic 10" descr="Pyramid Shape outline">
                <a:extLst>
                  <a:ext uri="{FF2B5EF4-FFF2-40B4-BE49-F238E27FC236}">
                    <a16:creationId xmlns:a16="http://schemas.microsoft.com/office/drawing/2014/main" id="{73C1E127-30D4-FDA0-7934-23C5E9A745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201618" y="4149726"/>
                <a:ext cx="359365" cy="359365"/>
              </a:xfrm>
              <a:prstGeom prst="rect">
                <a:avLst/>
              </a:prstGeom>
            </p:spPr>
          </p:pic>
          <p:pic>
            <p:nvPicPr>
              <p:cNvPr id="12" name="Graphic 11" descr="Open book outline">
                <a:extLst>
                  <a:ext uri="{FF2B5EF4-FFF2-40B4-BE49-F238E27FC236}">
                    <a16:creationId xmlns:a16="http://schemas.microsoft.com/office/drawing/2014/main" id="{441793EC-724B-7ABB-17A1-5C01D675F1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538758" y="4101298"/>
                <a:ext cx="445448" cy="445448"/>
              </a:xfrm>
              <a:prstGeom prst="rect">
                <a:avLst/>
              </a:prstGeom>
            </p:spPr>
          </p:pic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5EC4D7B-7265-AE75-9669-2A64D0D42D41}"/>
                </a:ext>
              </a:extLst>
            </p:cNvPr>
            <p:cNvSpPr txBox="1"/>
            <p:nvPr/>
          </p:nvSpPr>
          <p:spPr>
            <a:xfrm>
              <a:off x="6115617" y="3976689"/>
              <a:ext cx="2284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/>
                <a:t>{             }</a:t>
              </a:r>
            </a:p>
          </p:txBody>
        </p:sp>
      </p:grpSp>
      <p:pic>
        <p:nvPicPr>
          <p:cNvPr id="20" name="Graphic 19" descr="User outline">
            <a:extLst>
              <a:ext uri="{FF2B5EF4-FFF2-40B4-BE49-F238E27FC236}">
                <a16:creationId xmlns:a16="http://schemas.microsoft.com/office/drawing/2014/main" id="{BAD4F2DA-5430-270D-EAC7-76C580A4DD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90290" y="1913411"/>
            <a:ext cx="679784" cy="679784"/>
          </a:xfrm>
          <a:prstGeom prst="rect">
            <a:avLst/>
          </a:prstGeom>
        </p:spPr>
      </p:pic>
      <p:sp>
        <p:nvSpPr>
          <p:cNvPr id="38" name="Cube 37">
            <a:extLst>
              <a:ext uri="{FF2B5EF4-FFF2-40B4-BE49-F238E27FC236}">
                <a16:creationId xmlns:a16="http://schemas.microsoft.com/office/drawing/2014/main" id="{96A264B7-E0CB-141D-B89F-602D892E061E}"/>
              </a:ext>
            </a:extLst>
          </p:cNvPr>
          <p:cNvSpPr/>
          <p:nvPr/>
        </p:nvSpPr>
        <p:spPr>
          <a:xfrm>
            <a:off x="2243352" y="4285613"/>
            <a:ext cx="1499272" cy="599310"/>
          </a:xfrm>
          <a:prstGeom prst="cub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LLM</a:t>
            </a: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BD7B2382-EA01-36D2-5AA8-8270EFCE3E56}"/>
              </a:ext>
            </a:extLst>
          </p:cNvPr>
          <p:cNvSpPr/>
          <p:nvPr/>
        </p:nvSpPr>
        <p:spPr>
          <a:xfrm>
            <a:off x="6748107" y="1839923"/>
            <a:ext cx="1499616" cy="1049094"/>
          </a:xfrm>
          <a:prstGeom prst="wedgeRect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Given the user question and the knowledge nugget, write an answer.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501FD24-8C96-CC42-9194-EB458B08F855}"/>
              </a:ext>
            </a:extLst>
          </p:cNvPr>
          <p:cNvCxnSpPr>
            <a:cxnSpLocks/>
          </p:cNvCxnSpPr>
          <p:nvPr/>
        </p:nvCxnSpPr>
        <p:spPr>
          <a:xfrm flipV="1">
            <a:off x="7492065" y="3956834"/>
            <a:ext cx="0" cy="377791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C31B63C-75FA-900F-8FC6-04B9F05E07BB}"/>
              </a:ext>
            </a:extLst>
          </p:cNvPr>
          <p:cNvCxnSpPr>
            <a:cxnSpLocks/>
          </p:cNvCxnSpPr>
          <p:nvPr/>
        </p:nvCxnSpPr>
        <p:spPr>
          <a:xfrm>
            <a:off x="8414642" y="3512691"/>
            <a:ext cx="367659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93B0871-5E0B-F5D0-136E-943BE27308B5}"/>
              </a:ext>
            </a:extLst>
          </p:cNvPr>
          <p:cNvCxnSpPr>
            <a:cxnSpLocks/>
          </p:cNvCxnSpPr>
          <p:nvPr/>
        </p:nvCxnSpPr>
        <p:spPr>
          <a:xfrm flipV="1">
            <a:off x="3894745" y="2253303"/>
            <a:ext cx="2649083" cy="21966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ube 28">
            <a:extLst>
              <a:ext uri="{FF2B5EF4-FFF2-40B4-BE49-F238E27FC236}">
                <a16:creationId xmlns:a16="http://schemas.microsoft.com/office/drawing/2014/main" id="{31E8D7EF-FBD2-DC01-6AAF-DF021A95B379}"/>
              </a:ext>
            </a:extLst>
          </p:cNvPr>
          <p:cNvSpPr/>
          <p:nvPr/>
        </p:nvSpPr>
        <p:spPr>
          <a:xfrm>
            <a:off x="6759867" y="3213036"/>
            <a:ext cx="1499272" cy="599310"/>
          </a:xfrm>
          <a:prstGeom prst="cub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LLM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312C828-550C-06A6-A3CD-266EC038F0C2}"/>
              </a:ext>
            </a:extLst>
          </p:cNvPr>
          <p:cNvCxnSpPr>
            <a:cxnSpLocks/>
          </p:cNvCxnSpPr>
          <p:nvPr/>
        </p:nvCxnSpPr>
        <p:spPr>
          <a:xfrm>
            <a:off x="5099644" y="4585268"/>
            <a:ext cx="367659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30E65D5-A7B7-5BE2-1FE1-ECD337552BEA}"/>
              </a:ext>
            </a:extLst>
          </p:cNvPr>
          <p:cNvCxnSpPr>
            <a:cxnSpLocks/>
          </p:cNvCxnSpPr>
          <p:nvPr/>
        </p:nvCxnSpPr>
        <p:spPr>
          <a:xfrm>
            <a:off x="6257368" y="4582466"/>
            <a:ext cx="367659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9188973-E828-A885-E45B-97A156608EA1}"/>
              </a:ext>
            </a:extLst>
          </p:cNvPr>
          <p:cNvCxnSpPr>
            <a:cxnSpLocks/>
          </p:cNvCxnSpPr>
          <p:nvPr/>
        </p:nvCxnSpPr>
        <p:spPr>
          <a:xfrm rot="5400000" flipV="1">
            <a:off x="2809159" y="2889017"/>
            <a:ext cx="367659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C3BACDFA-3C3F-B576-D0AF-58E32A3E21DF}"/>
              </a:ext>
            </a:extLst>
          </p:cNvPr>
          <p:cNvSpPr/>
          <p:nvPr/>
        </p:nvSpPr>
        <p:spPr>
          <a:xfrm flipH="1">
            <a:off x="2243352" y="3222939"/>
            <a:ext cx="1499272" cy="835768"/>
          </a:xfrm>
          <a:prstGeom prst="wedgeRect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/>
              <a:t>Turn this into a query for our </a:t>
            </a:r>
            <a:r>
              <a:rPr lang="en-US" sz="1400" i="1"/>
              <a:t>&lt;schema&gt;</a:t>
            </a: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C56A7A0E-4FA4-70BD-2FA1-F37D5FD86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Structured RAG – Query Pipeline</a:t>
            </a:r>
          </a:p>
        </p:txBody>
      </p:sp>
      <p:pic>
        <p:nvPicPr>
          <p:cNvPr id="3" name="Graphic 2" descr="Database outline">
            <a:extLst>
              <a:ext uri="{FF2B5EF4-FFF2-40B4-BE49-F238E27FC236}">
                <a16:creationId xmlns:a16="http://schemas.microsoft.com/office/drawing/2014/main" id="{49E78E58-A5BA-252A-B496-958BAC41CAB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424834" y="410455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501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8" grpId="0" animBg="1"/>
      <p:bldP spid="15" grpId="0" animBg="1"/>
      <p:bldP spid="29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AF430B-5544-F599-DB1D-28216EA0F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Structured RAG</a:t>
            </a:r>
            <a:br>
              <a:rPr lang="en-US" sz="5400"/>
            </a:br>
            <a:r>
              <a:rPr lang="en-US" sz="5400"/>
              <a:t>evaluated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A9D3E-60A3-8219-85CB-B66093EB5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t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0"/>
              <a:t>Retrieval recall and precision are better due to extraction and storage of knowledge nuggets, which can be queried more precisely, generating higher information density, leading to better answers.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0"/>
              <a:t>Scalable to much larger conversation histories: indexing approach needs less compute and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0"/>
              <a:t>Can do inference over knowledge nuggets. E.g. </a:t>
            </a:r>
            <a:r>
              <a:rPr lang="en-US" sz="2200" b="0" i="1"/>
              <a:t>artist(Palin) → person(Palin), </a:t>
            </a:r>
            <a:r>
              <a:rPr lang="en-US" sz="2200" b="0"/>
              <a:t>which helps with e.g. “what people did we talk about yesterday?”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0"/>
              <a:t>Some knowledge can be extracted without consulting an LLM (e.g. email headers).</a:t>
            </a:r>
            <a:br>
              <a:rPr lang="en-US" sz="2200" b="0"/>
            </a:br>
            <a:endParaRPr lang="en-US" sz="2200" b="0"/>
          </a:p>
          <a:p>
            <a:pPr marL="285750" indent="-285750"/>
            <a:r>
              <a:rPr lang="en-US" sz="2200"/>
              <a:t>Bulk ingestion is slower, due to the use of an LLM instead of just embeddings.</a:t>
            </a:r>
          </a:p>
        </p:txBody>
      </p:sp>
    </p:spTree>
    <p:extLst>
      <p:ext uri="{BB962C8B-B14F-4D97-AF65-F5344CB8AC3E}">
        <p14:creationId xmlns:p14="http://schemas.microsoft.com/office/powerpoint/2010/main" val="2667301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AF9C8E-A89C-6456-77DC-46BE0040DD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E6B681-5D3F-E479-E037-E65CBCD447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cap="none"/>
              <a:t>Demo: Transcripts</a:t>
            </a:r>
            <a:endParaRPr lang="en-US" sz="2800" cap="none"/>
          </a:p>
        </p:txBody>
      </p:sp>
    </p:spTree>
    <p:extLst>
      <p:ext uri="{BB962C8B-B14F-4D97-AF65-F5344CB8AC3E}">
        <p14:creationId xmlns:p14="http://schemas.microsoft.com/office/powerpoint/2010/main" val="1510619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A7125-DFFB-2BA6-5F66-C23A4115F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B55542-BD1F-3B44-277A-3B5E95923B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cap="none"/>
              <a:t>Demo: Messages</a:t>
            </a:r>
            <a:endParaRPr lang="en-US" sz="2800" cap="none"/>
          </a:p>
        </p:txBody>
      </p:sp>
    </p:spTree>
    <p:extLst>
      <p:ext uri="{BB962C8B-B14F-4D97-AF65-F5344CB8AC3E}">
        <p14:creationId xmlns:p14="http://schemas.microsoft.com/office/powerpoint/2010/main" val="2097595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EDEEB-4B29-D5E2-0E8F-31B06783B9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A1C824CF-64ED-51E1-D339-15604335F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E5596B0-48B7-C581-3054-2614A6B4D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8068925-0A96-3AFB-C0C6-DADFBD627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4">
            <a:extLst>
              <a:ext uri="{FF2B5EF4-FFF2-40B4-BE49-F238E27FC236}">
                <a16:creationId xmlns:a16="http://schemas.microsoft.com/office/drawing/2014/main" id="{7112C65D-3C2A-932B-3A0D-261F1218F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 anchor="t">
            <a:normAutofit/>
          </a:bodyPr>
          <a:lstStyle/>
          <a:p>
            <a:r>
              <a:rPr lang="en-US" sz="4800"/>
              <a:t>Installation</a:t>
            </a:r>
            <a:br>
              <a:rPr lang="en-US" sz="2700"/>
            </a:br>
            <a:r>
              <a:rPr lang="en-US" sz="2700"/>
              <a:t>(Python 3.12,13,14)</a:t>
            </a:r>
            <a:br>
              <a:rPr lang="en-US" sz="4800"/>
            </a:br>
            <a:br>
              <a:rPr lang="en-US" sz="4800"/>
            </a:br>
            <a:br>
              <a:rPr lang="en-US" sz="4800"/>
            </a:br>
            <a:r>
              <a:rPr lang="en-US" sz="4800"/>
              <a:t>Ingest</a:t>
            </a:r>
            <a:br>
              <a:rPr lang="en-US" sz="4800"/>
            </a:br>
            <a:r>
              <a:rPr lang="en-US" sz="4800"/>
              <a:t>messages</a:t>
            </a:r>
            <a:endParaRPr lang="en-US" sz="2400"/>
          </a:p>
        </p:txBody>
      </p:sp>
      <p:sp>
        <p:nvSpPr>
          <p:cNvPr id="32" name="Straight Connector 31">
            <a:extLst>
              <a:ext uri="{FF2B5EF4-FFF2-40B4-BE49-F238E27FC236}">
                <a16:creationId xmlns:a16="http://schemas.microsoft.com/office/drawing/2014/main" id="{80E25FBE-BCEA-6B6E-40A5-9E5E89DE5CE3}"/>
              </a:ext>
            </a:extLst>
          </p:cNvPr>
          <p:cNvSpPr/>
          <p:nvPr/>
        </p:nvSpPr>
        <p:spPr>
          <a:xfrm>
            <a:off x="5093208" y="620393"/>
            <a:ext cx="6263640" cy="0"/>
          </a:xfrm>
          <a:prstGeom prst="line">
            <a:avLst/>
          </a:prstGeom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5FF77C9C-615B-53FA-D56A-7F8E476AAD66}"/>
              </a:ext>
            </a:extLst>
          </p:cNvPr>
          <p:cNvSpPr/>
          <p:nvPr/>
        </p:nvSpPr>
        <p:spPr>
          <a:xfrm>
            <a:off x="5093208" y="620394"/>
            <a:ext cx="6263640" cy="1311044"/>
          </a:xfrm>
          <a:custGeom>
            <a:avLst/>
            <a:gdLst>
              <a:gd name="connsiteX0" fmla="*/ 0 w 6263640"/>
              <a:gd name="connsiteY0" fmla="*/ 0 h 1376171"/>
              <a:gd name="connsiteX1" fmla="*/ 6263640 w 6263640"/>
              <a:gd name="connsiteY1" fmla="*/ 0 h 1376171"/>
              <a:gd name="connsiteX2" fmla="*/ 6263640 w 6263640"/>
              <a:gd name="connsiteY2" fmla="*/ 1376171 h 1376171"/>
              <a:gd name="connsiteX3" fmla="*/ 0 w 6263640"/>
              <a:gd name="connsiteY3" fmla="*/ 1376171 h 1376171"/>
              <a:gd name="connsiteX4" fmla="*/ 0 w 6263640"/>
              <a:gd name="connsiteY4" fmla="*/ 0 h 1376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63640" h="1376171">
                <a:moveTo>
                  <a:pt x="0" y="0"/>
                </a:moveTo>
                <a:lnTo>
                  <a:pt x="6263640" y="0"/>
                </a:lnTo>
                <a:lnTo>
                  <a:pt x="6263640" y="1376171"/>
                </a:lnTo>
                <a:lnTo>
                  <a:pt x="0" y="137617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10" tIns="80010" rIns="80010" bIns="80010" numCol="1" spcCol="1270" anchor="t" anchorCtr="0">
            <a:noAutofit/>
          </a:bodyPr>
          <a:lstStyle/>
          <a:p>
            <a:pPr lvl="0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/>
              <a:t>$ </a:t>
            </a:r>
            <a:r>
              <a:rPr lang="en-US" b="1" dirty="0"/>
              <a:t>pip install </a:t>
            </a:r>
            <a:r>
              <a:rPr lang="en-US" b="1" dirty="0" err="1"/>
              <a:t>typeagent</a:t>
            </a:r>
            <a:r>
              <a:rPr lang="en-US" b="1" dirty="0"/>
              <a:t>                                     </a:t>
            </a:r>
            <a:r>
              <a:rPr lang="en-US" dirty="0"/>
              <a:t># version 0.3.0</a:t>
            </a:r>
          </a:p>
          <a:p>
            <a:pPr marL="0" lvl="0" indent="0" algn="l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dirty="0"/>
              <a:t>$ export OPENAI_API_KEY=</a:t>
            </a:r>
            <a:r>
              <a:rPr lang="en-US" dirty="0" err="1"/>
              <a:t>xxxxxxxx</a:t>
            </a:r>
            <a:endParaRPr lang="en-US" dirty="0"/>
          </a:p>
          <a:p>
            <a:pPr marL="0" lvl="0" indent="0" algn="l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kern="1200" dirty="0"/>
              <a:t># Or put env vars in .env</a:t>
            </a:r>
          </a:p>
        </p:txBody>
      </p:sp>
      <p:sp>
        <p:nvSpPr>
          <p:cNvPr id="34" name="Straight Connector 33">
            <a:extLst>
              <a:ext uri="{FF2B5EF4-FFF2-40B4-BE49-F238E27FC236}">
                <a16:creationId xmlns:a16="http://schemas.microsoft.com/office/drawing/2014/main" id="{42EBF39D-8D44-5FCF-E6FF-2803D05E6AC0}"/>
              </a:ext>
            </a:extLst>
          </p:cNvPr>
          <p:cNvSpPr/>
          <p:nvPr/>
        </p:nvSpPr>
        <p:spPr>
          <a:xfrm>
            <a:off x="5093208" y="1903416"/>
            <a:ext cx="6263640" cy="0"/>
          </a:xfrm>
          <a:prstGeom prst="line">
            <a:avLst/>
          </a:prstGeom>
        </p:spPr>
        <p:style>
          <a:lnRef idx="2">
            <a:schemeClr val="accent2">
              <a:hueOff val="2147871"/>
              <a:satOff val="-6164"/>
              <a:lumOff val="-9870"/>
              <a:alphaOff val="0"/>
            </a:schemeClr>
          </a:lnRef>
          <a:fillRef idx="1">
            <a:schemeClr val="accent2">
              <a:hueOff val="2147871"/>
              <a:satOff val="-6164"/>
              <a:lumOff val="-9870"/>
              <a:alphaOff val="0"/>
            </a:schemeClr>
          </a:fillRef>
          <a:effectRef idx="0">
            <a:schemeClr val="accent2">
              <a:hueOff val="2147871"/>
              <a:satOff val="-6164"/>
              <a:lumOff val="-987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163E1701-9A5F-2715-8657-7A076426A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51508D92-44EA-E68B-ADB2-7064882A2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0B113B5C-F996-5E83-0DE0-87789AB550D2}"/>
              </a:ext>
            </a:extLst>
          </p:cNvPr>
          <p:cNvSpPr/>
          <p:nvPr/>
        </p:nvSpPr>
        <p:spPr>
          <a:xfrm>
            <a:off x="5114980" y="1967116"/>
            <a:ext cx="6263640" cy="4209843"/>
          </a:xfrm>
          <a:custGeom>
            <a:avLst/>
            <a:gdLst>
              <a:gd name="connsiteX0" fmla="*/ 0 w 6263640"/>
              <a:gd name="connsiteY0" fmla="*/ 0 h 1376171"/>
              <a:gd name="connsiteX1" fmla="*/ 6263640 w 6263640"/>
              <a:gd name="connsiteY1" fmla="*/ 0 h 1376171"/>
              <a:gd name="connsiteX2" fmla="*/ 6263640 w 6263640"/>
              <a:gd name="connsiteY2" fmla="*/ 1376171 h 1376171"/>
              <a:gd name="connsiteX3" fmla="*/ 0 w 6263640"/>
              <a:gd name="connsiteY3" fmla="*/ 1376171 h 1376171"/>
              <a:gd name="connsiteX4" fmla="*/ 0 w 6263640"/>
              <a:gd name="connsiteY4" fmla="*/ 0 h 1376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63640" h="1376171">
                <a:moveTo>
                  <a:pt x="0" y="0"/>
                </a:moveTo>
                <a:lnTo>
                  <a:pt x="6263640" y="0"/>
                </a:lnTo>
                <a:lnTo>
                  <a:pt x="6263640" y="1376171"/>
                </a:lnTo>
                <a:lnTo>
                  <a:pt x="0" y="137617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10" tIns="80010" rIns="80010" bIns="80010" numCol="1" spcCol="1270" anchor="t" anchorCtr="0">
            <a:noAutofit/>
          </a:bodyPr>
          <a:lstStyle/>
          <a:p>
            <a:pPr marL="0" lvl="0" indent="0" algn="l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2100" kern="1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7619C7-FE57-DF94-77AA-65CC451D2EA4}"/>
              </a:ext>
            </a:extLst>
          </p:cNvPr>
          <p:cNvSpPr txBox="1"/>
          <p:nvPr/>
        </p:nvSpPr>
        <p:spPr>
          <a:xfrm>
            <a:off x="5088792" y="1920963"/>
            <a:ext cx="628982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0"/>
              <a:t>from  </a:t>
            </a:r>
            <a:r>
              <a:rPr lang="en-US" b="0" err="1"/>
              <a:t>typeagent</a:t>
            </a:r>
            <a:r>
              <a:rPr lang="en-US" b="0"/>
              <a:t> import </a:t>
            </a:r>
            <a:r>
              <a:rPr lang="en-US" b="0" err="1"/>
              <a:t>create_conversation</a:t>
            </a:r>
            <a:endParaRPr lang="en-US" b="0"/>
          </a:p>
          <a:p>
            <a:endParaRPr lang="en-US"/>
          </a:p>
          <a:p>
            <a:r>
              <a:rPr lang="en-US"/>
              <a:t>from </a:t>
            </a:r>
            <a:r>
              <a:rPr lang="en-US" err="1"/>
              <a:t>typeagent.transcripts.transcript</a:t>
            </a:r>
            <a:r>
              <a:rPr lang="en-US"/>
              <a:t> import (</a:t>
            </a:r>
          </a:p>
          <a:p>
            <a:r>
              <a:rPr lang="en-US"/>
              <a:t>                </a:t>
            </a:r>
            <a:r>
              <a:rPr lang="en-US" err="1"/>
              <a:t>TranscriptMessage</a:t>
            </a:r>
            <a:r>
              <a:rPr lang="en-US"/>
              <a:t>, </a:t>
            </a:r>
            <a:r>
              <a:rPr lang="en-US" err="1"/>
              <a:t>TranscriptMessageMeta</a:t>
            </a:r>
            <a:r>
              <a:rPr lang="en-US"/>
              <a:t>)</a:t>
            </a:r>
          </a:p>
          <a:p>
            <a:endParaRPr lang="en-US"/>
          </a:p>
          <a:p>
            <a:r>
              <a:rPr lang="en-US" b="1"/>
              <a:t>conv = await </a:t>
            </a:r>
            <a:r>
              <a:rPr lang="en-US" b="1" err="1"/>
              <a:t>create_conversation</a:t>
            </a:r>
            <a:r>
              <a:rPr lang="en-US" b="1"/>
              <a:t>(</a:t>
            </a:r>
            <a:br>
              <a:rPr lang="en-US" b="1"/>
            </a:br>
            <a:r>
              <a:rPr lang="en-US" b="1"/>
              <a:t>                                "</a:t>
            </a:r>
            <a:r>
              <a:rPr lang="en-US" b="1" err="1"/>
              <a:t>mymemory.db</a:t>
            </a:r>
            <a:r>
              <a:rPr lang="en-US" b="1"/>
              <a:t>", </a:t>
            </a:r>
            <a:r>
              <a:rPr lang="en-US" b="1" err="1"/>
              <a:t>TranscriptMessage</a:t>
            </a:r>
            <a:r>
              <a:rPr lang="en-US" b="1"/>
              <a:t>)</a:t>
            </a:r>
          </a:p>
          <a:p>
            <a:endParaRPr lang="en-US"/>
          </a:p>
          <a:p>
            <a:r>
              <a:rPr lang="en-US" b="0" err="1"/>
              <a:t>msgs</a:t>
            </a:r>
            <a:r>
              <a:rPr lang="en-US" b="0"/>
              <a:t> = [</a:t>
            </a:r>
            <a:r>
              <a:rPr lang="en-US" err="1"/>
              <a:t>TranscriptMessage</a:t>
            </a:r>
            <a:r>
              <a:rPr lang="en-US"/>
              <a:t>(</a:t>
            </a:r>
            <a:br>
              <a:rPr lang="en-US"/>
            </a:br>
            <a:r>
              <a:rPr lang="en-US"/>
              <a:t>                          </a:t>
            </a:r>
            <a:r>
              <a:rPr lang="en-US" err="1"/>
              <a:t>text_chunks</a:t>
            </a:r>
            <a:r>
              <a:rPr lang="en-US"/>
              <a:t>=[chunk],</a:t>
            </a:r>
            <a:br>
              <a:rPr lang="en-US"/>
            </a:br>
            <a:r>
              <a:rPr lang="en-US"/>
              <a:t>                          metadata=</a:t>
            </a:r>
          </a:p>
          <a:p>
            <a:r>
              <a:rPr lang="en-US"/>
              <a:t>                              </a:t>
            </a:r>
            <a:r>
              <a:rPr lang="en-US" err="1"/>
              <a:t>TranscriptMessageMeta</a:t>
            </a:r>
            <a:r>
              <a:rPr lang="en-US"/>
              <a:t>(speaker=speaker))</a:t>
            </a:r>
            <a:br>
              <a:rPr lang="en-US"/>
            </a:br>
            <a:r>
              <a:rPr lang="en-US"/>
              <a:t>                  for chunk, speaker in …..]  # You have to code the '…..'</a:t>
            </a:r>
          </a:p>
          <a:p>
            <a:endParaRPr lang="en-US" b="0"/>
          </a:p>
          <a:p>
            <a:r>
              <a:rPr lang="en-US" b="1"/>
              <a:t>await conv. </a:t>
            </a:r>
            <a:r>
              <a:rPr lang="en-US" b="1" err="1"/>
              <a:t>add_messages_with_indexing</a:t>
            </a:r>
            <a:r>
              <a:rPr lang="en-US" b="1"/>
              <a:t>(</a:t>
            </a:r>
            <a:r>
              <a:rPr lang="en-US" b="1" err="1"/>
              <a:t>msgs</a:t>
            </a:r>
            <a:r>
              <a:rPr lang="en-US" b="1"/>
              <a:t>)   </a:t>
            </a:r>
          </a:p>
        </p:txBody>
      </p:sp>
    </p:spTree>
    <p:extLst>
      <p:ext uri="{BB962C8B-B14F-4D97-AF65-F5344CB8AC3E}">
        <p14:creationId xmlns:p14="http://schemas.microsoft.com/office/powerpoint/2010/main" val="316152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D5D328-31CB-0D1F-D0F0-749AF58F0F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E27227EC-F434-0599-E631-65722C815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6C72CBE-5A0E-261A-0528-C3513D2C46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E584AF2-C80A-85AF-B09D-0D85B7CA2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4">
            <a:extLst>
              <a:ext uri="{FF2B5EF4-FFF2-40B4-BE49-F238E27FC236}">
                <a16:creationId xmlns:a16="http://schemas.microsoft.com/office/drawing/2014/main" id="{78C15B15-39EC-D28B-29F1-A6331D04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 anchor="t">
            <a:normAutofit/>
          </a:bodyPr>
          <a:lstStyle/>
          <a:p>
            <a:r>
              <a:rPr lang="en-US" sz="4800"/>
              <a:t>Query database</a:t>
            </a:r>
            <a:br>
              <a:rPr lang="en-US" sz="4800"/>
            </a:br>
            <a:r>
              <a:rPr lang="en-US" sz="3200"/>
              <a:t>(tentative API)</a:t>
            </a:r>
          </a:p>
        </p:txBody>
      </p:sp>
      <p:sp>
        <p:nvSpPr>
          <p:cNvPr id="34" name="Straight Connector 33">
            <a:extLst>
              <a:ext uri="{FF2B5EF4-FFF2-40B4-BE49-F238E27FC236}">
                <a16:creationId xmlns:a16="http://schemas.microsoft.com/office/drawing/2014/main" id="{EC57B8EA-E20E-E7F3-6370-4B6759894F11}"/>
              </a:ext>
            </a:extLst>
          </p:cNvPr>
          <p:cNvSpPr/>
          <p:nvPr/>
        </p:nvSpPr>
        <p:spPr>
          <a:xfrm>
            <a:off x="5088792" y="766763"/>
            <a:ext cx="6263640" cy="0"/>
          </a:xfrm>
          <a:prstGeom prst="line">
            <a:avLst/>
          </a:prstGeom>
        </p:spPr>
        <p:style>
          <a:lnRef idx="2">
            <a:schemeClr val="accent2">
              <a:hueOff val="2147871"/>
              <a:satOff val="-6164"/>
              <a:lumOff val="-9870"/>
              <a:alphaOff val="0"/>
            </a:schemeClr>
          </a:lnRef>
          <a:fillRef idx="1">
            <a:schemeClr val="accent2">
              <a:hueOff val="2147871"/>
              <a:satOff val="-6164"/>
              <a:lumOff val="-9870"/>
              <a:alphaOff val="0"/>
            </a:schemeClr>
          </a:fillRef>
          <a:effectRef idx="0">
            <a:schemeClr val="accent2">
              <a:hueOff val="2147871"/>
              <a:satOff val="-6164"/>
              <a:lumOff val="-987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B57D1F44-A725-075A-0D0B-C409BA432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CC1E378C-C4B3-0C01-4BE8-CC0072ABA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A27C46D0-F2B7-710C-297D-0A395C284153}"/>
              </a:ext>
            </a:extLst>
          </p:cNvPr>
          <p:cNvSpPr/>
          <p:nvPr/>
        </p:nvSpPr>
        <p:spPr>
          <a:xfrm>
            <a:off x="5114980" y="1967116"/>
            <a:ext cx="6263640" cy="4209843"/>
          </a:xfrm>
          <a:custGeom>
            <a:avLst/>
            <a:gdLst>
              <a:gd name="connsiteX0" fmla="*/ 0 w 6263640"/>
              <a:gd name="connsiteY0" fmla="*/ 0 h 1376171"/>
              <a:gd name="connsiteX1" fmla="*/ 6263640 w 6263640"/>
              <a:gd name="connsiteY1" fmla="*/ 0 h 1376171"/>
              <a:gd name="connsiteX2" fmla="*/ 6263640 w 6263640"/>
              <a:gd name="connsiteY2" fmla="*/ 1376171 h 1376171"/>
              <a:gd name="connsiteX3" fmla="*/ 0 w 6263640"/>
              <a:gd name="connsiteY3" fmla="*/ 1376171 h 1376171"/>
              <a:gd name="connsiteX4" fmla="*/ 0 w 6263640"/>
              <a:gd name="connsiteY4" fmla="*/ 0 h 1376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63640" h="1376171">
                <a:moveTo>
                  <a:pt x="0" y="0"/>
                </a:moveTo>
                <a:lnTo>
                  <a:pt x="6263640" y="0"/>
                </a:lnTo>
                <a:lnTo>
                  <a:pt x="6263640" y="1376171"/>
                </a:lnTo>
                <a:lnTo>
                  <a:pt x="0" y="1376171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0010" tIns="80010" rIns="80010" bIns="80010" numCol="1" spcCol="1270" anchor="t" anchorCtr="0">
            <a:noAutofit/>
          </a:bodyPr>
          <a:lstStyle/>
          <a:p>
            <a:pPr marL="0" lvl="0" indent="0" algn="l" defTabSz="933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2100" kern="12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7E2B96-BF11-CCA8-76EF-F017715C6A84}"/>
              </a:ext>
            </a:extLst>
          </p:cNvPr>
          <p:cNvSpPr txBox="1"/>
          <p:nvPr/>
        </p:nvSpPr>
        <p:spPr>
          <a:xfrm>
            <a:off x="5088792" y="773970"/>
            <a:ext cx="609755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/>
              <a:t>from  </a:t>
            </a:r>
            <a:r>
              <a:rPr lang="en-US" sz="2000" err="1"/>
              <a:t>typeagent</a:t>
            </a:r>
            <a:r>
              <a:rPr lang="en-US" sz="2000"/>
              <a:t> import </a:t>
            </a:r>
            <a:r>
              <a:rPr lang="en-US" sz="2000" err="1"/>
              <a:t>create_conversation</a:t>
            </a:r>
            <a:endParaRPr lang="en-US" sz="2000"/>
          </a:p>
          <a:p>
            <a:br>
              <a:rPr lang="en-US" sz="2000"/>
            </a:br>
            <a:r>
              <a:rPr lang="en-US" sz="2000"/>
              <a:t>conv = await </a:t>
            </a:r>
            <a:r>
              <a:rPr lang="en-US" sz="2000" err="1"/>
              <a:t>create_conversation</a:t>
            </a:r>
            <a:r>
              <a:rPr lang="en-US" sz="2000"/>
              <a:t>("</a:t>
            </a:r>
            <a:r>
              <a:rPr lang="en-US" sz="2000" err="1"/>
              <a:t>mymemory.db</a:t>
            </a:r>
            <a:r>
              <a:rPr lang="en-US" sz="2000"/>
              <a:t>",</a:t>
            </a:r>
            <a:br>
              <a:rPr lang="en-US" sz="2000"/>
            </a:br>
            <a:r>
              <a:rPr lang="en-US" sz="2000"/>
              <a:t>                                                                       </a:t>
            </a:r>
            <a:r>
              <a:rPr lang="en-US" sz="2000" err="1"/>
              <a:t>TranscriptMessage</a:t>
            </a:r>
            <a:r>
              <a:rPr lang="en-US" sz="2000"/>
              <a:t>)</a:t>
            </a:r>
          </a:p>
          <a:p>
            <a:endParaRPr lang="en-US" sz="2000"/>
          </a:p>
          <a:p>
            <a:r>
              <a:rPr lang="en-US" sz="2000"/>
              <a:t>question = input(“</a:t>
            </a:r>
            <a:r>
              <a:rPr lang="en-US" sz="2000" err="1"/>
              <a:t>typeagent</a:t>
            </a:r>
            <a:r>
              <a:rPr lang="en-US" sz="2000"/>
              <a:t>&gt; ")</a:t>
            </a:r>
          </a:p>
          <a:p>
            <a:r>
              <a:rPr lang="en-US" sz="2000" b="1"/>
              <a:t>answer = await </a:t>
            </a:r>
            <a:r>
              <a:rPr lang="en-US" sz="2000" b="1" err="1"/>
              <a:t>conv.query</a:t>
            </a:r>
            <a:r>
              <a:rPr lang="en-US" sz="2000" b="1"/>
              <a:t>(question)</a:t>
            </a:r>
          </a:p>
          <a:p>
            <a:r>
              <a:rPr lang="en-US" sz="2000"/>
              <a:t>print(answer)</a:t>
            </a:r>
          </a:p>
        </p:txBody>
      </p:sp>
    </p:spTree>
    <p:extLst>
      <p:ext uri="{BB962C8B-B14F-4D97-AF65-F5344CB8AC3E}">
        <p14:creationId xmlns:p14="http://schemas.microsoft.com/office/powerpoint/2010/main" val="627892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F54C7D-3B1B-34C2-6A48-845EFEB95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FD7EB39-A5E7-6C85-18B6-E3FAFB22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74A4FD0-C1AC-8B72-D9D5-4B8EB8AC0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06E0CC2-5AB7-CA9C-1C1F-C76073125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4">
            <a:extLst>
              <a:ext uri="{FF2B5EF4-FFF2-40B4-BE49-F238E27FC236}">
                <a16:creationId xmlns:a16="http://schemas.microsoft.com/office/drawing/2014/main" id="{D5003AD2-265E-43A9-DEDC-5669F5BD8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en-US" sz="5200"/>
              <a:t>Resources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26FBB36-71DC-2D49-179D-2183E1B199C8}"/>
              </a:ext>
            </a:extLst>
          </p:cNvPr>
          <p:cNvGrpSpPr/>
          <p:nvPr/>
        </p:nvGrpSpPr>
        <p:grpSpPr>
          <a:xfrm>
            <a:off x="5093208" y="620392"/>
            <a:ext cx="6263640" cy="5504686"/>
            <a:chOff x="5093208" y="620392"/>
            <a:chExt cx="6263640" cy="5504686"/>
          </a:xfrm>
        </p:grpSpPr>
        <p:sp>
          <p:nvSpPr>
            <p:cNvPr id="32" name="Straight Connector 31">
              <a:extLst>
                <a:ext uri="{FF2B5EF4-FFF2-40B4-BE49-F238E27FC236}">
                  <a16:creationId xmlns:a16="http://schemas.microsoft.com/office/drawing/2014/main" id="{58BE1254-A17C-41A8-6465-138406A98938}"/>
                </a:ext>
              </a:extLst>
            </p:cNvPr>
            <p:cNvSpPr/>
            <p:nvPr/>
          </p:nvSpPr>
          <p:spPr>
            <a:xfrm>
              <a:off x="5093208" y="620392"/>
              <a:ext cx="6263640" cy="0"/>
            </a:xfrm>
            <a:prstGeom prst="line">
              <a:avLst/>
            </a:pr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99815A3-09A7-7EE9-3B12-E39B21A26488}"/>
                </a:ext>
              </a:extLst>
            </p:cNvPr>
            <p:cNvSpPr/>
            <p:nvPr/>
          </p:nvSpPr>
          <p:spPr>
            <a:xfrm>
              <a:off x="5093208" y="620392"/>
              <a:ext cx="6263640" cy="1376171"/>
            </a:xfrm>
            <a:custGeom>
              <a:avLst/>
              <a:gdLst>
                <a:gd name="connsiteX0" fmla="*/ 0 w 6263640"/>
                <a:gd name="connsiteY0" fmla="*/ 0 h 1376171"/>
                <a:gd name="connsiteX1" fmla="*/ 6263640 w 6263640"/>
                <a:gd name="connsiteY1" fmla="*/ 0 h 1376171"/>
                <a:gd name="connsiteX2" fmla="*/ 6263640 w 6263640"/>
                <a:gd name="connsiteY2" fmla="*/ 1376171 h 1376171"/>
                <a:gd name="connsiteX3" fmla="*/ 0 w 6263640"/>
                <a:gd name="connsiteY3" fmla="*/ 1376171 h 1376171"/>
                <a:gd name="connsiteX4" fmla="*/ 0 w 6263640"/>
                <a:gd name="connsiteY4" fmla="*/ 0 h 1376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63640" h="1376171">
                  <a:moveTo>
                    <a:pt x="0" y="0"/>
                  </a:moveTo>
                  <a:lnTo>
                    <a:pt x="6263640" y="0"/>
                  </a:lnTo>
                  <a:lnTo>
                    <a:pt x="6263640" y="1376171"/>
                  </a:lnTo>
                  <a:lnTo>
                    <a:pt x="0" y="137617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r>
                <a:rPr lang="en-US" sz="2400"/>
                <a:t>Repo:</a:t>
              </a:r>
              <a:br>
                <a:rPr lang="en-US" sz="2400"/>
              </a:br>
              <a:r>
                <a:rPr lang="en-US" sz="2400"/>
                <a:t>https://</a:t>
              </a:r>
              <a:r>
                <a:rPr lang="en-US" sz="2400" b="0"/>
                <a:t>github.com/microsoft/typeagent-py</a:t>
              </a:r>
            </a:p>
          </p:txBody>
        </p:sp>
        <p:sp>
          <p:nvSpPr>
            <p:cNvPr id="34" name="Straight Connector 33">
              <a:extLst>
                <a:ext uri="{FF2B5EF4-FFF2-40B4-BE49-F238E27FC236}">
                  <a16:creationId xmlns:a16="http://schemas.microsoft.com/office/drawing/2014/main" id="{9E4EE296-8124-E963-3E39-AAB8864EA225}"/>
                </a:ext>
              </a:extLst>
            </p:cNvPr>
            <p:cNvSpPr/>
            <p:nvPr/>
          </p:nvSpPr>
          <p:spPr>
            <a:xfrm>
              <a:off x="5093208" y="1996563"/>
              <a:ext cx="6263640" cy="0"/>
            </a:xfrm>
            <a:prstGeom prst="line">
              <a:avLst/>
            </a:prstGeom>
          </p:spPr>
          <p:style>
            <a:lnRef idx="2">
              <a:schemeClr val="accent2">
                <a:hueOff val="2147871"/>
                <a:satOff val="-6164"/>
                <a:lumOff val="-9870"/>
                <a:alphaOff val="0"/>
              </a:schemeClr>
            </a:lnRef>
            <a:fillRef idx="1">
              <a:schemeClr val="accent2">
                <a:hueOff val="2147871"/>
                <a:satOff val="-6164"/>
                <a:lumOff val="-9870"/>
                <a:alphaOff val="0"/>
              </a:schemeClr>
            </a:fillRef>
            <a:effectRef idx="0">
              <a:schemeClr val="accent2">
                <a:hueOff val="2147871"/>
                <a:satOff val="-6164"/>
                <a:lumOff val="-987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13F0608-ABE8-943B-3A26-B6212CF43FCB}"/>
                </a:ext>
              </a:extLst>
            </p:cNvPr>
            <p:cNvSpPr/>
            <p:nvPr/>
          </p:nvSpPr>
          <p:spPr>
            <a:xfrm>
              <a:off x="5093208" y="1996563"/>
              <a:ext cx="6263640" cy="1376171"/>
            </a:xfrm>
            <a:custGeom>
              <a:avLst/>
              <a:gdLst>
                <a:gd name="connsiteX0" fmla="*/ 0 w 6263640"/>
                <a:gd name="connsiteY0" fmla="*/ 0 h 1376171"/>
                <a:gd name="connsiteX1" fmla="*/ 6263640 w 6263640"/>
                <a:gd name="connsiteY1" fmla="*/ 0 h 1376171"/>
                <a:gd name="connsiteX2" fmla="*/ 6263640 w 6263640"/>
                <a:gd name="connsiteY2" fmla="*/ 1376171 h 1376171"/>
                <a:gd name="connsiteX3" fmla="*/ 0 w 6263640"/>
                <a:gd name="connsiteY3" fmla="*/ 1376171 h 1376171"/>
                <a:gd name="connsiteX4" fmla="*/ 0 w 6263640"/>
                <a:gd name="connsiteY4" fmla="*/ 0 h 1376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63640" h="1376171">
                  <a:moveTo>
                    <a:pt x="0" y="0"/>
                  </a:moveTo>
                  <a:lnTo>
                    <a:pt x="6263640" y="0"/>
                  </a:lnTo>
                  <a:lnTo>
                    <a:pt x="6263640" y="1376171"/>
                  </a:lnTo>
                  <a:lnTo>
                    <a:pt x="0" y="137617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r>
                <a:rPr lang="en-US" sz="2400"/>
                <a:t>Docs:</a:t>
              </a:r>
              <a:br>
                <a:rPr lang="en-US" sz="2400"/>
              </a:br>
              <a:r>
                <a:rPr lang="en-US" sz="2400" b="0"/>
                <a:t>https://github.com/microsoft/typeagent-py/</a:t>
              </a:r>
              <a:br>
                <a:rPr lang="en-US" sz="2400" b="0"/>
              </a:br>
              <a:r>
                <a:rPr lang="en-US" sz="2400" b="0"/>
                <a:t>tree/main/docs/README.md</a:t>
              </a:r>
            </a:p>
          </p:txBody>
        </p:sp>
        <p:sp>
          <p:nvSpPr>
            <p:cNvPr id="36" name="Straight Connector 35">
              <a:extLst>
                <a:ext uri="{FF2B5EF4-FFF2-40B4-BE49-F238E27FC236}">
                  <a16:creationId xmlns:a16="http://schemas.microsoft.com/office/drawing/2014/main" id="{82C9F4E4-B13C-74FE-550F-614B9FCDC97E}"/>
                </a:ext>
              </a:extLst>
            </p:cNvPr>
            <p:cNvSpPr/>
            <p:nvPr/>
          </p:nvSpPr>
          <p:spPr>
            <a:xfrm>
              <a:off x="5093208" y="3372735"/>
              <a:ext cx="6263640" cy="0"/>
            </a:xfrm>
            <a:prstGeom prst="line">
              <a:avLst/>
            </a:prstGeom>
          </p:spPr>
          <p:style>
            <a:lnRef idx="2">
              <a:schemeClr val="accent2">
                <a:hueOff val="4295743"/>
                <a:satOff val="-12329"/>
                <a:lumOff val="-19739"/>
                <a:alphaOff val="0"/>
              </a:schemeClr>
            </a:lnRef>
            <a:fillRef idx="1">
              <a:schemeClr val="accent2">
                <a:hueOff val="4295743"/>
                <a:satOff val="-12329"/>
                <a:lumOff val="-19739"/>
                <a:alphaOff val="0"/>
              </a:schemeClr>
            </a:fillRef>
            <a:effectRef idx="0">
              <a:schemeClr val="accent2">
                <a:hueOff val="4295743"/>
                <a:satOff val="-12329"/>
                <a:lumOff val="-19739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B19E178-B54D-CF47-2351-2DA8F6AF32BA}"/>
                </a:ext>
              </a:extLst>
            </p:cNvPr>
            <p:cNvSpPr/>
            <p:nvPr/>
          </p:nvSpPr>
          <p:spPr>
            <a:xfrm>
              <a:off x="5093208" y="3372735"/>
              <a:ext cx="6263640" cy="1376171"/>
            </a:xfrm>
            <a:custGeom>
              <a:avLst/>
              <a:gdLst>
                <a:gd name="connsiteX0" fmla="*/ 0 w 6263640"/>
                <a:gd name="connsiteY0" fmla="*/ 0 h 1376171"/>
                <a:gd name="connsiteX1" fmla="*/ 6263640 w 6263640"/>
                <a:gd name="connsiteY1" fmla="*/ 0 h 1376171"/>
                <a:gd name="connsiteX2" fmla="*/ 6263640 w 6263640"/>
                <a:gd name="connsiteY2" fmla="*/ 1376171 h 1376171"/>
                <a:gd name="connsiteX3" fmla="*/ 0 w 6263640"/>
                <a:gd name="connsiteY3" fmla="*/ 1376171 h 1376171"/>
                <a:gd name="connsiteX4" fmla="*/ 0 w 6263640"/>
                <a:gd name="connsiteY4" fmla="*/ 0 h 1376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63640" h="1376171">
                  <a:moveTo>
                    <a:pt x="0" y="0"/>
                  </a:moveTo>
                  <a:lnTo>
                    <a:pt x="6263640" y="0"/>
                  </a:lnTo>
                  <a:lnTo>
                    <a:pt x="6263640" y="1376171"/>
                  </a:lnTo>
                  <a:lnTo>
                    <a:pt x="0" y="137617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r>
                <a:rPr lang="en-US" sz="2400" err="1"/>
                <a:t>PyPI</a:t>
              </a:r>
              <a:r>
                <a:rPr lang="en-US" sz="2400"/>
                <a:t>:</a:t>
              </a:r>
              <a:br>
                <a:rPr lang="en-US" sz="2400"/>
              </a:br>
              <a:r>
                <a:rPr lang="en-US" sz="2400"/>
                <a:t>https://</a:t>
              </a:r>
              <a:r>
                <a:rPr lang="en-US" sz="2400" b="0"/>
                <a:t>pypi.org/project/typeagent</a:t>
              </a:r>
            </a:p>
          </p:txBody>
        </p:sp>
        <p:sp>
          <p:nvSpPr>
            <p:cNvPr id="38" name="Straight Connector 37">
              <a:extLst>
                <a:ext uri="{FF2B5EF4-FFF2-40B4-BE49-F238E27FC236}">
                  <a16:creationId xmlns:a16="http://schemas.microsoft.com/office/drawing/2014/main" id="{305453B4-672C-0E5C-00EC-FB0F5022594E}"/>
                </a:ext>
              </a:extLst>
            </p:cNvPr>
            <p:cNvSpPr/>
            <p:nvPr/>
          </p:nvSpPr>
          <p:spPr>
            <a:xfrm>
              <a:off x="5093208" y="4748907"/>
              <a:ext cx="6263640" cy="0"/>
            </a:xfrm>
            <a:prstGeom prst="line">
              <a:avLst/>
            </a:prstGeom>
          </p:spPr>
          <p:style>
            <a:lnRef idx="2">
              <a:schemeClr val="accent2">
                <a:hueOff val="6443614"/>
                <a:satOff val="-18493"/>
                <a:lumOff val="-29609"/>
                <a:alphaOff val="0"/>
              </a:schemeClr>
            </a:lnRef>
            <a:fillRef idx="1">
              <a:schemeClr val="accent2">
                <a:hueOff val="6443614"/>
                <a:satOff val="-18493"/>
                <a:lumOff val="-29609"/>
                <a:alphaOff val="0"/>
              </a:schemeClr>
            </a:fillRef>
            <a:effectRef idx="0">
              <a:schemeClr val="accent2">
                <a:hueOff val="6443614"/>
                <a:satOff val="-18493"/>
                <a:lumOff val="-29609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85462EAB-8736-757F-76CD-FC019D49AE71}"/>
                </a:ext>
              </a:extLst>
            </p:cNvPr>
            <p:cNvSpPr/>
            <p:nvPr/>
          </p:nvSpPr>
          <p:spPr>
            <a:xfrm>
              <a:off x="5093208" y="4748907"/>
              <a:ext cx="6263640" cy="1376171"/>
            </a:xfrm>
            <a:custGeom>
              <a:avLst/>
              <a:gdLst>
                <a:gd name="connsiteX0" fmla="*/ 0 w 6263640"/>
                <a:gd name="connsiteY0" fmla="*/ 0 h 1376171"/>
                <a:gd name="connsiteX1" fmla="*/ 6263640 w 6263640"/>
                <a:gd name="connsiteY1" fmla="*/ 0 h 1376171"/>
                <a:gd name="connsiteX2" fmla="*/ 6263640 w 6263640"/>
                <a:gd name="connsiteY2" fmla="*/ 1376171 h 1376171"/>
                <a:gd name="connsiteX3" fmla="*/ 0 w 6263640"/>
                <a:gd name="connsiteY3" fmla="*/ 1376171 h 1376171"/>
                <a:gd name="connsiteX4" fmla="*/ 0 w 6263640"/>
                <a:gd name="connsiteY4" fmla="*/ 0 h 1376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63640" h="1376171">
                  <a:moveTo>
                    <a:pt x="0" y="0"/>
                  </a:moveTo>
                  <a:lnTo>
                    <a:pt x="6263640" y="0"/>
                  </a:lnTo>
                  <a:lnTo>
                    <a:pt x="6263640" y="1376171"/>
                  </a:lnTo>
                  <a:lnTo>
                    <a:pt x="0" y="137617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r>
                <a:rPr lang="en-US" sz="2400"/>
                <a:t>Papers:</a:t>
              </a:r>
              <a:br>
                <a:rPr lang="en-US" sz="2400"/>
              </a:br>
              <a:r>
                <a:rPr lang="en-US" sz="2400" b="0"/>
                <a:t>To be written</a:t>
              </a:r>
              <a:endParaRPr lang="en-US" sz="2400"/>
            </a:p>
          </p:txBody>
        </p:sp>
      </p:grpSp>
      <p:sp>
        <p:nvSpPr>
          <p:cNvPr id="21" name="sketch line">
            <a:extLst>
              <a:ext uri="{FF2B5EF4-FFF2-40B4-BE49-F238E27FC236}">
                <a16:creationId xmlns:a16="http://schemas.microsoft.com/office/drawing/2014/main" id="{8E717985-0A9F-CC56-3569-D73D1C170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DF3CDA65-1598-2331-29A3-389682293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2971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9CA3C3-BB0F-3214-62ED-9656AD4A1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1128FC-B9EC-7E7B-71A4-986DF25D3F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cap="none"/>
              <a:t>Thank you!</a:t>
            </a:r>
            <a:endParaRPr lang="en-US" sz="2800" cap="none"/>
          </a:p>
        </p:txBody>
      </p:sp>
    </p:spTree>
    <p:extLst>
      <p:ext uri="{BB962C8B-B14F-4D97-AF65-F5344CB8AC3E}">
        <p14:creationId xmlns:p14="http://schemas.microsoft.com/office/powerpoint/2010/main" val="4082363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559186B5-016A-FB02-7D30-1666B621B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1FA2F70-9A76-F078-6A2A-2EB92A0FB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4">
            <a:extLst>
              <a:ext uri="{FF2B5EF4-FFF2-40B4-BE49-F238E27FC236}">
                <a16:creationId xmlns:a16="http://schemas.microsoft.com/office/drawing/2014/main" id="{47B7D8A2-E221-D096-4475-659124425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en-US" sz="5200"/>
              <a:t>Intro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CDE8773-5E50-A21D-3CA7-B34A913DF510}"/>
              </a:ext>
            </a:extLst>
          </p:cNvPr>
          <p:cNvGrpSpPr/>
          <p:nvPr/>
        </p:nvGrpSpPr>
        <p:grpSpPr>
          <a:xfrm>
            <a:off x="5093208" y="620392"/>
            <a:ext cx="6263640" cy="5504686"/>
            <a:chOff x="5093208" y="620392"/>
            <a:chExt cx="6263640" cy="5504686"/>
          </a:xfrm>
        </p:grpSpPr>
        <p:sp>
          <p:nvSpPr>
            <p:cNvPr id="32" name="Straight Connector 31">
              <a:extLst>
                <a:ext uri="{FF2B5EF4-FFF2-40B4-BE49-F238E27FC236}">
                  <a16:creationId xmlns:a16="http://schemas.microsoft.com/office/drawing/2014/main" id="{EDFA61C0-582C-6A24-7F42-5C1F8D623FDC}"/>
                </a:ext>
              </a:extLst>
            </p:cNvPr>
            <p:cNvSpPr/>
            <p:nvPr/>
          </p:nvSpPr>
          <p:spPr>
            <a:xfrm>
              <a:off x="5093208" y="620392"/>
              <a:ext cx="6263640" cy="0"/>
            </a:xfrm>
            <a:prstGeom prst="line">
              <a:avLst/>
            </a:pr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5AA4371-C0E1-CD09-3A0B-CE004E43255D}"/>
                </a:ext>
              </a:extLst>
            </p:cNvPr>
            <p:cNvSpPr/>
            <p:nvPr/>
          </p:nvSpPr>
          <p:spPr>
            <a:xfrm>
              <a:off x="5093208" y="620392"/>
              <a:ext cx="6263640" cy="1376171"/>
            </a:xfrm>
            <a:custGeom>
              <a:avLst/>
              <a:gdLst>
                <a:gd name="connsiteX0" fmla="*/ 0 w 6263640"/>
                <a:gd name="connsiteY0" fmla="*/ 0 h 1376171"/>
                <a:gd name="connsiteX1" fmla="*/ 6263640 w 6263640"/>
                <a:gd name="connsiteY1" fmla="*/ 0 h 1376171"/>
                <a:gd name="connsiteX2" fmla="*/ 6263640 w 6263640"/>
                <a:gd name="connsiteY2" fmla="*/ 1376171 h 1376171"/>
                <a:gd name="connsiteX3" fmla="*/ 0 w 6263640"/>
                <a:gd name="connsiteY3" fmla="*/ 1376171 h 1376171"/>
                <a:gd name="connsiteX4" fmla="*/ 0 w 6263640"/>
                <a:gd name="connsiteY4" fmla="*/ 0 h 1376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63640" h="1376171">
                  <a:moveTo>
                    <a:pt x="0" y="0"/>
                  </a:moveTo>
                  <a:lnTo>
                    <a:pt x="6263640" y="0"/>
                  </a:lnTo>
                  <a:lnTo>
                    <a:pt x="6263640" y="1376171"/>
                  </a:lnTo>
                  <a:lnTo>
                    <a:pt x="0" y="137617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r>
                <a:rPr lang="en-US" sz="2100"/>
                <a:t>We claim that Structured RAG is an improvement over (classic) RAG, and that it can handle longer conversations, is faster, more precise, and can handle more complex queries.</a:t>
              </a:r>
            </a:p>
          </p:txBody>
        </p:sp>
        <p:sp>
          <p:nvSpPr>
            <p:cNvPr id="34" name="Straight Connector 33">
              <a:extLst>
                <a:ext uri="{FF2B5EF4-FFF2-40B4-BE49-F238E27FC236}">
                  <a16:creationId xmlns:a16="http://schemas.microsoft.com/office/drawing/2014/main" id="{EF3F70FB-8B22-E036-882A-189A34BDC667}"/>
                </a:ext>
              </a:extLst>
            </p:cNvPr>
            <p:cNvSpPr/>
            <p:nvPr/>
          </p:nvSpPr>
          <p:spPr>
            <a:xfrm>
              <a:off x="5093208" y="1996563"/>
              <a:ext cx="6263640" cy="0"/>
            </a:xfrm>
            <a:prstGeom prst="line">
              <a:avLst/>
            </a:prstGeom>
          </p:spPr>
          <p:style>
            <a:lnRef idx="2">
              <a:schemeClr val="accent2">
                <a:hueOff val="2147871"/>
                <a:satOff val="-6164"/>
                <a:lumOff val="-9870"/>
                <a:alphaOff val="0"/>
              </a:schemeClr>
            </a:lnRef>
            <a:fillRef idx="1">
              <a:schemeClr val="accent2">
                <a:hueOff val="2147871"/>
                <a:satOff val="-6164"/>
                <a:lumOff val="-9870"/>
                <a:alphaOff val="0"/>
              </a:schemeClr>
            </a:fillRef>
            <a:effectRef idx="0">
              <a:schemeClr val="accent2">
                <a:hueOff val="2147871"/>
                <a:satOff val="-6164"/>
                <a:lumOff val="-987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C2B3692-C1F3-6F16-847D-EC356D775218}"/>
                </a:ext>
              </a:extLst>
            </p:cNvPr>
            <p:cNvSpPr/>
            <p:nvPr/>
          </p:nvSpPr>
          <p:spPr>
            <a:xfrm>
              <a:off x="5093208" y="1996563"/>
              <a:ext cx="6263640" cy="1376171"/>
            </a:xfrm>
            <a:custGeom>
              <a:avLst/>
              <a:gdLst>
                <a:gd name="connsiteX0" fmla="*/ 0 w 6263640"/>
                <a:gd name="connsiteY0" fmla="*/ 0 h 1376171"/>
                <a:gd name="connsiteX1" fmla="*/ 6263640 w 6263640"/>
                <a:gd name="connsiteY1" fmla="*/ 0 h 1376171"/>
                <a:gd name="connsiteX2" fmla="*/ 6263640 w 6263640"/>
                <a:gd name="connsiteY2" fmla="*/ 1376171 h 1376171"/>
                <a:gd name="connsiteX3" fmla="*/ 0 w 6263640"/>
                <a:gd name="connsiteY3" fmla="*/ 1376171 h 1376171"/>
                <a:gd name="connsiteX4" fmla="*/ 0 w 6263640"/>
                <a:gd name="connsiteY4" fmla="*/ 0 h 1376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63640" h="1376171">
                  <a:moveTo>
                    <a:pt x="0" y="0"/>
                  </a:moveTo>
                  <a:lnTo>
                    <a:pt x="6263640" y="0"/>
                  </a:lnTo>
                  <a:lnTo>
                    <a:pt x="6263640" y="1376171"/>
                  </a:lnTo>
                  <a:lnTo>
                    <a:pt x="0" y="137617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lvl="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100"/>
                <a:t>Most of this is not my work but that of my colleagues Steven Lucco and Umesh Madan (who wrote it in TypeScript).</a:t>
              </a:r>
            </a:p>
          </p:txBody>
        </p:sp>
        <p:sp>
          <p:nvSpPr>
            <p:cNvPr id="36" name="Straight Connector 35">
              <a:extLst>
                <a:ext uri="{FF2B5EF4-FFF2-40B4-BE49-F238E27FC236}">
                  <a16:creationId xmlns:a16="http://schemas.microsoft.com/office/drawing/2014/main" id="{CAD498F1-3A79-F655-BD07-98FC1E71E1A6}"/>
                </a:ext>
              </a:extLst>
            </p:cNvPr>
            <p:cNvSpPr/>
            <p:nvPr/>
          </p:nvSpPr>
          <p:spPr>
            <a:xfrm>
              <a:off x="5093208" y="3372735"/>
              <a:ext cx="6263640" cy="0"/>
            </a:xfrm>
            <a:prstGeom prst="line">
              <a:avLst/>
            </a:prstGeom>
          </p:spPr>
          <p:style>
            <a:lnRef idx="2">
              <a:schemeClr val="accent2">
                <a:hueOff val="4295743"/>
                <a:satOff val="-12329"/>
                <a:lumOff val="-19739"/>
                <a:alphaOff val="0"/>
              </a:schemeClr>
            </a:lnRef>
            <a:fillRef idx="1">
              <a:schemeClr val="accent2">
                <a:hueOff val="4295743"/>
                <a:satOff val="-12329"/>
                <a:lumOff val="-19739"/>
                <a:alphaOff val="0"/>
              </a:schemeClr>
            </a:fillRef>
            <a:effectRef idx="0">
              <a:schemeClr val="accent2">
                <a:hueOff val="4295743"/>
                <a:satOff val="-12329"/>
                <a:lumOff val="-19739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5083858-505C-6091-9D3A-CA3518379AA8}"/>
                </a:ext>
              </a:extLst>
            </p:cNvPr>
            <p:cNvSpPr/>
            <p:nvPr/>
          </p:nvSpPr>
          <p:spPr>
            <a:xfrm>
              <a:off x="5093208" y="3372735"/>
              <a:ext cx="6263640" cy="1376171"/>
            </a:xfrm>
            <a:custGeom>
              <a:avLst/>
              <a:gdLst>
                <a:gd name="connsiteX0" fmla="*/ 0 w 6263640"/>
                <a:gd name="connsiteY0" fmla="*/ 0 h 1376171"/>
                <a:gd name="connsiteX1" fmla="*/ 6263640 w 6263640"/>
                <a:gd name="connsiteY1" fmla="*/ 0 h 1376171"/>
                <a:gd name="connsiteX2" fmla="*/ 6263640 w 6263640"/>
                <a:gd name="connsiteY2" fmla="*/ 1376171 h 1376171"/>
                <a:gd name="connsiteX3" fmla="*/ 0 w 6263640"/>
                <a:gd name="connsiteY3" fmla="*/ 1376171 h 1376171"/>
                <a:gd name="connsiteX4" fmla="*/ 0 w 6263640"/>
                <a:gd name="connsiteY4" fmla="*/ 0 h 1376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63640" h="1376171">
                  <a:moveTo>
                    <a:pt x="0" y="0"/>
                  </a:moveTo>
                  <a:lnTo>
                    <a:pt x="6263640" y="0"/>
                  </a:lnTo>
                  <a:lnTo>
                    <a:pt x="6263640" y="1376171"/>
                  </a:lnTo>
                  <a:lnTo>
                    <a:pt x="0" y="137617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lvl="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100"/>
                <a:t>My responsibility is the Python port and the storage architecture.</a:t>
              </a:r>
              <a:br>
                <a:rPr lang="en-US" sz="2100"/>
              </a:br>
              <a:br>
                <a:rPr lang="en-US" sz="2100"/>
              </a:br>
              <a:r>
                <a:rPr lang="en-US" sz="2100"/>
                <a:t>Umesh and Rob Gruen made the demos possible.</a:t>
              </a:r>
            </a:p>
          </p:txBody>
        </p:sp>
        <p:sp>
          <p:nvSpPr>
            <p:cNvPr id="38" name="Straight Connector 37">
              <a:extLst>
                <a:ext uri="{FF2B5EF4-FFF2-40B4-BE49-F238E27FC236}">
                  <a16:creationId xmlns:a16="http://schemas.microsoft.com/office/drawing/2014/main" id="{52C393E0-3FBB-9EEC-5276-E49E10876779}"/>
                </a:ext>
              </a:extLst>
            </p:cNvPr>
            <p:cNvSpPr/>
            <p:nvPr/>
          </p:nvSpPr>
          <p:spPr>
            <a:xfrm>
              <a:off x="5093208" y="4748907"/>
              <a:ext cx="6263640" cy="0"/>
            </a:xfrm>
            <a:prstGeom prst="line">
              <a:avLst/>
            </a:prstGeom>
          </p:spPr>
          <p:style>
            <a:lnRef idx="2">
              <a:schemeClr val="accent2">
                <a:hueOff val="6443614"/>
                <a:satOff val="-18493"/>
                <a:lumOff val="-29609"/>
                <a:alphaOff val="0"/>
              </a:schemeClr>
            </a:lnRef>
            <a:fillRef idx="1">
              <a:schemeClr val="accent2">
                <a:hueOff val="6443614"/>
                <a:satOff val="-18493"/>
                <a:lumOff val="-29609"/>
                <a:alphaOff val="0"/>
              </a:schemeClr>
            </a:fillRef>
            <a:effectRef idx="0">
              <a:schemeClr val="accent2">
                <a:hueOff val="6443614"/>
                <a:satOff val="-18493"/>
                <a:lumOff val="-29609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A40566A-F642-BE7C-BF36-5B8B6DAFA87E}"/>
                </a:ext>
              </a:extLst>
            </p:cNvPr>
            <p:cNvSpPr/>
            <p:nvPr/>
          </p:nvSpPr>
          <p:spPr>
            <a:xfrm>
              <a:off x="5093208" y="4748907"/>
              <a:ext cx="6263640" cy="1376171"/>
            </a:xfrm>
            <a:custGeom>
              <a:avLst/>
              <a:gdLst>
                <a:gd name="connsiteX0" fmla="*/ 0 w 6263640"/>
                <a:gd name="connsiteY0" fmla="*/ 0 h 1376171"/>
                <a:gd name="connsiteX1" fmla="*/ 6263640 w 6263640"/>
                <a:gd name="connsiteY1" fmla="*/ 0 h 1376171"/>
                <a:gd name="connsiteX2" fmla="*/ 6263640 w 6263640"/>
                <a:gd name="connsiteY2" fmla="*/ 1376171 h 1376171"/>
                <a:gd name="connsiteX3" fmla="*/ 0 w 6263640"/>
                <a:gd name="connsiteY3" fmla="*/ 1376171 h 1376171"/>
                <a:gd name="connsiteX4" fmla="*/ 0 w 6263640"/>
                <a:gd name="connsiteY4" fmla="*/ 0 h 1376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63640" h="1376171">
                  <a:moveTo>
                    <a:pt x="0" y="0"/>
                  </a:moveTo>
                  <a:lnTo>
                    <a:pt x="6263640" y="0"/>
                  </a:lnTo>
                  <a:lnTo>
                    <a:pt x="6263640" y="1376171"/>
                  </a:lnTo>
                  <a:lnTo>
                    <a:pt x="0" y="137617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lvl="0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br>
                <a:rPr lang="en-US"/>
              </a:br>
              <a:br>
                <a:rPr lang="en-US"/>
              </a:br>
              <a:r>
                <a:rPr lang="en-US"/>
                <a:t>Much of the code was written by various LLMs (usually Claude Sonnet): Translation from TypeScript to Python, refactoring, new features, etc.</a:t>
              </a:r>
            </a:p>
          </p:txBody>
        </p:sp>
      </p:grpSp>
      <p:sp>
        <p:nvSpPr>
          <p:cNvPr id="2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DD7253B2-74CD-E4FA-A7EB-25208F703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23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AFC970-998B-103D-8D07-9F39B2C013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11895A4-33AD-6C64-A810-C9B22319D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7E1E5BB9-9103-EFD1-7F5C-990BCE6D0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579477F-17D8-34FB-AAAC-5D3E979B4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itle 4">
            <a:extLst>
              <a:ext uri="{FF2B5EF4-FFF2-40B4-BE49-F238E27FC236}">
                <a16:creationId xmlns:a16="http://schemas.microsoft.com/office/drawing/2014/main" id="{3CED5E21-EEDA-50A3-58EB-B0E029789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 fontScale="90000"/>
          </a:bodyPr>
          <a:lstStyle/>
          <a:p>
            <a:r>
              <a:rPr lang="en-US" sz="5400"/>
              <a:t>Review:</a:t>
            </a:r>
            <a:br>
              <a:rPr lang="en-US" sz="5400"/>
            </a:br>
            <a:br>
              <a:rPr lang="en-US" sz="5400"/>
            </a:br>
            <a:r>
              <a:rPr lang="en-US" sz="5400"/>
              <a:t>Classic RAG</a:t>
            </a:r>
            <a:br>
              <a:rPr lang="en-US" sz="5400"/>
            </a:br>
            <a:br>
              <a:rPr lang="en-US" sz="5400"/>
            </a:br>
            <a:r>
              <a:rPr lang="en-US" sz="5400"/>
              <a:t>(Retrieval- Augmented</a:t>
            </a:r>
            <a:br>
              <a:rPr lang="en-US" sz="5400"/>
            </a:br>
            <a:r>
              <a:rPr lang="en-US" sz="5400"/>
              <a:t>Generation)</a:t>
            </a:r>
            <a:endParaRPr lang="en-US" sz="520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7EBD9F3-54E6-B6EF-FBD3-367849CAB28D}"/>
              </a:ext>
            </a:extLst>
          </p:cNvPr>
          <p:cNvGrpSpPr/>
          <p:nvPr/>
        </p:nvGrpSpPr>
        <p:grpSpPr>
          <a:xfrm>
            <a:off x="5093208" y="620392"/>
            <a:ext cx="6263640" cy="5504686"/>
            <a:chOff x="5093208" y="620392"/>
            <a:chExt cx="6263640" cy="5504686"/>
          </a:xfrm>
        </p:grpSpPr>
        <p:sp>
          <p:nvSpPr>
            <p:cNvPr id="32" name="Straight Connector 31">
              <a:extLst>
                <a:ext uri="{FF2B5EF4-FFF2-40B4-BE49-F238E27FC236}">
                  <a16:creationId xmlns:a16="http://schemas.microsoft.com/office/drawing/2014/main" id="{22289924-06AE-95AF-17B2-7D6BF3355171}"/>
                </a:ext>
              </a:extLst>
            </p:cNvPr>
            <p:cNvSpPr/>
            <p:nvPr/>
          </p:nvSpPr>
          <p:spPr>
            <a:xfrm>
              <a:off x="5093208" y="620392"/>
              <a:ext cx="6263640" cy="0"/>
            </a:xfrm>
            <a:prstGeom prst="line">
              <a:avLst/>
            </a:prstGeom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B9ECF60-05D4-6180-983D-5355F7C2CBF2}"/>
                </a:ext>
              </a:extLst>
            </p:cNvPr>
            <p:cNvSpPr/>
            <p:nvPr/>
          </p:nvSpPr>
          <p:spPr>
            <a:xfrm>
              <a:off x="5093208" y="620392"/>
              <a:ext cx="6263640" cy="1376171"/>
            </a:xfrm>
            <a:custGeom>
              <a:avLst/>
              <a:gdLst>
                <a:gd name="connsiteX0" fmla="*/ 0 w 6263640"/>
                <a:gd name="connsiteY0" fmla="*/ 0 h 1376171"/>
                <a:gd name="connsiteX1" fmla="*/ 6263640 w 6263640"/>
                <a:gd name="connsiteY1" fmla="*/ 0 h 1376171"/>
                <a:gd name="connsiteX2" fmla="*/ 6263640 w 6263640"/>
                <a:gd name="connsiteY2" fmla="*/ 1376171 h 1376171"/>
                <a:gd name="connsiteX3" fmla="*/ 0 w 6263640"/>
                <a:gd name="connsiteY3" fmla="*/ 1376171 h 1376171"/>
                <a:gd name="connsiteX4" fmla="*/ 0 w 6263640"/>
                <a:gd name="connsiteY4" fmla="*/ 0 h 1376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63640" h="1376171">
                  <a:moveTo>
                    <a:pt x="0" y="0"/>
                  </a:moveTo>
                  <a:lnTo>
                    <a:pt x="6263640" y="0"/>
                  </a:lnTo>
                  <a:lnTo>
                    <a:pt x="6263640" y="1376171"/>
                  </a:lnTo>
                  <a:lnTo>
                    <a:pt x="0" y="137617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0" kern="1200"/>
                <a:t>Agents need memory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2400"/>
                <a:t>To recall relevant past interactions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sz="2400" kern="1200"/>
                <a:t>To retrieve relevant documents</a:t>
              </a:r>
            </a:p>
          </p:txBody>
        </p:sp>
        <p:sp>
          <p:nvSpPr>
            <p:cNvPr id="34" name="Straight Connector 33">
              <a:extLst>
                <a:ext uri="{FF2B5EF4-FFF2-40B4-BE49-F238E27FC236}">
                  <a16:creationId xmlns:a16="http://schemas.microsoft.com/office/drawing/2014/main" id="{92F58247-D2BB-80F2-A007-C12E722920CB}"/>
                </a:ext>
              </a:extLst>
            </p:cNvPr>
            <p:cNvSpPr/>
            <p:nvPr/>
          </p:nvSpPr>
          <p:spPr>
            <a:xfrm>
              <a:off x="5093208" y="1996563"/>
              <a:ext cx="6263640" cy="0"/>
            </a:xfrm>
            <a:prstGeom prst="line">
              <a:avLst/>
            </a:prstGeom>
          </p:spPr>
          <p:style>
            <a:lnRef idx="2">
              <a:schemeClr val="accent2">
                <a:hueOff val="2147871"/>
                <a:satOff val="-6164"/>
                <a:lumOff val="-9870"/>
                <a:alphaOff val="0"/>
              </a:schemeClr>
            </a:lnRef>
            <a:fillRef idx="1">
              <a:schemeClr val="accent2">
                <a:hueOff val="2147871"/>
                <a:satOff val="-6164"/>
                <a:lumOff val="-9870"/>
                <a:alphaOff val="0"/>
              </a:schemeClr>
            </a:fillRef>
            <a:effectRef idx="0">
              <a:schemeClr val="accent2">
                <a:hueOff val="2147871"/>
                <a:satOff val="-6164"/>
                <a:lumOff val="-987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CE2A72B-EA83-66C9-89D8-81B92E522B69}"/>
                </a:ext>
              </a:extLst>
            </p:cNvPr>
            <p:cNvSpPr/>
            <p:nvPr/>
          </p:nvSpPr>
          <p:spPr>
            <a:xfrm>
              <a:off x="5093208" y="1996563"/>
              <a:ext cx="6263640" cy="1376171"/>
            </a:xfrm>
            <a:custGeom>
              <a:avLst/>
              <a:gdLst>
                <a:gd name="connsiteX0" fmla="*/ 0 w 6263640"/>
                <a:gd name="connsiteY0" fmla="*/ 0 h 1376171"/>
                <a:gd name="connsiteX1" fmla="*/ 6263640 w 6263640"/>
                <a:gd name="connsiteY1" fmla="*/ 0 h 1376171"/>
                <a:gd name="connsiteX2" fmla="*/ 6263640 w 6263640"/>
                <a:gd name="connsiteY2" fmla="*/ 1376171 h 1376171"/>
                <a:gd name="connsiteX3" fmla="*/ 0 w 6263640"/>
                <a:gd name="connsiteY3" fmla="*/ 1376171 h 1376171"/>
                <a:gd name="connsiteX4" fmla="*/ 0 w 6263640"/>
                <a:gd name="connsiteY4" fmla="*/ 0 h 1376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63640" h="1376171">
                  <a:moveTo>
                    <a:pt x="0" y="0"/>
                  </a:moveTo>
                  <a:lnTo>
                    <a:pt x="6263640" y="0"/>
                  </a:lnTo>
                  <a:lnTo>
                    <a:pt x="6263640" y="1376171"/>
                  </a:lnTo>
                  <a:lnTo>
                    <a:pt x="0" y="137617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0" kern="1200"/>
                <a:t>Classic RAG uses </a:t>
              </a:r>
              <a:r>
                <a:rPr lang="en-US" sz="2400" i="1"/>
                <a:t>embeddings</a:t>
              </a:r>
              <a:endParaRPr lang="en-US" sz="2400" kern="1200"/>
            </a:p>
          </p:txBody>
        </p:sp>
        <p:sp>
          <p:nvSpPr>
            <p:cNvPr id="36" name="Straight Connector 35">
              <a:extLst>
                <a:ext uri="{FF2B5EF4-FFF2-40B4-BE49-F238E27FC236}">
                  <a16:creationId xmlns:a16="http://schemas.microsoft.com/office/drawing/2014/main" id="{6772319E-0835-D3C5-5C24-5E30FDE7638A}"/>
                </a:ext>
              </a:extLst>
            </p:cNvPr>
            <p:cNvSpPr/>
            <p:nvPr/>
          </p:nvSpPr>
          <p:spPr>
            <a:xfrm>
              <a:off x="5093208" y="3372735"/>
              <a:ext cx="6263640" cy="0"/>
            </a:xfrm>
            <a:prstGeom prst="line">
              <a:avLst/>
            </a:prstGeom>
          </p:spPr>
          <p:style>
            <a:lnRef idx="2">
              <a:schemeClr val="accent2">
                <a:hueOff val="4295743"/>
                <a:satOff val="-12329"/>
                <a:lumOff val="-19739"/>
                <a:alphaOff val="0"/>
              </a:schemeClr>
            </a:lnRef>
            <a:fillRef idx="1">
              <a:schemeClr val="accent2">
                <a:hueOff val="4295743"/>
                <a:satOff val="-12329"/>
                <a:lumOff val="-19739"/>
                <a:alphaOff val="0"/>
              </a:schemeClr>
            </a:fillRef>
            <a:effectRef idx="0">
              <a:schemeClr val="accent2">
                <a:hueOff val="4295743"/>
                <a:satOff val="-12329"/>
                <a:lumOff val="-19739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B22BA1E-39C9-9E3F-87C8-6D6AC22D3FB2}"/>
                </a:ext>
              </a:extLst>
            </p:cNvPr>
            <p:cNvSpPr/>
            <p:nvPr/>
          </p:nvSpPr>
          <p:spPr>
            <a:xfrm>
              <a:off x="5093208" y="3372735"/>
              <a:ext cx="6263640" cy="1376171"/>
            </a:xfrm>
            <a:custGeom>
              <a:avLst/>
              <a:gdLst>
                <a:gd name="connsiteX0" fmla="*/ 0 w 6263640"/>
                <a:gd name="connsiteY0" fmla="*/ 0 h 1376171"/>
                <a:gd name="connsiteX1" fmla="*/ 6263640 w 6263640"/>
                <a:gd name="connsiteY1" fmla="*/ 0 h 1376171"/>
                <a:gd name="connsiteX2" fmla="*/ 6263640 w 6263640"/>
                <a:gd name="connsiteY2" fmla="*/ 1376171 h 1376171"/>
                <a:gd name="connsiteX3" fmla="*/ 0 w 6263640"/>
                <a:gd name="connsiteY3" fmla="*/ 1376171 h 1376171"/>
                <a:gd name="connsiteX4" fmla="*/ 0 w 6263640"/>
                <a:gd name="connsiteY4" fmla="*/ 0 h 1376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63640" h="1376171">
                  <a:moveTo>
                    <a:pt x="0" y="0"/>
                  </a:moveTo>
                  <a:lnTo>
                    <a:pt x="6263640" y="0"/>
                  </a:lnTo>
                  <a:lnTo>
                    <a:pt x="6263640" y="1376171"/>
                  </a:lnTo>
                  <a:lnTo>
                    <a:pt x="0" y="137617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0" kern="1200"/>
                <a:t>Embeddings require a (fast) roundtrip to a service maintained by an LLM provider</a:t>
              </a:r>
            </a:p>
          </p:txBody>
        </p:sp>
        <p:sp>
          <p:nvSpPr>
            <p:cNvPr id="38" name="Straight Connector 37">
              <a:extLst>
                <a:ext uri="{FF2B5EF4-FFF2-40B4-BE49-F238E27FC236}">
                  <a16:creationId xmlns:a16="http://schemas.microsoft.com/office/drawing/2014/main" id="{1C9A5EF8-EF24-6DC5-B150-509FC53FFA95}"/>
                </a:ext>
              </a:extLst>
            </p:cNvPr>
            <p:cNvSpPr/>
            <p:nvPr/>
          </p:nvSpPr>
          <p:spPr>
            <a:xfrm>
              <a:off x="5093208" y="4748907"/>
              <a:ext cx="6263640" cy="0"/>
            </a:xfrm>
            <a:prstGeom prst="line">
              <a:avLst/>
            </a:prstGeom>
          </p:spPr>
          <p:style>
            <a:lnRef idx="2">
              <a:schemeClr val="accent2">
                <a:hueOff val="6443614"/>
                <a:satOff val="-18493"/>
                <a:lumOff val="-29609"/>
                <a:alphaOff val="0"/>
              </a:schemeClr>
            </a:lnRef>
            <a:fillRef idx="1">
              <a:schemeClr val="accent2">
                <a:hueOff val="6443614"/>
                <a:satOff val="-18493"/>
                <a:lumOff val="-29609"/>
                <a:alphaOff val="0"/>
              </a:schemeClr>
            </a:fillRef>
            <a:effectRef idx="0">
              <a:schemeClr val="accent2">
                <a:hueOff val="6443614"/>
                <a:satOff val="-18493"/>
                <a:lumOff val="-29609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EDB382D-5601-F673-309F-299E46CC4487}"/>
                </a:ext>
              </a:extLst>
            </p:cNvPr>
            <p:cNvSpPr/>
            <p:nvPr/>
          </p:nvSpPr>
          <p:spPr>
            <a:xfrm>
              <a:off x="5093208" y="4748907"/>
              <a:ext cx="6263640" cy="1376171"/>
            </a:xfrm>
            <a:custGeom>
              <a:avLst/>
              <a:gdLst>
                <a:gd name="connsiteX0" fmla="*/ 0 w 6263640"/>
                <a:gd name="connsiteY0" fmla="*/ 0 h 1376171"/>
                <a:gd name="connsiteX1" fmla="*/ 6263640 w 6263640"/>
                <a:gd name="connsiteY1" fmla="*/ 0 h 1376171"/>
                <a:gd name="connsiteX2" fmla="*/ 6263640 w 6263640"/>
                <a:gd name="connsiteY2" fmla="*/ 1376171 h 1376171"/>
                <a:gd name="connsiteX3" fmla="*/ 0 w 6263640"/>
                <a:gd name="connsiteY3" fmla="*/ 1376171 h 1376171"/>
                <a:gd name="connsiteX4" fmla="*/ 0 w 6263640"/>
                <a:gd name="connsiteY4" fmla="*/ 0 h 1376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63640" h="1376171">
                  <a:moveTo>
                    <a:pt x="0" y="0"/>
                  </a:moveTo>
                  <a:lnTo>
                    <a:pt x="6263640" y="0"/>
                  </a:lnTo>
                  <a:lnTo>
                    <a:pt x="6263640" y="1376171"/>
                  </a:lnTo>
                  <a:lnTo>
                    <a:pt x="0" y="1376171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0010" tIns="80010" rIns="80010" bIns="80010" numCol="1" spcCol="1270" anchor="t" anchorCtr="0">
              <a:noAutofit/>
            </a:bodyPr>
            <a:lstStyle/>
            <a:p>
              <a:pPr marL="0" lvl="0" indent="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0" kern="1200"/>
                <a:t>For best results: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 kern="1200"/>
                <a:t>Chop long documents up in chunks</a:t>
              </a:r>
            </a:p>
            <a:p>
              <a:pPr marL="342900" lvl="0" indent="-342900" algn="l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Font typeface="Arial" panose="020B0604020202020204" pitchFamily="34" charset="0"/>
                <a:buChar char="•"/>
              </a:pPr>
              <a:r>
                <a:rPr lang="en-US"/>
                <a:t>Use batching</a:t>
              </a:r>
              <a:endParaRPr lang="en-US" kern="1200"/>
            </a:p>
          </p:txBody>
        </p:sp>
      </p:grpSp>
      <p:sp>
        <p:nvSpPr>
          <p:cNvPr id="21" name="sketch line">
            <a:extLst>
              <a:ext uri="{FF2B5EF4-FFF2-40B4-BE49-F238E27FC236}">
                <a16:creationId xmlns:a16="http://schemas.microsoft.com/office/drawing/2014/main" id="{B31AACB1-4B9C-0022-9380-75B2D712C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6FDFCE1A-EEDC-EA73-6387-6BD42C504C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80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39C0B-E0E4-AA78-683C-28CB50B9D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/>
              <a:t>Embedding Storage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BF7DFC0-4DF9-D593-4339-42A730674B46}"/>
              </a:ext>
            </a:extLst>
          </p:cNvPr>
          <p:cNvSpPr/>
          <p:nvPr/>
        </p:nvSpPr>
        <p:spPr>
          <a:xfrm>
            <a:off x="1716256" y="2999493"/>
            <a:ext cx="1766806" cy="64317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/>
              <a:t>“Hello, I wish to register a complaint…Hello? Miss?”</a:t>
            </a:r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C8BC1E5F-2951-09F4-04B2-7670C77BC9EE}"/>
              </a:ext>
            </a:extLst>
          </p:cNvPr>
          <p:cNvSpPr/>
          <p:nvPr/>
        </p:nvSpPr>
        <p:spPr>
          <a:xfrm>
            <a:off x="3978303" y="2999493"/>
            <a:ext cx="1693648" cy="643179"/>
          </a:xfrm>
          <a:prstGeom prst="cub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Embedding Model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E0F50E6-8E66-6069-A95A-540EF02E5113}"/>
              </a:ext>
            </a:extLst>
          </p:cNvPr>
          <p:cNvCxnSpPr>
            <a:cxnSpLocks/>
          </p:cNvCxnSpPr>
          <p:nvPr/>
        </p:nvCxnSpPr>
        <p:spPr>
          <a:xfrm>
            <a:off x="3546853" y="3321082"/>
            <a:ext cx="367659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1D2DD25-C31E-57E1-6386-EDB04FC807DF}"/>
              </a:ext>
            </a:extLst>
          </p:cNvPr>
          <p:cNvCxnSpPr>
            <a:cxnSpLocks/>
          </p:cNvCxnSpPr>
          <p:nvPr/>
        </p:nvCxnSpPr>
        <p:spPr>
          <a:xfrm>
            <a:off x="5735742" y="3321082"/>
            <a:ext cx="367659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A8C0D4A-42F5-B519-3D09-03FAB8616607}"/>
              </a:ext>
            </a:extLst>
          </p:cNvPr>
          <p:cNvCxnSpPr>
            <a:cxnSpLocks/>
          </p:cNvCxnSpPr>
          <p:nvPr/>
        </p:nvCxnSpPr>
        <p:spPr>
          <a:xfrm>
            <a:off x="8002622" y="3321082"/>
            <a:ext cx="367659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83C5445-1ACC-C98D-17CA-6F45077D9982}"/>
              </a:ext>
            </a:extLst>
          </p:cNvPr>
          <p:cNvGrpSpPr>
            <a:grpSpLocks noChangeAspect="1"/>
          </p:cNvGrpSpPr>
          <p:nvPr/>
        </p:nvGrpSpPr>
        <p:grpSpPr>
          <a:xfrm>
            <a:off x="8481233" y="1734067"/>
            <a:ext cx="1430208" cy="1140837"/>
            <a:chOff x="838200" y="4510072"/>
            <a:chExt cx="2020579" cy="161175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4D7CF6B-5E58-146E-D11C-24DC20C6F4EA}"/>
                </a:ext>
              </a:extLst>
            </p:cNvPr>
            <p:cNvSpPr/>
            <p:nvPr/>
          </p:nvSpPr>
          <p:spPr>
            <a:xfrm>
              <a:off x="2484083" y="5077760"/>
              <a:ext cx="207428" cy="2074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D8963AF-4BE9-C03A-FA04-2A6E429EDF01}"/>
                </a:ext>
              </a:extLst>
            </p:cNvPr>
            <p:cNvSpPr/>
            <p:nvPr/>
          </p:nvSpPr>
          <p:spPr>
            <a:xfrm>
              <a:off x="2484083" y="4841053"/>
              <a:ext cx="207428" cy="207428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15122F0-1DB4-45F2-05BF-0C824B6C0700}"/>
                </a:ext>
              </a:extLst>
            </p:cNvPr>
            <p:cNvSpPr/>
            <p:nvPr/>
          </p:nvSpPr>
          <p:spPr>
            <a:xfrm>
              <a:off x="1569884" y="5203571"/>
              <a:ext cx="325958" cy="32595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637C291-1865-3076-3954-E9DD5454F10E}"/>
                </a:ext>
              </a:extLst>
            </p:cNvPr>
            <p:cNvSpPr/>
            <p:nvPr/>
          </p:nvSpPr>
          <p:spPr>
            <a:xfrm>
              <a:off x="2008222" y="5821408"/>
              <a:ext cx="207428" cy="20742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7988C7D-914D-7D10-CE5D-5ED72747E438}"/>
                </a:ext>
              </a:extLst>
            </p:cNvPr>
            <p:cNvSpPr/>
            <p:nvPr/>
          </p:nvSpPr>
          <p:spPr>
            <a:xfrm>
              <a:off x="2547637" y="5744811"/>
              <a:ext cx="207428" cy="20742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74E1865-1647-A1C9-4DF5-FD67ED9F3053}"/>
                </a:ext>
              </a:extLst>
            </p:cNvPr>
            <p:cNvSpPr/>
            <p:nvPr/>
          </p:nvSpPr>
          <p:spPr>
            <a:xfrm>
              <a:off x="1060883" y="5389053"/>
              <a:ext cx="207428" cy="20742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61BF8E-B317-C12D-B244-B49E4C14F3E6}"/>
                </a:ext>
              </a:extLst>
            </p:cNvPr>
            <p:cNvSpPr/>
            <p:nvPr/>
          </p:nvSpPr>
          <p:spPr>
            <a:xfrm>
              <a:off x="2332379" y="5266505"/>
              <a:ext cx="325958" cy="32595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074D71E-5C37-DEC5-0BB0-B80ADC3E5CA2}"/>
                </a:ext>
              </a:extLst>
            </p:cNvPr>
            <p:cNvSpPr/>
            <p:nvPr/>
          </p:nvSpPr>
          <p:spPr>
            <a:xfrm>
              <a:off x="1490837" y="5659140"/>
              <a:ext cx="207428" cy="20742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D5C1BF3-9A46-4C99-DEFA-6C58C545CAF5}"/>
                </a:ext>
              </a:extLst>
            </p:cNvPr>
            <p:cNvSpPr/>
            <p:nvPr/>
          </p:nvSpPr>
          <p:spPr>
            <a:xfrm>
              <a:off x="2158850" y="4911692"/>
              <a:ext cx="207428" cy="2074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18434CE9-E458-6398-8B6D-E36646272E2A}"/>
                </a:ext>
              </a:extLst>
            </p:cNvPr>
            <p:cNvSpPr/>
            <p:nvPr/>
          </p:nvSpPr>
          <p:spPr>
            <a:xfrm>
              <a:off x="1173672" y="4983739"/>
              <a:ext cx="207428" cy="20742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1CE9276-59D9-DB91-9AC5-A431E614EB2D}"/>
                </a:ext>
              </a:extLst>
            </p:cNvPr>
            <p:cNvSpPr/>
            <p:nvPr/>
          </p:nvSpPr>
          <p:spPr>
            <a:xfrm>
              <a:off x="1985629" y="5366550"/>
              <a:ext cx="207428" cy="2074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6E82AE5-2792-604F-F063-BF8416AE8A7A}"/>
                </a:ext>
              </a:extLst>
            </p:cNvPr>
            <p:cNvSpPr/>
            <p:nvPr/>
          </p:nvSpPr>
          <p:spPr>
            <a:xfrm>
              <a:off x="2147312" y="5049507"/>
              <a:ext cx="325958" cy="32595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48E5FC9-4405-3AEC-8001-B17635992E7C}"/>
                </a:ext>
              </a:extLst>
            </p:cNvPr>
            <p:cNvSpPr/>
            <p:nvPr/>
          </p:nvSpPr>
          <p:spPr>
            <a:xfrm>
              <a:off x="1562547" y="4880025"/>
              <a:ext cx="207428" cy="20742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7D65567-B618-C766-A2AF-F6D387D99F03}"/>
                </a:ext>
              </a:extLst>
            </p:cNvPr>
            <p:cNvSpPr/>
            <p:nvPr/>
          </p:nvSpPr>
          <p:spPr>
            <a:xfrm>
              <a:off x="1606788" y="5562914"/>
              <a:ext cx="474121" cy="47412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792981A-0DFE-D5CB-E4CA-C8F8000140C6}"/>
                </a:ext>
              </a:extLst>
            </p:cNvPr>
            <p:cNvCxnSpPr/>
            <p:nvPr/>
          </p:nvCxnSpPr>
          <p:spPr>
            <a:xfrm flipV="1">
              <a:off x="838200" y="4510072"/>
              <a:ext cx="0" cy="1611759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CBDDDF7-59C3-EA7D-06D4-4BB7F0DAA456}"/>
                </a:ext>
              </a:extLst>
            </p:cNvPr>
            <p:cNvCxnSpPr/>
            <p:nvPr/>
          </p:nvCxnSpPr>
          <p:spPr>
            <a:xfrm>
              <a:off x="838200" y="6121831"/>
              <a:ext cx="2020579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5BD94A19-C43C-10EA-4E96-6BB3CF0FA657}"/>
                </a:ext>
              </a:extLst>
            </p:cNvPr>
            <p:cNvCxnSpPr/>
            <p:nvPr/>
          </p:nvCxnSpPr>
          <p:spPr>
            <a:xfrm flipV="1">
              <a:off x="861447" y="5643719"/>
              <a:ext cx="652637" cy="454858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0352E02-63A3-8ECE-32BC-4517992291AE}"/>
                </a:ext>
              </a:extLst>
            </p:cNvPr>
            <p:cNvSpPr/>
            <p:nvPr/>
          </p:nvSpPr>
          <p:spPr>
            <a:xfrm>
              <a:off x="1666261" y="5076734"/>
              <a:ext cx="207428" cy="20742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32" name="Left Brace 31">
            <a:extLst>
              <a:ext uri="{FF2B5EF4-FFF2-40B4-BE49-F238E27FC236}">
                <a16:creationId xmlns:a16="http://schemas.microsoft.com/office/drawing/2014/main" id="{636B82EA-BE48-80EC-9640-A7EE3351D2E4}"/>
              </a:ext>
            </a:extLst>
          </p:cNvPr>
          <p:cNvSpPr/>
          <p:nvPr/>
        </p:nvSpPr>
        <p:spPr>
          <a:xfrm rot="16200000">
            <a:off x="4733210" y="1047143"/>
            <a:ext cx="149675" cy="6183581"/>
          </a:xfrm>
          <a:prstGeom prst="leftBrac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9C8698-B1B2-F22D-2D16-9E6FA7A82301}"/>
              </a:ext>
            </a:extLst>
          </p:cNvPr>
          <p:cNvSpPr txBox="1"/>
          <p:nvPr/>
        </p:nvSpPr>
        <p:spPr>
          <a:xfrm>
            <a:off x="4217982" y="4255465"/>
            <a:ext cx="11801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bg2">
                    <a:lumMod val="75000"/>
                  </a:schemeClr>
                </a:solidFill>
              </a:rPr>
              <a:t>Embedding Phase</a:t>
            </a:r>
          </a:p>
        </p:txBody>
      </p:sp>
      <p:sp>
        <p:nvSpPr>
          <p:cNvPr id="34" name="Left Brace 33">
            <a:extLst>
              <a:ext uri="{FF2B5EF4-FFF2-40B4-BE49-F238E27FC236}">
                <a16:creationId xmlns:a16="http://schemas.microsoft.com/office/drawing/2014/main" id="{5FDE884D-BD9E-59AF-544C-17BC6DB92AA4}"/>
              </a:ext>
            </a:extLst>
          </p:cNvPr>
          <p:cNvSpPr/>
          <p:nvPr/>
        </p:nvSpPr>
        <p:spPr>
          <a:xfrm rot="16200000">
            <a:off x="8945197" y="3088590"/>
            <a:ext cx="146304" cy="2100688"/>
          </a:xfrm>
          <a:prstGeom prst="leftBrac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172E80C-CE63-28C9-6144-2DDAFD756F44}"/>
              </a:ext>
            </a:extLst>
          </p:cNvPr>
          <p:cNvSpPr txBox="1"/>
          <p:nvPr/>
        </p:nvSpPr>
        <p:spPr>
          <a:xfrm>
            <a:off x="8528472" y="4255465"/>
            <a:ext cx="979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>
                <a:solidFill>
                  <a:schemeClr val="bg2">
                    <a:lumMod val="75000"/>
                  </a:schemeClr>
                </a:solidFill>
              </a:rPr>
              <a:t>Storage Phase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7866D2E-D1BE-CB47-218C-B37DD621A3F0}"/>
              </a:ext>
            </a:extLst>
          </p:cNvPr>
          <p:cNvGrpSpPr/>
          <p:nvPr/>
        </p:nvGrpSpPr>
        <p:grpSpPr>
          <a:xfrm>
            <a:off x="8481233" y="3142774"/>
            <a:ext cx="1430208" cy="356616"/>
            <a:chOff x="7926063" y="2929102"/>
            <a:chExt cx="1430208" cy="356616"/>
          </a:xfrm>
        </p:grpSpPr>
        <p:sp>
          <p:nvSpPr>
            <p:cNvPr id="36" name="Double Bracket 35">
              <a:extLst>
                <a:ext uri="{FF2B5EF4-FFF2-40B4-BE49-F238E27FC236}">
                  <a16:creationId xmlns:a16="http://schemas.microsoft.com/office/drawing/2014/main" id="{0D2ED3BC-A81D-91B8-FA3E-86BBDA176A19}"/>
                </a:ext>
              </a:extLst>
            </p:cNvPr>
            <p:cNvSpPr/>
            <p:nvPr/>
          </p:nvSpPr>
          <p:spPr>
            <a:xfrm>
              <a:off x="7926063" y="2929102"/>
              <a:ext cx="1430208" cy="356616"/>
            </a:xfrm>
            <a:prstGeom prst="bracketPair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Double Bracket 36">
              <a:extLst>
                <a:ext uri="{FF2B5EF4-FFF2-40B4-BE49-F238E27FC236}">
                  <a16:creationId xmlns:a16="http://schemas.microsoft.com/office/drawing/2014/main" id="{C661AA45-8224-C9A3-27D7-EBD63F0A7CB8}"/>
                </a:ext>
              </a:extLst>
            </p:cNvPr>
            <p:cNvSpPr/>
            <p:nvPr/>
          </p:nvSpPr>
          <p:spPr>
            <a:xfrm>
              <a:off x="8037012" y="2995938"/>
              <a:ext cx="117505" cy="212271"/>
            </a:xfrm>
            <a:prstGeom prst="bracketPair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Double Bracket 37">
              <a:extLst>
                <a:ext uri="{FF2B5EF4-FFF2-40B4-BE49-F238E27FC236}">
                  <a16:creationId xmlns:a16="http://schemas.microsoft.com/office/drawing/2014/main" id="{3F92D068-71C1-4FDE-0E03-162D19C7BAA2}"/>
                </a:ext>
              </a:extLst>
            </p:cNvPr>
            <p:cNvSpPr/>
            <p:nvPr/>
          </p:nvSpPr>
          <p:spPr>
            <a:xfrm>
              <a:off x="8214731" y="2995938"/>
              <a:ext cx="117505" cy="212271"/>
            </a:xfrm>
            <a:prstGeom prst="bracketPair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Double Bracket 38">
              <a:extLst>
                <a:ext uri="{FF2B5EF4-FFF2-40B4-BE49-F238E27FC236}">
                  <a16:creationId xmlns:a16="http://schemas.microsoft.com/office/drawing/2014/main" id="{74DFA483-D267-A826-A01A-87FC2F34D686}"/>
                </a:ext>
              </a:extLst>
            </p:cNvPr>
            <p:cNvSpPr/>
            <p:nvPr/>
          </p:nvSpPr>
          <p:spPr>
            <a:xfrm>
              <a:off x="8392450" y="2995938"/>
              <a:ext cx="117505" cy="212271"/>
            </a:xfrm>
            <a:prstGeom prst="bracketPair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Double Bracket 39">
              <a:extLst>
                <a:ext uri="{FF2B5EF4-FFF2-40B4-BE49-F238E27FC236}">
                  <a16:creationId xmlns:a16="http://schemas.microsoft.com/office/drawing/2014/main" id="{D6A23859-53CC-4CFF-C3E7-A1EE1484C9B1}"/>
                </a:ext>
              </a:extLst>
            </p:cNvPr>
            <p:cNvSpPr/>
            <p:nvPr/>
          </p:nvSpPr>
          <p:spPr>
            <a:xfrm>
              <a:off x="8570169" y="2995938"/>
              <a:ext cx="117505" cy="212271"/>
            </a:xfrm>
            <a:prstGeom prst="bracketPair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Double Bracket 40">
              <a:extLst>
                <a:ext uri="{FF2B5EF4-FFF2-40B4-BE49-F238E27FC236}">
                  <a16:creationId xmlns:a16="http://schemas.microsoft.com/office/drawing/2014/main" id="{F7AA1F4E-B50F-EBBA-CF14-D92FDDF4A9ED}"/>
                </a:ext>
              </a:extLst>
            </p:cNvPr>
            <p:cNvSpPr/>
            <p:nvPr/>
          </p:nvSpPr>
          <p:spPr>
            <a:xfrm>
              <a:off x="8747888" y="2995938"/>
              <a:ext cx="117505" cy="212271"/>
            </a:xfrm>
            <a:prstGeom prst="bracketPair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Double Bracket 41">
              <a:extLst>
                <a:ext uri="{FF2B5EF4-FFF2-40B4-BE49-F238E27FC236}">
                  <a16:creationId xmlns:a16="http://schemas.microsoft.com/office/drawing/2014/main" id="{9A5A10A1-0CB6-2792-11BD-1DADCC6E7FBF}"/>
                </a:ext>
              </a:extLst>
            </p:cNvPr>
            <p:cNvSpPr/>
            <p:nvPr/>
          </p:nvSpPr>
          <p:spPr>
            <a:xfrm>
              <a:off x="8925607" y="2995938"/>
              <a:ext cx="117505" cy="212271"/>
            </a:xfrm>
            <a:prstGeom prst="bracketPair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Double Bracket 42">
              <a:extLst>
                <a:ext uri="{FF2B5EF4-FFF2-40B4-BE49-F238E27FC236}">
                  <a16:creationId xmlns:a16="http://schemas.microsoft.com/office/drawing/2014/main" id="{3200CDA8-5358-2219-1159-0A966D37A836}"/>
                </a:ext>
              </a:extLst>
            </p:cNvPr>
            <p:cNvSpPr/>
            <p:nvPr/>
          </p:nvSpPr>
          <p:spPr>
            <a:xfrm>
              <a:off x="9103327" y="2995938"/>
              <a:ext cx="117505" cy="212271"/>
            </a:xfrm>
            <a:prstGeom prst="bracketPair">
              <a:avLst/>
            </a:prstGeom>
            <a:ln cmpd="dbl"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B4DB608-24FC-347D-CE57-F4C0336D728A}"/>
              </a:ext>
            </a:extLst>
          </p:cNvPr>
          <p:cNvGrpSpPr/>
          <p:nvPr/>
        </p:nvGrpSpPr>
        <p:grpSpPr>
          <a:xfrm>
            <a:off x="6199848" y="3183922"/>
            <a:ext cx="1704313" cy="686190"/>
            <a:chOff x="6199848" y="3183922"/>
            <a:chExt cx="1704313" cy="686190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38F40A22-701F-44B6-0BC4-4762946C0023}"/>
                </a:ext>
              </a:extLst>
            </p:cNvPr>
            <p:cNvGrpSpPr/>
            <p:nvPr/>
          </p:nvGrpSpPr>
          <p:grpSpPr>
            <a:xfrm>
              <a:off x="6199848" y="3183922"/>
              <a:ext cx="1704313" cy="274320"/>
              <a:chOff x="6199848" y="3183922"/>
              <a:chExt cx="1704313" cy="274320"/>
            </a:xfrm>
          </p:grpSpPr>
          <p:sp>
            <p:nvSpPr>
              <p:cNvPr id="8" name="Double Bracket 7">
                <a:extLst>
                  <a:ext uri="{FF2B5EF4-FFF2-40B4-BE49-F238E27FC236}">
                    <a16:creationId xmlns:a16="http://schemas.microsoft.com/office/drawing/2014/main" id="{08A85586-7172-D0CB-F220-EB1AA81B1F47}"/>
                  </a:ext>
                </a:extLst>
              </p:cNvPr>
              <p:cNvSpPr/>
              <p:nvPr/>
            </p:nvSpPr>
            <p:spPr>
              <a:xfrm>
                <a:off x="6206189" y="3183922"/>
                <a:ext cx="1693647" cy="274320"/>
              </a:xfrm>
              <a:prstGeom prst="bracketPair">
                <a:avLst/>
              </a:prstGeom>
              <a:ln cmpd="dbl"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6F8CEAD-08A4-404C-C62F-C7746FE614B1}"/>
                  </a:ext>
                </a:extLst>
              </p:cNvPr>
              <p:cNvSpPr txBox="1"/>
              <p:nvPr/>
            </p:nvSpPr>
            <p:spPr>
              <a:xfrm>
                <a:off x="6199848" y="3187079"/>
                <a:ext cx="170431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/>
                  <a:t> -0.014, -0.010, …, -0.026</a:t>
                </a:r>
              </a:p>
            </p:txBody>
          </p:sp>
        </p:grpSp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63F88E8E-821D-D0B4-275F-9BF230511C60}"/>
                </a:ext>
              </a:extLst>
            </p:cNvPr>
            <p:cNvSpPr/>
            <p:nvPr/>
          </p:nvSpPr>
          <p:spPr>
            <a:xfrm rot="16200000">
              <a:off x="6981057" y="2819578"/>
              <a:ext cx="143282" cy="1502904"/>
            </a:xfrm>
            <a:prstGeom prst="leftBrac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F13FF04-9A4D-0207-B4A4-5A07C467C330}"/>
                </a:ext>
              </a:extLst>
            </p:cNvPr>
            <p:cNvSpPr txBox="1"/>
            <p:nvPr/>
          </p:nvSpPr>
          <p:spPr>
            <a:xfrm>
              <a:off x="6655100" y="3654668"/>
              <a:ext cx="79380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 dimensions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9808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2" grpId="0" animBg="1"/>
      <p:bldP spid="33" grpId="0"/>
      <p:bldP spid="34" grpId="0" animBg="1"/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631221-425D-82F7-7034-5BE00AC1E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/>
              <a:t>Embedding Retrieval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9C131E8-3CB4-DA6E-21A0-26971C4A6D6C}"/>
              </a:ext>
            </a:extLst>
          </p:cNvPr>
          <p:cNvSpPr/>
          <p:nvPr/>
        </p:nvSpPr>
        <p:spPr>
          <a:xfrm>
            <a:off x="619437" y="2321359"/>
            <a:ext cx="1766806" cy="64317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“What’s the matter with the parrot?”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C0AE141-CFBE-1AA0-8242-55F41F34DE71}"/>
              </a:ext>
            </a:extLst>
          </p:cNvPr>
          <p:cNvGrpSpPr/>
          <p:nvPr/>
        </p:nvGrpSpPr>
        <p:grpSpPr>
          <a:xfrm>
            <a:off x="2459719" y="2402699"/>
            <a:ext cx="787605" cy="495064"/>
            <a:chOff x="2459719" y="2402699"/>
            <a:chExt cx="787605" cy="495064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66B07CCE-A9AA-FCDF-CF3B-DB60A103D94D}"/>
                </a:ext>
              </a:extLst>
            </p:cNvPr>
            <p:cNvCxnSpPr>
              <a:cxnSpLocks/>
            </p:cNvCxnSpPr>
            <p:nvPr/>
          </p:nvCxnSpPr>
          <p:spPr>
            <a:xfrm>
              <a:off x="2459719" y="2650231"/>
              <a:ext cx="787605" cy="0"/>
            </a:xfrm>
            <a:prstGeom prst="straightConnector1">
              <a:avLst/>
            </a:prstGeom>
            <a:ln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Cube 43">
              <a:extLst>
                <a:ext uri="{FF2B5EF4-FFF2-40B4-BE49-F238E27FC236}">
                  <a16:creationId xmlns:a16="http://schemas.microsoft.com/office/drawing/2014/main" id="{179900B3-3EDE-11D4-8ACC-2A4A033F173B}"/>
                </a:ext>
              </a:extLst>
            </p:cNvPr>
            <p:cNvSpPr/>
            <p:nvPr/>
          </p:nvSpPr>
          <p:spPr>
            <a:xfrm>
              <a:off x="2538012" y="2402699"/>
              <a:ext cx="501063" cy="495064"/>
            </a:xfrm>
            <a:prstGeom prst="cube">
              <a:avLst/>
            </a:prstGeom>
            <a:solidFill>
              <a:schemeClr val="bg1"/>
            </a:solidFill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1439C59-CCF6-F3D9-B53C-82B57B12DE0C}"/>
              </a:ext>
            </a:extLst>
          </p:cNvPr>
          <p:cNvGrpSpPr/>
          <p:nvPr/>
        </p:nvGrpSpPr>
        <p:grpSpPr>
          <a:xfrm>
            <a:off x="3303464" y="2522287"/>
            <a:ext cx="325602" cy="276999"/>
            <a:chOff x="3303464" y="2522287"/>
            <a:chExt cx="325602" cy="276999"/>
          </a:xfrm>
        </p:grpSpPr>
        <p:sp>
          <p:nvSpPr>
            <p:cNvPr id="46" name="Double Bracket 45">
              <a:extLst>
                <a:ext uri="{FF2B5EF4-FFF2-40B4-BE49-F238E27FC236}">
                  <a16:creationId xmlns:a16="http://schemas.microsoft.com/office/drawing/2014/main" id="{84549816-9AF1-5BB3-47E1-F17A76B80B89}"/>
                </a:ext>
              </a:extLst>
            </p:cNvPr>
            <p:cNvSpPr/>
            <p:nvPr/>
          </p:nvSpPr>
          <p:spPr>
            <a:xfrm>
              <a:off x="3311629" y="2522287"/>
              <a:ext cx="284417" cy="274320"/>
            </a:xfrm>
            <a:prstGeom prst="bracketPair">
              <a:avLst/>
            </a:prstGeom>
            <a:ln cmpd="dbl">
              <a:solidFill>
                <a:schemeClr val="accent2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5CC6DDF-1DC3-320A-ADC2-ECC652FB341D}"/>
                </a:ext>
              </a:extLst>
            </p:cNvPr>
            <p:cNvSpPr txBox="1"/>
            <p:nvPr/>
          </p:nvSpPr>
          <p:spPr>
            <a:xfrm>
              <a:off x="3303464" y="2522287"/>
              <a:ext cx="3256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err="1"/>
                <a:t>V</a:t>
              </a:r>
              <a:r>
                <a:rPr lang="en-US" sz="1200" baseline="-25000" err="1"/>
                <a:t>q</a:t>
              </a:r>
              <a:endParaRPr lang="en-US" sz="120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32A72E2-8797-E7D0-D74D-2AAE5026FC38}"/>
              </a:ext>
            </a:extLst>
          </p:cNvPr>
          <p:cNvGrpSpPr/>
          <p:nvPr/>
        </p:nvGrpSpPr>
        <p:grpSpPr>
          <a:xfrm>
            <a:off x="2737614" y="3605546"/>
            <a:ext cx="1430208" cy="356616"/>
            <a:chOff x="7926063" y="2929102"/>
            <a:chExt cx="1430208" cy="356616"/>
          </a:xfrm>
        </p:grpSpPr>
        <p:sp>
          <p:nvSpPr>
            <p:cNvPr id="51" name="Double Bracket 50">
              <a:extLst>
                <a:ext uri="{FF2B5EF4-FFF2-40B4-BE49-F238E27FC236}">
                  <a16:creationId xmlns:a16="http://schemas.microsoft.com/office/drawing/2014/main" id="{55D490CA-92C7-5D3C-7DEE-776AF8258547}"/>
                </a:ext>
              </a:extLst>
            </p:cNvPr>
            <p:cNvSpPr/>
            <p:nvPr/>
          </p:nvSpPr>
          <p:spPr>
            <a:xfrm>
              <a:off x="7926063" y="2929102"/>
              <a:ext cx="1430208" cy="356616"/>
            </a:xfrm>
            <a:prstGeom prst="bracketPair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Double Bracket 51">
              <a:extLst>
                <a:ext uri="{FF2B5EF4-FFF2-40B4-BE49-F238E27FC236}">
                  <a16:creationId xmlns:a16="http://schemas.microsoft.com/office/drawing/2014/main" id="{AF49695D-E27C-280E-60F0-331D55975168}"/>
                </a:ext>
              </a:extLst>
            </p:cNvPr>
            <p:cNvSpPr/>
            <p:nvPr/>
          </p:nvSpPr>
          <p:spPr>
            <a:xfrm>
              <a:off x="8037012" y="2995938"/>
              <a:ext cx="117505" cy="212271"/>
            </a:xfrm>
            <a:prstGeom prst="bracketPair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Double Bracket 52">
              <a:extLst>
                <a:ext uri="{FF2B5EF4-FFF2-40B4-BE49-F238E27FC236}">
                  <a16:creationId xmlns:a16="http://schemas.microsoft.com/office/drawing/2014/main" id="{372F86AB-AFD0-D7F4-4F8E-4376F34D693A}"/>
                </a:ext>
              </a:extLst>
            </p:cNvPr>
            <p:cNvSpPr/>
            <p:nvPr/>
          </p:nvSpPr>
          <p:spPr>
            <a:xfrm>
              <a:off x="8214731" y="2995938"/>
              <a:ext cx="117505" cy="212271"/>
            </a:xfrm>
            <a:prstGeom prst="bracketPair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Double Bracket 53">
              <a:extLst>
                <a:ext uri="{FF2B5EF4-FFF2-40B4-BE49-F238E27FC236}">
                  <a16:creationId xmlns:a16="http://schemas.microsoft.com/office/drawing/2014/main" id="{9762E487-2A80-439E-DCE1-5636704450F9}"/>
                </a:ext>
              </a:extLst>
            </p:cNvPr>
            <p:cNvSpPr/>
            <p:nvPr/>
          </p:nvSpPr>
          <p:spPr>
            <a:xfrm>
              <a:off x="8392450" y="2995938"/>
              <a:ext cx="117505" cy="212271"/>
            </a:xfrm>
            <a:prstGeom prst="bracketPair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Double Bracket 54">
              <a:extLst>
                <a:ext uri="{FF2B5EF4-FFF2-40B4-BE49-F238E27FC236}">
                  <a16:creationId xmlns:a16="http://schemas.microsoft.com/office/drawing/2014/main" id="{F86E244A-5D48-F73F-548B-DC649A95B02B}"/>
                </a:ext>
              </a:extLst>
            </p:cNvPr>
            <p:cNvSpPr/>
            <p:nvPr/>
          </p:nvSpPr>
          <p:spPr>
            <a:xfrm>
              <a:off x="8570169" y="2995938"/>
              <a:ext cx="117505" cy="212271"/>
            </a:xfrm>
            <a:prstGeom prst="bracketPair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Double Bracket 55">
              <a:extLst>
                <a:ext uri="{FF2B5EF4-FFF2-40B4-BE49-F238E27FC236}">
                  <a16:creationId xmlns:a16="http://schemas.microsoft.com/office/drawing/2014/main" id="{EA2AEA88-7730-EDD9-F1FE-F08CDA2B77D6}"/>
                </a:ext>
              </a:extLst>
            </p:cNvPr>
            <p:cNvSpPr/>
            <p:nvPr/>
          </p:nvSpPr>
          <p:spPr>
            <a:xfrm>
              <a:off x="8747888" y="2995938"/>
              <a:ext cx="117505" cy="212271"/>
            </a:xfrm>
            <a:prstGeom prst="bracketPair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Double Bracket 56">
              <a:extLst>
                <a:ext uri="{FF2B5EF4-FFF2-40B4-BE49-F238E27FC236}">
                  <a16:creationId xmlns:a16="http://schemas.microsoft.com/office/drawing/2014/main" id="{FB524263-85E9-BCB5-070F-3777074AA576}"/>
                </a:ext>
              </a:extLst>
            </p:cNvPr>
            <p:cNvSpPr/>
            <p:nvPr/>
          </p:nvSpPr>
          <p:spPr>
            <a:xfrm>
              <a:off x="8925607" y="2995938"/>
              <a:ext cx="117505" cy="212271"/>
            </a:xfrm>
            <a:prstGeom prst="bracketPair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Double Bracket 57">
              <a:extLst>
                <a:ext uri="{FF2B5EF4-FFF2-40B4-BE49-F238E27FC236}">
                  <a16:creationId xmlns:a16="http://schemas.microsoft.com/office/drawing/2014/main" id="{53F5283B-9A00-1C51-FCCB-3D4EEAA5C793}"/>
                </a:ext>
              </a:extLst>
            </p:cNvPr>
            <p:cNvSpPr/>
            <p:nvPr/>
          </p:nvSpPr>
          <p:spPr>
            <a:xfrm>
              <a:off x="9103327" y="2995938"/>
              <a:ext cx="117505" cy="212271"/>
            </a:xfrm>
            <a:prstGeom prst="bracketPair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DE54EEE1-0B9F-45F9-D543-207DA6C3EAE0}"/>
              </a:ext>
            </a:extLst>
          </p:cNvPr>
          <p:cNvGrpSpPr>
            <a:grpSpLocks noChangeAspect="1"/>
          </p:cNvGrpSpPr>
          <p:nvPr/>
        </p:nvGrpSpPr>
        <p:grpSpPr>
          <a:xfrm>
            <a:off x="2513843" y="4803753"/>
            <a:ext cx="1600200" cy="1276435"/>
            <a:chOff x="838200" y="4510072"/>
            <a:chExt cx="2020579" cy="1611759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5A22C80-3BFA-F3B3-F1D0-11A50736B94D}"/>
                </a:ext>
              </a:extLst>
            </p:cNvPr>
            <p:cNvSpPr/>
            <p:nvPr/>
          </p:nvSpPr>
          <p:spPr>
            <a:xfrm>
              <a:off x="2484083" y="5077760"/>
              <a:ext cx="207428" cy="2074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4C834697-D37C-E5CF-014F-0BB45D933E42}"/>
                </a:ext>
              </a:extLst>
            </p:cNvPr>
            <p:cNvSpPr/>
            <p:nvPr/>
          </p:nvSpPr>
          <p:spPr>
            <a:xfrm>
              <a:off x="2484083" y="4841053"/>
              <a:ext cx="207428" cy="2074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92C30C3F-7351-DC30-DD43-A69C3D5AB2EB}"/>
                </a:ext>
              </a:extLst>
            </p:cNvPr>
            <p:cNvSpPr/>
            <p:nvPr/>
          </p:nvSpPr>
          <p:spPr>
            <a:xfrm>
              <a:off x="1569884" y="5203571"/>
              <a:ext cx="325958" cy="32595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ECC3A573-A187-1A86-4F40-DC3DFB1ADBEB}"/>
                </a:ext>
              </a:extLst>
            </p:cNvPr>
            <p:cNvSpPr/>
            <p:nvPr/>
          </p:nvSpPr>
          <p:spPr>
            <a:xfrm>
              <a:off x="2008222" y="5821408"/>
              <a:ext cx="207428" cy="20742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18A4D2D-069B-B435-8DFB-EFCFE074C37B}"/>
                </a:ext>
              </a:extLst>
            </p:cNvPr>
            <p:cNvSpPr/>
            <p:nvPr/>
          </p:nvSpPr>
          <p:spPr>
            <a:xfrm>
              <a:off x="2547637" y="5744811"/>
              <a:ext cx="207428" cy="20742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089153E1-7852-28FC-9A97-CACFD3F0BFFA}"/>
                </a:ext>
              </a:extLst>
            </p:cNvPr>
            <p:cNvSpPr/>
            <p:nvPr/>
          </p:nvSpPr>
          <p:spPr>
            <a:xfrm>
              <a:off x="1060883" y="5389053"/>
              <a:ext cx="207428" cy="20742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6DB27E39-2CE3-CA21-2B3A-6BE228DF54D7}"/>
                </a:ext>
              </a:extLst>
            </p:cNvPr>
            <p:cNvSpPr/>
            <p:nvPr/>
          </p:nvSpPr>
          <p:spPr>
            <a:xfrm>
              <a:off x="2332379" y="5266505"/>
              <a:ext cx="325958" cy="32595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88DB58D-93E7-A1A1-7365-E639F654F617}"/>
                </a:ext>
              </a:extLst>
            </p:cNvPr>
            <p:cNvSpPr/>
            <p:nvPr/>
          </p:nvSpPr>
          <p:spPr>
            <a:xfrm>
              <a:off x="1490837" y="5659140"/>
              <a:ext cx="207428" cy="20742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8741D848-9FD0-83AA-F3A5-9FCB42DE242F}"/>
                </a:ext>
              </a:extLst>
            </p:cNvPr>
            <p:cNvSpPr/>
            <p:nvPr/>
          </p:nvSpPr>
          <p:spPr>
            <a:xfrm>
              <a:off x="2158850" y="4911692"/>
              <a:ext cx="207428" cy="20742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BB77283E-8646-8AE2-81DA-3D2BD9EFB759}"/>
                </a:ext>
              </a:extLst>
            </p:cNvPr>
            <p:cNvSpPr/>
            <p:nvPr/>
          </p:nvSpPr>
          <p:spPr>
            <a:xfrm>
              <a:off x="1173672" y="4983739"/>
              <a:ext cx="207428" cy="20742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A0F4A6F0-37A3-E6D2-6496-A4EFB6B7D0E1}"/>
                </a:ext>
              </a:extLst>
            </p:cNvPr>
            <p:cNvSpPr/>
            <p:nvPr/>
          </p:nvSpPr>
          <p:spPr>
            <a:xfrm>
              <a:off x="2147312" y="5049507"/>
              <a:ext cx="325958" cy="325958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BFC9BADC-1204-33B6-B909-0E0A929A2173}"/>
                </a:ext>
              </a:extLst>
            </p:cNvPr>
            <p:cNvSpPr/>
            <p:nvPr/>
          </p:nvSpPr>
          <p:spPr>
            <a:xfrm>
              <a:off x="1562547" y="4880025"/>
              <a:ext cx="207428" cy="20742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15E2AD5-9FCF-68C9-9098-283FC06F81E4}"/>
                </a:ext>
              </a:extLst>
            </p:cNvPr>
            <p:cNvSpPr/>
            <p:nvPr/>
          </p:nvSpPr>
          <p:spPr>
            <a:xfrm>
              <a:off x="1606788" y="5562914"/>
              <a:ext cx="474121" cy="47412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BEEA8024-9917-EEF3-9459-510DB5AD5560}"/>
                </a:ext>
              </a:extLst>
            </p:cNvPr>
            <p:cNvCxnSpPr/>
            <p:nvPr/>
          </p:nvCxnSpPr>
          <p:spPr>
            <a:xfrm flipV="1">
              <a:off x="838200" y="4510072"/>
              <a:ext cx="0" cy="1611759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36AFBEDC-794B-1422-29F9-1A23DE0FC47C}"/>
                </a:ext>
              </a:extLst>
            </p:cNvPr>
            <p:cNvCxnSpPr/>
            <p:nvPr/>
          </p:nvCxnSpPr>
          <p:spPr>
            <a:xfrm>
              <a:off x="838200" y="6121831"/>
              <a:ext cx="2020579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E8E63D9C-F0CE-C316-EA7B-B3E1395FDE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1446" y="5821409"/>
              <a:ext cx="519653" cy="277167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7A038717-35BA-F00E-FA3D-B239E15E9F4C}"/>
                </a:ext>
              </a:extLst>
            </p:cNvPr>
            <p:cNvSpPr/>
            <p:nvPr/>
          </p:nvSpPr>
          <p:spPr>
            <a:xfrm>
              <a:off x="1666261" y="5076734"/>
              <a:ext cx="207428" cy="207428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A1CD615-5F27-87FE-E5D2-B10129C2E91A}"/>
                </a:ext>
              </a:extLst>
            </p:cNvPr>
            <p:cNvSpPr/>
            <p:nvPr/>
          </p:nvSpPr>
          <p:spPr>
            <a:xfrm>
              <a:off x="2062604" y="5328063"/>
              <a:ext cx="207428" cy="207428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C42453C4-D9B6-86F7-239F-D7C31B5A862A}"/>
              </a:ext>
            </a:extLst>
          </p:cNvPr>
          <p:cNvGrpSpPr/>
          <p:nvPr/>
        </p:nvGrpSpPr>
        <p:grpSpPr>
          <a:xfrm>
            <a:off x="9175086" y="4893664"/>
            <a:ext cx="1600200" cy="1276435"/>
            <a:chOff x="7619789" y="4853564"/>
            <a:chExt cx="1600200" cy="1276435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B4CD35CA-BEB7-5CD9-FFC7-4FBC1E8BDA5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619789" y="4853564"/>
              <a:ext cx="1600200" cy="1276435"/>
              <a:chOff x="838200" y="4510072"/>
              <a:chExt cx="2020579" cy="1611759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D78D53BD-3267-5641-B251-5FEA99898B05}"/>
                  </a:ext>
                </a:extLst>
              </p:cNvPr>
              <p:cNvSpPr/>
              <p:nvPr/>
            </p:nvSpPr>
            <p:spPr>
              <a:xfrm>
                <a:off x="2484083" y="5077760"/>
                <a:ext cx="207428" cy="207428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5B9A3030-AC1C-3BC6-481E-3AACCD364B64}"/>
                  </a:ext>
                </a:extLst>
              </p:cNvPr>
              <p:cNvSpPr/>
              <p:nvPr/>
            </p:nvSpPr>
            <p:spPr>
              <a:xfrm>
                <a:off x="2484083" y="4841053"/>
                <a:ext cx="207428" cy="207428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4E9DA009-B15C-D96D-0411-1B9BFA7D4EAF}"/>
                  </a:ext>
                </a:extLst>
              </p:cNvPr>
              <p:cNvSpPr/>
              <p:nvPr/>
            </p:nvSpPr>
            <p:spPr>
              <a:xfrm>
                <a:off x="1569884" y="5203571"/>
                <a:ext cx="325958" cy="325958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FCA9240C-CFAE-AF5B-871A-BE585C93A1D1}"/>
                  </a:ext>
                </a:extLst>
              </p:cNvPr>
              <p:cNvSpPr/>
              <p:nvPr/>
            </p:nvSpPr>
            <p:spPr>
              <a:xfrm>
                <a:off x="2008222" y="5821408"/>
                <a:ext cx="207428" cy="207428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0D63CE36-A140-6005-992D-AE25ACBA7AEF}"/>
                  </a:ext>
                </a:extLst>
              </p:cNvPr>
              <p:cNvSpPr/>
              <p:nvPr/>
            </p:nvSpPr>
            <p:spPr>
              <a:xfrm>
                <a:off x="2547637" y="5744811"/>
                <a:ext cx="207428" cy="207428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ADFC8518-4B46-BD29-A38D-0F1E124C0A40}"/>
                  </a:ext>
                </a:extLst>
              </p:cNvPr>
              <p:cNvSpPr/>
              <p:nvPr/>
            </p:nvSpPr>
            <p:spPr>
              <a:xfrm>
                <a:off x="1060883" y="5389053"/>
                <a:ext cx="207428" cy="207428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E10920EC-84BD-C9F9-7C38-233B9802A574}"/>
                  </a:ext>
                </a:extLst>
              </p:cNvPr>
              <p:cNvSpPr/>
              <p:nvPr/>
            </p:nvSpPr>
            <p:spPr>
              <a:xfrm>
                <a:off x="2356435" y="5290563"/>
                <a:ext cx="323293" cy="323293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0E161BE0-B360-EBCE-1702-5787FCEA77BF}"/>
                  </a:ext>
                </a:extLst>
              </p:cNvPr>
              <p:cNvSpPr/>
              <p:nvPr/>
            </p:nvSpPr>
            <p:spPr>
              <a:xfrm>
                <a:off x="1490837" y="5659140"/>
                <a:ext cx="207428" cy="207428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5BD129BE-3717-41A4-6E82-A4755BBBE517}"/>
                  </a:ext>
                </a:extLst>
              </p:cNvPr>
              <p:cNvSpPr/>
              <p:nvPr/>
            </p:nvSpPr>
            <p:spPr>
              <a:xfrm>
                <a:off x="2158850" y="4911692"/>
                <a:ext cx="207428" cy="207428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3C0ADB57-82BF-FEB3-B64D-B6FDEA1EB9A9}"/>
                  </a:ext>
                </a:extLst>
              </p:cNvPr>
              <p:cNvSpPr/>
              <p:nvPr/>
            </p:nvSpPr>
            <p:spPr>
              <a:xfrm>
                <a:off x="1173672" y="4983739"/>
                <a:ext cx="207428" cy="207428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A86496D2-382D-FC14-51F9-0343AF8FA5AD}"/>
                  </a:ext>
                </a:extLst>
              </p:cNvPr>
              <p:cNvSpPr/>
              <p:nvPr/>
            </p:nvSpPr>
            <p:spPr>
              <a:xfrm>
                <a:off x="2159339" y="5049508"/>
                <a:ext cx="323293" cy="323293"/>
              </a:xfrm>
              <a:prstGeom prst="ellipse">
                <a:avLst/>
              </a:prstGeom>
              <a:ln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9EBA6496-BCD3-F1EE-7C5C-36903FA3B21E}"/>
                  </a:ext>
                </a:extLst>
              </p:cNvPr>
              <p:cNvSpPr/>
              <p:nvPr/>
            </p:nvSpPr>
            <p:spPr>
              <a:xfrm>
                <a:off x="1562547" y="4880025"/>
                <a:ext cx="207428" cy="207428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46CECA78-C2A1-7C00-1CAC-FA813AB908CC}"/>
                  </a:ext>
                </a:extLst>
              </p:cNvPr>
              <p:cNvSpPr/>
              <p:nvPr/>
            </p:nvSpPr>
            <p:spPr>
              <a:xfrm>
                <a:off x="1606788" y="5562914"/>
                <a:ext cx="474121" cy="474121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D0D9B559-500B-FD54-E8C1-9F5FF7CFA191}"/>
                  </a:ext>
                </a:extLst>
              </p:cNvPr>
              <p:cNvCxnSpPr/>
              <p:nvPr/>
            </p:nvCxnSpPr>
            <p:spPr>
              <a:xfrm flipV="1">
                <a:off x="838200" y="4510072"/>
                <a:ext cx="0" cy="1611759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0A739D18-EFD8-43A0-19FC-0885561388CC}"/>
                  </a:ext>
                </a:extLst>
              </p:cNvPr>
              <p:cNvCxnSpPr/>
              <p:nvPr/>
            </p:nvCxnSpPr>
            <p:spPr>
              <a:xfrm>
                <a:off x="838200" y="6121831"/>
                <a:ext cx="2020579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36B4FF05-E0FB-B4F2-EBA8-9E65682DA1A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1446" y="5853198"/>
                <a:ext cx="489514" cy="245377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A43D074C-5F5B-7BD2-E8F5-5EF9FFF55FBA}"/>
                  </a:ext>
                </a:extLst>
              </p:cNvPr>
              <p:cNvSpPr/>
              <p:nvPr/>
            </p:nvSpPr>
            <p:spPr>
              <a:xfrm>
                <a:off x="1666261" y="5076734"/>
                <a:ext cx="207428" cy="207428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F9E36577-23F0-6C23-892C-5846D58224A7}"/>
                  </a:ext>
                </a:extLst>
              </p:cNvPr>
              <p:cNvSpPr/>
              <p:nvPr/>
            </p:nvSpPr>
            <p:spPr>
              <a:xfrm>
                <a:off x="2043360" y="5308819"/>
                <a:ext cx="207428" cy="207428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933B15E0-F015-8160-93F4-1978AB2EC3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59567" y="5377951"/>
              <a:ext cx="380903" cy="378795"/>
            </a:xfrm>
            <a:prstGeom prst="ellipse">
              <a:avLst/>
            </a:prstGeom>
            <a:noFill/>
            <a:ln>
              <a:solidFill>
                <a:schemeClr val="accent3"/>
              </a:solidFill>
              <a:prstDash val="sysDash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380903"/>
                        <a:gd name="connsiteY0" fmla="*/ 189398 h 378795"/>
                        <a:gd name="connsiteX1" fmla="*/ 190452 w 380903"/>
                        <a:gd name="connsiteY1" fmla="*/ 0 h 378795"/>
                        <a:gd name="connsiteX2" fmla="*/ 380904 w 380903"/>
                        <a:gd name="connsiteY2" fmla="*/ 189398 h 378795"/>
                        <a:gd name="connsiteX3" fmla="*/ 190452 w 380903"/>
                        <a:gd name="connsiteY3" fmla="*/ 378796 h 378795"/>
                        <a:gd name="connsiteX4" fmla="*/ 0 w 380903"/>
                        <a:gd name="connsiteY4" fmla="*/ 189398 h 37879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80903" h="378795" extrusionOk="0">
                          <a:moveTo>
                            <a:pt x="0" y="189398"/>
                          </a:moveTo>
                          <a:cubicBezTo>
                            <a:pt x="-18376" y="73461"/>
                            <a:pt x="81553" y="1394"/>
                            <a:pt x="190452" y="0"/>
                          </a:cubicBezTo>
                          <a:cubicBezTo>
                            <a:pt x="314236" y="3916"/>
                            <a:pt x="367762" y="85214"/>
                            <a:pt x="380904" y="189398"/>
                          </a:cubicBezTo>
                          <a:cubicBezTo>
                            <a:pt x="365098" y="309435"/>
                            <a:pt x="293463" y="390806"/>
                            <a:pt x="190452" y="378796"/>
                          </a:cubicBezTo>
                          <a:cubicBezTo>
                            <a:pt x="65804" y="368147"/>
                            <a:pt x="13063" y="300241"/>
                            <a:pt x="0" y="189398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27BF09C7-2DD4-54AB-A6E9-31E0E01805E6}"/>
              </a:ext>
            </a:extLst>
          </p:cNvPr>
          <p:cNvGrpSpPr/>
          <p:nvPr/>
        </p:nvGrpSpPr>
        <p:grpSpPr>
          <a:xfrm>
            <a:off x="2911443" y="2799286"/>
            <a:ext cx="1063786" cy="873096"/>
            <a:chOff x="2911443" y="2799286"/>
            <a:chExt cx="1063786" cy="873096"/>
          </a:xfrm>
        </p:grpSpPr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6E2C00CB-C6C2-5312-F54F-E0B31A7AD88E}"/>
                </a:ext>
              </a:extLst>
            </p:cNvPr>
            <p:cNvCxnSpPr>
              <a:stCxn id="47" idx="2"/>
            </p:cNvCxnSpPr>
            <p:nvPr/>
          </p:nvCxnSpPr>
          <p:spPr>
            <a:xfrm flipH="1">
              <a:off x="2911443" y="2799286"/>
              <a:ext cx="554822" cy="8599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A73E41E0-DA51-9409-65FE-3F7B5CC597B6}"/>
                </a:ext>
              </a:extLst>
            </p:cNvPr>
            <p:cNvCxnSpPr>
              <a:stCxn id="47" idx="2"/>
            </p:cNvCxnSpPr>
            <p:nvPr/>
          </p:nvCxnSpPr>
          <p:spPr>
            <a:xfrm flipH="1">
              <a:off x="3085034" y="2799286"/>
              <a:ext cx="381231" cy="87309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1756E527-E753-2F16-89BA-F4F28661DCAE}"/>
                </a:ext>
              </a:extLst>
            </p:cNvPr>
            <p:cNvCxnSpPr>
              <a:stCxn id="47" idx="2"/>
            </p:cNvCxnSpPr>
            <p:nvPr/>
          </p:nvCxnSpPr>
          <p:spPr>
            <a:xfrm flipH="1">
              <a:off x="3262753" y="2799286"/>
              <a:ext cx="203512" cy="8599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572C1D5E-842B-7CB4-8DB3-881F8154A27B}"/>
                </a:ext>
              </a:extLst>
            </p:cNvPr>
            <p:cNvCxnSpPr>
              <a:stCxn id="47" idx="2"/>
            </p:cNvCxnSpPr>
            <p:nvPr/>
          </p:nvCxnSpPr>
          <p:spPr>
            <a:xfrm flipH="1">
              <a:off x="3452718" y="2799286"/>
              <a:ext cx="13547" cy="87309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B0B277E2-9596-E597-B670-D286AF90CE98}"/>
                </a:ext>
              </a:extLst>
            </p:cNvPr>
            <p:cNvCxnSpPr>
              <a:stCxn id="47" idx="2"/>
            </p:cNvCxnSpPr>
            <p:nvPr/>
          </p:nvCxnSpPr>
          <p:spPr>
            <a:xfrm>
              <a:off x="3466265" y="2799286"/>
              <a:ext cx="151926" cy="8599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1C20476C-8342-F20D-7F57-ACC50422C0C5}"/>
                </a:ext>
              </a:extLst>
            </p:cNvPr>
            <p:cNvCxnSpPr>
              <a:stCxn id="47" idx="2"/>
            </p:cNvCxnSpPr>
            <p:nvPr/>
          </p:nvCxnSpPr>
          <p:spPr>
            <a:xfrm>
              <a:off x="3466265" y="2799286"/>
              <a:ext cx="345985" cy="8599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E7F87EB4-30F7-0718-5BC8-FAB90CEA3684}"/>
                </a:ext>
              </a:extLst>
            </p:cNvPr>
            <p:cNvCxnSpPr>
              <a:stCxn id="47" idx="2"/>
            </p:cNvCxnSpPr>
            <p:nvPr/>
          </p:nvCxnSpPr>
          <p:spPr>
            <a:xfrm>
              <a:off x="3466265" y="2799286"/>
              <a:ext cx="508964" cy="8599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Arrow: Right 135">
            <a:extLst>
              <a:ext uri="{FF2B5EF4-FFF2-40B4-BE49-F238E27FC236}">
                <a16:creationId xmlns:a16="http://schemas.microsoft.com/office/drawing/2014/main" id="{87B76464-DE26-E67F-8F2E-D553E343D02C}"/>
              </a:ext>
            </a:extLst>
          </p:cNvPr>
          <p:cNvSpPr/>
          <p:nvPr/>
        </p:nvSpPr>
        <p:spPr>
          <a:xfrm>
            <a:off x="2981304" y="3059966"/>
            <a:ext cx="1234440" cy="34172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Dot product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6997B4B8-BB02-C6A8-9FC6-2440D0BFB5BD}"/>
              </a:ext>
            </a:extLst>
          </p:cNvPr>
          <p:cNvSpPr txBox="1"/>
          <p:nvPr/>
        </p:nvSpPr>
        <p:spPr>
          <a:xfrm>
            <a:off x="4204263" y="3014444"/>
            <a:ext cx="1921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[ s</a:t>
            </a:r>
            <a:r>
              <a:rPr lang="en-US" sz="2000" baseline="-25000"/>
              <a:t>1 </a:t>
            </a:r>
            <a:r>
              <a:rPr lang="en-US" sz="2000"/>
              <a:t>, s</a:t>
            </a:r>
            <a:r>
              <a:rPr lang="en-US" sz="2000" baseline="-25000"/>
              <a:t>2 </a:t>
            </a:r>
            <a:r>
              <a:rPr lang="en-US" sz="2000"/>
              <a:t>, …, </a:t>
            </a:r>
            <a:r>
              <a:rPr lang="en-US" sz="2000" err="1"/>
              <a:t>s</a:t>
            </a:r>
            <a:r>
              <a:rPr lang="en-US" sz="2000" baseline="-25000" err="1"/>
              <a:t>n</a:t>
            </a:r>
            <a:r>
              <a:rPr lang="en-US" sz="2000"/>
              <a:t> ]</a:t>
            </a:r>
          </a:p>
        </p:txBody>
      </p:sp>
      <p:sp>
        <p:nvSpPr>
          <p:cNvPr id="140" name="Arrow: Right 139">
            <a:extLst>
              <a:ext uri="{FF2B5EF4-FFF2-40B4-BE49-F238E27FC236}">
                <a16:creationId xmlns:a16="http://schemas.microsoft.com/office/drawing/2014/main" id="{D77B8859-6F14-5E75-EC12-7DD7802EFB54}"/>
              </a:ext>
            </a:extLst>
          </p:cNvPr>
          <p:cNvSpPr/>
          <p:nvPr/>
        </p:nvSpPr>
        <p:spPr>
          <a:xfrm>
            <a:off x="5999522" y="3059966"/>
            <a:ext cx="1234440" cy="34172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Keep top N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6655E1D1-4C67-4EC7-9BBD-29126955FCCF}"/>
              </a:ext>
            </a:extLst>
          </p:cNvPr>
          <p:cNvSpPr txBox="1"/>
          <p:nvPr/>
        </p:nvSpPr>
        <p:spPr>
          <a:xfrm>
            <a:off x="7281455" y="3006585"/>
            <a:ext cx="1349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chemeClr val="accent6"/>
                </a:solidFill>
              </a:rPr>
              <a:t>[ </a:t>
            </a:r>
            <a:r>
              <a:rPr lang="en-US" sz="2000" err="1">
                <a:solidFill>
                  <a:schemeClr val="accent6"/>
                </a:solidFill>
              </a:rPr>
              <a:t>s</a:t>
            </a:r>
            <a:r>
              <a:rPr lang="en-US" sz="2000" baseline="-25000" err="1">
                <a:solidFill>
                  <a:schemeClr val="accent6"/>
                </a:solidFill>
              </a:rPr>
              <a:t>x</a:t>
            </a:r>
            <a:r>
              <a:rPr lang="en-US" sz="2000" baseline="-25000">
                <a:solidFill>
                  <a:schemeClr val="accent6"/>
                </a:solidFill>
              </a:rPr>
              <a:t> </a:t>
            </a:r>
            <a:r>
              <a:rPr lang="en-US" sz="2000">
                <a:solidFill>
                  <a:schemeClr val="accent6"/>
                </a:solidFill>
              </a:rPr>
              <a:t>, </a:t>
            </a:r>
            <a:r>
              <a:rPr lang="en-US" sz="2000" err="1">
                <a:solidFill>
                  <a:schemeClr val="accent6"/>
                </a:solidFill>
              </a:rPr>
              <a:t>s</a:t>
            </a:r>
            <a:r>
              <a:rPr lang="en-US" sz="2000" baseline="-25000" err="1">
                <a:solidFill>
                  <a:schemeClr val="accent6"/>
                </a:solidFill>
              </a:rPr>
              <a:t>y</a:t>
            </a:r>
            <a:r>
              <a:rPr lang="en-US" sz="2000" baseline="-25000">
                <a:solidFill>
                  <a:schemeClr val="accent6"/>
                </a:solidFill>
              </a:rPr>
              <a:t> </a:t>
            </a:r>
            <a:r>
              <a:rPr lang="en-US" sz="2000">
                <a:solidFill>
                  <a:schemeClr val="accent6"/>
                </a:solidFill>
              </a:rPr>
              <a:t>]</a:t>
            </a:r>
          </a:p>
        </p:txBody>
      </p:sp>
      <p:sp>
        <p:nvSpPr>
          <p:cNvPr id="166" name="Arrow: Right 165">
            <a:extLst>
              <a:ext uri="{FF2B5EF4-FFF2-40B4-BE49-F238E27FC236}">
                <a16:creationId xmlns:a16="http://schemas.microsoft.com/office/drawing/2014/main" id="{B35BC2B4-E83A-846B-8796-A62AFE919009}"/>
              </a:ext>
            </a:extLst>
          </p:cNvPr>
          <p:cNvSpPr/>
          <p:nvPr/>
        </p:nvSpPr>
        <p:spPr>
          <a:xfrm>
            <a:off x="4338690" y="5304592"/>
            <a:ext cx="1234440" cy="34172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Dot product</a:t>
            </a:r>
          </a:p>
        </p:txBody>
      </p:sp>
      <p:sp>
        <p:nvSpPr>
          <p:cNvPr id="167" name="Arrow: Right 166">
            <a:extLst>
              <a:ext uri="{FF2B5EF4-FFF2-40B4-BE49-F238E27FC236}">
                <a16:creationId xmlns:a16="http://schemas.microsoft.com/office/drawing/2014/main" id="{2C89D5DD-1E76-FEF2-BC89-C6A8F64CDEFF}"/>
              </a:ext>
            </a:extLst>
          </p:cNvPr>
          <p:cNvSpPr/>
          <p:nvPr/>
        </p:nvSpPr>
        <p:spPr>
          <a:xfrm>
            <a:off x="7741414" y="5321249"/>
            <a:ext cx="1234440" cy="34172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Keep top 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759E5E8-750B-1522-CD0F-5851F59123CA}"/>
              </a:ext>
            </a:extLst>
          </p:cNvPr>
          <p:cNvGrpSpPr/>
          <p:nvPr/>
        </p:nvGrpSpPr>
        <p:grpSpPr>
          <a:xfrm>
            <a:off x="5844465" y="4871906"/>
            <a:ext cx="1600200" cy="1276435"/>
            <a:chOff x="5844465" y="4871906"/>
            <a:chExt cx="1600200" cy="1276435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A81FB06B-FAAC-A3EB-44A8-2B9C8A4E5E5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844465" y="4871906"/>
              <a:ext cx="1600200" cy="1276435"/>
              <a:chOff x="838200" y="4510072"/>
              <a:chExt cx="2020579" cy="1611759"/>
            </a:xfrm>
          </p:grpSpPr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7CCA3A9A-948B-C942-C64B-863634297220}"/>
                  </a:ext>
                </a:extLst>
              </p:cNvPr>
              <p:cNvSpPr/>
              <p:nvPr/>
            </p:nvSpPr>
            <p:spPr>
              <a:xfrm>
                <a:off x="2484083" y="5077760"/>
                <a:ext cx="207428" cy="207428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89FC88F9-01FC-3CBB-F0EF-68744EDBBE52}"/>
                  </a:ext>
                </a:extLst>
              </p:cNvPr>
              <p:cNvSpPr/>
              <p:nvPr/>
            </p:nvSpPr>
            <p:spPr>
              <a:xfrm>
                <a:off x="2484083" y="4841053"/>
                <a:ext cx="207428" cy="207428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90DD5AA8-13F6-6087-5B72-A160F3E23EB2}"/>
                  </a:ext>
                </a:extLst>
              </p:cNvPr>
              <p:cNvSpPr/>
              <p:nvPr/>
            </p:nvSpPr>
            <p:spPr>
              <a:xfrm>
                <a:off x="1569884" y="5203571"/>
                <a:ext cx="325958" cy="325958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08EF0841-B3D7-EE1C-F498-2D3126D2E0C8}"/>
                  </a:ext>
                </a:extLst>
              </p:cNvPr>
              <p:cNvSpPr/>
              <p:nvPr/>
            </p:nvSpPr>
            <p:spPr>
              <a:xfrm>
                <a:off x="2008222" y="5821408"/>
                <a:ext cx="207428" cy="207428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92A6BCC7-12B5-8A61-E062-F9B983F0A5FE}"/>
                  </a:ext>
                </a:extLst>
              </p:cNvPr>
              <p:cNvSpPr/>
              <p:nvPr/>
            </p:nvSpPr>
            <p:spPr>
              <a:xfrm>
                <a:off x="2547637" y="5744811"/>
                <a:ext cx="207428" cy="207428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0704D956-4BA7-2597-C17A-9D0FB8B54B2C}"/>
                  </a:ext>
                </a:extLst>
              </p:cNvPr>
              <p:cNvSpPr/>
              <p:nvPr/>
            </p:nvSpPr>
            <p:spPr>
              <a:xfrm>
                <a:off x="1060883" y="5389053"/>
                <a:ext cx="207428" cy="207428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0F77AFA7-B410-3396-9C7B-726C19A5FBA2}"/>
                  </a:ext>
                </a:extLst>
              </p:cNvPr>
              <p:cNvSpPr/>
              <p:nvPr/>
            </p:nvSpPr>
            <p:spPr>
              <a:xfrm>
                <a:off x="2332379" y="5266505"/>
                <a:ext cx="325958" cy="325958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CFCAD8E9-4CD0-79C7-405A-E5311F57CF9F}"/>
                  </a:ext>
                </a:extLst>
              </p:cNvPr>
              <p:cNvSpPr/>
              <p:nvPr/>
            </p:nvSpPr>
            <p:spPr>
              <a:xfrm>
                <a:off x="1490837" y="5659140"/>
                <a:ext cx="207428" cy="207428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D79B447E-3175-1953-9F53-B483C97714CA}"/>
                  </a:ext>
                </a:extLst>
              </p:cNvPr>
              <p:cNvSpPr/>
              <p:nvPr/>
            </p:nvSpPr>
            <p:spPr>
              <a:xfrm>
                <a:off x="2158850" y="4911692"/>
                <a:ext cx="207428" cy="207428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9C0F34A9-503B-2D91-F601-C7C6A4E12ECA}"/>
                  </a:ext>
                </a:extLst>
              </p:cNvPr>
              <p:cNvSpPr/>
              <p:nvPr/>
            </p:nvSpPr>
            <p:spPr>
              <a:xfrm>
                <a:off x="1173672" y="4983739"/>
                <a:ext cx="207428" cy="207428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7D52E274-63B9-12FF-00DB-2DE5A5A40C48}"/>
                  </a:ext>
                </a:extLst>
              </p:cNvPr>
              <p:cNvSpPr/>
              <p:nvPr/>
            </p:nvSpPr>
            <p:spPr>
              <a:xfrm>
                <a:off x="2147312" y="5049507"/>
                <a:ext cx="325958" cy="325958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8CEA2A2A-5BE3-8927-91BE-382C43E13363}"/>
                  </a:ext>
                </a:extLst>
              </p:cNvPr>
              <p:cNvSpPr/>
              <p:nvPr/>
            </p:nvSpPr>
            <p:spPr>
              <a:xfrm>
                <a:off x="1562547" y="4880025"/>
                <a:ext cx="207428" cy="207428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E31F0357-E89A-13EC-D4EF-B5072EFC9330}"/>
                  </a:ext>
                </a:extLst>
              </p:cNvPr>
              <p:cNvSpPr/>
              <p:nvPr/>
            </p:nvSpPr>
            <p:spPr>
              <a:xfrm>
                <a:off x="1606788" y="5562914"/>
                <a:ext cx="474121" cy="474121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912E661C-9544-C96E-8ACF-5B684CC9B998}"/>
                  </a:ext>
                </a:extLst>
              </p:cNvPr>
              <p:cNvCxnSpPr/>
              <p:nvPr/>
            </p:nvCxnSpPr>
            <p:spPr>
              <a:xfrm flipV="1">
                <a:off x="838200" y="4510072"/>
                <a:ext cx="0" cy="1611759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E6DDDEA0-A948-8016-8D11-90AE9A97623B}"/>
                  </a:ext>
                </a:extLst>
              </p:cNvPr>
              <p:cNvCxnSpPr/>
              <p:nvPr/>
            </p:nvCxnSpPr>
            <p:spPr>
              <a:xfrm>
                <a:off x="838200" y="6121831"/>
                <a:ext cx="2020579" cy="0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9BB85AD6-AF70-5069-69A4-90993D171D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1446" y="5848524"/>
                <a:ext cx="486873" cy="250052"/>
              </a:xfrm>
              <a:prstGeom prst="straightConnector1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  <a:tailEnd type="non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EA15F9FD-5BFA-79A2-F0CF-DC9359751D76}"/>
                  </a:ext>
                </a:extLst>
              </p:cNvPr>
              <p:cNvSpPr/>
              <p:nvPr/>
            </p:nvSpPr>
            <p:spPr>
              <a:xfrm>
                <a:off x="1666261" y="5076734"/>
                <a:ext cx="207428" cy="207428"/>
              </a:xfrm>
              <a:prstGeom prst="ellipse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B18ABDE8-B4D0-18E2-59DB-440BF9EE3D85}"/>
                  </a:ext>
                </a:extLst>
              </p:cNvPr>
              <p:cNvSpPr/>
              <p:nvPr/>
            </p:nvSpPr>
            <p:spPr>
              <a:xfrm>
                <a:off x="2049374" y="5329264"/>
                <a:ext cx="207428" cy="207428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11402756-C830-576E-DD2E-25A56FECC857}"/>
                </a:ext>
              </a:extLst>
            </p:cNvPr>
            <p:cNvCxnSpPr>
              <a:cxnSpLocks/>
              <a:endCxn id="180" idx="6"/>
            </p:cNvCxnSpPr>
            <p:nvPr/>
          </p:nvCxnSpPr>
          <p:spPr>
            <a:xfrm flipH="1" flipV="1">
              <a:off x="6221324" y="5326083"/>
              <a:ext cx="666830" cy="281365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triangle" w="lg" len="med"/>
            </a:ln>
            <a:effectLst>
              <a:glow rad="4445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3B17A104-8F8F-05CE-4100-1F9E23B39F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90355" y="5592819"/>
              <a:ext cx="276678" cy="18295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triangle" w="lg" len="med"/>
            </a:ln>
            <a:effectLst>
              <a:glow rad="4445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7CA56A2C-0A67-CBC8-F92D-C88B5CA6D9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00658" y="5416795"/>
              <a:ext cx="105509" cy="182719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triangle" w="lg" len="med"/>
            </a:ln>
            <a:effectLst>
              <a:glow rad="4445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CED39958-A761-0407-3440-FB480B2238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18872" y="5624409"/>
              <a:ext cx="267888" cy="285324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 w="lg" len="med"/>
            </a:ln>
            <a:effectLst>
              <a:glow rad="44450">
                <a:schemeClr val="accent2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9AA60FEA-D59B-ED03-6064-FC5ECADCC51E}"/>
                </a:ext>
              </a:extLst>
            </p:cNvPr>
            <p:cNvSpPr/>
            <p:nvPr/>
          </p:nvSpPr>
          <p:spPr>
            <a:xfrm>
              <a:off x="6153816" y="5294164"/>
              <a:ext cx="67508" cy="6383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0181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  <p:bldP spid="137" grpId="0"/>
      <p:bldP spid="140" grpId="0" animBg="1"/>
      <p:bldP spid="141" grpId="0"/>
      <p:bldP spid="166" grpId="0" animBg="1"/>
      <p:bldP spid="16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33B7A2-F087-E7F9-B6AE-843125C89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088746A-4A5F-0458-0920-FAA821DAF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Classic RAG:</a:t>
            </a:r>
            <a:br>
              <a:rPr lang="en-US" sz="5400"/>
            </a:br>
            <a:br>
              <a:rPr lang="en-US" sz="5400"/>
            </a:br>
            <a:r>
              <a:rPr lang="en-US" sz="5400"/>
              <a:t>Advantages and Downsides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traight Connector 2">
            <a:extLst>
              <a:ext uri="{FF2B5EF4-FFF2-40B4-BE49-F238E27FC236}">
                <a16:creationId xmlns:a16="http://schemas.microsoft.com/office/drawing/2014/main" id="{6E9F0AAB-5A6C-6D4A-9E67-F412301FC3A8}"/>
              </a:ext>
            </a:extLst>
          </p:cNvPr>
          <p:cNvSpPr/>
          <p:nvPr/>
        </p:nvSpPr>
        <p:spPr>
          <a:xfrm>
            <a:off x="4648018" y="642637"/>
            <a:ext cx="6900512" cy="0"/>
          </a:xfrm>
          <a:prstGeom prst="line">
            <a:avLst/>
          </a:prstGeom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B45BE8B-5A84-616D-E626-8191A0FA0359}"/>
              </a:ext>
            </a:extLst>
          </p:cNvPr>
          <p:cNvSpPr/>
          <p:nvPr/>
        </p:nvSpPr>
        <p:spPr>
          <a:xfrm>
            <a:off x="4648018" y="642637"/>
            <a:ext cx="1380102" cy="2630207"/>
          </a:xfrm>
          <a:custGeom>
            <a:avLst/>
            <a:gdLst>
              <a:gd name="connsiteX0" fmla="*/ 0 w 1380102"/>
              <a:gd name="connsiteY0" fmla="*/ 0 h 2630207"/>
              <a:gd name="connsiteX1" fmla="*/ 1380102 w 1380102"/>
              <a:gd name="connsiteY1" fmla="*/ 0 h 2630207"/>
              <a:gd name="connsiteX2" fmla="*/ 1380102 w 1380102"/>
              <a:gd name="connsiteY2" fmla="*/ 2630207 h 2630207"/>
              <a:gd name="connsiteX3" fmla="*/ 0 w 1380102"/>
              <a:gd name="connsiteY3" fmla="*/ 2630207 h 2630207"/>
              <a:gd name="connsiteX4" fmla="*/ 0 w 1380102"/>
              <a:gd name="connsiteY4" fmla="*/ 0 h 2630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80102" h="2630207">
                <a:moveTo>
                  <a:pt x="0" y="0"/>
                </a:moveTo>
                <a:lnTo>
                  <a:pt x="1380102" y="0"/>
                </a:lnTo>
                <a:lnTo>
                  <a:pt x="1380102" y="2630207"/>
                </a:lnTo>
                <a:lnTo>
                  <a:pt x="0" y="263020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40970" tIns="140970" rIns="140970" bIns="140970" numCol="1" spcCol="1270" anchor="t" anchorCtr="0">
            <a:noAutofit/>
          </a:bodyPr>
          <a:lstStyle/>
          <a:p>
            <a:pPr marL="0" lvl="0" indent="0" algn="l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700" kern="1200"/>
              <a:t>Pros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1F67984-90DF-E0EF-004A-774817112937}"/>
              </a:ext>
            </a:extLst>
          </p:cNvPr>
          <p:cNvSpPr/>
          <p:nvPr/>
        </p:nvSpPr>
        <p:spPr>
          <a:xfrm>
            <a:off x="6131628" y="703769"/>
            <a:ext cx="5416901" cy="1222635"/>
          </a:xfrm>
          <a:custGeom>
            <a:avLst/>
            <a:gdLst>
              <a:gd name="connsiteX0" fmla="*/ 0 w 5416901"/>
              <a:gd name="connsiteY0" fmla="*/ 0 h 1222635"/>
              <a:gd name="connsiteX1" fmla="*/ 5416901 w 5416901"/>
              <a:gd name="connsiteY1" fmla="*/ 0 h 1222635"/>
              <a:gd name="connsiteX2" fmla="*/ 5416901 w 5416901"/>
              <a:gd name="connsiteY2" fmla="*/ 1222635 h 1222635"/>
              <a:gd name="connsiteX3" fmla="*/ 0 w 5416901"/>
              <a:gd name="connsiteY3" fmla="*/ 1222635 h 1222635"/>
              <a:gd name="connsiteX4" fmla="*/ 0 w 5416901"/>
              <a:gd name="connsiteY4" fmla="*/ 0 h 1222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16901" h="1222635">
                <a:moveTo>
                  <a:pt x="0" y="0"/>
                </a:moveTo>
                <a:lnTo>
                  <a:pt x="5416901" y="0"/>
                </a:lnTo>
                <a:lnTo>
                  <a:pt x="5416901" y="1222635"/>
                </a:lnTo>
                <a:lnTo>
                  <a:pt x="0" y="122263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b="0" kern="1200"/>
              <a:t>Well understood (mostly).</a:t>
            </a:r>
            <a:endParaRPr lang="en-US" kern="1200"/>
          </a:p>
        </p:txBody>
      </p:sp>
      <p:sp>
        <p:nvSpPr>
          <p:cNvPr id="9" name="Straight Connector 8">
            <a:extLst>
              <a:ext uri="{FF2B5EF4-FFF2-40B4-BE49-F238E27FC236}">
                <a16:creationId xmlns:a16="http://schemas.microsoft.com/office/drawing/2014/main" id="{14718C92-DA1A-4E04-F958-E261BD3A805E}"/>
              </a:ext>
            </a:extLst>
          </p:cNvPr>
          <p:cNvSpPr/>
          <p:nvPr/>
        </p:nvSpPr>
        <p:spPr>
          <a:xfrm>
            <a:off x="6028120" y="1926404"/>
            <a:ext cx="5520409" cy="0"/>
          </a:xfrm>
          <a:prstGeom prst="line">
            <a:avLst/>
          </a:prstGeom>
        </p:spPr>
        <p:style>
          <a:lnRef idx="2">
            <a:schemeClr val="accent4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59A06F2-81AE-AAE9-82F0-29A5FCB4E406}"/>
              </a:ext>
            </a:extLst>
          </p:cNvPr>
          <p:cNvSpPr/>
          <p:nvPr/>
        </p:nvSpPr>
        <p:spPr>
          <a:xfrm>
            <a:off x="6131628" y="1987536"/>
            <a:ext cx="5416901" cy="1222635"/>
          </a:xfrm>
          <a:custGeom>
            <a:avLst/>
            <a:gdLst>
              <a:gd name="connsiteX0" fmla="*/ 0 w 5416901"/>
              <a:gd name="connsiteY0" fmla="*/ 0 h 1222635"/>
              <a:gd name="connsiteX1" fmla="*/ 5416901 w 5416901"/>
              <a:gd name="connsiteY1" fmla="*/ 0 h 1222635"/>
              <a:gd name="connsiteX2" fmla="*/ 5416901 w 5416901"/>
              <a:gd name="connsiteY2" fmla="*/ 1222635 h 1222635"/>
              <a:gd name="connsiteX3" fmla="*/ 0 w 5416901"/>
              <a:gd name="connsiteY3" fmla="*/ 1222635 h 1222635"/>
              <a:gd name="connsiteX4" fmla="*/ 0 w 5416901"/>
              <a:gd name="connsiteY4" fmla="*/ 0 h 1222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16901" h="1222635">
                <a:moveTo>
                  <a:pt x="0" y="0"/>
                </a:moveTo>
                <a:lnTo>
                  <a:pt x="5416901" y="0"/>
                </a:lnTo>
                <a:lnTo>
                  <a:pt x="5416901" y="1222635"/>
                </a:lnTo>
                <a:lnTo>
                  <a:pt x="0" y="122263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b="0" kern="1200"/>
              <a:t>Easy to deploy.</a:t>
            </a:r>
            <a:endParaRPr lang="en-US" kern="1200"/>
          </a:p>
        </p:txBody>
      </p:sp>
      <p:sp>
        <p:nvSpPr>
          <p:cNvPr id="13" name="Straight Connector 12">
            <a:extLst>
              <a:ext uri="{FF2B5EF4-FFF2-40B4-BE49-F238E27FC236}">
                <a16:creationId xmlns:a16="http://schemas.microsoft.com/office/drawing/2014/main" id="{BF00EBBF-BC31-AF73-6557-DB66CCD91572}"/>
              </a:ext>
            </a:extLst>
          </p:cNvPr>
          <p:cNvSpPr/>
          <p:nvPr/>
        </p:nvSpPr>
        <p:spPr>
          <a:xfrm>
            <a:off x="4648018" y="3126104"/>
            <a:ext cx="6900512" cy="0"/>
          </a:xfrm>
          <a:prstGeom prst="line">
            <a:avLst/>
          </a:prstGeom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831E073-5D1D-A355-68E5-62DEB07D1DF0}"/>
              </a:ext>
            </a:extLst>
          </p:cNvPr>
          <p:cNvSpPr/>
          <p:nvPr/>
        </p:nvSpPr>
        <p:spPr>
          <a:xfrm>
            <a:off x="4611441" y="3130341"/>
            <a:ext cx="1378754" cy="2902302"/>
          </a:xfrm>
          <a:custGeom>
            <a:avLst/>
            <a:gdLst>
              <a:gd name="connsiteX0" fmla="*/ 0 w 1378754"/>
              <a:gd name="connsiteY0" fmla="*/ 0 h 2902302"/>
              <a:gd name="connsiteX1" fmla="*/ 1378754 w 1378754"/>
              <a:gd name="connsiteY1" fmla="*/ 0 h 2902302"/>
              <a:gd name="connsiteX2" fmla="*/ 1378754 w 1378754"/>
              <a:gd name="connsiteY2" fmla="*/ 2902302 h 2902302"/>
              <a:gd name="connsiteX3" fmla="*/ 0 w 1378754"/>
              <a:gd name="connsiteY3" fmla="*/ 2902302 h 2902302"/>
              <a:gd name="connsiteX4" fmla="*/ 0 w 1378754"/>
              <a:gd name="connsiteY4" fmla="*/ 0 h 2902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8754" h="2902302">
                <a:moveTo>
                  <a:pt x="0" y="0"/>
                </a:moveTo>
                <a:lnTo>
                  <a:pt x="1378754" y="0"/>
                </a:lnTo>
                <a:lnTo>
                  <a:pt x="1378754" y="2902302"/>
                </a:lnTo>
                <a:lnTo>
                  <a:pt x="0" y="290230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40970" tIns="140970" rIns="140970" bIns="140970" numCol="1" spcCol="1270" anchor="t" anchorCtr="0">
            <a:noAutofit/>
          </a:bodyPr>
          <a:lstStyle/>
          <a:p>
            <a:pPr marL="0" lvl="0" indent="0" algn="l" defTabSz="1644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700" kern="1200"/>
              <a:t>Cons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017F8D2-4CE4-011C-E68F-B1F5D7D34033}"/>
              </a:ext>
            </a:extLst>
          </p:cNvPr>
          <p:cNvSpPr/>
          <p:nvPr/>
        </p:nvSpPr>
        <p:spPr>
          <a:xfrm>
            <a:off x="6130179" y="3220632"/>
            <a:ext cx="5411611" cy="821939"/>
          </a:xfrm>
          <a:custGeom>
            <a:avLst/>
            <a:gdLst>
              <a:gd name="connsiteX0" fmla="*/ 0 w 5411611"/>
              <a:gd name="connsiteY0" fmla="*/ 0 h 821939"/>
              <a:gd name="connsiteX1" fmla="*/ 5411611 w 5411611"/>
              <a:gd name="connsiteY1" fmla="*/ 0 h 821939"/>
              <a:gd name="connsiteX2" fmla="*/ 5411611 w 5411611"/>
              <a:gd name="connsiteY2" fmla="*/ 821939 h 821939"/>
              <a:gd name="connsiteX3" fmla="*/ 0 w 5411611"/>
              <a:gd name="connsiteY3" fmla="*/ 821939 h 821939"/>
              <a:gd name="connsiteX4" fmla="*/ 0 w 5411611"/>
              <a:gd name="connsiteY4" fmla="*/ 0 h 821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11611" h="821939">
                <a:moveTo>
                  <a:pt x="0" y="0"/>
                </a:moveTo>
                <a:lnTo>
                  <a:pt x="5411611" y="0"/>
                </a:lnTo>
                <a:lnTo>
                  <a:pt x="5411611" y="821939"/>
                </a:lnTo>
                <a:lnTo>
                  <a:pt x="0" y="82193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/>
              <a:t>E</a:t>
            </a:r>
            <a:r>
              <a:rPr lang="en-US" b="0" kern="1200"/>
              <a:t>xpensive and complicated.</a:t>
            </a:r>
            <a:endParaRPr lang="en-US" kern="1200"/>
          </a:p>
        </p:txBody>
      </p:sp>
      <p:sp>
        <p:nvSpPr>
          <p:cNvPr id="20" name="Straight Connector 19">
            <a:extLst>
              <a:ext uri="{FF2B5EF4-FFF2-40B4-BE49-F238E27FC236}">
                <a16:creationId xmlns:a16="http://schemas.microsoft.com/office/drawing/2014/main" id="{FDD534CA-2D5D-68AD-6F10-732D3E9F65BE}"/>
              </a:ext>
            </a:extLst>
          </p:cNvPr>
          <p:cNvSpPr/>
          <p:nvPr/>
        </p:nvSpPr>
        <p:spPr>
          <a:xfrm>
            <a:off x="6026772" y="4135881"/>
            <a:ext cx="5515018" cy="0"/>
          </a:xfrm>
          <a:prstGeom prst="line">
            <a:avLst/>
          </a:prstGeom>
        </p:spPr>
        <p:style>
          <a:lnRef idx="2">
            <a:schemeClr val="accent4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E082FFA-627B-0E67-EB55-3B27A7B1EB79}"/>
              </a:ext>
            </a:extLst>
          </p:cNvPr>
          <p:cNvSpPr/>
          <p:nvPr/>
        </p:nvSpPr>
        <p:spPr>
          <a:xfrm>
            <a:off x="6130179" y="4176978"/>
            <a:ext cx="5411611" cy="821939"/>
          </a:xfrm>
          <a:custGeom>
            <a:avLst/>
            <a:gdLst>
              <a:gd name="connsiteX0" fmla="*/ 0 w 5411611"/>
              <a:gd name="connsiteY0" fmla="*/ 0 h 821939"/>
              <a:gd name="connsiteX1" fmla="*/ 5411611 w 5411611"/>
              <a:gd name="connsiteY1" fmla="*/ 0 h 821939"/>
              <a:gd name="connsiteX2" fmla="*/ 5411611 w 5411611"/>
              <a:gd name="connsiteY2" fmla="*/ 821939 h 821939"/>
              <a:gd name="connsiteX3" fmla="*/ 0 w 5411611"/>
              <a:gd name="connsiteY3" fmla="*/ 821939 h 821939"/>
              <a:gd name="connsiteX4" fmla="*/ 0 w 5411611"/>
              <a:gd name="connsiteY4" fmla="*/ 0 h 821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11611" h="821939">
                <a:moveTo>
                  <a:pt x="0" y="0"/>
                </a:moveTo>
                <a:lnTo>
                  <a:pt x="5411611" y="0"/>
                </a:lnTo>
                <a:lnTo>
                  <a:pt x="5411611" y="821939"/>
                </a:lnTo>
                <a:lnTo>
                  <a:pt x="0" y="82193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/>
              <a:t>Take up lots of space.</a:t>
            </a:r>
            <a:endParaRPr lang="en-US" kern="1200"/>
          </a:p>
        </p:txBody>
      </p:sp>
      <p:sp>
        <p:nvSpPr>
          <p:cNvPr id="22" name="Straight Connector 21">
            <a:extLst>
              <a:ext uri="{FF2B5EF4-FFF2-40B4-BE49-F238E27FC236}">
                <a16:creationId xmlns:a16="http://schemas.microsoft.com/office/drawing/2014/main" id="{34BE2085-2621-E578-A2F3-38723D2D9D9C}"/>
              </a:ext>
            </a:extLst>
          </p:cNvPr>
          <p:cNvSpPr/>
          <p:nvPr/>
        </p:nvSpPr>
        <p:spPr>
          <a:xfrm>
            <a:off x="6026772" y="4998918"/>
            <a:ext cx="5515018" cy="0"/>
          </a:xfrm>
          <a:prstGeom prst="line">
            <a:avLst/>
          </a:prstGeom>
        </p:spPr>
        <p:style>
          <a:lnRef idx="2">
            <a:schemeClr val="accent4">
              <a:tint val="50000"/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F7CD50-E0AB-D2F1-A8AA-7670938901C9}"/>
              </a:ext>
            </a:extLst>
          </p:cNvPr>
          <p:cNvSpPr/>
          <p:nvPr/>
        </p:nvSpPr>
        <p:spPr>
          <a:xfrm>
            <a:off x="6130179" y="5040015"/>
            <a:ext cx="5411611" cy="821939"/>
          </a:xfrm>
          <a:custGeom>
            <a:avLst/>
            <a:gdLst>
              <a:gd name="connsiteX0" fmla="*/ 0 w 5411611"/>
              <a:gd name="connsiteY0" fmla="*/ 0 h 821939"/>
              <a:gd name="connsiteX1" fmla="*/ 5411611 w 5411611"/>
              <a:gd name="connsiteY1" fmla="*/ 0 h 821939"/>
              <a:gd name="connsiteX2" fmla="*/ 5411611 w 5411611"/>
              <a:gd name="connsiteY2" fmla="*/ 821939 h 821939"/>
              <a:gd name="connsiteX3" fmla="*/ 0 w 5411611"/>
              <a:gd name="connsiteY3" fmla="*/ 821939 h 821939"/>
              <a:gd name="connsiteX4" fmla="*/ 0 w 5411611"/>
              <a:gd name="connsiteY4" fmla="*/ 0 h 821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11611" h="821939">
                <a:moveTo>
                  <a:pt x="0" y="0"/>
                </a:moveTo>
                <a:lnTo>
                  <a:pt x="5411611" y="0"/>
                </a:lnTo>
                <a:lnTo>
                  <a:pt x="5411611" y="821939"/>
                </a:lnTo>
                <a:lnTo>
                  <a:pt x="0" y="82193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0960" tIns="60960" rIns="60960" bIns="60960" numCol="1" spcCol="1270" anchor="t" anchorCtr="0">
            <a:noAutofit/>
          </a:bodyPr>
          <a:lstStyle/>
          <a:p>
            <a:pPr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/>
              <a:t>Large input strings give “mushy” results,  near many things, not all that near anything in your query.</a:t>
            </a:r>
          </a:p>
          <a:p>
            <a:pPr marL="0" lvl="0" indent="0" algn="l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kern="1200"/>
          </a:p>
        </p:txBody>
      </p:sp>
    </p:spTree>
    <p:extLst>
      <p:ext uri="{BB962C8B-B14F-4D97-AF65-F5344CB8AC3E}">
        <p14:creationId xmlns:p14="http://schemas.microsoft.com/office/powerpoint/2010/main" val="221402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DDAB74-3885-561C-5177-6062FD2E89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47EACDF-ACBA-77AB-22C1-3B4250350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Structured RAG</a:t>
            </a:r>
            <a:br>
              <a:rPr lang="en-US" sz="5400"/>
            </a:br>
            <a:r>
              <a:rPr lang="en-US" sz="5400"/>
              <a:t>explained:</a:t>
            </a:r>
            <a:br>
              <a:rPr lang="en-US" sz="5400"/>
            </a:br>
            <a:br>
              <a:rPr lang="en-US" sz="5400"/>
            </a:br>
            <a:r>
              <a:rPr lang="en-US" sz="5400"/>
              <a:t>1. Ingestion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Content Placeholder 5">
            <a:extLst>
              <a:ext uri="{FF2B5EF4-FFF2-40B4-BE49-F238E27FC236}">
                <a16:creationId xmlns:a16="http://schemas.microsoft.com/office/drawing/2014/main" id="{370D47F6-C06D-9FF4-C1DF-8D0EC5E777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4684652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9582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C35FA-E94E-03A7-64B1-E9AEAB32A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/>
              <a:t>Structured RAG – Ingestion Pipeline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2678A1-9714-C3C8-26D5-1CED1AB20672}"/>
              </a:ext>
            </a:extLst>
          </p:cNvPr>
          <p:cNvSpPr/>
          <p:nvPr/>
        </p:nvSpPr>
        <p:spPr>
          <a:xfrm>
            <a:off x="1652016" y="2905145"/>
            <a:ext cx="2121520" cy="15071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“This parrot wouldn't </a:t>
            </a:r>
            <a:r>
              <a:rPr lang="en-US" sz="1600" err="1"/>
              <a:t>voom</a:t>
            </a:r>
            <a:r>
              <a:rPr lang="en-US" sz="1600"/>
              <a:t> if you put four thousand volts through it! It's </a:t>
            </a:r>
            <a:r>
              <a:rPr lang="en-US" sz="1600" err="1"/>
              <a:t>bleedin</a:t>
            </a:r>
            <a:r>
              <a:rPr lang="en-US" sz="1600"/>
              <a:t>' demised!“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C002F05D-4619-1295-C43F-106737421150}"/>
              </a:ext>
            </a:extLst>
          </p:cNvPr>
          <p:cNvSpPr/>
          <p:nvPr/>
        </p:nvSpPr>
        <p:spPr>
          <a:xfrm>
            <a:off x="4542579" y="1991602"/>
            <a:ext cx="1800688" cy="1259503"/>
          </a:xfrm>
          <a:prstGeom prst="wedgeRectCallou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/>
              <a:t>Generate JSON with the following structure:</a:t>
            </a:r>
          </a:p>
          <a:p>
            <a:pPr algn="ctr"/>
            <a:r>
              <a:rPr lang="en-US" sz="1600" i="1"/>
              <a:t>&lt;schema&gt;</a:t>
            </a:r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D38CFAAC-083D-A8E4-39C3-B7C8A056BDB1}"/>
              </a:ext>
            </a:extLst>
          </p:cNvPr>
          <p:cNvSpPr/>
          <p:nvPr/>
        </p:nvSpPr>
        <p:spPr>
          <a:xfrm>
            <a:off x="4542579" y="3597832"/>
            <a:ext cx="1800275" cy="772172"/>
          </a:xfrm>
          <a:prstGeom prst="cube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/>
              <a:t>LLM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E3F3EAF-14B6-B55D-1F5F-854E8FA7BB57}"/>
              </a:ext>
            </a:extLst>
          </p:cNvPr>
          <p:cNvCxnSpPr>
            <a:cxnSpLocks/>
          </p:cNvCxnSpPr>
          <p:nvPr/>
        </p:nvCxnSpPr>
        <p:spPr>
          <a:xfrm>
            <a:off x="3908385" y="4046874"/>
            <a:ext cx="44147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7B4E0C4-C490-0649-FECC-23038BCDFF52}"/>
              </a:ext>
            </a:extLst>
          </p:cNvPr>
          <p:cNvCxnSpPr>
            <a:cxnSpLocks/>
          </p:cNvCxnSpPr>
          <p:nvPr/>
        </p:nvCxnSpPr>
        <p:spPr>
          <a:xfrm>
            <a:off x="6519730" y="4006886"/>
            <a:ext cx="44147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7039F8D-563A-5B97-D65E-A418ECB09171}"/>
              </a:ext>
            </a:extLst>
          </p:cNvPr>
          <p:cNvCxnSpPr>
            <a:cxnSpLocks/>
          </p:cNvCxnSpPr>
          <p:nvPr/>
        </p:nvCxnSpPr>
        <p:spPr>
          <a:xfrm>
            <a:off x="9051527" y="4035112"/>
            <a:ext cx="44147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F00F81B2-7DC2-2E2C-BA82-2F22E736F317}"/>
              </a:ext>
            </a:extLst>
          </p:cNvPr>
          <p:cNvCxnSpPr>
            <a:cxnSpLocks/>
          </p:cNvCxnSpPr>
          <p:nvPr/>
        </p:nvCxnSpPr>
        <p:spPr>
          <a:xfrm>
            <a:off x="2762908" y="4613924"/>
            <a:ext cx="6730091" cy="820510"/>
          </a:xfrm>
          <a:prstGeom prst="bentConnector3">
            <a:avLst>
              <a:gd name="adj1" fmla="val -3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A3A1DD1-27D1-0ECF-C9E0-E961074AD338}"/>
              </a:ext>
            </a:extLst>
          </p:cNvPr>
          <p:cNvGrpSpPr/>
          <p:nvPr/>
        </p:nvGrpSpPr>
        <p:grpSpPr>
          <a:xfrm>
            <a:off x="9442004" y="3457988"/>
            <a:ext cx="1097980" cy="2410670"/>
            <a:chOff x="9442004" y="3457988"/>
            <a:chExt cx="1097980" cy="2410670"/>
          </a:xfrm>
        </p:grpSpPr>
        <p:pic>
          <p:nvPicPr>
            <p:cNvPr id="16" name="Graphic 15" descr="Database outline">
              <a:extLst>
                <a:ext uri="{FF2B5EF4-FFF2-40B4-BE49-F238E27FC236}">
                  <a16:creationId xmlns:a16="http://schemas.microsoft.com/office/drawing/2014/main" id="{88E7D382-FF2E-E8DB-922F-B43C6765F4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42004" y="3457988"/>
              <a:ext cx="1097980" cy="1097794"/>
            </a:xfrm>
            <a:prstGeom prst="rect">
              <a:avLst/>
            </a:prstGeom>
          </p:spPr>
        </p:pic>
        <p:pic>
          <p:nvPicPr>
            <p:cNvPr id="18" name="Graphic 17" descr="Open folder outline">
              <a:extLst>
                <a:ext uri="{FF2B5EF4-FFF2-40B4-BE49-F238E27FC236}">
                  <a16:creationId xmlns:a16="http://schemas.microsoft.com/office/drawing/2014/main" id="{3B45D61D-317E-8CAA-3A49-4D015BE27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533502" y="4862354"/>
              <a:ext cx="1006475" cy="1006304"/>
            </a:xfrm>
            <a:prstGeom prst="rect">
              <a:avLst/>
            </a:prstGeom>
          </p:spPr>
        </p:pic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B6B7B2C-B692-19AC-E276-C4A607C174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74621" y="4581223"/>
              <a:ext cx="0" cy="45356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677B6FB-D57F-B9D5-7580-EB5250D97335}"/>
              </a:ext>
            </a:extLst>
          </p:cNvPr>
          <p:cNvGrpSpPr/>
          <p:nvPr/>
        </p:nvGrpSpPr>
        <p:grpSpPr>
          <a:xfrm>
            <a:off x="7039970" y="3659348"/>
            <a:ext cx="2144931" cy="1275367"/>
            <a:chOff x="7039970" y="3659348"/>
            <a:chExt cx="2144931" cy="127536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5193415-26A8-8AA3-2CED-9075AAB0746B}"/>
                </a:ext>
              </a:extLst>
            </p:cNvPr>
            <p:cNvGrpSpPr/>
            <p:nvPr/>
          </p:nvGrpSpPr>
          <p:grpSpPr>
            <a:xfrm>
              <a:off x="7039970" y="3659348"/>
              <a:ext cx="2011557" cy="646330"/>
              <a:chOff x="6115617" y="4031093"/>
              <a:chExt cx="1675228" cy="538357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8E226C90-8850-8EEF-2AB0-BD88E6DFCF35}"/>
                  </a:ext>
                </a:extLst>
              </p:cNvPr>
              <p:cNvGrpSpPr/>
              <p:nvPr/>
            </p:nvGrpSpPr>
            <p:grpSpPr>
              <a:xfrm>
                <a:off x="6357193" y="4101297"/>
                <a:ext cx="1164671" cy="445448"/>
                <a:chOff x="6201618" y="4101298"/>
                <a:chExt cx="1164671" cy="445448"/>
              </a:xfrm>
            </p:grpSpPr>
            <p:pic>
              <p:nvPicPr>
                <p:cNvPr id="11" name="Graphic 10" descr="Clapper board outline">
                  <a:extLst>
                    <a:ext uri="{FF2B5EF4-FFF2-40B4-BE49-F238E27FC236}">
                      <a16:creationId xmlns:a16="http://schemas.microsoft.com/office/drawing/2014/main" id="{86A6E33E-2FCF-B142-31A0-438475958B8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984206" y="4108815"/>
                  <a:ext cx="382083" cy="382083"/>
                </a:xfrm>
                <a:prstGeom prst="rect">
                  <a:avLst/>
                </a:prstGeom>
              </p:spPr>
            </p:pic>
            <p:pic>
              <p:nvPicPr>
                <p:cNvPr id="12" name="Graphic 11" descr="Pyramid Shape outline">
                  <a:extLst>
                    <a:ext uri="{FF2B5EF4-FFF2-40B4-BE49-F238E27FC236}">
                      <a16:creationId xmlns:a16="http://schemas.microsoft.com/office/drawing/2014/main" id="{C4A54720-9146-F242-B577-D817678ECEC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201618" y="4149726"/>
                  <a:ext cx="359365" cy="359365"/>
                </a:xfrm>
                <a:prstGeom prst="rect">
                  <a:avLst/>
                </a:prstGeom>
              </p:spPr>
            </p:pic>
            <p:pic>
              <p:nvPicPr>
                <p:cNvPr id="13" name="Graphic 12" descr="Open book outline">
                  <a:extLst>
                    <a:ext uri="{FF2B5EF4-FFF2-40B4-BE49-F238E27FC236}">
                      <a16:creationId xmlns:a16="http://schemas.microsoft.com/office/drawing/2014/main" id="{833E6479-03CD-82B4-90B1-75B3A9CAEE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38758" y="4101298"/>
                  <a:ext cx="445448" cy="445448"/>
                </a:xfrm>
                <a:prstGeom prst="rect">
                  <a:avLst/>
                </a:prstGeom>
              </p:spPr>
            </p:pic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B14147F-897B-9A47-18A7-8BA9A5F1F49C}"/>
                  </a:ext>
                </a:extLst>
              </p:cNvPr>
              <p:cNvSpPr txBox="1"/>
              <p:nvPr/>
            </p:nvSpPr>
            <p:spPr>
              <a:xfrm>
                <a:off x="6115617" y="4031093"/>
                <a:ext cx="1675228" cy="5383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/>
                  <a:t>{                }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1FD3492-A006-DF36-DC68-EFEF23AF53F0}"/>
                </a:ext>
              </a:extLst>
            </p:cNvPr>
            <p:cNvSpPr txBox="1"/>
            <p:nvPr/>
          </p:nvSpPr>
          <p:spPr>
            <a:xfrm>
              <a:off x="7101848" y="4325032"/>
              <a:ext cx="2083053" cy="6096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/>
                <a:t>Entities: [ {parrot}, {4000 volts} ]</a:t>
              </a:r>
            </a:p>
            <a:p>
              <a:r>
                <a:rPr lang="en-US" sz="900"/>
                <a:t>Topics:   [ {death}, …]</a:t>
              </a:r>
            </a:p>
            <a:p>
              <a:r>
                <a:rPr lang="en-US" sz="900"/>
                <a:t>Actions: [{</a:t>
              </a:r>
              <a:r>
                <a:rPr lang="en-US" sz="900" err="1"/>
                <a:t>voom</a:t>
              </a:r>
              <a:r>
                <a:rPr lang="en-US" sz="900"/>
                <a:t>}, …]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580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D3EC58-E69B-D7F5-45E8-7050084138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E659FC2-1B24-1E72-2471-4EF4685E2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400"/>
              <a:t>Structured RAG</a:t>
            </a:r>
            <a:br>
              <a:rPr lang="en-US" sz="5400"/>
            </a:br>
            <a:r>
              <a:rPr lang="en-US" sz="5400"/>
              <a:t>explained:</a:t>
            </a:r>
            <a:br>
              <a:rPr lang="en-US" sz="5400"/>
            </a:br>
            <a:br>
              <a:rPr lang="en-US" sz="5400"/>
            </a:br>
            <a:r>
              <a:rPr lang="en-US" sz="5400"/>
              <a:t>2. Querying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3DAEE798-EA7B-3FA2-3098-E7C81484C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3600" b="0"/>
              <a:t>Turn user question into an</a:t>
            </a:r>
            <a:br>
              <a:rPr lang="en-US" sz="3600" b="0"/>
            </a:br>
            <a:r>
              <a:rPr lang="en-US" sz="3600" b="0"/>
              <a:t>(abstracted) database query.</a:t>
            </a:r>
          </a:p>
          <a:p>
            <a:pPr marL="0" indent="0">
              <a:buNone/>
            </a:pPr>
            <a:endParaRPr lang="en-US" sz="3600"/>
          </a:p>
          <a:p>
            <a:pPr marL="0" indent="0">
              <a:buNone/>
            </a:pPr>
            <a:r>
              <a:rPr lang="en-US" sz="3600" b="0"/>
              <a:t>Run the query, producing</a:t>
            </a:r>
            <a:br>
              <a:rPr lang="en-US" sz="3600" b="0"/>
            </a:br>
            <a:r>
              <a:rPr lang="en-US" sz="3600" b="0"/>
              <a:t>{Entities, Topics, Actions}.</a:t>
            </a:r>
          </a:p>
          <a:p>
            <a:pPr marL="0" indent="0">
              <a:buNone/>
            </a:pPr>
            <a:endParaRPr lang="en-US" sz="3600"/>
          </a:p>
          <a:p>
            <a:pPr marL="0" indent="0">
              <a:buNone/>
            </a:pPr>
            <a:r>
              <a:rPr lang="en-US" sz="3600" b="0"/>
              <a:t>Produce answer from best query results.</a:t>
            </a:r>
          </a:p>
        </p:txBody>
      </p:sp>
    </p:spTree>
    <p:extLst>
      <p:ext uri="{BB962C8B-B14F-4D97-AF65-F5344CB8AC3E}">
        <p14:creationId xmlns:p14="http://schemas.microsoft.com/office/powerpoint/2010/main" val="2385631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7FF477C-132F-44F8-8C56-EBFF95FAF97B}">
  <ds:schemaRefs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microsoft.com/sharepoint/v3"/>
    <ds:schemaRef ds:uri="http://purl.org/dc/dcmitype/"/>
    <ds:schemaRef ds:uri="http://purl.org/dc/elements/1.1/"/>
    <ds:schemaRef ds:uri="71af3243-3dd4-4a8d-8c0d-dd76da1f02a5"/>
    <ds:schemaRef ds:uri="http://schemas.microsoft.com/office/2006/documentManagement/types"/>
    <ds:schemaRef ds:uri="http://schemas.openxmlformats.org/package/2006/metadata/core-properties"/>
    <ds:schemaRef ds:uri="230e9df3-be65-4c73-a93b-d1236ebd677e"/>
    <ds:schemaRef ds:uri="16c05727-aa75-4e4a-9b5f-8a80a1165891"/>
  </ds:schemaRefs>
</ds:datastoreItem>
</file>

<file path=customXml/itemProps2.xml><?xml version="1.0" encoding="utf-8"?>
<ds:datastoreItem xmlns:ds="http://schemas.openxmlformats.org/officeDocument/2006/customXml" ds:itemID="{2C1AA24C-4CA6-40FF-8947-DA1F6F47456C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6F36CB81-A037-44A8-88EB-C0C0F17FD4B1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87867195-f2b8-4ac2-b0b6-6bb73cb33afc}" enabled="1" method="Privilege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903</Words>
  <Application>Microsoft Office PowerPoint</Application>
  <PresentationFormat>Widescreen</PresentationFormat>
  <Paragraphs>108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Aptos Display</vt:lpstr>
      <vt:lpstr>Arial</vt:lpstr>
      <vt:lpstr>Calibri</vt:lpstr>
      <vt:lpstr>Office Theme</vt:lpstr>
      <vt:lpstr>Structured RAG is better than RAG  Guido van Rossum  -  Microsoft  gvanrossum@microsoft.com guido@python.org</vt:lpstr>
      <vt:lpstr>Intro</vt:lpstr>
      <vt:lpstr>Review:  Classic RAG  (Retrieval- Augmented Generation)</vt:lpstr>
      <vt:lpstr>Embedding Storage</vt:lpstr>
      <vt:lpstr>Embedding Retrieval</vt:lpstr>
      <vt:lpstr>Classic RAG:  Advantages and Downsides</vt:lpstr>
      <vt:lpstr>Structured RAG explained:  1. Ingestion</vt:lpstr>
      <vt:lpstr>Structured RAG – Ingestion Pipeline</vt:lpstr>
      <vt:lpstr>Structured RAG explained:  2. Querying</vt:lpstr>
      <vt:lpstr>Structured RAG – Query Pipeline</vt:lpstr>
      <vt:lpstr>Structured RAG evaluated</vt:lpstr>
      <vt:lpstr>Demo: Transcripts</vt:lpstr>
      <vt:lpstr>Demo: Messages</vt:lpstr>
      <vt:lpstr>Installation (Python 3.12,13,14)   Ingest messages</vt:lpstr>
      <vt:lpstr>Query database (tentative API)</vt:lpstr>
      <vt:lpstr>Resources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Structured RAG is better than RAG!</dc:title>
  <dc:creator>Guido van Rossum (Python)</dc:creator>
  <cp:lastModifiedBy>Guido van Rossum (Python)</cp:lastModifiedBy>
  <cp:revision>6</cp:revision>
  <dcterms:created xsi:type="dcterms:W3CDTF">2025-10-04T20:19:38Z</dcterms:created>
  <dcterms:modified xsi:type="dcterms:W3CDTF">2025-10-19T19:19:02Z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