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 id="2147483667" r:id="rId5"/>
  </p:sldMasterIdLst>
  <p:notesMasterIdLst>
    <p:notesMasterId r:id="rId8"/>
  </p:notesMasterIdLst>
  <p:sldIdLst>
    <p:sldId id="256" r:id="rId6"/>
    <p:sldId id="257" r:id="rId7"/>
  </p:sldIdLst>
  <p:sldSz cx="7772400" cy="10058400"/>
  <p:notesSz cx="6858000" cy="9144000"/>
  <p:defaultTextStyle>
    <a:defPPr>
      <a:defRPr lang="en-US"/>
    </a:defPPr>
    <a:lvl1pPr marL="0" algn="l" defTabSz="509412" rtl="0" eaLnBrk="1" latinLnBrk="0" hangingPunct="1">
      <a:defRPr sz="2006" kern="1200">
        <a:solidFill>
          <a:schemeClr val="tx1"/>
        </a:solidFill>
        <a:latin typeface="+mn-lt"/>
        <a:ea typeface="+mn-ea"/>
        <a:cs typeface="+mn-cs"/>
      </a:defRPr>
    </a:lvl1pPr>
    <a:lvl2pPr marL="509412" algn="l" defTabSz="509412" rtl="0" eaLnBrk="1" latinLnBrk="0" hangingPunct="1">
      <a:defRPr sz="2006" kern="1200">
        <a:solidFill>
          <a:schemeClr val="tx1"/>
        </a:solidFill>
        <a:latin typeface="+mn-lt"/>
        <a:ea typeface="+mn-ea"/>
        <a:cs typeface="+mn-cs"/>
      </a:defRPr>
    </a:lvl2pPr>
    <a:lvl3pPr marL="1018824" algn="l" defTabSz="509412" rtl="0" eaLnBrk="1" latinLnBrk="0" hangingPunct="1">
      <a:defRPr sz="2006" kern="1200">
        <a:solidFill>
          <a:schemeClr val="tx1"/>
        </a:solidFill>
        <a:latin typeface="+mn-lt"/>
        <a:ea typeface="+mn-ea"/>
        <a:cs typeface="+mn-cs"/>
      </a:defRPr>
    </a:lvl3pPr>
    <a:lvl4pPr marL="1528237" algn="l" defTabSz="509412" rtl="0" eaLnBrk="1" latinLnBrk="0" hangingPunct="1">
      <a:defRPr sz="2006" kern="1200">
        <a:solidFill>
          <a:schemeClr val="tx1"/>
        </a:solidFill>
        <a:latin typeface="+mn-lt"/>
        <a:ea typeface="+mn-ea"/>
        <a:cs typeface="+mn-cs"/>
      </a:defRPr>
    </a:lvl4pPr>
    <a:lvl5pPr marL="2037649" algn="l" defTabSz="509412" rtl="0" eaLnBrk="1" latinLnBrk="0" hangingPunct="1">
      <a:defRPr sz="2006" kern="1200">
        <a:solidFill>
          <a:schemeClr val="tx1"/>
        </a:solidFill>
        <a:latin typeface="+mn-lt"/>
        <a:ea typeface="+mn-ea"/>
        <a:cs typeface="+mn-cs"/>
      </a:defRPr>
    </a:lvl5pPr>
    <a:lvl6pPr marL="2547061" algn="l" defTabSz="509412" rtl="0" eaLnBrk="1" latinLnBrk="0" hangingPunct="1">
      <a:defRPr sz="2006" kern="1200">
        <a:solidFill>
          <a:schemeClr val="tx1"/>
        </a:solidFill>
        <a:latin typeface="+mn-lt"/>
        <a:ea typeface="+mn-ea"/>
        <a:cs typeface="+mn-cs"/>
      </a:defRPr>
    </a:lvl6pPr>
    <a:lvl7pPr marL="3056473" algn="l" defTabSz="509412" rtl="0" eaLnBrk="1" latinLnBrk="0" hangingPunct="1">
      <a:defRPr sz="2006" kern="1200">
        <a:solidFill>
          <a:schemeClr val="tx1"/>
        </a:solidFill>
        <a:latin typeface="+mn-lt"/>
        <a:ea typeface="+mn-ea"/>
        <a:cs typeface="+mn-cs"/>
      </a:defRPr>
    </a:lvl7pPr>
    <a:lvl8pPr marL="3565886" algn="l" defTabSz="509412" rtl="0" eaLnBrk="1" latinLnBrk="0" hangingPunct="1">
      <a:defRPr sz="2006" kern="1200">
        <a:solidFill>
          <a:schemeClr val="tx1"/>
        </a:solidFill>
        <a:latin typeface="+mn-lt"/>
        <a:ea typeface="+mn-ea"/>
        <a:cs typeface="+mn-cs"/>
      </a:defRPr>
    </a:lvl8pPr>
    <a:lvl9pPr marL="4075298" algn="l" defTabSz="509412"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3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FFFFF"/>
    <a:srgbClr val="0070C0"/>
    <a:srgbClr val="EAE1CD"/>
    <a:srgbClr val="FF9349"/>
    <a:srgbClr val="FFA96D"/>
    <a:srgbClr val="3347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61" autoAdjust="0"/>
  </p:normalViewPr>
  <p:slideViewPr>
    <p:cSldViewPr snapToGrid="0">
      <p:cViewPr>
        <p:scale>
          <a:sx n="125" d="100"/>
          <a:sy n="125" d="100"/>
        </p:scale>
        <p:origin x="1770" y="-3360"/>
      </p:cViewPr>
      <p:guideLst>
        <p:guide orient="horz" pos="3168"/>
        <p:guide pos="3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D4FBD-359B-464A-83DC-F19BE73932BA}" type="datetimeFigureOut">
              <a:rPr lang="en-US" smtClean="0"/>
              <a:t>1/17/2025</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BF18F-8257-4920-BD92-8F5DDB241983}" type="slidenum">
              <a:rPr lang="en-US" smtClean="0"/>
              <a:t>‹#›</a:t>
            </a:fld>
            <a:endParaRPr lang="en-US"/>
          </a:p>
        </p:txBody>
      </p:sp>
    </p:spTree>
    <p:extLst>
      <p:ext uri="{BB962C8B-B14F-4D97-AF65-F5344CB8AC3E}">
        <p14:creationId xmlns:p14="http://schemas.microsoft.com/office/powerpoint/2010/main" val="3704000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of workshop:</a:t>
            </a:r>
          </a:p>
          <a:p>
            <a:pPr marL="171450" indent="-171450">
              <a:buFont typeface="Arial" panose="020B0604020202020204" pitchFamily="34" charset="0"/>
              <a:buChar char="•"/>
            </a:pPr>
            <a:r>
              <a:rPr lang="en-US" dirty="0"/>
              <a:t>Enter the product or service followed by the overall category of the workshop in the following format:</a:t>
            </a:r>
          </a:p>
          <a:p>
            <a:pPr marL="457200" lvl="1" indent="0">
              <a:buFont typeface="Arial" panose="020B0604020202020204" pitchFamily="34" charset="0"/>
              <a:buNone/>
            </a:pPr>
            <a:r>
              <a:rPr lang="en-US" b="1" dirty="0"/>
              <a:t>“Office 365 SharePoint Online:</a:t>
            </a:r>
          </a:p>
          <a:p>
            <a:pPr marL="457200" lvl="1" indent="0">
              <a:buFont typeface="Arial" panose="020B0604020202020204" pitchFamily="34" charset="0"/>
              <a:buNone/>
            </a:pPr>
            <a:r>
              <a:rPr lang="en-US" b="1" dirty="0"/>
              <a:t>Administration and Configuration”</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Description:</a:t>
            </a:r>
          </a:p>
          <a:p>
            <a:pPr marL="171450" lvl="0" indent="-171450">
              <a:buFont typeface="Arial" panose="020B0604020202020204" pitchFamily="34" charset="0"/>
              <a:buChar char="•"/>
            </a:pPr>
            <a:r>
              <a:rPr lang="en-US" dirty="0"/>
              <a:t>Duration: The number of days the workshop runs, for example, </a:t>
            </a:r>
            <a:r>
              <a:rPr lang="en-US" b="1" dirty="0"/>
              <a:t>“3 days”</a:t>
            </a:r>
          </a:p>
          <a:p>
            <a:pPr marL="171450" lvl="0" indent="-171450">
              <a:buFont typeface="Arial" panose="020B0604020202020204" pitchFamily="34" charset="0"/>
              <a:buChar char="•"/>
            </a:pPr>
            <a:r>
              <a:rPr lang="en-US" dirty="0"/>
              <a:t>Focus Area: The main areas that the workshop covers. These should relate directly to the learning objectives, for example:</a:t>
            </a:r>
          </a:p>
          <a:p>
            <a:pPr marL="628650" lvl="1" indent="-171450">
              <a:buFont typeface="Arial" panose="020B0604020202020204" pitchFamily="34" charset="0"/>
              <a:buChar char="•"/>
            </a:pPr>
            <a:r>
              <a:rPr lang="en-US" b="1" dirty="0"/>
              <a:t>Upgrade, Migration and Deployment</a:t>
            </a:r>
          </a:p>
          <a:p>
            <a:pPr marL="171450" indent="-171450">
              <a:buFont typeface="Arial" panose="020B0604020202020204" pitchFamily="34" charset="0"/>
              <a:buChar char="•"/>
            </a:pPr>
            <a:r>
              <a:rPr lang="en-US" sz="1200" dirty="0"/>
              <a:t>Difficulty levels:</a:t>
            </a:r>
          </a:p>
          <a:p>
            <a:pPr marL="628650" lvl="1" indent="-171450">
              <a:buFont typeface="Arial" panose="020B0604020202020204" pitchFamily="34" charset="0"/>
              <a:buChar char="•"/>
            </a:pPr>
            <a:r>
              <a:rPr lang="en-US" sz="1200" b="1" dirty="0"/>
              <a:t>100 - Basic</a:t>
            </a:r>
          </a:p>
          <a:p>
            <a:pPr marL="628650" lvl="1" indent="-171450">
              <a:buFont typeface="Arial" panose="020B0604020202020204" pitchFamily="34" charset="0"/>
              <a:buChar char="•"/>
            </a:pPr>
            <a:r>
              <a:rPr lang="en-US" sz="1200" b="1" dirty="0"/>
              <a:t>200 - Intermediate</a:t>
            </a:r>
          </a:p>
          <a:p>
            <a:pPr marL="628650" lvl="1" indent="-171450">
              <a:buFont typeface="Arial" panose="020B0604020202020204" pitchFamily="34" charset="0"/>
              <a:buChar char="•"/>
            </a:pPr>
            <a:r>
              <a:rPr lang="en-US" sz="1200" b="1" dirty="0"/>
              <a:t>300 – Advanced</a:t>
            </a:r>
          </a:p>
          <a:p>
            <a:pPr marL="628650" lvl="1" indent="-171450">
              <a:buFont typeface="Arial" panose="020B0604020202020204" pitchFamily="34" charset="0"/>
              <a:buChar char="•"/>
            </a:pPr>
            <a:r>
              <a:rPr lang="en-US" sz="1200" b="1" dirty="0"/>
              <a:t>400 - Expert</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r>
              <a:rPr lang="en-US" b="1" dirty="0"/>
              <a:t>Overview:</a:t>
            </a:r>
          </a:p>
          <a:p>
            <a:pPr marL="0" lvl="0" indent="0">
              <a:buFont typeface="Arial" panose="020B0604020202020204" pitchFamily="34" charset="0"/>
              <a:buNone/>
            </a:pPr>
            <a:r>
              <a:rPr lang="en-US" dirty="0"/>
              <a:t>A short one or two sentence summary of the workshop.</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Objectives:</a:t>
            </a:r>
          </a:p>
          <a:p>
            <a:pPr marL="0" lvl="0" indent="0">
              <a:buFont typeface="Arial" panose="020B0604020202020204" pitchFamily="34" charset="0"/>
              <a:buNone/>
            </a:pPr>
            <a:r>
              <a:rPr lang="en-US" dirty="0"/>
              <a:t>A list of the learning objectives to be addressed during the workshop. This list should relate directly to the agenda.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Key Takeaways:</a:t>
            </a:r>
          </a:p>
          <a:p>
            <a:pPr marL="0" lvl="0" indent="0">
              <a:buFont typeface="Arial" panose="020B0604020202020204" pitchFamily="34" charset="0"/>
              <a:buNone/>
            </a:pPr>
            <a:r>
              <a:rPr lang="en-US" dirty="0"/>
              <a:t>A bulleted summary of the key points the students should understand upon completion of the workshop.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Agenda:</a:t>
            </a:r>
          </a:p>
          <a:p>
            <a:pPr marL="0" lvl="0" indent="0">
              <a:buFont typeface="Arial" panose="020B0604020202020204" pitchFamily="34" charset="0"/>
              <a:buNone/>
            </a:pPr>
            <a:r>
              <a:rPr lang="en-US" dirty="0"/>
              <a:t>A title-only list of the workshop modules for each day. </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EEBF18F-8257-4920-BD92-8F5DDB241983}" type="slidenum">
              <a:rPr lang="en-US" smtClean="0"/>
              <a:t>1</a:t>
            </a:fld>
            <a:endParaRPr lang="en-US"/>
          </a:p>
        </p:txBody>
      </p:sp>
    </p:spTree>
    <p:extLst>
      <p:ext uri="{BB962C8B-B14F-4D97-AF65-F5344CB8AC3E}">
        <p14:creationId xmlns:p14="http://schemas.microsoft.com/office/powerpoint/2010/main" val="276013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Course details:</a:t>
            </a:r>
            <a:br>
              <a:rPr lang="en-US"/>
            </a:br>
            <a:r>
              <a:rPr lang="en-US"/>
              <a:t>List the modules in continuous order, divided as equally as possible between two columns.  Do not break a list of module topics - always start the second column with a new </a:t>
            </a:r>
            <a:r>
              <a:rPr lang="en-US" b="1"/>
              <a:t>Module #: &lt;Title&gt;</a:t>
            </a:r>
          </a:p>
          <a:p>
            <a:endParaRPr lang="en-US" b="1"/>
          </a:p>
          <a:p>
            <a:r>
              <a:rPr lang="en-US" b="1"/>
              <a:t>Recommended Qualifications:</a:t>
            </a:r>
          </a:p>
          <a:p>
            <a:r>
              <a:rPr lang="en-US"/>
              <a:t>Expected experience and qualifications for workshop attendees. These can be general knowledge as well as specific certifications. </a:t>
            </a:r>
          </a:p>
          <a:p>
            <a:endParaRPr lang="en-US"/>
          </a:p>
          <a:p>
            <a:r>
              <a:rPr lang="en-US" b="1"/>
              <a:t>Hardware Requirements:</a:t>
            </a:r>
          </a:p>
          <a:p>
            <a:r>
              <a:rPr lang="en-US"/>
              <a:t>Any hardware or software required to complete the tasks of the workshop. </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1EEBF18F-8257-4920-BD92-8F5DDB241983}" type="slidenum">
              <a:rPr lang="en-US" smtClean="0"/>
              <a:t>2</a:t>
            </a:fld>
            <a:endParaRPr lang="en-US"/>
          </a:p>
        </p:txBody>
      </p:sp>
    </p:spTree>
    <p:extLst>
      <p:ext uri="{BB962C8B-B14F-4D97-AF65-F5344CB8AC3E}">
        <p14:creationId xmlns:p14="http://schemas.microsoft.com/office/powerpoint/2010/main" val="218517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47291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788786"/>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s://commons.wikimedia.org/wiki/File:Microsoft_logo.svg"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hyperlink" Target="https://commons.wikimedia.org/wiki/File:Microsoft_logo.sv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66D9A2-A2B3-413C-9036-276BB147B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1"/>
            <a:ext cx="7772400" cy="2237233"/>
          </a:xfrm>
          <a:prstGeom prst="rect">
            <a:avLst/>
          </a:prstGeom>
        </p:spPr>
      </p:pic>
      <p:sp>
        <p:nvSpPr>
          <p:cNvPr id="15" name="Rectangle 14">
            <a:extLst>
              <a:ext uri="{FF2B5EF4-FFF2-40B4-BE49-F238E27FC236}">
                <a16:creationId xmlns:a16="http://schemas.microsoft.com/office/drawing/2014/main" id="{505A4030-6746-4B9C-90B1-487E3F608413}"/>
              </a:ext>
            </a:extLst>
          </p:cNvPr>
          <p:cNvSpPr/>
          <p:nvPr userDrawn="1"/>
        </p:nvSpPr>
        <p:spPr>
          <a:xfrm>
            <a:off x="0" y="0"/>
            <a:ext cx="7772400" cy="2374900"/>
          </a:xfrm>
          <a:prstGeom prst="rect">
            <a:avLst/>
          </a:prstGeom>
          <a:solidFill>
            <a:schemeClr val="tx1">
              <a:alpha val="5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750" tIns="44375" rIns="88750" bIns="44375" numCol="1" spcCol="0" rtlCol="0" fromWordArt="0" anchor="ctr" anchorCtr="0" forceAA="0" compatLnSpc="1">
            <a:prstTxWarp prst="textNoShape">
              <a:avLst/>
            </a:prstTxWarp>
            <a:noAutofit/>
          </a:bodyPr>
          <a:lstStyle/>
          <a:p>
            <a:pPr algn="ctr"/>
            <a:endParaRPr lang="en-US" sz="1747"/>
          </a:p>
        </p:txBody>
      </p:sp>
      <p:sp>
        <p:nvSpPr>
          <p:cNvPr id="2" name="Rectangle 1">
            <a:extLst>
              <a:ext uri="{FF2B5EF4-FFF2-40B4-BE49-F238E27FC236}">
                <a16:creationId xmlns:a16="http://schemas.microsoft.com/office/drawing/2014/main" id="{1F55E590-2FE7-4418-AAED-0807DADEE75E}"/>
              </a:ext>
            </a:extLst>
          </p:cNvPr>
          <p:cNvSpPr/>
          <p:nvPr userDrawn="1"/>
        </p:nvSpPr>
        <p:spPr>
          <a:xfrm>
            <a:off x="0" y="9418320"/>
            <a:ext cx="7772400" cy="640080"/>
          </a:xfrm>
          <a:prstGeom prst="rect">
            <a:avLst/>
          </a:prstGeom>
          <a:solidFill>
            <a:srgbClr val="243A5E"/>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393C2C5-5BF5-4A91-93E0-5D1BEE064AE5}"/>
              </a:ext>
            </a:extLst>
          </p:cNvPr>
          <p:cNvSpPr txBox="1"/>
          <p:nvPr userDrawn="1"/>
        </p:nvSpPr>
        <p:spPr>
          <a:xfrm>
            <a:off x="0" y="9445580"/>
            <a:ext cx="5038082" cy="577081"/>
          </a:xfrm>
          <a:prstGeom prst="rect">
            <a:avLst/>
          </a:prstGeom>
          <a:noFill/>
        </p:spPr>
        <p:txBody>
          <a:bodyPr wrap="square" rtlCol="0">
            <a:spAutoFit/>
          </a:bodyPr>
          <a:lstStyle/>
          <a:p>
            <a:pPr lvl="0"/>
            <a:r>
              <a:rPr lang="en-US" sz="1050" kern="1200" dirty="0">
                <a:solidFill>
                  <a:schemeClr val="bg1"/>
                </a:solidFill>
                <a:effectLst/>
                <a:latin typeface="Segoe UI" panose="020B0502040204020203" pitchFamily="34" charset="0"/>
                <a:ea typeface="+mn-ea"/>
                <a:cs typeface="Segoe UI" panose="020B0502040204020203" pitchFamily="34" charset="0"/>
              </a:rPr>
              <a:t>© Microsoft Corporation. All rights reserved. </a:t>
            </a:r>
          </a:p>
          <a:p>
            <a:pPr lvl="0"/>
            <a:r>
              <a:rPr lang="en-US" sz="1050" kern="1200" dirty="0">
                <a:solidFill>
                  <a:schemeClr val="bg1"/>
                </a:solidFill>
                <a:effectLst/>
                <a:latin typeface="Segoe UI" panose="020B0502040204020203" pitchFamily="34" charset="0"/>
                <a:ea typeface="+mn-ea"/>
                <a:cs typeface="Segoe UI" panose="020B0502040204020203" pitchFamily="34" charset="0"/>
              </a:rPr>
              <a:t>This data sheet is for informational purposes only. </a:t>
            </a:r>
          </a:p>
          <a:p>
            <a:pPr lvl="0"/>
            <a:r>
              <a:rPr lang="en-US" sz="1050" kern="1200" dirty="0">
                <a:solidFill>
                  <a:schemeClr val="bg1"/>
                </a:solidFill>
                <a:effectLst/>
                <a:latin typeface="Segoe UI" panose="020B0502040204020203" pitchFamily="34" charset="0"/>
                <a:ea typeface="+mn-ea"/>
                <a:cs typeface="Segoe UI" panose="020B0502040204020203" pitchFamily="34" charset="0"/>
              </a:rPr>
              <a:t>MICROSOFT MAKES NO WARRANTIES, EXPRESS OR IMPLIED, IN THIS SUMMARY</a:t>
            </a:r>
          </a:p>
        </p:txBody>
      </p:sp>
      <p:sp>
        <p:nvSpPr>
          <p:cNvPr id="8" name="Rectangle 7">
            <a:extLst>
              <a:ext uri="{FF2B5EF4-FFF2-40B4-BE49-F238E27FC236}">
                <a16:creationId xmlns:a16="http://schemas.microsoft.com/office/drawing/2014/main" id="{006583DD-2258-4DE2-A12C-8CA4412F3C63}"/>
              </a:ext>
            </a:extLst>
          </p:cNvPr>
          <p:cNvSpPr/>
          <p:nvPr userDrawn="1"/>
        </p:nvSpPr>
        <p:spPr>
          <a:xfrm>
            <a:off x="0" y="2204067"/>
            <a:ext cx="7772400" cy="735122"/>
          </a:xfrm>
          <a:prstGeom prst="rect">
            <a:avLst/>
          </a:prstGeom>
          <a:solidFill>
            <a:srgbClr val="243A5E"/>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B7F1526-9484-4BEF-80C8-59078ED3B665}"/>
              </a:ext>
            </a:extLst>
          </p:cNvPr>
          <p:cNvGrpSpPr/>
          <p:nvPr userDrawn="1"/>
        </p:nvGrpSpPr>
        <p:grpSpPr>
          <a:xfrm>
            <a:off x="6191089" y="9571134"/>
            <a:ext cx="1435502" cy="372035"/>
            <a:chOff x="6191089" y="9571134"/>
            <a:chExt cx="1435502" cy="372035"/>
          </a:xfrm>
        </p:grpSpPr>
        <p:pic>
          <p:nvPicPr>
            <p:cNvPr id="7" name="Picture 6" descr="A group of squares with different colors&#10;&#10;AI-generated content may be incorrect.">
              <a:extLst>
                <a:ext uri="{FF2B5EF4-FFF2-40B4-BE49-F238E27FC236}">
                  <a16:creationId xmlns:a16="http://schemas.microsoft.com/office/drawing/2014/main" id="{A033BB2D-C344-5144-0424-31BFCFC0DAF8}"/>
                </a:ext>
              </a:extLst>
            </p:cNvPr>
            <p:cNvPicPr>
              <a:picLocks noChangeAspect="1"/>
            </p:cNvPicPr>
            <p:nvPr userDrawn="1"/>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91089" y="9600108"/>
              <a:ext cx="343061" cy="343061"/>
            </a:xfrm>
            <a:prstGeom prst="rect">
              <a:avLst/>
            </a:prstGeom>
          </p:spPr>
        </p:pic>
        <p:sp>
          <p:nvSpPr>
            <p:cNvPr id="10" name="TextBox 9">
              <a:extLst>
                <a:ext uri="{FF2B5EF4-FFF2-40B4-BE49-F238E27FC236}">
                  <a16:creationId xmlns:a16="http://schemas.microsoft.com/office/drawing/2014/main" id="{4DDB32C3-7C4C-82C4-D1C5-37801AD9F7BA}"/>
                </a:ext>
              </a:extLst>
            </p:cNvPr>
            <p:cNvSpPr txBox="1"/>
            <p:nvPr userDrawn="1"/>
          </p:nvSpPr>
          <p:spPr>
            <a:xfrm>
              <a:off x="6504168" y="9571134"/>
              <a:ext cx="1122423" cy="369332"/>
            </a:xfrm>
            <a:prstGeom prst="rect">
              <a:avLst/>
            </a:prstGeom>
            <a:noFill/>
          </p:spPr>
          <p:txBody>
            <a:bodyPr wrap="none" rtlCol="0">
              <a:spAutoFit/>
            </a:bodyPr>
            <a:lstStyle/>
            <a:p>
              <a:r>
                <a:rPr lang="en-GB" sz="1800" dirty="0">
                  <a:solidFill>
                    <a:schemeClr val="bg1"/>
                  </a:solidFill>
                </a:rPr>
                <a:t>Microsoft</a:t>
              </a:r>
              <a:endParaRPr lang="en-GB" sz="2000" dirty="0">
                <a:solidFill>
                  <a:schemeClr val="bg1"/>
                </a:solidFill>
              </a:endParaRPr>
            </a:p>
          </p:txBody>
        </p:sp>
      </p:grpSp>
    </p:spTree>
    <p:extLst>
      <p:ext uri="{BB962C8B-B14F-4D97-AF65-F5344CB8AC3E}">
        <p14:creationId xmlns:p14="http://schemas.microsoft.com/office/powerpoint/2010/main" val="395108623"/>
      </p:ext>
    </p:extLst>
  </p:cSld>
  <p:clrMap bg1="lt1" tx1="dk1" bg2="lt2" tx2="dk2" accent1="accent1" accent2="accent2" accent3="accent3" accent4="accent4" accent5="accent5" accent6="accent6" hlink="hlink" folHlink="folHlink"/>
  <p:sldLayoutIdLst>
    <p:sldLayoutId id="2147483666" r:id="rId1"/>
  </p:sldLayoutIdLst>
  <p:hf sldNum="0" hdr="0" dt="0"/>
  <p:txStyles>
    <p:titleStyle>
      <a:lvl1pPr algn="l" defTabSz="754421" rtl="0" eaLnBrk="1" latinLnBrk="0" hangingPunct="1">
        <a:lnSpc>
          <a:spcPct val="85000"/>
        </a:lnSpc>
        <a:spcBef>
          <a:spcPct val="0"/>
        </a:spcBef>
        <a:buNone/>
        <a:defRPr sz="4077" b="1" kern="1200" cap="all" baseline="0">
          <a:solidFill>
            <a:schemeClr val="tx2"/>
          </a:solidFill>
          <a:latin typeface="+mj-lt"/>
          <a:ea typeface="+mj-ea"/>
          <a:cs typeface="+mj-cs"/>
        </a:defRPr>
      </a:lvl1pPr>
    </p:titleStyle>
    <p:bodyStyle>
      <a:lvl1pPr marL="0" indent="0" algn="l" defTabSz="754421" rtl="0" eaLnBrk="1" latinLnBrk="0" hangingPunct="1">
        <a:lnSpc>
          <a:spcPct val="90000"/>
        </a:lnSpc>
        <a:spcBef>
          <a:spcPts val="825"/>
        </a:spcBef>
        <a:buFont typeface="Arial" panose="020B0604020202020204" pitchFamily="34" charset="0"/>
        <a:buNone/>
        <a:defRPr sz="1359" kern="1200">
          <a:solidFill>
            <a:schemeClr val="tx2"/>
          </a:solidFill>
          <a:latin typeface="+mn-lt"/>
          <a:ea typeface="+mn-ea"/>
          <a:cs typeface="+mn-cs"/>
        </a:defRPr>
      </a:lvl1pPr>
      <a:lvl2pPr marL="377210"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2pPr>
      <a:lvl3pPr marL="754421"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3pPr>
      <a:lvl4pPr marL="1131631"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4pPr>
      <a:lvl5pPr marL="1508840"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5pPr>
      <a:lvl6pPr marL="207465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86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907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28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421" rtl="0" eaLnBrk="1" latinLnBrk="0" hangingPunct="1">
        <a:defRPr sz="1485" kern="1200">
          <a:solidFill>
            <a:schemeClr val="tx1"/>
          </a:solidFill>
          <a:latin typeface="+mn-lt"/>
          <a:ea typeface="+mn-ea"/>
          <a:cs typeface="+mn-cs"/>
        </a:defRPr>
      </a:lvl1pPr>
      <a:lvl2pPr marL="377210" algn="l" defTabSz="754421" rtl="0" eaLnBrk="1" latinLnBrk="0" hangingPunct="1">
        <a:defRPr sz="1485" kern="1200">
          <a:solidFill>
            <a:schemeClr val="tx1"/>
          </a:solidFill>
          <a:latin typeface="+mn-lt"/>
          <a:ea typeface="+mn-ea"/>
          <a:cs typeface="+mn-cs"/>
        </a:defRPr>
      </a:lvl2pPr>
      <a:lvl3pPr marL="754421" algn="l" defTabSz="754421" rtl="0" eaLnBrk="1" latinLnBrk="0" hangingPunct="1">
        <a:defRPr sz="1485" kern="1200">
          <a:solidFill>
            <a:schemeClr val="tx1"/>
          </a:solidFill>
          <a:latin typeface="+mn-lt"/>
          <a:ea typeface="+mn-ea"/>
          <a:cs typeface="+mn-cs"/>
        </a:defRPr>
      </a:lvl3pPr>
      <a:lvl4pPr marL="1131631" algn="l" defTabSz="754421" rtl="0" eaLnBrk="1" latinLnBrk="0" hangingPunct="1">
        <a:defRPr sz="1485" kern="1200">
          <a:solidFill>
            <a:schemeClr val="tx1"/>
          </a:solidFill>
          <a:latin typeface="+mn-lt"/>
          <a:ea typeface="+mn-ea"/>
          <a:cs typeface="+mn-cs"/>
        </a:defRPr>
      </a:lvl4pPr>
      <a:lvl5pPr marL="1508840" algn="l" defTabSz="754421" rtl="0" eaLnBrk="1" latinLnBrk="0" hangingPunct="1">
        <a:defRPr sz="1485" kern="1200">
          <a:solidFill>
            <a:schemeClr val="tx1"/>
          </a:solidFill>
          <a:latin typeface="+mn-lt"/>
          <a:ea typeface="+mn-ea"/>
          <a:cs typeface="+mn-cs"/>
        </a:defRPr>
      </a:lvl5pPr>
      <a:lvl6pPr marL="1886050" algn="l" defTabSz="754421" rtl="0" eaLnBrk="1" latinLnBrk="0" hangingPunct="1">
        <a:defRPr sz="1485" kern="1200">
          <a:solidFill>
            <a:schemeClr val="tx1"/>
          </a:solidFill>
          <a:latin typeface="+mn-lt"/>
          <a:ea typeface="+mn-ea"/>
          <a:cs typeface="+mn-cs"/>
        </a:defRPr>
      </a:lvl6pPr>
      <a:lvl7pPr marL="2263261" algn="l" defTabSz="754421" rtl="0" eaLnBrk="1" latinLnBrk="0" hangingPunct="1">
        <a:defRPr sz="1485" kern="1200">
          <a:solidFill>
            <a:schemeClr val="tx1"/>
          </a:solidFill>
          <a:latin typeface="+mn-lt"/>
          <a:ea typeface="+mn-ea"/>
          <a:cs typeface="+mn-cs"/>
        </a:defRPr>
      </a:lvl7pPr>
      <a:lvl8pPr marL="2640471" algn="l" defTabSz="754421" rtl="0" eaLnBrk="1" latinLnBrk="0" hangingPunct="1">
        <a:defRPr sz="1485" kern="1200">
          <a:solidFill>
            <a:schemeClr val="tx1"/>
          </a:solidFill>
          <a:latin typeface="+mn-lt"/>
          <a:ea typeface="+mn-ea"/>
          <a:cs typeface="+mn-cs"/>
        </a:defRPr>
      </a:lvl8pPr>
      <a:lvl9pPr marL="3017681" algn="l" defTabSz="754421" rtl="0" eaLnBrk="1" latinLnBrk="0" hangingPunct="1">
        <a:defRPr sz="148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95DB1-9AE4-4EAF-922B-1EAA2F0B2AE2}"/>
              </a:ext>
            </a:extLst>
          </p:cNvPr>
          <p:cNvSpPr txBox="1"/>
          <p:nvPr userDrawn="1"/>
        </p:nvSpPr>
        <p:spPr>
          <a:xfrm>
            <a:off x="0" y="9429237"/>
            <a:ext cx="5038082" cy="577081"/>
          </a:xfrm>
          <a:prstGeom prst="rect">
            <a:avLst/>
          </a:prstGeom>
          <a:noFill/>
        </p:spPr>
        <p:txBody>
          <a:bodyPr wrap="square" rtlCol="0">
            <a:spAutoFit/>
          </a:bodyPr>
          <a:lstStyle/>
          <a:p>
            <a:pPr lvl="0"/>
            <a:r>
              <a:rPr lang="en-US" sz="1050" kern="1200">
                <a:solidFill>
                  <a:schemeClr val="bg1"/>
                </a:solidFill>
                <a:effectLst/>
                <a:latin typeface="Segoe UI" panose="020B0502040204020203" pitchFamily="34" charset="0"/>
                <a:ea typeface="+mn-ea"/>
                <a:cs typeface="Segoe UI" panose="020B0502040204020203" pitchFamily="34" charset="0"/>
              </a:rPr>
              <a:t>© Microsoft Corporation. All rights reserved. </a:t>
            </a:r>
          </a:p>
          <a:p>
            <a:pPr lvl="0"/>
            <a:r>
              <a:rPr lang="en-US" sz="1050" kern="1200">
                <a:solidFill>
                  <a:schemeClr val="bg1"/>
                </a:solidFill>
                <a:effectLst/>
                <a:latin typeface="Segoe UI" panose="020B0502040204020203" pitchFamily="34" charset="0"/>
                <a:ea typeface="+mn-ea"/>
                <a:cs typeface="Segoe UI" panose="020B0502040204020203" pitchFamily="34" charset="0"/>
              </a:rPr>
              <a:t>This data sheet is for informational purposes only. </a:t>
            </a:r>
          </a:p>
          <a:p>
            <a:pPr lvl="0"/>
            <a:r>
              <a:rPr lang="en-US" sz="1050" kern="1200">
                <a:solidFill>
                  <a:schemeClr val="bg1"/>
                </a:solidFill>
                <a:effectLst/>
                <a:latin typeface="Segoe UI" panose="020B0502040204020203" pitchFamily="34" charset="0"/>
                <a:ea typeface="+mn-ea"/>
                <a:cs typeface="Segoe UI" panose="020B0502040204020203" pitchFamily="34" charset="0"/>
              </a:rPr>
              <a:t>MICROSOFT MAKES NO WARRANTIES, EXPRESS OR IMPLIED, IN THIS SUMMARY</a:t>
            </a:r>
          </a:p>
        </p:txBody>
      </p:sp>
      <p:grpSp>
        <p:nvGrpSpPr>
          <p:cNvPr id="10" name="Group 9">
            <a:extLst>
              <a:ext uri="{FF2B5EF4-FFF2-40B4-BE49-F238E27FC236}">
                <a16:creationId xmlns:a16="http://schemas.microsoft.com/office/drawing/2014/main" id="{709676D0-1871-446A-AC93-3CCFF16CF357}"/>
              </a:ext>
            </a:extLst>
          </p:cNvPr>
          <p:cNvGrpSpPr/>
          <p:nvPr userDrawn="1"/>
        </p:nvGrpSpPr>
        <p:grpSpPr>
          <a:xfrm>
            <a:off x="0" y="9400648"/>
            <a:ext cx="7772400" cy="640080"/>
            <a:chOff x="0" y="9418320"/>
            <a:chExt cx="7772400" cy="640080"/>
          </a:xfrm>
        </p:grpSpPr>
        <p:sp>
          <p:nvSpPr>
            <p:cNvPr id="12" name="Rectangle 11">
              <a:extLst>
                <a:ext uri="{FF2B5EF4-FFF2-40B4-BE49-F238E27FC236}">
                  <a16:creationId xmlns:a16="http://schemas.microsoft.com/office/drawing/2014/main" id="{7B6749BC-C9D1-4CA5-B445-59EE9E7EE2F1}"/>
                </a:ext>
              </a:extLst>
            </p:cNvPr>
            <p:cNvSpPr/>
            <p:nvPr userDrawn="1"/>
          </p:nvSpPr>
          <p:spPr>
            <a:xfrm>
              <a:off x="0" y="9418320"/>
              <a:ext cx="7772400" cy="640080"/>
            </a:xfrm>
            <a:prstGeom prst="rect">
              <a:avLst/>
            </a:prstGeom>
            <a:solidFill>
              <a:srgbClr val="243A5E"/>
            </a:solidFill>
            <a:ln>
              <a:solidFill>
                <a:srgbClr val="243A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E7EF1F-6F6F-4D61-8E9E-9376633FE61E}"/>
                </a:ext>
              </a:extLst>
            </p:cNvPr>
            <p:cNvSpPr txBox="1"/>
            <p:nvPr userDrawn="1"/>
          </p:nvSpPr>
          <p:spPr>
            <a:xfrm>
              <a:off x="0" y="9445580"/>
              <a:ext cx="5038082" cy="577081"/>
            </a:xfrm>
            <a:prstGeom prst="rect">
              <a:avLst/>
            </a:prstGeom>
            <a:noFill/>
          </p:spPr>
          <p:txBody>
            <a:bodyPr wrap="square" rtlCol="0">
              <a:spAutoFit/>
            </a:bodyPr>
            <a:lstStyle/>
            <a:p>
              <a:pPr lvl="0"/>
              <a:r>
                <a:rPr lang="en-US" sz="1050" kern="1200">
                  <a:solidFill>
                    <a:schemeClr val="bg1"/>
                  </a:solidFill>
                  <a:effectLst/>
                  <a:latin typeface="Segoe UI" panose="020B0502040204020203" pitchFamily="34" charset="0"/>
                  <a:ea typeface="+mn-ea"/>
                  <a:cs typeface="Segoe UI" panose="020B0502040204020203" pitchFamily="34" charset="0"/>
                </a:rPr>
                <a:t>© Microsoft Corporation. All rights reserved. </a:t>
              </a:r>
            </a:p>
            <a:p>
              <a:pPr lvl="0"/>
              <a:r>
                <a:rPr lang="en-US" sz="1050" kern="1200">
                  <a:solidFill>
                    <a:schemeClr val="bg1"/>
                  </a:solidFill>
                  <a:effectLst/>
                  <a:latin typeface="Segoe UI" panose="020B0502040204020203" pitchFamily="34" charset="0"/>
                  <a:ea typeface="+mn-ea"/>
                  <a:cs typeface="Segoe UI" panose="020B0502040204020203" pitchFamily="34" charset="0"/>
                </a:rPr>
                <a:t>This data sheet is for informational purposes only. </a:t>
              </a:r>
            </a:p>
            <a:p>
              <a:pPr lvl="0"/>
              <a:r>
                <a:rPr lang="en-US" sz="1050" kern="1200">
                  <a:solidFill>
                    <a:schemeClr val="bg1"/>
                  </a:solidFill>
                  <a:effectLst/>
                  <a:latin typeface="Segoe UI" panose="020B0502040204020203" pitchFamily="34" charset="0"/>
                  <a:ea typeface="+mn-ea"/>
                  <a:cs typeface="Segoe UI" panose="020B0502040204020203" pitchFamily="34" charset="0"/>
                </a:rPr>
                <a:t>MICROSOFT MAKES NO WARRANTIES, EXPRESS OR IMPLIED, IN THIS SUMMARY</a:t>
              </a:r>
            </a:p>
          </p:txBody>
        </p:sp>
      </p:grpSp>
      <p:grpSp>
        <p:nvGrpSpPr>
          <p:cNvPr id="2" name="Group 1">
            <a:extLst>
              <a:ext uri="{FF2B5EF4-FFF2-40B4-BE49-F238E27FC236}">
                <a16:creationId xmlns:a16="http://schemas.microsoft.com/office/drawing/2014/main" id="{99DC04AC-F977-3752-6F69-A5B84E28FF4B}"/>
              </a:ext>
            </a:extLst>
          </p:cNvPr>
          <p:cNvGrpSpPr/>
          <p:nvPr userDrawn="1"/>
        </p:nvGrpSpPr>
        <p:grpSpPr>
          <a:xfrm>
            <a:off x="6191089" y="9571134"/>
            <a:ext cx="1435502" cy="372035"/>
            <a:chOff x="6191089" y="9571134"/>
            <a:chExt cx="1435502" cy="372035"/>
          </a:xfrm>
        </p:grpSpPr>
        <p:pic>
          <p:nvPicPr>
            <p:cNvPr id="4" name="Picture 3" descr="A group of squares with different colors&#10;&#10;AI-generated content may be incorrect.">
              <a:extLst>
                <a:ext uri="{FF2B5EF4-FFF2-40B4-BE49-F238E27FC236}">
                  <a16:creationId xmlns:a16="http://schemas.microsoft.com/office/drawing/2014/main" id="{A064FD63-8C07-B5ED-802D-82B4315D2631}"/>
                </a:ext>
              </a:extLst>
            </p:cNvPr>
            <p:cNvPicPr>
              <a:picLocks noChangeAspect="1"/>
            </p:cNvPicPr>
            <p:nvPr userDrawn="1"/>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91089" y="9600108"/>
              <a:ext cx="343061" cy="343061"/>
            </a:xfrm>
            <a:prstGeom prst="rect">
              <a:avLst/>
            </a:prstGeom>
          </p:spPr>
        </p:pic>
        <p:sp>
          <p:nvSpPr>
            <p:cNvPr id="5" name="TextBox 4">
              <a:extLst>
                <a:ext uri="{FF2B5EF4-FFF2-40B4-BE49-F238E27FC236}">
                  <a16:creationId xmlns:a16="http://schemas.microsoft.com/office/drawing/2014/main" id="{9B814D9D-65D2-2588-0AE6-5FA240FC92D3}"/>
                </a:ext>
              </a:extLst>
            </p:cNvPr>
            <p:cNvSpPr txBox="1"/>
            <p:nvPr userDrawn="1"/>
          </p:nvSpPr>
          <p:spPr>
            <a:xfrm>
              <a:off x="6504168" y="9571134"/>
              <a:ext cx="1122423" cy="369332"/>
            </a:xfrm>
            <a:prstGeom prst="rect">
              <a:avLst/>
            </a:prstGeom>
            <a:noFill/>
          </p:spPr>
          <p:txBody>
            <a:bodyPr wrap="none" rtlCol="0">
              <a:spAutoFit/>
            </a:bodyPr>
            <a:lstStyle/>
            <a:p>
              <a:r>
                <a:rPr lang="en-GB" sz="1800" dirty="0">
                  <a:solidFill>
                    <a:schemeClr val="bg1"/>
                  </a:solidFill>
                </a:rPr>
                <a:t>Microsoft</a:t>
              </a:r>
            </a:p>
          </p:txBody>
        </p:sp>
      </p:grpSp>
    </p:spTree>
    <p:extLst>
      <p:ext uri="{BB962C8B-B14F-4D97-AF65-F5344CB8AC3E}">
        <p14:creationId xmlns:p14="http://schemas.microsoft.com/office/powerpoint/2010/main" val="239940337"/>
      </p:ext>
    </p:extLst>
  </p:cSld>
  <p:clrMap bg1="lt1" tx1="dk1" bg2="lt2" tx2="dk2" accent1="accent1" accent2="accent2" accent3="accent3" accent4="accent4" accent5="accent5" accent6="accent6" hlink="hlink" folHlink="folHlink"/>
  <p:sldLayoutIdLst>
    <p:sldLayoutId id="2147483668" r:id="rId1"/>
  </p:sldLayoutIdLst>
  <p:hf sldNum="0" hdr="0" dt="0"/>
  <p:txStyles>
    <p:titleStyle>
      <a:lvl1pPr algn="l" defTabSz="754421" rtl="0" eaLnBrk="1" latinLnBrk="0" hangingPunct="1">
        <a:lnSpc>
          <a:spcPct val="85000"/>
        </a:lnSpc>
        <a:spcBef>
          <a:spcPct val="0"/>
        </a:spcBef>
        <a:buNone/>
        <a:defRPr sz="4077" b="1" kern="1200" cap="all" baseline="0">
          <a:solidFill>
            <a:schemeClr val="tx2"/>
          </a:solidFill>
          <a:latin typeface="+mj-lt"/>
          <a:ea typeface="+mj-ea"/>
          <a:cs typeface="+mj-cs"/>
        </a:defRPr>
      </a:lvl1pPr>
    </p:titleStyle>
    <p:bodyStyle>
      <a:lvl1pPr marL="0" indent="0" algn="l" defTabSz="754421" rtl="0" eaLnBrk="1" latinLnBrk="0" hangingPunct="1">
        <a:lnSpc>
          <a:spcPct val="90000"/>
        </a:lnSpc>
        <a:spcBef>
          <a:spcPts val="825"/>
        </a:spcBef>
        <a:buFont typeface="Arial" panose="020B0604020202020204" pitchFamily="34" charset="0"/>
        <a:buNone/>
        <a:defRPr sz="1359" kern="1200">
          <a:solidFill>
            <a:schemeClr val="tx2"/>
          </a:solidFill>
          <a:latin typeface="+mn-lt"/>
          <a:ea typeface="+mn-ea"/>
          <a:cs typeface="+mn-cs"/>
        </a:defRPr>
      </a:lvl1pPr>
      <a:lvl2pPr marL="377210"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2pPr>
      <a:lvl3pPr marL="754421"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3pPr>
      <a:lvl4pPr marL="1131631"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4pPr>
      <a:lvl5pPr marL="1508840" indent="0" algn="l" defTabSz="754421" rtl="0" eaLnBrk="1" latinLnBrk="0" hangingPunct="1">
        <a:lnSpc>
          <a:spcPct val="90000"/>
        </a:lnSpc>
        <a:spcBef>
          <a:spcPts val="413"/>
        </a:spcBef>
        <a:buFont typeface="Arial" panose="020B0604020202020204" pitchFamily="34" charset="0"/>
        <a:buNone/>
        <a:defRPr sz="1359" kern="1200">
          <a:solidFill>
            <a:schemeClr val="tx2"/>
          </a:solidFill>
          <a:latin typeface="+mn-lt"/>
          <a:ea typeface="+mn-ea"/>
          <a:cs typeface="+mn-cs"/>
        </a:defRPr>
      </a:lvl5pPr>
      <a:lvl6pPr marL="207465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86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907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286" indent="-188605" algn="l" defTabSz="75442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421" rtl="0" eaLnBrk="1" latinLnBrk="0" hangingPunct="1">
        <a:defRPr sz="1485" kern="1200">
          <a:solidFill>
            <a:schemeClr val="tx1"/>
          </a:solidFill>
          <a:latin typeface="+mn-lt"/>
          <a:ea typeface="+mn-ea"/>
          <a:cs typeface="+mn-cs"/>
        </a:defRPr>
      </a:lvl1pPr>
      <a:lvl2pPr marL="377210" algn="l" defTabSz="754421" rtl="0" eaLnBrk="1" latinLnBrk="0" hangingPunct="1">
        <a:defRPr sz="1485" kern="1200">
          <a:solidFill>
            <a:schemeClr val="tx1"/>
          </a:solidFill>
          <a:latin typeface="+mn-lt"/>
          <a:ea typeface="+mn-ea"/>
          <a:cs typeface="+mn-cs"/>
        </a:defRPr>
      </a:lvl2pPr>
      <a:lvl3pPr marL="754421" algn="l" defTabSz="754421" rtl="0" eaLnBrk="1" latinLnBrk="0" hangingPunct="1">
        <a:defRPr sz="1485" kern="1200">
          <a:solidFill>
            <a:schemeClr val="tx1"/>
          </a:solidFill>
          <a:latin typeface="+mn-lt"/>
          <a:ea typeface="+mn-ea"/>
          <a:cs typeface="+mn-cs"/>
        </a:defRPr>
      </a:lvl3pPr>
      <a:lvl4pPr marL="1131631" algn="l" defTabSz="754421" rtl="0" eaLnBrk="1" latinLnBrk="0" hangingPunct="1">
        <a:defRPr sz="1485" kern="1200">
          <a:solidFill>
            <a:schemeClr val="tx1"/>
          </a:solidFill>
          <a:latin typeface="+mn-lt"/>
          <a:ea typeface="+mn-ea"/>
          <a:cs typeface="+mn-cs"/>
        </a:defRPr>
      </a:lvl4pPr>
      <a:lvl5pPr marL="1508840" algn="l" defTabSz="754421" rtl="0" eaLnBrk="1" latinLnBrk="0" hangingPunct="1">
        <a:defRPr sz="1485" kern="1200">
          <a:solidFill>
            <a:schemeClr val="tx1"/>
          </a:solidFill>
          <a:latin typeface="+mn-lt"/>
          <a:ea typeface="+mn-ea"/>
          <a:cs typeface="+mn-cs"/>
        </a:defRPr>
      </a:lvl5pPr>
      <a:lvl6pPr marL="1886050" algn="l" defTabSz="754421" rtl="0" eaLnBrk="1" latinLnBrk="0" hangingPunct="1">
        <a:defRPr sz="1485" kern="1200">
          <a:solidFill>
            <a:schemeClr val="tx1"/>
          </a:solidFill>
          <a:latin typeface="+mn-lt"/>
          <a:ea typeface="+mn-ea"/>
          <a:cs typeface="+mn-cs"/>
        </a:defRPr>
      </a:lvl6pPr>
      <a:lvl7pPr marL="2263261" algn="l" defTabSz="754421" rtl="0" eaLnBrk="1" latinLnBrk="0" hangingPunct="1">
        <a:defRPr sz="1485" kern="1200">
          <a:solidFill>
            <a:schemeClr val="tx1"/>
          </a:solidFill>
          <a:latin typeface="+mn-lt"/>
          <a:ea typeface="+mn-ea"/>
          <a:cs typeface="+mn-cs"/>
        </a:defRPr>
      </a:lvl7pPr>
      <a:lvl8pPr marL="2640471" algn="l" defTabSz="754421" rtl="0" eaLnBrk="1" latinLnBrk="0" hangingPunct="1">
        <a:defRPr sz="1485" kern="1200">
          <a:solidFill>
            <a:schemeClr val="tx1"/>
          </a:solidFill>
          <a:latin typeface="+mn-lt"/>
          <a:ea typeface="+mn-ea"/>
          <a:cs typeface="+mn-cs"/>
        </a:defRPr>
      </a:lvl8pPr>
      <a:lvl9pPr marL="3017681" algn="l" defTabSz="754421"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11899-5D4D-4A73-97CC-006009EC876E}"/>
              </a:ext>
            </a:extLst>
          </p:cNvPr>
          <p:cNvSpPr>
            <a:spLocks noGrp="1"/>
          </p:cNvSpPr>
          <p:nvPr>
            <p:ph type="title" idx="4294967295"/>
          </p:nvPr>
        </p:nvSpPr>
        <p:spPr>
          <a:xfrm>
            <a:off x="1" y="0"/>
            <a:ext cx="7772400" cy="2179319"/>
          </a:xfrm>
          <a:prstGeom prst="rect">
            <a:avLst/>
          </a:prstGeom>
        </p:spPr>
        <p:txBody>
          <a:bodyPr anchor="ctr"/>
          <a:lstStyle/>
          <a:p>
            <a:pPr algn="ctr"/>
            <a:r>
              <a:rPr lang="en-US" sz="3600" cap="none" dirty="0">
                <a:solidFill>
                  <a:schemeClr val="bg1"/>
                </a:solidFill>
                <a:latin typeface="Segoe UI" panose="020B0502040204020203" pitchFamily="34" charset="0"/>
                <a:cs typeface="Segoe UI" panose="020B0502040204020203" pitchFamily="34" charset="0"/>
              </a:rPr>
              <a:t>Developer Discovery </a:t>
            </a:r>
            <a:endParaRPr lang="en-US" sz="3600"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CF8213DC-154B-4A92-B95F-93F219491D3A}"/>
              </a:ext>
            </a:extLst>
          </p:cNvPr>
          <p:cNvSpPr txBox="1"/>
          <p:nvPr/>
        </p:nvSpPr>
        <p:spPr>
          <a:xfrm>
            <a:off x="0" y="2410860"/>
            <a:ext cx="7772400" cy="281039"/>
          </a:xfrm>
          <a:prstGeom prst="rect">
            <a:avLst/>
          </a:prstGeom>
          <a:noFill/>
        </p:spPr>
        <p:txBody>
          <a:bodyPr wrap="square" rtlCol="0">
            <a:spAutoFit/>
          </a:bodyPr>
          <a:lstStyle/>
          <a:p>
            <a:pPr algn="ctr">
              <a:lnSpc>
                <a:spcPts val="1575"/>
              </a:lnSpc>
            </a:pPr>
            <a:r>
              <a:rPr lang="en-US" sz="1200" b="1" dirty="0">
                <a:solidFill>
                  <a:schemeClr val="bg1"/>
                </a:solidFill>
                <a:latin typeface="Segoe UI" panose="020B0502040204020203" pitchFamily="34" charset="0"/>
                <a:cs typeface="Segoe UI" panose="020B0502040204020203" pitchFamily="34" charset="0"/>
              </a:rPr>
              <a:t>Duration:</a:t>
            </a:r>
            <a:r>
              <a:rPr lang="en-US" sz="1200" dirty="0">
                <a:solidFill>
                  <a:schemeClr val="bg1"/>
                </a:solidFill>
                <a:latin typeface="Segoe UI" panose="020B0502040204020203" pitchFamily="34" charset="0"/>
                <a:cs typeface="Segoe UI" panose="020B0502040204020203" pitchFamily="34" charset="0"/>
              </a:rPr>
              <a:t> 2-4 hours	</a:t>
            </a:r>
            <a:r>
              <a:rPr lang="en-US" sz="1200" b="1" dirty="0">
                <a:solidFill>
                  <a:schemeClr val="bg1"/>
                </a:solidFill>
                <a:latin typeface="Segoe UI" panose="020B0502040204020203" pitchFamily="34" charset="0"/>
                <a:cs typeface="Segoe UI" panose="020B0502040204020203" pitchFamily="34" charset="0"/>
              </a:rPr>
              <a:t>|</a:t>
            </a:r>
            <a:r>
              <a:rPr lang="en-US" sz="1200" dirty="0">
                <a:solidFill>
                  <a:schemeClr val="bg1"/>
                </a:solidFill>
                <a:latin typeface="Segoe UI" panose="020B0502040204020203" pitchFamily="34" charset="0"/>
                <a:cs typeface="Segoe UI" panose="020B0502040204020203" pitchFamily="34" charset="0"/>
              </a:rPr>
              <a:t>   	</a:t>
            </a:r>
            <a:r>
              <a:rPr lang="en-US" sz="1200" b="1" dirty="0">
                <a:solidFill>
                  <a:schemeClr val="bg1"/>
                </a:solidFill>
                <a:latin typeface="Segoe UI" panose="020B0502040204020203" pitchFamily="34" charset="0"/>
                <a:cs typeface="Segoe UI" panose="020B0502040204020203" pitchFamily="34" charset="0"/>
              </a:rPr>
              <a:t>Focus Area:</a:t>
            </a:r>
            <a:r>
              <a:rPr lang="en-US" sz="1200" dirty="0">
                <a:solidFill>
                  <a:schemeClr val="bg1"/>
                </a:solidFill>
                <a:latin typeface="Segoe UI" panose="020B0502040204020203" pitchFamily="34" charset="0"/>
                <a:cs typeface="Segoe UI" panose="020B0502040204020203" pitchFamily="34" charset="0"/>
              </a:rPr>
              <a:t> Developer Productivity	</a:t>
            </a:r>
            <a:r>
              <a:rPr lang="en-US" sz="1200" b="1" dirty="0">
                <a:solidFill>
                  <a:schemeClr val="bg1"/>
                </a:solidFill>
                <a:latin typeface="Segoe UI" panose="020B0502040204020203" pitchFamily="34" charset="0"/>
                <a:cs typeface="Segoe UI" panose="020B0502040204020203" pitchFamily="34" charset="0"/>
              </a:rPr>
              <a:t>|</a:t>
            </a:r>
            <a:r>
              <a:rPr lang="en-US" sz="1200" dirty="0">
                <a:solidFill>
                  <a:schemeClr val="bg1"/>
                </a:solidFill>
                <a:latin typeface="Segoe UI" panose="020B0502040204020203" pitchFamily="34" charset="0"/>
                <a:cs typeface="Segoe UI" panose="020B0502040204020203" pitchFamily="34" charset="0"/>
              </a:rPr>
              <a:t>	</a:t>
            </a:r>
            <a:r>
              <a:rPr lang="en-US" sz="1200" b="1" dirty="0">
                <a:solidFill>
                  <a:schemeClr val="bg1"/>
                </a:solidFill>
                <a:latin typeface="Segoe UI" panose="020B0502040204020203" pitchFamily="34" charset="0"/>
                <a:cs typeface="Segoe UI" panose="020B0502040204020203" pitchFamily="34" charset="0"/>
              </a:rPr>
              <a:t>Difficulty:</a:t>
            </a:r>
            <a:r>
              <a:rPr lang="en-US" sz="1200" dirty="0">
                <a:solidFill>
                  <a:schemeClr val="bg1"/>
                </a:solidFill>
                <a:latin typeface="Segoe UI" panose="020B0502040204020203" pitchFamily="34" charset="0"/>
                <a:cs typeface="Segoe UI" panose="020B0502040204020203" pitchFamily="34" charset="0"/>
              </a:rPr>
              <a:t> Introduction</a:t>
            </a:r>
          </a:p>
        </p:txBody>
      </p:sp>
      <p:sp>
        <p:nvSpPr>
          <p:cNvPr id="7" name="TextBox 6">
            <a:extLst>
              <a:ext uri="{FF2B5EF4-FFF2-40B4-BE49-F238E27FC236}">
                <a16:creationId xmlns:a16="http://schemas.microsoft.com/office/drawing/2014/main" id="{A36F5A53-30C5-4A8A-99A1-58B4799A5A36}"/>
              </a:ext>
            </a:extLst>
          </p:cNvPr>
          <p:cNvSpPr txBox="1"/>
          <p:nvPr/>
        </p:nvSpPr>
        <p:spPr>
          <a:xfrm>
            <a:off x="224841" y="3005747"/>
            <a:ext cx="7317432" cy="6562694"/>
          </a:xfrm>
          <a:prstGeom prst="rect">
            <a:avLst/>
          </a:prstGeom>
          <a:noFill/>
        </p:spPr>
        <p:txBody>
          <a:bodyPr wrap="square" rIns="137160" numCol="2" spcCol="365760" rtlCol="0">
            <a:spAutoFit/>
          </a:bodyPr>
          <a:lstStyle/>
          <a:p>
            <a:pPr>
              <a:lnSpc>
                <a:spcPts val="2800"/>
              </a:lnSpc>
            </a:pPr>
            <a:r>
              <a:rPr lang="en-US" sz="1400" b="1" dirty="0">
                <a:solidFill>
                  <a:srgbClr val="243A5E"/>
                </a:solidFill>
                <a:latin typeface="Segoe UI" panose="020B0502040204020203" pitchFamily="34" charset="0"/>
                <a:cs typeface="Segoe UI" panose="020B0502040204020203" pitchFamily="34" charset="0"/>
              </a:rPr>
              <a:t>Intended Audience</a:t>
            </a:r>
          </a:p>
          <a:p>
            <a:pPr>
              <a:lnSpc>
                <a:spcPts val="1575"/>
              </a:lnSpc>
            </a:pPr>
            <a:r>
              <a:rPr lang="en-GB" sz="1050" dirty="0">
                <a:latin typeface="Segoe UI" panose="020B0502040204020203" pitchFamily="34" charset="0"/>
                <a:cs typeface="Segoe UI" panose="020B0502040204020203" pitchFamily="34" charset="0"/>
              </a:rPr>
              <a:t>The content is aimed at all roles that form part of a </a:t>
            </a:r>
          </a:p>
          <a:p>
            <a:pPr>
              <a:lnSpc>
                <a:spcPts val="1575"/>
              </a:lnSpc>
            </a:pPr>
            <a:r>
              <a:rPr lang="en-GB" sz="1050" dirty="0">
                <a:latin typeface="Segoe UI" panose="020B0502040204020203" pitchFamily="34" charset="0"/>
                <a:cs typeface="Segoe UI" panose="020B0502040204020203" pitchFamily="34" charset="0"/>
              </a:rPr>
              <a:t>Software delivery team; including but not limited to:</a:t>
            </a:r>
          </a:p>
          <a:p>
            <a:pPr marL="171450" indent="-171450">
              <a:lnSpc>
                <a:spcPts val="1575"/>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Product Owners, Development Managers, Business Analysts, Product Managers, Line Managers, Project Managers</a:t>
            </a:r>
          </a:p>
          <a:p>
            <a:pPr marL="171450" indent="-171450">
              <a:lnSpc>
                <a:spcPts val="1575"/>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Developers, Architects, Build Engineers</a:t>
            </a:r>
          </a:p>
          <a:p>
            <a:pPr marL="171450" indent="-171450">
              <a:lnSpc>
                <a:spcPts val="1575"/>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Systems Engineers, Operations, DBAs</a:t>
            </a:r>
          </a:p>
          <a:p>
            <a:pPr marL="171450" indent="-171450">
              <a:lnSpc>
                <a:spcPts val="1575"/>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Testers, QA Engineers, QA Managers</a:t>
            </a:r>
          </a:p>
          <a:p>
            <a:pPr>
              <a:lnSpc>
                <a:spcPts val="2800"/>
              </a:lnSpc>
            </a:pPr>
            <a:r>
              <a:rPr lang="en-US" sz="1400" b="1" dirty="0">
                <a:solidFill>
                  <a:srgbClr val="243A5E"/>
                </a:solidFill>
                <a:latin typeface="Segoe UI" panose="020B0502040204020203" pitchFamily="34" charset="0"/>
                <a:cs typeface="Segoe UI" panose="020B0502040204020203" pitchFamily="34" charset="0"/>
              </a:rPr>
              <a:t>Overview</a:t>
            </a:r>
          </a:p>
          <a:p>
            <a:pPr>
              <a:lnSpc>
                <a:spcPts val="1575"/>
              </a:lnSpc>
            </a:pPr>
            <a:r>
              <a:rPr lang="en-GB" sz="1050" dirty="0">
                <a:latin typeface="Segoe UI" panose="020B0502040204020203" pitchFamily="34" charset="0"/>
                <a:cs typeface="Segoe UI" panose="020B0502040204020203" pitchFamily="34" charset="0"/>
              </a:rPr>
              <a:t>This a ass, designed for people </a:t>
            </a:r>
          </a:p>
          <a:p>
            <a:pPr>
              <a:lnSpc>
                <a:spcPts val="1575"/>
              </a:lnSpc>
            </a:pPr>
            <a:r>
              <a:rPr lang="en-GB" sz="1050" dirty="0">
                <a:latin typeface="Segoe UI" panose="020B0502040204020203" pitchFamily="34" charset="0"/>
                <a:cs typeface="Segoe UI" panose="020B0502040204020203" pitchFamily="34" charset="0"/>
              </a:rPr>
              <a:t>who have some pre-existing knowledge of DevOps </a:t>
            </a:r>
          </a:p>
          <a:p>
            <a:pPr>
              <a:lnSpc>
                <a:spcPts val="1575"/>
              </a:lnSpc>
            </a:pPr>
            <a:r>
              <a:rPr lang="en-GB" sz="1050" dirty="0">
                <a:latin typeface="Segoe UI" panose="020B0502040204020203" pitchFamily="34" charset="0"/>
                <a:cs typeface="Segoe UI" panose="020B0502040204020203" pitchFamily="34" charset="0"/>
              </a:rPr>
              <a:t>concepts and are motivated to explore them from a </a:t>
            </a:r>
          </a:p>
          <a:p>
            <a:pPr>
              <a:lnSpc>
                <a:spcPts val="1575"/>
              </a:lnSpc>
            </a:pPr>
            <a:r>
              <a:rPr lang="en-GB" sz="1050" dirty="0">
                <a:latin typeface="Segoe UI" panose="020B0502040204020203" pitchFamily="34" charset="0"/>
                <a:cs typeface="Segoe UI" panose="020B0502040204020203" pitchFamily="34" charset="0"/>
              </a:rPr>
              <a:t>cultural and process-related perspective.</a:t>
            </a:r>
          </a:p>
          <a:p>
            <a:pPr>
              <a:lnSpc>
                <a:spcPts val="1575"/>
              </a:lnSpc>
            </a:pPr>
            <a:endParaRPr lang="en-GB" sz="1050" b="1" dirty="0">
              <a:solidFill>
                <a:schemeClr val="accent2"/>
              </a:solidFill>
              <a:latin typeface="Segoe UI" panose="020B0502040204020203" pitchFamily="34" charset="0"/>
              <a:cs typeface="Segoe UI" panose="020B0502040204020203" pitchFamily="34" charset="0"/>
            </a:endParaRPr>
          </a:p>
          <a:p>
            <a:pPr>
              <a:lnSpc>
                <a:spcPts val="1575"/>
              </a:lnSpc>
            </a:pPr>
            <a:r>
              <a:rPr lang="en-US" sz="1400" b="1" dirty="0">
                <a:solidFill>
                  <a:srgbClr val="243A5E"/>
                </a:solidFill>
                <a:latin typeface="Segoe UI" panose="020B0502040204020203" pitchFamily="34" charset="0"/>
                <a:cs typeface="Segoe UI" panose="020B0502040204020203" pitchFamily="34" charset="0"/>
              </a:rPr>
              <a:t>Objectives</a:t>
            </a:r>
          </a:p>
          <a:p>
            <a:pPr>
              <a:lnSpc>
                <a:spcPts val="1575"/>
              </a:lnSpc>
            </a:pPr>
            <a:r>
              <a:rPr lang="en-GB" sz="1050" dirty="0">
                <a:latin typeface="Segoe UI" panose="020B0502040204020203" pitchFamily="34" charset="0"/>
                <a:cs typeface="Segoe UI" panose="020B0502040204020203" pitchFamily="34" charset="0"/>
              </a:rPr>
              <a:t>The primary objectives of the Dev Discovery Half-Day Workshop are:</a:t>
            </a:r>
          </a:p>
          <a:p>
            <a:pPr marL="171450" indent="-171450">
              <a:lnSpc>
                <a:spcPts val="1575"/>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Assess the current state of the customer's Developer capabilities by asking high-level open questions focused on Agile adoption, developer ways of working, and DevOps practices. </a:t>
            </a:r>
          </a:p>
          <a:p>
            <a:pPr marL="171450" indent="-171450">
              <a:lnSpc>
                <a:spcPts val="1575"/>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Identify areas for improvement and recommend actionable next steps. </a:t>
            </a:r>
            <a:endParaRPr lang="en-US" sz="1050" dirty="0">
              <a:latin typeface="Segoe UI" panose="020B0502040204020203" pitchFamily="34" charset="0"/>
              <a:cs typeface="Segoe UI" panose="020B0502040204020203" pitchFamily="34" charset="0"/>
            </a:endParaRPr>
          </a:p>
          <a:p>
            <a:pPr>
              <a:lnSpc>
                <a:spcPts val="2800"/>
              </a:lnSpc>
            </a:pPr>
            <a:r>
              <a:rPr lang="en-US" sz="1400" b="1" dirty="0">
                <a:solidFill>
                  <a:srgbClr val="243A5E"/>
                </a:solidFill>
                <a:latin typeface="Segoe UI" panose="020B0502040204020203" pitchFamily="34" charset="0"/>
                <a:cs typeface="Segoe UI" panose="020B0502040204020203" pitchFamily="34" charset="0"/>
              </a:rPr>
              <a:t>Key takeaways</a:t>
            </a:r>
          </a:p>
          <a:p>
            <a:pPr>
              <a:lnSpc>
                <a:spcPts val="2100"/>
              </a:lnSpc>
            </a:pPr>
            <a:r>
              <a:rPr lang="en-US" sz="1050" b="1" dirty="0">
                <a:latin typeface="Segoe UI" panose="020B0502040204020203" pitchFamily="34" charset="0"/>
                <a:cs typeface="Segoe UI" panose="020B0502040204020203" pitchFamily="34" charset="0"/>
              </a:rPr>
              <a:t>Course material</a:t>
            </a:r>
          </a:p>
          <a:p>
            <a:pPr>
              <a:lnSpc>
                <a:spcPts val="1575"/>
              </a:lnSpc>
            </a:pPr>
            <a:r>
              <a:rPr lang="en-GB" sz="1050" dirty="0">
                <a:latin typeface="Segoe UI" panose="020B0502040204020203" pitchFamily="34" charset="0"/>
                <a:cs typeface="Segoe UI" panose="020B0502040204020203" pitchFamily="34" charset="0"/>
              </a:rPr>
              <a:t>This workshop does not cover any technical tools but focuses on the cultural and organisational changes required to implement DevOps successfully in an organisation.</a:t>
            </a:r>
            <a:endParaRPr lang="en-US" sz="1400" b="1" dirty="0">
              <a:solidFill>
                <a:schemeClr val="accent2"/>
              </a:solidFill>
              <a:latin typeface="Segoe UI" panose="020B0502040204020203" pitchFamily="34" charset="0"/>
              <a:cs typeface="Segoe UI" panose="020B0502040204020203" pitchFamily="34" charset="0"/>
            </a:endParaRPr>
          </a:p>
          <a:p>
            <a:pPr>
              <a:lnSpc>
                <a:spcPts val="2800"/>
              </a:lnSpc>
            </a:pPr>
            <a:r>
              <a:rPr lang="en-US" sz="1400" b="1" dirty="0">
                <a:solidFill>
                  <a:srgbClr val="243A5E"/>
                </a:solidFill>
                <a:latin typeface="Segoe UI" panose="020B0502040204020203" pitchFamily="34" charset="0"/>
                <a:cs typeface="Segoe UI" panose="020B0502040204020203" pitchFamily="34" charset="0"/>
              </a:rPr>
              <a:t>Agenda</a:t>
            </a:r>
          </a:p>
          <a:p>
            <a:pPr marL="228600" indent="-228600">
              <a:lnSpc>
                <a:spcPts val="2100"/>
              </a:lnSpc>
              <a:buFont typeface="+mj-lt"/>
              <a:buAutoNum type="arabicPeriod"/>
            </a:pPr>
            <a:r>
              <a:rPr lang="en-GB" sz="1050" b="1" dirty="0">
                <a:latin typeface="Segoe UI" panose="020B0502040204020203" pitchFamily="34" charset="0"/>
                <a:cs typeface="Segoe UI" panose="020B0502040204020203" pitchFamily="34" charset="0"/>
              </a:rPr>
              <a:t>Welcome and Introduction (30 minutes) </a:t>
            </a:r>
          </a:p>
          <a:p>
            <a:pPr marL="228600" indent="-228600">
              <a:lnSpc>
                <a:spcPts val="2100"/>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Opening remarks and objectives of the workshop.</a:t>
            </a:r>
          </a:p>
          <a:p>
            <a:pPr marL="228600" indent="-228600">
              <a:lnSpc>
                <a:spcPts val="2100"/>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Introduction of the facilitators and participants. </a:t>
            </a:r>
          </a:p>
          <a:p>
            <a:pPr marL="228600" indent="-228600">
              <a:lnSpc>
                <a:spcPts val="2100"/>
              </a:lnSpc>
              <a:buFont typeface="+mj-lt"/>
              <a:buAutoNum type="arabicPeriod"/>
            </a:pPr>
            <a:endParaRPr lang="en-GB" sz="1050" dirty="0">
              <a:latin typeface="Segoe UI" panose="020B0502040204020203" pitchFamily="34" charset="0"/>
              <a:cs typeface="Segoe UI" panose="020B0502040204020203" pitchFamily="34" charset="0"/>
            </a:endParaRPr>
          </a:p>
          <a:p>
            <a:pPr marL="228600" indent="-228600">
              <a:lnSpc>
                <a:spcPts val="2100"/>
              </a:lnSpc>
              <a:buFont typeface="+mj-lt"/>
              <a:buAutoNum type="arabicPeriod" startAt="2"/>
            </a:pPr>
            <a:r>
              <a:rPr lang="en-GB" sz="1050" b="1" dirty="0">
                <a:latin typeface="Segoe UI" panose="020B0502040204020203" pitchFamily="34" charset="0"/>
                <a:cs typeface="Segoe UI" panose="020B0502040204020203" pitchFamily="34" charset="0"/>
              </a:rPr>
              <a:t>Walk through Assessment (2-3 hours)</a:t>
            </a:r>
          </a:p>
          <a:p>
            <a:pPr marL="228600" indent="-228600">
              <a:lnSpc>
                <a:spcPts val="2100"/>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Culture and Collaboration. </a:t>
            </a:r>
          </a:p>
          <a:p>
            <a:pPr marL="228600" indent="-228600">
              <a:lnSpc>
                <a:spcPts val="2100"/>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Automation and Tools. </a:t>
            </a:r>
          </a:p>
          <a:p>
            <a:pPr marL="228600" indent="-228600">
              <a:lnSpc>
                <a:spcPts val="2100"/>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Continuous Integration and Deployment. </a:t>
            </a:r>
          </a:p>
          <a:p>
            <a:pPr marL="228600" indent="-228600">
              <a:lnSpc>
                <a:spcPts val="2100"/>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Monitoring and Feedback. </a:t>
            </a:r>
          </a:p>
          <a:p>
            <a:pPr marL="228600" indent="-228600">
              <a:lnSpc>
                <a:spcPts val="2100"/>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Security and Compliance. </a:t>
            </a:r>
          </a:p>
          <a:p>
            <a:pPr marL="228600" indent="-228600">
              <a:lnSpc>
                <a:spcPts val="2100"/>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Metrics focused on DORA / SPACE. </a:t>
            </a:r>
          </a:p>
          <a:p>
            <a:pPr marL="228600" indent="-228600">
              <a:lnSpc>
                <a:spcPts val="2100"/>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Development Processes and Environments </a:t>
            </a:r>
          </a:p>
          <a:p>
            <a:pPr marL="228600" indent="-228600">
              <a:lnSpc>
                <a:spcPts val="2100"/>
              </a:lnSpc>
              <a:buFont typeface="+mj-lt"/>
              <a:buAutoNum type="arabicPeriod" startAt="3"/>
            </a:pPr>
            <a:r>
              <a:rPr lang="en-GB" sz="1050" b="1" dirty="0">
                <a:latin typeface="Segoe UI" panose="020B0502040204020203" pitchFamily="34" charset="0"/>
                <a:cs typeface="Segoe UI" panose="020B0502040204020203" pitchFamily="34" charset="0"/>
              </a:rPr>
              <a:t>Customer Team Assessment Results and Output</a:t>
            </a:r>
          </a:p>
          <a:p>
            <a:pPr marL="228600" indent="-228600">
              <a:lnSpc>
                <a:spcPts val="2100"/>
              </a:lnSpc>
              <a:buFont typeface="Arial" panose="020B0604020202020204" pitchFamily="34" charset="0"/>
              <a:buChar char="•"/>
            </a:pPr>
            <a:r>
              <a:rPr lang="en-GB" sz="1050" dirty="0">
                <a:latin typeface="Segoe UI" panose="020B0502040204020203" pitchFamily="34" charset="0"/>
                <a:cs typeface="Segoe UI" panose="020B0502040204020203" pitchFamily="34" charset="0"/>
              </a:rPr>
              <a:t>Create a value stream mapping of the overall DevOps process. </a:t>
            </a:r>
          </a:p>
          <a:p>
            <a:pPr marL="228600" indent="-228600">
              <a:lnSpc>
                <a:spcPts val="2100"/>
              </a:lnSpc>
              <a:buFont typeface="Arial" panose="020B0604020202020204" pitchFamily="34" charset="0"/>
              <a:buChar char="•"/>
            </a:pPr>
            <a:r>
              <a:rPr lang="en-GB" sz="1050">
                <a:latin typeface="Segoe UI" panose="020B0502040204020203" pitchFamily="34" charset="0"/>
                <a:cs typeface="Segoe UI" panose="020B0502040204020203" pitchFamily="34" charset="0"/>
              </a:rPr>
              <a:t>Use DORA / SPACE metrics to classify maturity level. </a:t>
            </a:r>
            <a:endParaRPr lang="en-GB" sz="1050" dirty="0">
              <a:latin typeface="Segoe UI" panose="020B0502040204020203" pitchFamily="34" charset="0"/>
              <a:cs typeface="Segoe UI" panose="020B0502040204020203" pitchFamily="34" charset="0"/>
            </a:endParaRPr>
          </a:p>
          <a:p>
            <a:pPr marL="228600" indent="-228600">
              <a:lnSpc>
                <a:spcPts val="2100"/>
              </a:lnSpc>
              <a:buFont typeface="+mj-lt"/>
              <a:buAutoNum type="arabicPeriod" startAt="3"/>
            </a:pPr>
            <a:endParaRPr lang="en-US" sz="1050" b="1" dirty="0">
              <a:latin typeface="Segoe UI" panose="020B0502040204020203" pitchFamily="34" charset="0"/>
              <a:cs typeface="Segoe UI" panose="020B0502040204020203" pitchFamily="34" charset="0"/>
            </a:endParaRPr>
          </a:p>
          <a:p>
            <a:pPr marL="171450" marR="0" lvl="0" indent="-171450">
              <a:lnSpc>
                <a:spcPts val="1575"/>
              </a:lnSpc>
              <a:buFont typeface="Arial" panose="020B0604020202020204" pitchFamily="34" charset="0"/>
              <a:buChar char="•"/>
            </a:pPr>
            <a:endParaRPr lang="en-US" sz="1050" dirty="0">
              <a:latin typeface="Segoe UI" panose="020B0502040204020203" pitchFamily="34" charset="0"/>
              <a:cs typeface="Segoe UI" panose="020B0502040204020203" pitchFamily="34" charset="0"/>
            </a:endParaRPr>
          </a:p>
          <a:p>
            <a:pPr marR="0" lvl="0">
              <a:lnSpc>
                <a:spcPct val="150000"/>
              </a:lnSpc>
            </a:pPr>
            <a:endParaRPr lang="en-US" sz="1050" dirty="0">
              <a:latin typeface="Segoe UI" panose="020B0502040204020203" pitchFamily="34" charset="0"/>
              <a:cs typeface="Segoe UI" panose="020B0502040204020203" pitchFamily="34" charset="0"/>
            </a:endParaRPr>
          </a:p>
          <a:p>
            <a:endParaRPr lang="en-US" sz="10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3396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79B11899-5D4D-4A73-97CC-006009EC876E}"/>
              </a:ext>
            </a:extLst>
          </p:cNvPr>
          <p:cNvSpPr>
            <a:spLocks noGrp="1"/>
          </p:cNvSpPr>
          <p:nvPr>
            <p:ph type="title" idx="4294967295"/>
          </p:nvPr>
        </p:nvSpPr>
        <p:spPr>
          <a:xfrm>
            <a:off x="192532" y="144940"/>
            <a:ext cx="938784" cy="257397"/>
          </a:xfrm>
          <a:prstGeom prst="rect">
            <a:avLst/>
          </a:prstGeom>
        </p:spPr>
        <p:txBody>
          <a:bodyPr/>
          <a:lstStyle/>
          <a:p>
            <a:r>
              <a:rPr lang="en-US" sz="880">
                <a:latin typeface="Segoe UI" panose="020B0502040204020203" pitchFamily="34" charset="0"/>
                <a:cs typeface="Segoe UI" panose="020B0502040204020203" pitchFamily="34" charset="0"/>
              </a:rPr>
              <a:t>Page two</a:t>
            </a:r>
          </a:p>
        </p:txBody>
      </p:sp>
      <p:sp>
        <p:nvSpPr>
          <p:cNvPr id="10" name="TextBox 9">
            <a:extLst>
              <a:ext uri="{FF2B5EF4-FFF2-40B4-BE49-F238E27FC236}">
                <a16:creationId xmlns:a16="http://schemas.microsoft.com/office/drawing/2014/main" id="{92889AFA-9F12-442B-893E-4E44EEA02309}"/>
              </a:ext>
            </a:extLst>
          </p:cNvPr>
          <p:cNvSpPr txBox="1"/>
          <p:nvPr/>
        </p:nvSpPr>
        <p:spPr>
          <a:xfrm>
            <a:off x="236667" y="332801"/>
            <a:ext cx="7300994" cy="402290"/>
          </a:xfrm>
          <a:prstGeom prst="rect">
            <a:avLst/>
          </a:prstGeom>
          <a:noFill/>
        </p:spPr>
        <p:txBody>
          <a:bodyPr wrap="square" rtlCol="0">
            <a:spAutoFit/>
          </a:bodyPr>
          <a:lstStyle/>
          <a:p>
            <a:pPr>
              <a:lnSpc>
                <a:spcPts val="2800"/>
              </a:lnSpc>
            </a:pPr>
            <a:r>
              <a:rPr lang="en-US" sz="1400" b="1" dirty="0">
                <a:solidFill>
                  <a:srgbClr val="243A5E"/>
                </a:solidFill>
                <a:latin typeface="Segoe UI" panose="020B0502040204020203" pitchFamily="34" charset="0"/>
                <a:cs typeface="Segoe UI" panose="020B0502040204020203" pitchFamily="34" charset="0"/>
              </a:rPr>
              <a:t>Course details</a:t>
            </a:r>
            <a:endParaRPr lang="en-US" sz="1100" dirty="0">
              <a:solidFill>
                <a:srgbClr val="243A5E"/>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CFFFED72-4773-404B-8C5F-7887F34D5AAF}"/>
              </a:ext>
            </a:extLst>
          </p:cNvPr>
          <p:cNvSpPr txBox="1"/>
          <p:nvPr/>
        </p:nvSpPr>
        <p:spPr>
          <a:xfrm>
            <a:off x="236668" y="780757"/>
            <a:ext cx="3660394" cy="8612294"/>
          </a:xfrm>
          <a:prstGeom prst="rect">
            <a:avLst/>
          </a:prstGeom>
          <a:noFill/>
          <a:ln>
            <a:noFill/>
          </a:ln>
        </p:spPr>
        <p:txBody>
          <a:bodyPr wrap="square" rIns="137160" rtlCol="0">
            <a:spAutoFit/>
          </a:bodyPr>
          <a:lstStyle/>
          <a:p>
            <a:pPr marR="0" lvl="0">
              <a:lnSpc>
                <a:spcPts val="2100"/>
              </a:lnSpc>
            </a:pPr>
            <a:r>
              <a:rPr lang="en-US" sz="1050" b="1" dirty="0">
                <a:latin typeface="Segoe UI" panose="020B0502040204020203" pitchFamily="34" charset="0"/>
                <a:ea typeface="Calibri" panose="020F0502020204030204" pitchFamily="34" charset="0"/>
              </a:rPr>
              <a:t>Module 1:</a:t>
            </a:r>
            <a:r>
              <a:rPr lang="en-US" sz="1050" dirty="0">
                <a:latin typeface="Segoe UI" panose="020B0502040204020203" pitchFamily="34" charset="0"/>
                <a:ea typeface="Calibri" panose="020F0502020204030204" pitchFamily="34" charset="0"/>
              </a:rPr>
              <a:t> </a:t>
            </a:r>
            <a:r>
              <a:rPr lang="en-GB" sz="1050" b="1" dirty="0">
                <a:latin typeface="Segoe UI" panose="020B0502040204020203" pitchFamily="34" charset="0"/>
                <a:ea typeface="Calibri" panose="020F0502020204030204" pitchFamily="34" charset="0"/>
              </a:rPr>
              <a:t>What is DevOps and why do we need it?</a:t>
            </a:r>
          </a:p>
          <a:p>
            <a:pPr>
              <a:lnSpc>
                <a:spcPts val="1575"/>
              </a:lnSpc>
            </a:pPr>
            <a:r>
              <a:rPr lang="en-GB" sz="1050" dirty="0">
                <a:latin typeface="Segoe UI" panose="020B0502040204020203" pitchFamily="34" charset="0"/>
                <a:ea typeface="Calibri" panose="020F0502020204030204" pitchFamily="34" charset="0"/>
                <a:cs typeface="Times New Roman" panose="02020603050405020304" pitchFamily="18" charset="0"/>
              </a:rPr>
              <a:t>We will start with discussing the problem statement: why do we want to implement DevOps in our organisation? We will then explore the common benefits of DevOps and some statistics from the industry. We will also address some common misconceptions. Finally, we will introduce the concept of Value and how it is the most important </a:t>
            </a:r>
          </a:p>
          <a:p>
            <a:pPr>
              <a:lnSpc>
                <a:spcPts val="1575"/>
              </a:lnSpc>
            </a:pPr>
            <a:r>
              <a:rPr lang="en-GB" sz="1050" dirty="0">
                <a:latin typeface="Segoe UI" panose="020B0502040204020203" pitchFamily="34" charset="0"/>
                <a:ea typeface="Calibri" panose="020F0502020204030204" pitchFamily="34" charset="0"/>
                <a:cs typeface="Times New Roman" panose="02020603050405020304" pitchFamily="18" charset="0"/>
              </a:rPr>
              <a:t>component of DevOps.</a:t>
            </a:r>
          </a:p>
          <a:p>
            <a:pPr>
              <a:lnSpc>
                <a:spcPts val="1575"/>
              </a:lnSpc>
            </a:pPr>
            <a:endParaRPr lang="en-US" sz="1050" dirty="0">
              <a:latin typeface="Segoe UI" panose="020B0502040204020203" pitchFamily="34" charset="0"/>
              <a:ea typeface="Calibri" panose="020F0502020204030204" pitchFamily="34" charset="0"/>
              <a:cs typeface="Times New Roman" panose="02020603050405020304" pitchFamily="18" charset="0"/>
            </a:endParaRPr>
          </a:p>
          <a:p>
            <a:pPr marR="0" lvl="0">
              <a:lnSpc>
                <a:spcPts val="2100"/>
              </a:lnSpc>
            </a:pPr>
            <a:r>
              <a:rPr lang="en-US" sz="1050" b="1" dirty="0">
                <a:latin typeface="Segoe UI" panose="020B0502040204020203" pitchFamily="34" charset="0"/>
                <a:ea typeface="Calibri" panose="020F0502020204030204" pitchFamily="34" charset="0"/>
              </a:rPr>
              <a:t>Module 2:</a:t>
            </a:r>
            <a:r>
              <a:rPr lang="en-US" sz="1050" dirty="0">
                <a:latin typeface="Segoe UI" panose="020B0502040204020203" pitchFamily="34" charset="0"/>
                <a:ea typeface="Calibri" panose="020F0502020204030204" pitchFamily="34" charset="0"/>
              </a:rPr>
              <a:t> </a:t>
            </a:r>
            <a:r>
              <a:rPr lang="en-US" sz="1050" b="1" dirty="0">
                <a:latin typeface="Segoe UI" panose="020B0502040204020203" pitchFamily="34" charset="0"/>
                <a:ea typeface="Calibri" panose="020F0502020204030204" pitchFamily="34" charset="0"/>
              </a:rPr>
              <a:t>Lean management</a:t>
            </a:r>
          </a:p>
          <a:p>
            <a:pPr>
              <a:lnSpc>
                <a:spcPts val="1575"/>
              </a:lnSpc>
            </a:pPr>
            <a:r>
              <a:rPr lang="en-GB" sz="1050" dirty="0">
                <a:latin typeface="Segoe UI" panose="020B0502040204020203" pitchFamily="34" charset="0"/>
                <a:ea typeface="Calibri" panose="020F0502020204030204" pitchFamily="34" charset="0"/>
                <a:cs typeface="Times New Roman" panose="02020603050405020304" pitchFamily="18" charset="0"/>
              </a:rPr>
              <a:t>We will introduce the five pillars of DevOps and we will explore Lean Management (one of the pillars) and how it relates to DevOps. We will navigate the 3M Model (Waste, Variation, and Overburden).</a:t>
            </a:r>
          </a:p>
          <a:p>
            <a:pPr>
              <a:lnSpc>
                <a:spcPts val="1575"/>
              </a:lnSpc>
            </a:pPr>
            <a:endParaRPr lang="en-GB" sz="1050" dirty="0">
              <a:latin typeface="Segoe UI" panose="020B0502040204020203" pitchFamily="34" charset="0"/>
              <a:ea typeface="Calibri" panose="020F0502020204030204" pitchFamily="34" charset="0"/>
              <a:cs typeface="Times New Roman" panose="02020603050405020304" pitchFamily="18" charset="0"/>
            </a:endParaRPr>
          </a:p>
          <a:p>
            <a:pPr>
              <a:lnSpc>
                <a:spcPts val="1575"/>
              </a:lnSpc>
            </a:pPr>
            <a:r>
              <a:rPr lang="en-GB" sz="1050" b="1" dirty="0">
                <a:latin typeface="Segoe UI" panose="020B0502040204020203" pitchFamily="34" charset="0"/>
                <a:ea typeface="Calibri" panose="020F0502020204030204" pitchFamily="34" charset="0"/>
                <a:cs typeface="Times New Roman" panose="02020603050405020304" pitchFamily="18" charset="0"/>
              </a:rPr>
              <a:t>Module 3: Product mindset and System Efficiency</a:t>
            </a:r>
          </a:p>
          <a:p>
            <a:pPr>
              <a:lnSpc>
                <a:spcPts val="1575"/>
              </a:lnSpc>
            </a:pPr>
            <a:r>
              <a:rPr lang="en-GB" sz="1050" dirty="0">
                <a:latin typeface="Segoe UI" panose="020B0502040204020203" pitchFamily="34" charset="0"/>
                <a:ea typeface="Calibri" panose="020F0502020204030204" pitchFamily="34" charset="0"/>
                <a:cs typeface="Times New Roman" panose="02020603050405020304" pitchFamily="18" charset="0"/>
              </a:rPr>
              <a:t>We will discuss the different between waterfall projects, agile projects, and the product-centric model. We will compare individual and system efficiency and how we can use Value Stream Mapping to uncover hidden   components of our value stream and optimising the way we work.</a:t>
            </a:r>
          </a:p>
          <a:p>
            <a:pPr>
              <a:lnSpc>
                <a:spcPts val="1575"/>
              </a:lnSpc>
            </a:pPr>
            <a:endParaRPr lang="en-GB" sz="1050" dirty="0">
              <a:latin typeface="Segoe UI" panose="020B0502040204020203" pitchFamily="34" charset="0"/>
              <a:ea typeface="Calibri" panose="020F0502020204030204" pitchFamily="34" charset="0"/>
              <a:cs typeface="Times New Roman" panose="02020603050405020304" pitchFamily="18" charset="0"/>
            </a:endParaRPr>
          </a:p>
          <a:p>
            <a:pPr>
              <a:lnSpc>
                <a:spcPts val="1575"/>
              </a:lnSpc>
            </a:pPr>
            <a:r>
              <a:rPr lang="en-GB" sz="1050" b="1" dirty="0">
                <a:latin typeface="Segoe UI" panose="020B0502040204020203" pitchFamily="34" charset="0"/>
                <a:ea typeface="Calibri" panose="020F0502020204030204" pitchFamily="34" charset="0"/>
                <a:cs typeface="Times New Roman" panose="02020603050405020304" pitchFamily="18" charset="0"/>
              </a:rPr>
              <a:t>Module 4: Ball game</a:t>
            </a:r>
            <a:endParaRPr lang="en-GB" sz="1050" dirty="0">
              <a:latin typeface="Segoe UI" panose="020B0502040204020203" pitchFamily="34" charset="0"/>
              <a:ea typeface="Calibri" panose="020F0502020204030204" pitchFamily="34" charset="0"/>
              <a:cs typeface="Times New Roman" panose="02020603050405020304" pitchFamily="18" charset="0"/>
            </a:endParaRPr>
          </a:p>
          <a:p>
            <a:pPr>
              <a:lnSpc>
                <a:spcPts val="1575"/>
              </a:lnSpc>
            </a:pPr>
            <a:r>
              <a:rPr lang="en-GB" sz="1050" dirty="0">
                <a:latin typeface="Segoe UI" panose="020B0502040204020203" pitchFamily="34" charset="0"/>
                <a:ea typeface="Calibri" panose="020F0502020204030204" pitchFamily="34" charset="0"/>
                <a:cs typeface="Times New Roman" panose="02020603050405020304" pitchFamily="18" charset="0"/>
              </a:rPr>
              <a:t>In this interactive activity we will demonstrate concepts such as the team performance stages, self-organisation, feedback loops, collaboration, continuous improvement.</a:t>
            </a:r>
          </a:p>
          <a:p>
            <a:pPr>
              <a:lnSpc>
                <a:spcPts val="1575"/>
              </a:lnSpc>
            </a:pPr>
            <a:endParaRPr lang="en-GB" sz="1050" dirty="0">
              <a:latin typeface="Segoe UI" panose="020B0502040204020203" pitchFamily="34" charset="0"/>
              <a:ea typeface="Calibri" panose="020F0502020204030204" pitchFamily="34" charset="0"/>
              <a:cs typeface="Times New Roman" panose="02020603050405020304" pitchFamily="18" charset="0"/>
            </a:endParaRPr>
          </a:p>
          <a:p>
            <a:pPr>
              <a:lnSpc>
                <a:spcPts val="1575"/>
              </a:lnSpc>
            </a:pPr>
            <a:r>
              <a:rPr lang="en-GB" sz="1050" b="1" dirty="0">
                <a:latin typeface="Segoe UI" panose="020B0502040204020203" pitchFamily="34" charset="0"/>
                <a:ea typeface="Calibri" panose="020F0502020204030204" pitchFamily="34" charset="0"/>
                <a:cs typeface="Times New Roman" panose="02020603050405020304" pitchFamily="18" charset="0"/>
              </a:rPr>
              <a:t>Module 5: Making work visible</a:t>
            </a:r>
          </a:p>
          <a:p>
            <a:pPr>
              <a:lnSpc>
                <a:spcPts val="1575"/>
              </a:lnSpc>
            </a:pPr>
            <a:r>
              <a:rPr lang="en-GB" sz="1050" dirty="0">
                <a:latin typeface="Segoe UI" panose="020B0502040204020203" pitchFamily="34" charset="0"/>
                <a:ea typeface="Calibri" panose="020F0502020204030204" pitchFamily="34" charset="0"/>
                <a:cs typeface="Times New Roman" panose="02020603050405020304" pitchFamily="18" charset="0"/>
              </a:rPr>
              <a:t>We will explore the importance of uncovering hidden work in your value stream and ways to do that. We will discuss different prioritisation models and their fits in different scenarios. Finally, we will talk about technical debt and look at ways to prioritise its removal.</a:t>
            </a:r>
          </a:p>
          <a:p>
            <a:pPr>
              <a:lnSpc>
                <a:spcPts val="1575"/>
              </a:lnSpc>
            </a:pPr>
            <a:endParaRPr lang="en-GB" sz="1050" dirty="0">
              <a:latin typeface="Segoe UI" panose="020B0502040204020203" pitchFamily="34" charset="0"/>
              <a:ea typeface="Calibri" panose="020F0502020204030204" pitchFamily="34" charset="0"/>
              <a:cs typeface="Times New Roman" panose="02020603050405020304" pitchFamily="18" charset="0"/>
            </a:endParaRPr>
          </a:p>
          <a:p>
            <a:pPr>
              <a:lnSpc>
                <a:spcPts val="1575"/>
              </a:lnSpc>
            </a:pPr>
            <a:r>
              <a:rPr lang="en-GB" sz="1050" b="1" dirty="0">
                <a:latin typeface="Segoe UI" panose="020B0502040204020203" pitchFamily="34" charset="0"/>
                <a:ea typeface="Calibri" panose="020F0502020204030204" pitchFamily="34" charset="0"/>
                <a:cs typeface="Times New Roman" panose="02020603050405020304" pitchFamily="18" charset="0"/>
              </a:rPr>
              <a:t>Module 6: Rocket game</a:t>
            </a:r>
          </a:p>
          <a:p>
            <a:pPr>
              <a:lnSpc>
                <a:spcPts val="1575"/>
              </a:lnSpc>
            </a:pPr>
            <a:r>
              <a:rPr lang="en-GB" sz="1050" dirty="0">
                <a:latin typeface="Segoe UI" panose="020B0502040204020203" pitchFamily="34" charset="0"/>
                <a:ea typeface="Calibri" panose="020F0502020204030204" pitchFamily="34" charset="0"/>
                <a:cs typeface="Times New Roman" panose="02020603050405020304" pitchFamily="18" charset="0"/>
              </a:rPr>
              <a:t>In this interactive activity we will demonstrate the impact of technical debt, the importance of value-centric requirement prioritisation, and the impact of team collaboration models on the end result.</a:t>
            </a:r>
            <a:endParaRPr lang="en-US" sz="1050" dirty="0">
              <a:latin typeface="Segoe UI" panose="020B0502040204020203"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FD842DC9-87A2-4107-B012-63360B22E1E6}"/>
              </a:ext>
            </a:extLst>
          </p:cNvPr>
          <p:cNvSpPr txBox="1"/>
          <p:nvPr/>
        </p:nvSpPr>
        <p:spPr>
          <a:xfrm>
            <a:off x="3890464" y="780757"/>
            <a:ext cx="3645268" cy="6948377"/>
          </a:xfrm>
          <a:prstGeom prst="rect">
            <a:avLst/>
          </a:prstGeom>
          <a:noFill/>
          <a:ln>
            <a:noFill/>
          </a:ln>
        </p:spPr>
        <p:txBody>
          <a:bodyPr wrap="square" lIns="137160" rIns="45720" rtlCol="0">
            <a:spAutoFit/>
          </a:bodyPr>
          <a:lstStyle/>
          <a:p>
            <a:pPr>
              <a:lnSpc>
                <a:spcPts val="1575"/>
              </a:lnSpc>
            </a:pPr>
            <a:r>
              <a:rPr lang="en-GB" sz="1050" b="1" dirty="0">
                <a:latin typeface="Segoe UI" panose="020B0502040204020203" pitchFamily="34" charset="0"/>
                <a:ea typeface="Calibri" panose="020F0502020204030204" pitchFamily="34" charset="0"/>
                <a:cs typeface="Times New Roman" panose="02020603050405020304" pitchFamily="18" charset="0"/>
              </a:rPr>
              <a:t>Module 7: Continuous delivery</a:t>
            </a:r>
          </a:p>
          <a:p>
            <a:pPr>
              <a:lnSpc>
                <a:spcPts val="1575"/>
              </a:lnSpc>
            </a:pPr>
            <a:r>
              <a:rPr lang="en-GB" sz="1050" dirty="0">
                <a:latin typeface="Segoe UI" panose="020B0502040204020203" pitchFamily="34" charset="0"/>
                <a:ea typeface="Calibri" panose="020F0502020204030204" pitchFamily="34" charset="0"/>
                <a:cs typeface="Times New Roman" panose="02020603050405020304" pitchFamily="18" charset="0"/>
              </a:rPr>
              <a:t>We will introduce the concept of Continuous Everything and then delve into Continuous Integration, Continuous Delivery, Continuous Deployment and how they relate to branching strategies, deployment frequency and time-to-market. We will analyse the risk considerations of Continuous Deployment and Big Bang Deployment and discuss options to manage the risk.</a:t>
            </a:r>
            <a:endParaRPr lang="en-US" sz="1050" dirty="0">
              <a:latin typeface="Segoe UI" panose="020B0502040204020203" pitchFamily="34" charset="0"/>
              <a:ea typeface="Calibri" panose="020F0502020204030204" pitchFamily="34" charset="0"/>
              <a:cs typeface="Times New Roman" panose="02020603050405020304" pitchFamily="18" charset="0"/>
            </a:endParaRPr>
          </a:p>
          <a:p>
            <a:pPr>
              <a:lnSpc>
                <a:spcPts val="2100"/>
              </a:lnSpc>
            </a:pPr>
            <a:endParaRPr lang="en-US" sz="1050" b="1" dirty="0">
              <a:latin typeface="Segoe UI" panose="020B0502040204020203" pitchFamily="34" charset="0"/>
              <a:ea typeface="Calibri" panose="020F0502020204030204" pitchFamily="34" charset="0"/>
            </a:endParaRPr>
          </a:p>
          <a:p>
            <a:pPr>
              <a:lnSpc>
                <a:spcPts val="2100"/>
              </a:lnSpc>
            </a:pPr>
            <a:r>
              <a:rPr lang="en-US" sz="1050" b="1" dirty="0">
                <a:latin typeface="Segoe UI" panose="020B0502040204020203" pitchFamily="34" charset="0"/>
                <a:ea typeface="Calibri" panose="020F0502020204030204" pitchFamily="34" charset="0"/>
              </a:rPr>
              <a:t>Module 8: Grocery App game</a:t>
            </a:r>
            <a:endParaRPr lang="en-US" sz="1050" dirty="0">
              <a:latin typeface="Segoe UI" panose="020B0502040204020203" pitchFamily="34" charset="0"/>
              <a:ea typeface="Calibri" panose="020F0502020204030204" pitchFamily="34" charset="0"/>
            </a:endParaRPr>
          </a:p>
          <a:p>
            <a:pPr>
              <a:lnSpc>
                <a:spcPts val="2100"/>
              </a:lnSpc>
            </a:pPr>
            <a:r>
              <a:rPr lang="en-GB" sz="1050" dirty="0">
                <a:latin typeface="Segoe UI" panose="020B0502040204020203" pitchFamily="34" charset="0"/>
                <a:ea typeface="Calibri" panose="020F0502020204030204" pitchFamily="34" charset="0"/>
              </a:rPr>
              <a:t>In this interactive activity we will demonstrate the different results generated by teams using a scale model deploying in large batches and teams using an iterative model deploying in small batches.</a:t>
            </a:r>
          </a:p>
          <a:p>
            <a:pPr>
              <a:lnSpc>
                <a:spcPts val="2100"/>
              </a:lnSpc>
            </a:pPr>
            <a:endParaRPr lang="en-US" sz="1050" b="1" dirty="0">
              <a:latin typeface="Segoe UI" panose="020B0502040204020203" pitchFamily="34" charset="0"/>
              <a:ea typeface="Calibri" panose="020F0502020204030204" pitchFamily="34" charset="0"/>
            </a:endParaRPr>
          </a:p>
          <a:p>
            <a:pPr>
              <a:lnSpc>
                <a:spcPts val="2100"/>
              </a:lnSpc>
            </a:pPr>
            <a:r>
              <a:rPr lang="en-US" sz="1050" b="1" dirty="0">
                <a:latin typeface="Segoe UI" panose="020B0502040204020203" pitchFamily="34" charset="0"/>
                <a:ea typeface="Calibri" panose="020F0502020204030204" pitchFamily="34" charset="0"/>
              </a:rPr>
              <a:t>Module 9: Architecture</a:t>
            </a:r>
            <a:endParaRPr lang="en-US" sz="1050" dirty="0">
              <a:latin typeface="Segoe UI" panose="020B0502040204020203" pitchFamily="34" charset="0"/>
              <a:ea typeface="Calibri" panose="020F0502020204030204" pitchFamily="34" charset="0"/>
              <a:cs typeface="Times New Roman" panose="02020603050405020304" pitchFamily="18" charset="0"/>
            </a:endParaRPr>
          </a:p>
          <a:p>
            <a:pPr>
              <a:lnSpc>
                <a:spcPct val="150000"/>
              </a:lnSpc>
            </a:pPr>
            <a:r>
              <a:rPr lang="en-GB" sz="1050" dirty="0">
                <a:latin typeface="Segoe UI" panose="020B0502040204020203" pitchFamily="34" charset="0"/>
                <a:ea typeface="Calibri" panose="020F0502020204030204" pitchFamily="34" charset="0"/>
                <a:cs typeface="Times New Roman" panose="02020603050405020304" pitchFamily="18" charset="0"/>
              </a:rPr>
              <a:t>The architecture of your solution is an important factor that impact how easily you can apply DevOps practices. We will find out what side of the fence your application is on and what are the options to improve.</a:t>
            </a:r>
          </a:p>
          <a:p>
            <a:pPr>
              <a:lnSpc>
                <a:spcPct val="150000"/>
              </a:lnSpc>
            </a:pPr>
            <a:endParaRPr lang="en-US" sz="1050" dirty="0">
              <a:latin typeface="Segoe UI" panose="020B0502040204020203" pitchFamily="34" charset="0"/>
              <a:ea typeface="Calibri" panose="020F0502020204030204" pitchFamily="34" charset="0"/>
              <a:cs typeface="Times New Roman" panose="02020603050405020304" pitchFamily="18" charset="0"/>
            </a:endParaRPr>
          </a:p>
          <a:p>
            <a:pPr>
              <a:lnSpc>
                <a:spcPts val="2100"/>
              </a:lnSpc>
            </a:pPr>
            <a:r>
              <a:rPr lang="en-US" sz="1050" b="1" dirty="0">
                <a:latin typeface="Segoe UI" panose="020B0502040204020203" pitchFamily="34" charset="0"/>
                <a:ea typeface="Calibri" panose="020F0502020204030204" pitchFamily="34" charset="0"/>
              </a:rPr>
              <a:t>Module 10:</a:t>
            </a:r>
            <a:r>
              <a:rPr lang="en-US" sz="1050" dirty="0">
                <a:latin typeface="Segoe UI" panose="020B0502040204020203" pitchFamily="34" charset="0"/>
                <a:ea typeface="Calibri" panose="020F0502020204030204" pitchFamily="34" charset="0"/>
              </a:rPr>
              <a:t> </a:t>
            </a:r>
            <a:r>
              <a:rPr lang="en-US" sz="1050" b="1" dirty="0">
                <a:latin typeface="Segoe UI" panose="020B0502040204020203" pitchFamily="34" charset="0"/>
                <a:ea typeface="Calibri" panose="020F0502020204030204" pitchFamily="34" charset="0"/>
                <a:cs typeface="Times New Roman" panose="02020603050405020304" pitchFamily="18" charset="0"/>
              </a:rPr>
              <a:t>Measurement</a:t>
            </a:r>
          </a:p>
          <a:p>
            <a:pPr>
              <a:lnSpc>
                <a:spcPts val="2100"/>
              </a:lnSpc>
            </a:pPr>
            <a:r>
              <a:rPr lang="en-GB" sz="1050" dirty="0">
                <a:latin typeface="Segoe UI" panose="020B0502040204020203" pitchFamily="34" charset="0"/>
                <a:ea typeface="Calibri" panose="020F0502020204030204" pitchFamily="34" charset="0"/>
              </a:rPr>
              <a:t>Do you know whether your application delivers value to its users? This module looks at the ways and means of ensuring it does. We will explore concepts such as mean-time-to-detect, mean-time-to-recover, the importance of SLI, SLO and SLA (with examples), the Error Budget and Shift-right.</a:t>
            </a:r>
          </a:p>
        </p:txBody>
      </p:sp>
    </p:spTree>
    <p:extLst>
      <p:ext uri="{BB962C8B-B14F-4D97-AF65-F5344CB8AC3E}">
        <p14:creationId xmlns:p14="http://schemas.microsoft.com/office/powerpoint/2010/main" val="3421787909"/>
      </p:ext>
    </p:extLst>
  </p:cSld>
  <p:clrMapOvr>
    <a:masterClrMapping/>
  </p:clrMapOvr>
</p:sld>
</file>

<file path=ppt/theme/theme1.xml><?xml version="1.0" encoding="utf-8"?>
<a:theme xmlns:a="http://schemas.openxmlformats.org/drawingml/2006/main" name="Small Business Flyer 8.5 x 1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8">
      <a:majorFont>
        <a:latin typeface="Franklin Gothic Book"/>
        <a:ea typeface=""/>
        <a:cs typeface=""/>
      </a:majorFont>
      <a:minorFont>
        <a:latin typeface="Microsoft Sans Serif"/>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7DB8562-A451-4DA7-9A33-719BA24655D0}" vid="{133FD4C3-0EAA-4F7E-8874-8AD91979BB0B}"/>
    </a:ext>
  </a:extLst>
</a:theme>
</file>

<file path=ppt/theme/theme2.xml><?xml version="1.0" encoding="utf-8"?>
<a:theme xmlns:a="http://schemas.openxmlformats.org/drawingml/2006/main" name="1_Small Business Flyer 8.5 x 1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8">
      <a:majorFont>
        <a:latin typeface="Franklin Gothic Book"/>
        <a:ea typeface=""/>
        <a:cs typeface=""/>
      </a:majorFont>
      <a:minorFont>
        <a:latin typeface="Microsoft Sans Serif"/>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7DB8562-A451-4DA7-9A33-719BA24655D0}" vid="{31D86001-6C3D-449D-B9C7-CD9C5BB43D1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023053a5-5d4f-41b4-8e97-2761b294e23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E164CC7A941048AB98B288DF75D8F5" ma:contentTypeVersion="7" ma:contentTypeDescription="Create a new document." ma:contentTypeScope="" ma:versionID="ecd96ca1032635f58549fd97f515eab9">
  <xsd:schema xmlns:xsd="http://www.w3.org/2001/XMLSchema" xmlns:xs="http://www.w3.org/2001/XMLSchema" xmlns:p="http://schemas.microsoft.com/office/2006/metadata/properties" xmlns:ns2="023053a5-5d4f-41b4-8e97-2761b294e231" xmlns:ns3="a7234a4c-4877-4930-a637-900410b38e3d" targetNamespace="http://schemas.microsoft.com/office/2006/metadata/properties" ma:root="true" ma:fieldsID="d9d8290d12c179de1fbb5cad9db9855c" ns2:_="" ns3:_="">
    <xsd:import namespace="023053a5-5d4f-41b4-8e97-2761b294e231"/>
    <xsd:import namespace="a7234a4c-4877-4930-a637-900410b38e3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3053a5-5d4f-41b4-8e97-2761b294e2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234a4c-4877-4930-a637-900410b38e3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47B7EC-3044-4B11-9E8E-09337737FF4A}">
  <ds:schemaRefs>
    <ds:schemaRef ds:uri="023053a5-5d4f-41b4-8e97-2761b294e231"/>
    <ds:schemaRef ds:uri="a7234a4c-4877-4930-a637-900410b38e3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7601A56-A4D5-493C-A8AB-A35E605E3339}">
  <ds:schemaRefs>
    <ds:schemaRef ds:uri="023053a5-5d4f-41b4-8e97-2761b294e231"/>
    <ds:schemaRef ds:uri="a7234a4c-4877-4930-a637-900410b38e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C935D91-320D-4D86-8962-A813047674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Datasheet</Template>
  <TotalTime>0</TotalTime>
  <Words>1025</Words>
  <Application>Microsoft Office PowerPoint</Application>
  <PresentationFormat>Custom</PresentationFormat>
  <Paragraphs>107</Paragraphs>
  <Slides>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Calibri</vt:lpstr>
      <vt:lpstr>Microsoft Sans Serif</vt:lpstr>
      <vt:lpstr>Segoe UI</vt:lpstr>
      <vt:lpstr>Small Business Flyer 8.5 x 11</vt:lpstr>
      <vt:lpstr>1_Small Business Flyer 8.5 x 11</vt:lpstr>
      <vt:lpstr>Developer Discovery </vt:lpstr>
      <vt:lpstr>Page two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&lt;Technology&gt;: &lt;CIP Focus&gt;</dc:title>
  <dc:creator>Uttam Kumar Parui</dc:creator>
  <cp:lastModifiedBy>Franck Theolade</cp:lastModifiedBy>
  <cp:revision>6</cp:revision>
  <dcterms:created xsi:type="dcterms:W3CDTF">2021-09-24T21:37:53Z</dcterms:created>
  <dcterms:modified xsi:type="dcterms:W3CDTF">2025-01-17T15:58:35Z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0x01010015E164CC7A941048AB98B288DF75D8F5</vt:lpwstr>
  </property>
  <property fmtid="{D5CDD505-2E9C-101B-9397-08002B2CF9AE}" pid="3" name="_dlc_DocIdItemGuid">
    <vt:lpwstr>3144a10b-845e-437c-ab4b-e7ad9e40b82e</vt:lpwstr>
  </property>
  <property fmtid="{D5CDD505-2E9C-101B-9397-08002B2CF9AE}" pid="4" name="MSIP_Label_f42aa342-8706-4288-bd11-ebb85995028c_Enabled">
    <vt:lpwstr>true</vt:lpwstr>
  </property>
  <property fmtid="{D5CDD505-2E9C-101B-9397-08002B2CF9AE}" pid="5" name="MSIP_Label_f42aa342-8706-4288-bd11-ebb85995028c_SetDate">
    <vt:lpwstr>2020-05-20T14:03:05Z</vt:lpwstr>
  </property>
  <property fmtid="{D5CDD505-2E9C-101B-9397-08002B2CF9AE}" pid="6" name="MSIP_Label_f42aa342-8706-4288-bd11-ebb85995028c_Method">
    <vt:lpwstr>Standard</vt:lpwstr>
  </property>
  <property fmtid="{D5CDD505-2E9C-101B-9397-08002B2CF9AE}" pid="7" name="MSIP_Label_f42aa342-8706-4288-bd11-ebb85995028c_Name">
    <vt:lpwstr>Internal</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ActionId">
    <vt:lpwstr>dd0d3fec-14ee-4da0-b963-fbdb1445df00</vt:lpwstr>
  </property>
  <property fmtid="{D5CDD505-2E9C-101B-9397-08002B2CF9AE}" pid="10" name="MSIP_Label_f42aa342-8706-4288-bd11-ebb85995028c_ContentBits">
    <vt:lpwstr>0</vt:lpwstr>
  </property>
</Properties>
</file>