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8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2BA908-21B9-492B-9DA4-959C3D2C212E}">
  <a:tblStyle styleId="{F32BA908-21B9-492B-9DA4-959C3D2C212E}" styleName="Table_0">
    <a:wholeTbl>
      <a:tcTxStyle b="off" i="off">
        <a:font>
          <a:latin typeface="Calibri"/>
          <a:ea typeface="Calibri"/>
          <a:cs typeface="Calibri"/>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1V>
    <a:band2V>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6"/>
          </a:solidFill>
        </a:fill>
      </a:tcStyle>
    </a:firstRow>
    <a:neCell>
      <a:tcTxStyle/>
      <a:tcStyle>
        <a:tcBdr/>
      </a:tcStyle>
    </a:neCell>
    <a:nwCell>
      <a:tcTxStyle/>
      <a:tcStyle>
        <a:tcBdr/>
      </a:tcStyle>
    </a:nwCell>
  </a:tblStyle>
  <a:tblStyle styleId="{0FB96C50-9307-495C-B086-435040E92193}" styleName="Table_1">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CEAF0"/>
          </a:solidFill>
        </a:fill>
      </a:tcStyle>
    </a:band1H>
    <a:band2H>
      <a:tcTxStyle/>
      <a:tcStyle>
        <a:tcBdr/>
      </a:tcStyle>
    </a:band2H>
    <a:band1V>
      <a:tcTxStyle/>
      <a:tcStyle>
        <a:tcBdr/>
        <a:fill>
          <a:solidFill>
            <a:srgbClr val="ECEAF0"/>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144963" y="0"/>
            <a:ext cx="3170237"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1775"/>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
        <p:nvSpPr>
          <p:cNvPr id="99" name="Google Shape;99;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0: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10</a:t>
            </a:fld>
            <a:endParaRPr sz="1300">
              <a:solidFill>
                <a:schemeClr val="dk1"/>
              </a:solidFill>
              <a:latin typeface="Calibri"/>
              <a:ea typeface="Calibri"/>
              <a:cs typeface="Calibri"/>
              <a:sym typeface="Calibri"/>
            </a:endParaRPr>
          </a:p>
        </p:txBody>
      </p:sp>
      <p:sp>
        <p:nvSpPr>
          <p:cNvPr id="294" name="Google Shape;294;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10: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11</a:t>
            </a:fld>
            <a:endParaRPr sz="1300">
              <a:solidFill>
                <a:schemeClr val="dk1"/>
              </a:solidFill>
              <a:latin typeface="Calibri"/>
              <a:ea typeface="Calibri"/>
              <a:cs typeface="Calibri"/>
              <a:sym typeface="Calibri"/>
            </a:endParaRPr>
          </a:p>
        </p:txBody>
      </p:sp>
      <p:sp>
        <p:nvSpPr>
          <p:cNvPr id="303" name="Google Shape;303;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1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Dạng kiểm thử cấu trúc phổ biến nhất dựa trên đường đi DD.</a:t>
            </a:r>
            <a:endParaRPr/>
          </a:p>
          <a:p>
            <a:pPr marL="0" lvl="0" indent="0" algn="l" rtl="0">
              <a:spcBef>
                <a:spcPts val="360"/>
              </a:spcBef>
              <a:spcAft>
                <a:spcPts val="0"/>
              </a:spcAft>
              <a:buNone/>
            </a:pPr>
            <a:r>
              <a:rPr lang="en-US"/>
              <a:t>Đường đi DD là đường đi với đỉnh đầu và đỉnh cuối khác nhau và các đỉnh còn lại có một cạnh vào và một cạnh ra.</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2: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12</a:t>
            </a:fld>
            <a:endParaRPr sz="1300">
              <a:solidFill>
                <a:schemeClr val="dk1"/>
              </a:solidFill>
              <a:latin typeface="Calibri"/>
              <a:ea typeface="Calibri"/>
              <a:cs typeface="Calibri"/>
              <a:sym typeface="Calibri"/>
            </a:endParaRPr>
          </a:p>
        </p:txBody>
      </p:sp>
      <p:sp>
        <p:nvSpPr>
          <p:cNvPr id="332" name="Google Shape;332;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12: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3: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13</a:t>
            </a:fld>
            <a:endParaRPr sz="1300">
              <a:solidFill>
                <a:schemeClr val="dk1"/>
              </a:solidFill>
              <a:latin typeface="Calibri"/>
              <a:ea typeface="Calibri"/>
              <a:cs typeface="Calibri"/>
              <a:sym typeface="Calibri"/>
            </a:endParaRPr>
          </a:p>
        </p:txBody>
      </p:sp>
      <p:sp>
        <p:nvSpPr>
          <p:cNvPr id="342" name="Google Shape;342;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1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4: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14</a:t>
            </a:fld>
            <a:endParaRPr sz="1300">
              <a:solidFill>
                <a:schemeClr val="dk1"/>
              </a:solidFill>
              <a:latin typeface="Calibri"/>
              <a:ea typeface="Calibri"/>
              <a:cs typeface="Calibri"/>
              <a:sym typeface="Calibri"/>
            </a:endParaRPr>
          </a:p>
        </p:txBody>
      </p:sp>
      <p:sp>
        <p:nvSpPr>
          <p:cNvPr id="351" name="Google Shape;35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14: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5: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15</a:t>
            </a:fld>
            <a:endParaRPr sz="1300">
              <a:solidFill>
                <a:schemeClr val="dk1"/>
              </a:solidFill>
              <a:latin typeface="Calibri"/>
              <a:ea typeface="Calibri"/>
              <a:cs typeface="Calibri"/>
              <a:sym typeface="Calibri"/>
            </a:endParaRPr>
          </a:p>
        </p:txBody>
      </p:sp>
      <p:sp>
        <p:nvSpPr>
          <p:cNvPr id="359" name="Google Shape;35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0" name="Google Shape;360;p1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Độ đo bao phủ kiểm thử là thiết bị để đo mức độ bao phủ của một bộ kiểm thử.</a:t>
            </a:r>
            <a:endParaRPr/>
          </a:p>
          <a:p>
            <a:pPr marL="0" lvl="0" indent="0" algn="l" rtl="0">
              <a:spcBef>
                <a:spcPts val="360"/>
              </a:spcBef>
              <a:spcAft>
                <a:spcPts val="0"/>
              </a:spcAft>
              <a:buNone/>
            </a:pPr>
            <a:r>
              <a:rPr lang="en-US"/>
              <a:t>Các đường đi DD giúp xác định bộ kiểm thử còn thiếu và thừa gì.</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6: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16</a:t>
            </a:fld>
            <a:endParaRPr sz="1300">
              <a:solidFill>
                <a:schemeClr val="dk1"/>
              </a:solidFill>
              <a:latin typeface="Calibri"/>
              <a:ea typeface="Calibri"/>
              <a:cs typeface="Calibri"/>
              <a:sym typeface="Calibri"/>
            </a:endParaRPr>
          </a:p>
        </p:txBody>
      </p:sp>
      <p:sp>
        <p:nvSpPr>
          <p:cNvPr id="367" name="Google Shape;367;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16: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7: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17</a:t>
            </a:fld>
            <a:endParaRPr sz="1300">
              <a:solidFill>
                <a:schemeClr val="dk1"/>
              </a:solidFill>
              <a:latin typeface="Calibri"/>
              <a:ea typeface="Calibri"/>
              <a:cs typeface="Calibri"/>
              <a:sym typeface="Calibri"/>
            </a:endParaRPr>
          </a:p>
        </p:txBody>
      </p:sp>
      <p:sp>
        <p:nvSpPr>
          <p:cNvPr id="375" name="Google Shape;37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17: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8: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18</a:t>
            </a:fld>
            <a:endParaRPr sz="1300">
              <a:solidFill>
                <a:schemeClr val="dk1"/>
              </a:solidFill>
              <a:latin typeface="Calibri"/>
              <a:ea typeface="Calibri"/>
              <a:cs typeface="Calibri"/>
              <a:sym typeface="Calibri"/>
            </a:endParaRPr>
          </a:p>
        </p:txBody>
      </p:sp>
      <p:sp>
        <p:nvSpPr>
          <p:cNvPr id="383" name="Google Shape;383;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4" name="Google Shape;384;p18: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Kiểm thử bao phủ dòng lệnh và mệnh đề</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9: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19</a:t>
            </a:fld>
            <a:endParaRPr sz="1300">
              <a:solidFill>
                <a:schemeClr val="dk1"/>
              </a:solidFill>
              <a:latin typeface="Calibri"/>
              <a:ea typeface="Calibri"/>
              <a:cs typeface="Calibri"/>
              <a:sym typeface="Calibri"/>
            </a:endParaRPr>
          </a:p>
        </p:txBody>
      </p:sp>
      <p:sp>
        <p:nvSpPr>
          <p:cNvPr id="391" name="Google Shape;391;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2" name="Google Shape;392;p19: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Bao phủ các cạnh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2</a:t>
            </a:fld>
            <a:endParaRPr sz="1300" b="0" i="0" u="none" strike="noStrike" cap="none">
              <a:solidFill>
                <a:schemeClr val="dk1"/>
              </a:solidFill>
              <a:latin typeface="Calibri"/>
              <a:ea typeface="Calibri"/>
              <a:cs typeface="Calibri"/>
              <a:sym typeface="Calibri"/>
            </a:endParaRPr>
          </a:p>
        </p:txBody>
      </p:sp>
      <p:sp>
        <p:nvSpPr>
          <p:cNvPr id="107" name="Google Shape;107;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2: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0: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20</a:t>
            </a:fld>
            <a:endParaRPr sz="1300">
              <a:solidFill>
                <a:schemeClr val="dk1"/>
              </a:solidFill>
              <a:latin typeface="Calibri"/>
              <a:ea typeface="Calibri"/>
              <a:cs typeface="Calibri"/>
              <a:sym typeface="Calibri"/>
            </a:endParaRPr>
          </a:p>
        </p:txBody>
      </p:sp>
      <p:sp>
        <p:nvSpPr>
          <p:cNvPr id="422" name="Google Shape;422;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3" name="Google Shape;423;p20: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Bao phủ cạnh với tất cả các khả năng của biểu thức điều kiện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21</a:t>
            </a:fld>
            <a:endParaRPr sz="1300">
              <a:solidFill>
                <a:schemeClr val="dk1"/>
              </a:solidFill>
              <a:latin typeface="Calibri"/>
              <a:ea typeface="Calibri"/>
              <a:cs typeface="Calibri"/>
              <a:sym typeface="Calibri"/>
            </a:endParaRPr>
          </a:p>
        </p:txBody>
      </p:sp>
      <p:sp>
        <p:nvSpPr>
          <p:cNvPr id="451" name="Google Shape;451;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p2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Bao phủ điều kiện phức yêu cầu kiểm thử với tất cả các tổ hợp của các thành phần của biểu thức điều kiện.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2: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22</a:t>
            </a:fld>
            <a:endParaRPr sz="1300">
              <a:solidFill>
                <a:schemeClr val="dk1"/>
              </a:solidFill>
              <a:latin typeface="Calibri"/>
              <a:ea typeface="Calibri"/>
              <a:cs typeface="Calibri"/>
              <a:sym typeface="Calibri"/>
            </a:endParaRPr>
          </a:p>
        </p:txBody>
      </p:sp>
      <p:sp>
        <p:nvSpPr>
          <p:cNvPr id="459" name="Google Shape;459;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22: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Ví dụ có thể dựa trên độ đo phức tạp của đồ thị Cyclomatic để xác định số ca kiểm thử tối đa cho bao phủ các cạnh. Thực tế thường sử dụng số tối thiểu khi có vòng lặp.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3: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23</a:t>
            </a:fld>
            <a:endParaRPr sz="1300">
              <a:solidFill>
                <a:schemeClr val="dk1"/>
              </a:solidFill>
              <a:latin typeface="Calibri"/>
              <a:ea typeface="Calibri"/>
              <a:cs typeface="Calibri"/>
              <a:sym typeface="Calibri"/>
            </a:endParaRPr>
          </a:p>
        </p:txBody>
      </p:sp>
      <p:sp>
        <p:nvSpPr>
          <p:cNvPr id="467" name="Google Shape;467;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8" name="Google Shape;468;p2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Kiểm thử đường đi cơ sở.</a:t>
            </a:r>
            <a:endParaRPr/>
          </a:p>
          <a:p>
            <a:pPr marL="0" lvl="0" indent="0" algn="l" rtl="0">
              <a:spcBef>
                <a:spcPts val="360"/>
              </a:spcBef>
              <a:spcAft>
                <a:spcPts val="0"/>
              </a:spcAft>
              <a:buNone/>
            </a:pPr>
            <a:r>
              <a:rPr lang="en-US"/>
              <a:t>Nếu coi tất cả các đường đi trong đồ thị chương trình tạo thành một không gian vector V, ta quan tâm đến việc xây dựng một tập con B của V mà sẽ thể hiện được cốt lõi của V.</a:t>
            </a:r>
            <a:endParaRPr/>
          </a:p>
          <a:p>
            <a:pPr marL="0" lvl="0" indent="0" algn="l" rtl="0">
              <a:spcBef>
                <a:spcPts val="360"/>
              </a:spcBef>
              <a:spcAft>
                <a:spcPts val="0"/>
              </a:spcAft>
              <a:buNone/>
            </a:pPr>
            <a:r>
              <a:rPr lang="en-US"/>
              <a:t>Tức là mỗi phần tử trong V có thể được biểu diễn bằng một tổ hợp tuyến tính của các phần tử của B. Việc bổ sung đường đi có nghĩa là một đường đi sẽ được nối với một đường đi tiếp và việc lặp là việc nhân với số đường đi đó.</a:t>
            </a:r>
            <a:endParaRPr/>
          </a:p>
          <a:p>
            <a:pPr marL="0" lvl="0" indent="0" algn="l" rtl="0">
              <a:spcBef>
                <a:spcPts val="360"/>
              </a:spcBef>
              <a:spcAft>
                <a:spcPts val="0"/>
              </a:spcAft>
              <a:buNone/>
            </a:pPr>
            <a:r>
              <a:rPr lang="en-US"/>
              <a:t>Nếu không gian B như vậy chứa các đường đi độc lập tuyến tính và tạo thành một hệ cơ sở cho V thì nó đã thể hiện được cốt lõi của V.</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4: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24</a:t>
            </a:fld>
            <a:endParaRPr sz="1300">
              <a:solidFill>
                <a:schemeClr val="dk1"/>
              </a:solidFill>
              <a:latin typeface="Calibri"/>
              <a:ea typeface="Calibri"/>
              <a:cs typeface="Calibri"/>
              <a:sym typeface="Calibri"/>
            </a:endParaRPr>
          </a:p>
        </p:txBody>
      </p:sp>
      <p:sp>
        <p:nvSpPr>
          <p:cNvPr id="475" name="Google Shape;475;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6" name="Google Shape;476;p24: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Thuật toán xác định đường đi cơ sở.</a:t>
            </a:r>
            <a:endParaRPr/>
          </a:p>
          <a:p>
            <a:pPr marL="228600" lvl="0" indent="-228600" algn="l" rtl="0">
              <a:spcBef>
                <a:spcPts val="360"/>
              </a:spcBef>
              <a:spcAft>
                <a:spcPts val="0"/>
              </a:spcAft>
              <a:buClr>
                <a:schemeClr val="dk1"/>
              </a:buClr>
              <a:buSzPts val="1200"/>
              <a:buFont typeface="Calibri"/>
              <a:buAutoNum type="arabicPeriod"/>
            </a:pPr>
            <a:r>
              <a:rPr lang="en-US"/>
              <a:t>chọn đường cơ sở tương ứng với một đường đi bình thường của chương trình, từ đỉnh đầu đến đỉnh cuối và đi qua càng nhiều đỉnh quyết định càng tốt.</a:t>
            </a:r>
            <a:endParaRPr/>
          </a:p>
          <a:p>
            <a:pPr marL="228600" lvl="0" indent="-228600" algn="l" rtl="0">
              <a:spcBef>
                <a:spcPts val="360"/>
              </a:spcBef>
              <a:spcAft>
                <a:spcPts val="0"/>
              </a:spcAft>
              <a:buClr>
                <a:schemeClr val="dk1"/>
              </a:buClr>
              <a:buSzPts val="1200"/>
              <a:buFont typeface="Calibri"/>
              <a:buAutoNum type="arabicPeriod"/>
            </a:pPr>
            <a:r>
              <a:rPr lang="en-US"/>
              <a:t>Lần ngược lại đường đi và đảo điều kiện đường đi từng cái một.</a:t>
            </a:r>
            <a:endParaRPr/>
          </a:p>
          <a:p>
            <a:pPr marL="228600" lvl="0" indent="-228600" algn="l" rtl="0">
              <a:spcBef>
                <a:spcPts val="360"/>
              </a:spcBef>
              <a:spcAft>
                <a:spcPts val="0"/>
              </a:spcAft>
              <a:buClr>
                <a:schemeClr val="dk1"/>
              </a:buClr>
              <a:buSzPts val="1200"/>
              <a:buFont typeface="Calibri"/>
              <a:buAutoNum type="arabicPeriod"/>
            </a:pPr>
            <a:r>
              <a:rPr lang="en-US"/>
              <a:t>Lặp lại quá trình đến khi đã đảo hết các đỉnh quyết định.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5: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25</a:t>
            </a:fld>
            <a:endParaRPr sz="1300">
              <a:solidFill>
                <a:schemeClr val="dk1"/>
              </a:solidFill>
              <a:latin typeface="Calibri"/>
              <a:ea typeface="Calibri"/>
              <a:cs typeface="Calibri"/>
              <a:sym typeface="Calibri"/>
            </a:endParaRPr>
          </a:p>
        </p:txBody>
      </p:sp>
      <p:sp>
        <p:nvSpPr>
          <p:cNvPr id="483" name="Google Shape;483;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2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26: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26</a:t>
            </a:fld>
            <a:endParaRPr sz="1300">
              <a:solidFill>
                <a:schemeClr val="dk1"/>
              </a:solidFill>
              <a:latin typeface="Calibri"/>
              <a:ea typeface="Calibri"/>
              <a:cs typeface="Calibri"/>
              <a:sym typeface="Calibri"/>
            </a:endParaRPr>
          </a:p>
        </p:txBody>
      </p:sp>
      <p:sp>
        <p:nvSpPr>
          <p:cNvPr id="618" name="Google Shape;618;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9" name="Google Shape;619;p26: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27: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27</a:t>
            </a:fld>
            <a:endParaRPr sz="1300">
              <a:solidFill>
                <a:schemeClr val="dk1"/>
              </a:solidFill>
              <a:latin typeface="Calibri"/>
              <a:ea typeface="Calibri"/>
              <a:cs typeface="Calibri"/>
              <a:sym typeface="Calibri"/>
            </a:endParaRPr>
          </a:p>
        </p:txBody>
      </p:sp>
      <p:sp>
        <p:nvSpPr>
          <p:cNvPr id="626" name="Google Shape;626;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7" name="Google Shape;627;p27: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28: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
        <p:nvSpPr>
          <p:cNvPr id="634" name="Google Shape;634;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5" name="Google Shape;635;p28: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29: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29</a:t>
            </a:fld>
            <a:endParaRPr sz="1200">
              <a:solidFill>
                <a:schemeClr val="dk1"/>
              </a:solidFill>
              <a:latin typeface="Calibri"/>
              <a:ea typeface="Calibri"/>
              <a:cs typeface="Calibri"/>
              <a:sym typeface="Calibri"/>
            </a:endParaRPr>
          </a:p>
        </p:txBody>
      </p:sp>
      <p:sp>
        <p:nvSpPr>
          <p:cNvPr id="642" name="Google Shape;642;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3" name="Google Shape;643;p29: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3</a:t>
            </a:fld>
            <a:endParaRPr sz="1300" b="0" i="0" u="none" strike="noStrike" cap="none">
              <a:solidFill>
                <a:schemeClr val="dk1"/>
              </a:solidFill>
              <a:latin typeface="Calibri"/>
              <a:ea typeface="Calibri"/>
              <a:cs typeface="Calibri"/>
              <a:sym typeface="Calibri"/>
            </a:endParaRPr>
          </a:p>
        </p:txBody>
      </p:sp>
      <p:sp>
        <p:nvSpPr>
          <p:cNvPr id="115" name="Google Shape;11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Kiểm thử cấu trúc còn gọi là kiểm thử hộp kính, hộp trong, hộp mở là kỹ thuật sử dụng thông tin về bản chất hoạt động bên trong của chương trình để chọn dữ liệu kiểm thử.</a:t>
            </a:r>
            <a:endParaRPr/>
          </a:p>
          <a:p>
            <a:pPr marL="0" lvl="0" indent="0" algn="l" rtl="0">
              <a:spcBef>
                <a:spcPts val="360"/>
              </a:spcBef>
              <a:spcAft>
                <a:spcPts val="0"/>
              </a:spcAft>
              <a:buNone/>
            </a:pPr>
            <a:r>
              <a:rPr lang="en-US"/>
              <a:t>Khác với kiểm thử hộp đen chỉ dùng đặc tả để kiểm tra đầu ra, kiểm thử hộp trắng dựa trên mã nguồn cụ thể của chương trình để xác định các ca kiểm thử và kiểm tra kết quả đầu ra.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30: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
        <p:nvSpPr>
          <p:cNvPr id="650" name="Google Shape;650;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1" name="Google Shape;651;p30: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3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
        <p:nvSpPr>
          <p:cNvPr id="658" name="Google Shape;658;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3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32: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32</a:t>
            </a:fld>
            <a:endParaRPr sz="1200">
              <a:solidFill>
                <a:schemeClr val="dk1"/>
              </a:solidFill>
              <a:latin typeface="Calibri"/>
              <a:ea typeface="Calibri"/>
              <a:cs typeface="Calibri"/>
              <a:sym typeface="Calibri"/>
            </a:endParaRPr>
          </a:p>
        </p:txBody>
      </p:sp>
      <p:sp>
        <p:nvSpPr>
          <p:cNvPr id="666" name="Google Shape;666;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7" name="Google Shape;667;p32: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33: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33</a:t>
            </a:fld>
            <a:endParaRPr sz="1200">
              <a:solidFill>
                <a:schemeClr val="dk1"/>
              </a:solidFill>
              <a:latin typeface="Calibri"/>
              <a:ea typeface="Calibri"/>
              <a:cs typeface="Calibri"/>
              <a:sym typeface="Calibri"/>
            </a:endParaRPr>
          </a:p>
        </p:txBody>
      </p:sp>
      <p:sp>
        <p:nvSpPr>
          <p:cNvPr id="674" name="Google Shape;674;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5" name="Google Shape;675;p3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34: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34</a:t>
            </a:fld>
            <a:endParaRPr sz="1200">
              <a:solidFill>
                <a:schemeClr val="dk1"/>
              </a:solidFill>
              <a:latin typeface="Calibri"/>
              <a:ea typeface="Calibri"/>
              <a:cs typeface="Calibri"/>
              <a:sym typeface="Calibri"/>
            </a:endParaRPr>
          </a:p>
        </p:txBody>
      </p:sp>
      <p:sp>
        <p:nvSpPr>
          <p:cNvPr id="683" name="Google Shape;683;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4" name="Google Shape;684;p34: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35: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35</a:t>
            </a:fld>
            <a:endParaRPr sz="1200">
              <a:solidFill>
                <a:schemeClr val="dk1"/>
              </a:solidFill>
              <a:latin typeface="Calibri"/>
              <a:ea typeface="Calibri"/>
              <a:cs typeface="Calibri"/>
              <a:sym typeface="Calibri"/>
            </a:endParaRPr>
          </a:p>
        </p:txBody>
      </p:sp>
      <p:sp>
        <p:nvSpPr>
          <p:cNvPr id="691" name="Google Shape;691;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2" name="Google Shape;692;p3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36: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36</a:t>
            </a:fld>
            <a:endParaRPr sz="1200">
              <a:solidFill>
                <a:schemeClr val="dk1"/>
              </a:solidFill>
              <a:latin typeface="Calibri"/>
              <a:ea typeface="Calibri"/>
              <a:cs typeface="Calibri"/>
              <a:sym typeface="Calibri"/>
            </a:endParaRPr>
          </a:p>
        </p:txBody>
      </p:sp>
      <p:sp>
        <p:nvSpPr>
          <p:cNvPr id="699" name="Google Shape;699;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0" name="Google Shape;700;p36: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7: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37</a:t>
            </a:fld>
            <a:endParaRPr sz="1200">
              <a:solidFill>
                <a:schemeClr val="dk1"/>
              </a:solidFill>
              <a:latin typeface="Calibri"/>
              <a:ea typeface="Calibri"/>
              <a:cs typeface="Calibri"/>
              <a:sym typeface="Calibri"/>
            </a:endParaRPr>
          </a:p>
        </p:txBody>
      </p:sp>
      <p:sp>
        <p:nvSpPr>
          <p:cNvPr id="708" name="Google Shape;708;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9" name="Google Shape;709;p37: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38: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38</a:t>
            </a:fld>
            <a:endParaRPr sz="1200">
              <a:solidFill>
                <a:schemeClr val="dk1"/>
              </a:solidFill>
              <a:latin typeface="Calibri"/>
              <a:ea typeface="Calibri"/>
              <a:cs typeface="Calibri"/>
              <a:sym typeface="Calibri"/>
            </a:endParaRPr>
          </a:p>
        </p:txBody>
      </p:sp>
      <p:sp>
        <p:nvSpPr>
          <p:cNvPr id="716" name="Google Shape;716;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7" name="Google Shape;717;p38: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39: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39</a:t>
            </a:fld>
            <a:endParaRPr sz="1200">
              <a:solidFill>
                <a:schemeClr val="dk1"/>
              </a:solidFill>
              <a:latin typeface="Calibri"/>
              <a:ea typeface="Calibri"/>
              <a:cs typeface="Calibri"/>
              <a:sym typeface="Calibri"/>
            </a:endParaRPr>
          </a:p>
        </p:txBody>
      </p:sp>
      <p:sp>
        <p:nvSpPr>
          <p:cNvPr id="724" name="Google Shape;724;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5" name="Google Shape;725;p39: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4</a:t>
            </a:fld>
            <a:endParaRPr sz="1300" b="0" i="0" u="none" strike="noStrike" cap="none">
              <a:solidFill>
                <a:schemeClr val="dk1"/>
              </a:solidFill>
              <a:latin typeface="Calibri"/>
              <a:ea typeface="Calibri"/>
              <a:cs typeface="Calibri"/>
              <a:sym typeface="Calibri"/>
            </a:endParaRPr>
          </a:p>
        </p:txBody>
      </p:sp>
      <p:sp>
        <p:nvSpPr>
          <p:cNvPr id="123" name="Google Shape;123;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4: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Các phương pháp kiểm thử cấu trúc dựa trên:</a:t>
            </a:r>
            <a:endParaRPr/>
          </a:p>
          <a:p>
            <a:pPr marL="0" lvl="0" indent="0" algn="l" rtl="0">
              <a:spcBef>
                <a:spcPts val="360"/>
              </a:spcBef>
              <a:spcAft>
                <a:spcPts val="0"/>
              </a:spcAft>
              <a:buNone/>
            </a:pPr>
            <a:r>
              <a:rPr lang="en-US"/>
              <a:t>Các định nghĩa toán học rõ ràng về luồng dữ liệu, luồng điều khiển, mục tiêu, tiêu chuẩn bao phủ, và quan hệ với ngữ nghĩa của ngôn ngữ lập trình</a:t>
            </a:r>
            <a:endParaRPr/>
          </a:p>
          <a:p>
            <a:pPr marL="0" lvl="0" indent="0" algn="l" rtl="0">
              <a:spcBef>
                <a:spcPts val="360"/>
              </a:spcBef>
              <a:spcAft>
                <a:spcPts val="0"/>
              </a:spcAft>
              <a:buNone/>
            </a:pPr>
            <a:r>
              <a:rPr lang="en-US"/>
              <a:t>Các phân tích toán học</a:t>
            </a:r>
            <a:endParaRPr/>
          </a:p>
          <a:p>
            <a:pPr marL="0" lvl="0" indent="0" algn="l" rtl="0">
              <a:spcBef>
                <a:spcPts val="360"/>
              </a:spcBef>
              <a:spcAft>
                <a:spcPts val="0"/>
              </a:spcAft>
              <a:buNone/>
            </a:pPr>
            <a:r>
              <a:rPr lang="en-US"/>
              <a:t>Các phép đo chính xác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40: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40</a:t>
            </a:fld>
            <a:endParaRPr sz="1200">
              <a:solidFill>
                <a:schemeClr val="dk1"/>
              </a:solidFill>
              <a:latin typeface="Calibri"/>
              <a:ea typeface="Calibri"/>
              <a:cs typeface="Calibri"/>
              <a:sym typeface="Calibri"/>
            </a:endParaRPr>
          </a:p>
        </p:txBody>
      </p:sp>
      <p:sp>
        <p:nvSpPr>
          <p:cNvPr id="733" name="Google Shape;733;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4" name="Google Shape;734;p40: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4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41</a:t>
            </a:fld>
            <a:endParaRPr sz="1200">
              <a:solidFill>
                <a:schemeClr val="dk1"/>
              </a:solidFill>
              <a:latin typeface="Calibri"/>
              <a:ea typeface="Calibri"/>
              <a:cs typeface="Calibri"/>
              <a:sym typeface="Calibri"/>
            </a:endParaRPr>
          </a:p>
        </p:txBody>
      </p:sp>
      <p:sp>
        <p:nvSpPr>
          <p:cNvPr id="741" name="Google Shape;741;p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4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42: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42</a:t>
            </a:fld>
            <a:endParaRPr sz="1200">
              <a:solidFill>
                <a:schemeClr val="dk1"/>
              </a:solidFill>
              <a:latin typeface="Calibri"/>
              <a:ea typeface="Calibri"/>
              <a:cs typeface="Calibri"/>
              <a:sym typeface="Calibri"/>
            </a:endParaRPr>
          </a:p>
        </p:txBody>
      </p:sp>
      <p:sp>
        <p:nvSpPr>
          <p:cNvPr id="749" name="Google Shape;749;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0" name="Google Shape;750;p42: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43: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43</a:t>
            </a:fld>
            <a:endParaRPr sz="1200">
              <a:solidFill>
                <a:schemeClr val="dk1"/>
              </a:solidFill>
              <a:latin typeface="Calibri"/>
              <a:ea typeface="Calibri"/>
              <a:cs typeface="Calibri"/>
              <a:sym typeface="Calibri"/>
            </a:endParaRPr>
          </a:p>
        </p:txBody>
      </p:sp>
      <p:sp>
        <p:nvSpPr>
          <p:cNvPr id="757" name="Google Shape;757;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8" name="Google Shape;758;p4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44: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44</a:t>
            </a:fld>
            <a:endParaRPr sz="1200">
              <a:solidFill>
                <a:schemeClr val="dk1"/>
              </a:solidFill>
              <a:latin typeface="Calibri"/>
              <a:ea typeface="Calibri"/>
              <a:cs typeface="Calibri"/>
              <a:sym typeface="Calibri"/>
            </a:endParaRPr>
          </a:p>
        </p:txBody>
      </p:sp>
      <p:sp>
        <p:nvSpPr>
          <p:cNvPr id="765" name="Google Shape;765;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44: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45: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45</a:t>
            </a:fld>
            <a:endParaRPr sz="1200">
              <a:solidFill>
                <a:schemeClr val="dk1"/>
              </a:solidFill>
              <a:latin typeface="Calibri"/>
              <a:ea typeface="Calibri"/>
              <a:cs typeface="Calibri"/>
              <a:sym typeface="Calibri"/>
            </a:endParaRPr>
          </a:p>
        </p:txBody>
      </p:sp>
      <p:sp>
        <p:nvSpPr>
          <p:cNvPr id="773" name="Google Shape;773;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4" name="Google Shape;774;p4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46: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46</a:t>
            </a:fld>
            <a:endParaRPr sz="1200">
              <a:solidFill>
                <a:schemeClr val="dk1"/>
              </a:solidFill>
              <a:latin typeface="Calibri"/>
              <a:ea typeface="Calibri"/>
              <a:cs typeface="Calibri"/>
              <a:sym typeface="Calibri"/>
            </a:endParaRPr>
          </a:p>
        </p:txBody>
      </p:sp>
      <p:sp>
        <p:nvSpPr>
          <p:cNvPr id="781" name="Google Shape;781;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2" name="Google Shape;782;p46: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47: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47</a:t>
            </a:fld>
            <a:endParaRPr sz="1200">
              <a:solidFill>
                <a:schemeClr val="dk1"/>
              </a:solidFill>
              <a:latin typeface="Calibri"/>
              <a:ea typeface="Calibri"/>
              <a:cs typeface="Calibri"/>
              <a:sym typeface="Calibri"/>
            </a:endParaRPr>
          </a:p>
        </p:txBody>
      </p:sp>
      <p:sp>
        <p:nvSpPr>
          <p:cNvPr id="809" name="Google Shape;809;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0" name="Google Shape;810;p47: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48: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48</a:t>
            </a:fld>
            <a:endParaRPr sz="1200">
              <a:solidFill>
                <a:schemeClr val="dk1"/>
              </a:solidFill>
              <a:latin typeface="Calibri"/>
              <a:ea typeface="Calibri"/>
              <a:cs typeface="Calibri"/>
              <a:sym typeface="Calibri"/>
            </a:endParaRPr>
          </a:p>
        </p:txBody>
      </p:sp>
      <p:sp>
        <p:nvSpPr>
          <p:cNvPr id="817" name="Google Shape;817;p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8" name="Google Shape;818;p48: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49: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49</a:t>
            </a:fld>
            <a:endParaRPr sz="1200">
              <a:solidFill>
                <a:schemeClr val="dk1"/>
              </a:solidFill>
              <a:latin typeface="Calibri"/>
              <a:ea typeface="Calibri"/>
              <a:cs typeface="Calibri"/>
              <a:sym typeface="Calibri"/>
            </a:endParaRPr>
          </a:p>
        </p:txBody>
      </p:sp>
      <p:sp>
        <p:nvSpPr>
          <p:cNvPr id="825" name="Google Shape;825;p4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6" name="Google Shape;826;p49: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5</a:t>
            </a:fld>
            <a:endParaRPr sz="1300" b="0" i="0" u="none" strike="noStrike" cap="none">
              <a:solidFill>
                <a:schemeClr val="dk1"/>
              </a:solidFill>
              <a:latin typeface="Calibri"/>
              <a:ea typeface="Calibri"/>
              <a:cs typeface="Calibri"/>
              <a:sym typeface="Calibri"/>
            </a:endParaRPr>
          </a:p>
        </p:txBody>
      </p:sp>
      <p:sp>
        <p:nvSpPr>
          <p:cNvPr id="131" name="Google Shape;13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Đồ thị chương trình là đồ thì có nhãn có hướng mà đỉnh là tập các lệnh và cạnh biểu diễn luồng điều khiển.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50: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50</a:t>
            </a:fld>
            <a:endParaRPr sz="1200">
              <a:solidFill>
                <a:schemeClr val="dk1"/>
              </a:solidFill>
              <a:latin typeface="Calibri"/>
              <a:ea typeface="Calibri"/>
              <a:cs typeface="Calibri"/>
              <a:sym typeface="Calibri"/>
            </a:endParaRPr>
          </a:p>
        </p:txBody>
      </p:sp>
      <p:sp>
        <p:nvSpPr>
          <p:cNvPr id="833" name="Google Shape;833;p5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4" name="Google Shape;834;p50: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5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51</a:t>
            </a:fld>
            <a:endParaRPr sz="1200">
              <a:solidFill>
                <a:schemeClr val="dk1"/>
              </a:solidFill>
              <a:latin typeface="Calibri"/>
              <a:ea typeface="Calibri"/>
              <a:cs typeface="Calibri"/>
              <a:sym typeface="Calibri"/>
            </a:endParaRPr>
          </a:p>
        </p:txBody>
      </p:sp>
      <p:sp>
        <p:nvSpPr>
          <p:cNvPr id="841" name="Google Shape;841;p5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2" name="Google Shape;842;p5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52: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52</a:t>
            </a:fld>
            <a:endParaRPr sz="1200">
              <a:solidFill>
                <a:schemeClr val="dk1"/>
              </a:solidFill>
              <a:latin typeface="Calibri"/>
              <a:ea typeface="Calibri"/>
              <a:cs typeface="Calibri"/>
              <a:sym typeface="Calibri"/>
            </a:endParaRPr>
          </a:p>
        </p:txBody>
      </p:sp>
      <p:sp>
        <p:nvSpPr>
          <p:cNvPr id="849" name="Google Shape;849;p5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0" name="Google Shape;850;p52: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53: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53</a:t>
            </a:fld>
            <a:endParaRPr sz="1200">
              <a:solidFill>
                <a:schemeClr val="dk1"/>
              </a:solidFill>
              <a:latin typeface="Calibri"/>
              <a:ea typeface="Calibri"/>
              <a:cs typeface="Calibri"/>
              <a:sym typeface="Calibri"/>
            </a:endParaRPr>
          </a:p>
        </p:txBody>
      </p:sp>
      <p:sp>
        <p:nvSpPr>
          <p:cNvPr id="857" name="Google Shape;857;p5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8" name="Google Shape;858;p5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54: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865" name="Google Shape;865;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55: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55</a:t>
            </a:fld>
            <a:endParaRPr sz="1200">
              <a:solidFill>
                <a:schemeClr val="dk1"/>
              </a:solidFill>
              <a:latin typeface="Calibri"/>
              <a:ea typeface="Calibri"/>
              <a:cs typeface="Calibri"/>
              <a:sym typeface="Calibri"/>
            </a:endParaRPr>
          </a:p>
        </p:txBody>
      </p:sp>
      <p:sp>
        <p:nvSpPr>
          <p:cNvPr id="872" name="Google Shape;872;p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3" name="Google Shape;873;p5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56: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56</a:t>
            </a:fld>
            <a:endParaRPr sz="1200">
              <a:solidFill>
                <a:schemeClr val="dk1"/>
              </a:solidFill>
              <a:latin typeface="Calibri"/>
              <a:ea typeface="Calibri"/>
              <a:cs typeface="Calibri"/>
              <a:sym typeface="Calibri"/>
            </a:endParaRPr>
          </a:p>
        </p:txBody>
      </p:sp>
      <p:sp>
        <p:nvSpPr>
          <p:cNvPr id="879" name="Google Shape;879;p5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0" name="Google Shape;880;p56: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Kiểm thử luồng dữ liệu chọn đường đi với mục tiêu bao phủ các mẫu khai báo và sử dụng biến, hay còn gọi là theo luồng dữ liệu.</a:t>
            </a:r>
            <a:endParaRPr/>
          </a:p>
          <a:p>
            <a:pPr marL="0" lvl="0" indent="0" algn="l" rtl="0">
              <a:spcBef>
                <a:spcPts val="360"/>
              </a:spcBef>
              <a:spcAft>
                <a:spcPts val="0"/>
              </a:spcAft>
              <a:buNone/>
            </a:pPr>
            <a:r>
              <a:rPr lang="en-US"/>
              <a:t>Cách làm: </a:t>
            </a:r>
            <a:endParaRPr/>
          </a:p>
          <a:p>
            <a:pPr marL="171450" lvl="0" indent="-171450" algn="l" rtl="0">
              <a:spcBef>
                <a:spcPts val="360"/>
              </a:spcBef>
              <a:spcAft>
                <a:spcPts val="0"/>
              </a:spcAft>
              <a:buClr>
                <a:schemeClr val="dk1"/>
              </a:buClr>
              <a:buSzPts val="1200"/>
              <a:buFont typeface="Calibri"/>
              <a:buChar char="-"/>
            </a:pPr>
            <a:r>
              <a:rPr lang="en-US"/>
              <a:t>Lập đồ thị luồng dữ liệu</a:t>
            </a:r>
            <a:endParaRPr/>
          </a:p>
          <a:p>
            <a:pPr marL="171450" lvl="0" indent="-171450" algn="l" rtl="0">
              <a:spcBef>
                <a:spcPts val="360"/>
              </a:spcBef>
              <a:spcAft>
                <a:spcPts val="0"/>
              </a:spcAft>
              <a:buClr>
                <a:schemeClr val="dk1"/>
              </a:buClr>
              <a:buSzPts val="1200"/>
              <a:buFont typeface="Calibri"/>
              <a:buChar char="-"/>
            </a:pPr>
            <a:r>
              <a:rPr lang="en-US"/>
              <a:t>Chọn tiêu chuẩn kiểm thử theo luồng dữ liệu</a:t>
            </a:r>
            <a:endParaRPr/>
          </a:p>
          <a:p>
            <a:pPr marL="171450" lvl="0" indent="-171450" algn="l" rtl="0">
              <a:spcBef>
                <a:spcPts val="360"/>
              </a:spcBef>
              <a:spcAft>
                <a:spcPts val="0"/>
              </a:spcAft>
              <a:buClr>
                <a:schemeClr val="dk1"/>
              </a:buClr>
              <a:buSzPts val="1200"/>
              <a:buFont typeface="Calibri"/>
              <a:buChar char="-"/>
            </a:pPr>
            <a:r>
              <a:rPr lang="en-US"/>
              <a:t>Xác định các đường đi thỏa mãn tiêu chuẩn đã chọn</a:t>
            </a:r>
            <a:endParaRPr/>
          </a:p>
          <a:p>
            <a:pPr marL="171450" lvl="0" indent="-171450" algn="l" rtl="0">
              <a:spcBef>
                <a:spcPts val="360"/>
              </a:spcBef>
              <a:spcAft>
                <a:spcPts val="0"/>
              </a:spcAft>
              <a:buClr>
                <a:schemeClr val="dk1"/>
              </a:buClr>
              <a:buSzPts val="1200"/>
              <a:buFont typeface="Calibri"/>
              <a:buChar char="-"/>
            </a:pPr>
            <a:r>
              <a:rPr lang="en-US"/>
              <a:t>Tạo các ca kiểm thử cho các đường đi đã xác định</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57: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57</a:t>
            </a:fld>
            <a:endParaRPr sz="1200">
              <a:solidFill>
                <a:schemeClr val="dk1"/>
              </a:solidFill>
              <a:latin typeface="Calibri"/>
              <a:ea typeface="Calibri"/>
              <a:cs typeface="Calibri"/>
              <a:sym typeface="Calibri"/>
            </a:endParaRPr>
          </a:p>
        </p:txBody>
      </p:sp>
      <p:sp>
        <p:nvSpPr>
          <p:cNvPr id="886" name="Google Shape;886;p5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7" name="Google Shape;887;p57: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Đỉnh gán (defining node) cho biến v nếu giá trị của v được thiết lập tại lệnh ở đỉnh n.</a:t>
            </a:r>
            <a:endParaRPr/>
          </a:p>
          <a:p>
            <a:pPr marL="0" lvl="0" indent="0" algn="l" rtl="0">
              <a:spcBef>
                <a:spcPts val="360"/>
              </a:spcBef>
              <a:spcAft>
                <a:spcPts val="0"/>
              </a:spcAft>
              <a:buNone/>
            </a:pPr>
            <a:r>
              <a:rPr lang="en-US"/>
              <a:t>Đỉnh sử dụng của biến v là đỉnh giá trị của v được đọc ra bằng lệnh ở đỉnh n.</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58: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58</a:t>
            </a:fld>
            <a:endParaRPr sz="1200">
              <a:solidFill>
                <a:schemeClr val="dk1"/>
              </a:solidFill>
              <a:latin typeface="Calibri"/>
              <a:ea typeface="Calibri"/>
              <a:cs typeface="Calibri"/>
              <a:sym typeface="Calibri"/>
            </a:endParaRPr>
          </a:p>
        </p:txBody>
      </p:sp>
      <p:sp>
        <p:nvSpPr>
          <p:cNvPr id="897" name="Google Shape;897;p5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8" name="Google Shape;898;p58: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Đỉnh sử dụng là sử dụng mệnh đề (P-use) nếu lệnh tương ứng là lệnh mệnh đề, ngược lại là sử dụng tính toán (C-use)</a:t>
            </a:r>
            <a:endParaRPr/>
          </a:p>
          <a:p>
            <a:pPr marL="0" lvl="0" indent="0" algn="l" rtl="0">
              <a:spcBef>
                <a:spcPts val="360"/>
              </a:spcBef>
              <a:spcAft>
                <a:spcPts val="0"/>
              </a:spcAft>
              <a:buNone/>
            </a:pPr>
            <a:r>
              <a:rPr lang="en-US"/>
              <a:t>Đỉnh tương ứng với P-use luôn có số cạnh ra &gt;= 2, đỉnh C-use có số cạnh ra &lt;= 1.</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59: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09" name="Google Shape;909;p5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6</a:t>
            </a:fld>
            <a:endParaRPr sz="1300" b="0" i="0" u="none" strike="noStrike" cap="none">
              <a:solidFill>
                <a:schemeClr val="dk1"/>
              </a:solidFill>
              <a:latin typeface="Calibri"/>
              <a:ea typeface="Calibri"/>
              <a:cs typeface="Calibri"/>
              <a:sym typeface="Calibri"/>
            </a:endParaRPr>
          </a:p>
        </p:txBody>
      </p:sp>
      <p:sp>
        <p:nvSpPr>
          <p:cNvPr id="140" name="Google Shape;140;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6: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Các lệnh tuần tự tạo thành một đỉnh được gọi là một khối cơ bản.</a:t>
            </a:r>
            <a:endParaRPr/>
          </a:p>
          <a:p>
            <a:pPr marL="0" lvl="0" indent="0" algn="l" rtl="0">
              <a:spcBef>
                <a:spcPts val="360"/>
              </a:spcBef>
              <a:spcAft>
                <a:spcPts val="0"/>
              </a:spcAft>
              <a:buNone/>
            </a:pPr>
            <a:r>
              <a:rPr lang="en-US"/>
              <a:t>Có thuật toán xây dựng đồ thị chương trình.</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60: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60</a:t>
            </a:fld>
            <a:endParaRPr sz="1200">
              <a:solidFill>
                <a:schemeClr val="dk1"/>
              </a:solidFill>
              <a:latin typeface="Calibri"/>
              <a:ea typeface="Calibri"/>
              <a:cs typeface="Calibri"/>
              <a:sym typeface="Calibri"/>
            </a:endParaRPr>
          </a:p>
        </p:txBody>
      </p:sp>
      <p:sp>
        <p:nvSpPr>
          <p:cNvPr id="915" name="Google Shape;915;p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6" name="Google Shape;916;p60: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6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61</a:t>
            </a:fld>
            <a:endParaRPr sz="1200">
              <a:solidFill>
                <a:schemeClr val="dk1"/>
              </a:solidFill>
              <a:latin typeface="Calibri"/>
              <a:ea typeface="Calibri"/>
              <a:cs typeface="Calibri"/>
              <a:sym typeface="Calibri"/>
            </a:endParaRPr>
          </a:p>
        </p:txBody>
      </p:sp>
      <p:sp>
        <p:nvSpPr>
          <p:cNvPr id="981" name="Google Shape;981;p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2" name="Google Shape;982;p6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PATHS(P) là tập tất cả các đường đi trong CFG của P.</a:t>
            </a:r>
            <a:endParaRPr/>
          </a:p>
          <a:p>
            <a:pPr marL="0" lvl="0" indent="0" algn="l" rtl="0">
              <a:spcBef>
                <a:spcPts val="360"/>
              </a:spcBef>
              <a:spcAft>
                <a:spcPts val="0"/>
              </a:spcAft>
              <a:buNone/>
            </a:pPr>
            <a:r>
              <a:rPr lang="en-US"/>
              <a:t>Đoạn đường du-path là đường trong CFG với đỉnh đầu là đỉnh gán và đỉnh cuối là đỉnh sử dụng.</a:t>
            </a:r>
            <a:endParaRPr/>
          </a:p>
          <a:p>
            <a:pPr marL="0" lvl="0" indent="0" algn="l" rtl="0">
              <a:spcBef>
                <a:spcPts val="360"/>
              </a:spcBef>
              <a:spcAft>
                <a:spcPts val="0"/>
              </a:spcAft>
              <a:buNone/>
            </a:pPr>
            <a:endParaRPr/>
          </a:p>
          <a:p>
            <a:pPr marL="0" lvl="0" indent="0" algn="l" rtl="0">
              <a:spcBef>
                <a:spcPts val="360"/>
              </a:spcBef>
              <a:spcAft>
                <a:spcPts val="0"/>
              </a:spcAft>
              <a:buNone/>
            </a:pPr>
            <a:r>
              <a:rPr lang="en-US"/>
              <a:t>Đoạn đường dc-path với biến v là đoạn đường du-path mà ở giữa không có gán lại giá trị của biến v.</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62: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62</a:t>
            </a:fld>
            <a:endParaRPr sz="1200">
              <a:solidFill>
                <a:schemeClr val="dk1"/>
              </a:solidFill>
              <a:latin typeface="Calibri"/>
              <a:ea typeface="Calibri"/>
              <a:cs typeface="Calibri"/>
              <a:sym typeface="Calibri"/>
            </a:endParaRPr>
          </a:p>
        </p:txBody>
      </p:sp>
      <p:sp>
        <p:nvSpPr>
          <p:cNvPr id="988" name="Google Shape;988;p6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9" name="Google Shape;989;p62: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biến x ở đỉnh n là gán toàn cục nếu x có đường dc-path đến đỉnh m chứa c-use hoặc p-use của x.</a:t>
            </a:r>
            <a:endParaRPr/>
          </a:p>
          <a:p>
            <a:pPr marL="0" lvl="0" indent="0" algn="l" rtl="0">
              <a:spcBef>
                <a:spcPts val="360"/>
              </a:spcBef>
              <a:spcAft>
                <a:spcPts val="0"/>
              </a:spcAft>
              <a:buNone/>
            </a:pPr>
            <a:endParaRPr/>
          </a:p>
          <a:p>
            <a:pPr marL="0" lvl="0" indent="0" algn="l" rtl="0">
              <a:spcBef>
                <a:spcPts val="360"/>
              </a:spcBef>
              <a:spcAft>
                <a:spcPts val="0"/>
              </a:spcAft>
              <a:buNone/>
            </a:pPr>
            <a:r>
              <a:rPr lang="en-US"/>
              <a:t>C-use của x là toàn cục nếu x được sử dụng ở đỉnh n và không gán ở n.</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63: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63</a:t>
            </a:fld>
            <a:endParaRPr sz="1200">
              <a:solidFill>
                <a:schemeClr val="dk1"/>
              </a:solidFill>
              <a:latin typeface="Calibri"/>
              <a:ea typeface="Calibri"/>
              <a:cs typeface="Calibri"/>
              <a:sym typeface="Calibri"/>
            </a:endParaRPr>
          </a:p>
        </p:txBody>
      </p:sp>
      <p:sp>
        <p:nvSpPr>
          <p:cNvPr id="995" name="Google Shape;995;p6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6" name="Google Shape;996;p6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Đường đơn giản là đường có đỉnh đầu và cuối không trùng nhau.</a:t>
            </a:r>
            <a:endParaRPr/>
          </a:p>
          <a:p>
            <a:pPr marL="0" lvl="0" indent="0" algn="l" rtl="0">
              <a:spcBef>
                <a:spcPts val="360"/>
              </a:spcBef>
              <a:spcAft>
                <a:spcPts val="0"/>
              </a:spcAft>
              <a:buNone/>
            </a:pPr>
            <a:r>
              <a:rPr lang="en-US"/>
              <a:t>Đường ko có vòng lặp là đường tất cả các đỉnh ko trùng nhau.</a:t>
            </a:r>
            <a:endParaRPr/>
          </a:p>
          <a:p>
            <a:pPr marL="0" lvl="0" indent="0" algn="l" rtl="0">
              <a:spcBef>
                <a:spcPts val="360"/>
              </a:spcBef>
              <a:spcAft>
                <a:spcPts val="0"/>
              </a:spcAft>
              <a:buNone/>
            </a:pPr>
            <a:r>
              <a:rPr lang="en-US"/>
              <a:t>Đường đầy đủ là đường từ đỉnh vào đến đỉnh ra của CFG</a:t>
            </a:r>
            <a:endParaRPr/>
          </a:p>
          <a:p>
            <a:pPr marL="0" lvl="0" indent="0" algn="l" rtl="0">
              <a:spcBef>
                <a:spcPts val="360"/>
              </a:spcBef>
              <a:spcAft>
                <a:spcPts val="0"/>
              </a:spcAft>
              <a:buNone/>
            </a:pPr>
            <a:r>
              <a:rPr lang="en-US"/>
              <a:t>Du-path với biến x ở đỉnh n1 là đường đi n1..nk mà n1 có gán toàn cục cho x và nk có c-use của x và đường đi này là đơn giản, hoặc nk có p-use của x và đường đi này là không có vòng lặp với x.</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64: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64</a:t>
            </a:fld>
            <a:endParaRPr sz="1200">
              <a:solidFill>
                <a:schemeClr val="dk1"/>
              </a:solidFill>
              <a:latin typeface="Calibri"/>
              <a:ea typeface="Calibri"/>
              <a:cs typeface="Calibri"/>
              <a:sym typeface="Calibri"/>
            </a:endParaRPr>
          </a:p>
        </p:txBody>
      </p:sp>
      <p:sp>
        <p:nvSpPr>
          <p:cNvPr id="1002" name="Google Shape;1002;p6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3" name="Google Shape;1003;p64: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p65: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65</a:t>
            </a:fld>
            <a:endParaRPr sz="1200">
              <a:solidFill>
                <a:schemeClr val="dk1"/>
              </a:solidFill>
              <a:latin typeface="Calibri"/>
              <a:ea typeface="Calibri"/>
              <a:cs typeface="Calibri"/>
              <a:sym typeface="Calibri"/>
            </a:endParaRPr>
          </a:p>
        </p:txBody>
      </p:sp>
      <p:sp>
        <p:nvSpPr>
          <p:cNvPr id="1010" name="Google Shape;1010;p6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1" name="Google Shape;1011;p6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66: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66</a:t>
            </a:fld>
            <a:endParaRPr sz="1200">
              <a:solidFill>
                <a:schemeClr val="dk1"/>
              </a:solidFill>
              <a:latin typeface="Calibri"/>
              <a:ea typeface="Calibri"/>
              <a:cs typeface="Calibri"/>
              <a:sym typeface="Calibri"/>
            </a:endParaRPr>
          </a:p>
        </p:txBody>
      </p:sp>
      <p:sp>
        <p:nvSpPr>
          <p:cNvPr id="1021" name="Google Shape;1021;p6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2" name="Google Shape;1022;p66: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67: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028" name="Google Shape;1028;p6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p68: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68</a:t>
            </a:fld>
            <a:endParaRPr sz="1200">
              <a:solidFill>
                <a:schemeClr val="dk1"/>
              </a:solidFill>
              <a:latin typeface="Calibri"/>
              <a:ea typeface="Calibri"/>
              <a:cs typeface="Calibri"/>
              <a:sym typeface="Calibri"/>
            </a:endParaRPr>
          </a:p>
        </p:txBody>
      </p:sp>
      <p:sp>
        <p:nvSpPr>
          <p:cNvPr id="1034" name="Google Shape;1034;p6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5" name="Google Shape;1035;p68: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69: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69</a:t>
            </a:fld>
            <a:endParaRPr sz="1200">
              <a:solidFill>
                <a:schemeClr val="dk1"/>
              </a:solidFill>
              <a:latin typeface="Calibri"/>
              <a:ea typeface="Calibri"/>
              <a:cs typeface="Calibri"/>
              <a:sym typeface="Calibri"/>
            </a:endParaRPr>
          </a:p>
        </p:txBody>
      </p:sp>
      <p:sp>
        <p:nvSpPr>
          <p:cNvPr id="1041" name="Google Shape;1041;p6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2" name="Google Shape;1042;p69: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7</a:t>
            </a:fld>
            <a:endParaRPr sz="1300" b="0" i="0" u="none" strike="noStrike" cap="none">
              <a:solidFill>
                <a:schemeClr val="dk1"/>
              </a:solidFill>
              <a:latin typeface="Calibri"/>
              <a:ea typeface="Calibri"/>
              <a:cs typeface="Calibri"/>
              <a:sym typeface="Calibri"/>
            </a:endParaRPr>
          </a:p>
        </p:txBody>
      </p:sp>
      <p:sp>
        <p:nvSpPr>
          <p:cNvPr id="151" name="Google Shape;151;p7:notes"/>
          <p:cNvSpPr>
            <a:spLocks noGrp="1" noRot="1" noChangeAspect="1"/>
          </p:cNvSpPr>
          <p:nvPr>
            <p:ph type="sldImg" idx="2"/>
          </p:nvPr>
        </p:nvSpPr>
        <p:spPr>
          <a:xfrm>
            <a:off x="1412875" y="33338"/>
            <a:ext cx="4370388" cy="32781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p7:notes"/>
          <p:cNvSpPr txBox="1">
            <a:spLocks noGrp="1"/>
          </p:cNvSpPr>
          <p:nvPr>
            <p:ph type="body" idx="1"/>
          </p:nvPr>
        </p:nvSpPr>
        <p:spPr>
          <a:xfrm>
            <a:off x="487363" y="3459163"/>
            <a:ext cx="6386512" cy="55022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70: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048" name="Google Shape;1048;p7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7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71</a:t>
            </a:fld>
            <a:endParaRPr sz="1200">
              <a:solidFill>
                <a:schemeClr val="dk1"/>
              </a:solidFill>
              <a:latin typeface="Calibri"/>
              <a:ea typeface="Calibri"/>
              <a:cs typeface="Calibri"/>
              <a:sym typeface="Calibri"/>
            </a:endParaRPr>
          </a:p>
        </p:txBody>
      </p:sp>
      <p:sp>
        <p:nvSpPr>
          <p:cNvPr id="1054" name="Google Shape;1054;p7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5" name="Google Shape;1055;p7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72: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72</a:t>
            </a:fld>
            <a:endParaRPr sz="1200">
              <a:solidFill>
                <a:schemeClr val="dk1"/>
              </a:solidFill>
              <a:latin typeface="Calibri"/>
              <a:ea typeface="Calibri"/>
              <a:cs typeface="Calibri"/>
              <a:sym typeface="Calibri"/>
            </a:endParaRPr>
          </a:p>
        </p:txBody>
      </p:sp>
      <p:sp>
        <p:nvSpPr>
          <p:cNvPr id="1094" name="Google Shape;1094;p7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5" name="Google Shape;1095;p72: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73: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73</a:t>
            </a:fld>
            <a:endParaRPr sz="1200">
              <a:solidFill>
                <a:schemeClr val="dk1"/>
              </a:solidFill>
              <a:latin typeface="Calibri"/>
              <a:ea typeface="Calibri"/>
              <a:cs typeface="Calibri"/>
              <a:sym typeface="Calibri"/>
            </a:endParaRPr>
          </a:p>
        </p:txBody>
      </p:sp>
      <p:sp>
        <p:nvSpPr>
          <p:cNvPr id="1184" name="Google Shape;1184;p7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5" name="Google Shape;1185;p7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74: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74</a:t>
            </a:fld>
            <a:endParaRPr sz="1200">
              <a:solidFill>
                <a:schemeClr val="dk1"/>
              </a:solidFill>
              <a:latin typeface="Calibri"/>
              <a:ea typeface="Calibri"/>
              <a:cs typeface="Calibri"/>
              <a:sym typeface="Calibri"/>
            </a:endParaRPr>
          </a:p>
        </p:txBody>
      </p:sp>
      <p:sp>
        <p:nvSpPr>
          <p:cNvPr id="1223" name="Google Shape;1223;p7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4" name="Google Shape;1224;p74: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p75: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75</a:t>
            </a:fld>
            <a:endParaRPr sz="1200">
              <a:solidFill>
                <a:schemeClr val="dk1"/>
              </a:solidFill>
              <a:latin typeface="Calibri"/>
              <a:ea typeface="Calibri"/>
              <a:cs typeface="Calibri"/>
              <a:sym typeface="Calibri"/>
            </a:endParaRPr>
          </a:p>
        </p:txBody>
      </p:sp>
      <p:sp>
        <p:nvSpPr>
          <p:cNvPr id="1262" name="Google Shape;1262;p7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3" name="Google Shape;1263;p7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76: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76</a:t>
            </a:fld>
            <a:endParaRPr sz="1200">
              <a:solidFill>
                <a:schemeClr val="dk1"/>
              </a:solidFill>
              <a:latin typeface="Calibri"/>
              <a:ea typeface="Calibri"/>
              <a:cs typeface="Calibri"/>
              <a:sym typeface="Calibri"/>
            </a:endParaRPr>
          </a:p>
        </p:txBody>
      </p:sp>
      <p:sp>
        <p:nvSpPr>
          <p:cNvPr id="1301" name="Google Shape;1301;p7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2" name="Google Shape;1302;p76: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p77: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77</a:t>
            </a:fld>
            <a:endParaRPr sz="1200">
              <a:solidFill>
                <a:schemeClr val="dk1"/>
              </a:solidFill>
              <a:latin typeface="Calibri"/>
              <a:ea typeface="Calibri"/>
              <a:cs typeface="Calibri"/>
              <a:sym typeface="Calibri"/>
            </a:endParaRPr>
          </a:p>
        </p:txBody>
      </p:sp>
      <p:sp>
        <p:nvSpPr>
          <p:cNvPr id="1340" name="Google Shape;1340;p7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1" name="Google Shape;1341;p77: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78: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78</a:t>
            </a:fld>
            <a:endParaRPr sz="1200">
              <a:solidFill>
                <a:schemeClr val="dk1"/>
              </a:solidFill>
              <a:latin typeface="Calibri"/>
              <a:ea typeface="Calibri"/>
              <a:cs typeface="Calibri"/>
              <a:sym typeface="Calibri"/>
            </a:endParaRPr>
          </a:p>
        </p:txBody>
      </p:sp>
      <p:sp>
        <p:nvSpPr>
          <p:cNvPr id="1347" name="Google Shape;1347;p7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8" name="Google Shape;1348;p78: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p79: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79</a:t>
            </a:fld>
            <a:endParaRPr sz="1200">
              <a:solidFill>
                <a:schemeClr val="dk1"/>
              </a:solidFill>
              <a:latin typeface="Calibri"/>
              <a:ea typeface="Calibri"/>
              <a:cs typeface="Calibri"/>
              <a:sym typeface="Calibri"/>
            </a:endParaRPr>
          </a:p>
        </p:txBody>
      </p:sp>
      <p:sp>
        <p:nvSpPr>
          <p:cNvPr id="1401" name="Google Shape;1401;p7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2" name="Google Shape;1402;p79: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8</a:t>
            </a:fld>
            <a:endParaRPr sz="1300">
              <a:solidFill>
                <a:schemeClr val="dk1"/>
              </a:solidFill>
              <a:latin typeface="Calibri"/>
              <a:ea typeface="Calibri"/>
              <a:cs typeface="Calibri"/>
              <a:sym typeface="Calibri"/>
            </a:endParaRPr>
          </a:p>
        </p:txBody>
      </p:sp>
      <p:sp>
        <p:nvSpPr>
          <p:cNvPr id="197" name="Google Shape;197;p8:notes"/>
          <p:cNvSpPr>
            <a:spLocks noGrp="1" noRot="1" noChangeAspect="1"/>
          </p:cNvSpPr>
          <p:nvPr>
            <p:ph type="sldImg" idx="2"/>
          </p:nvPr>
        </p:nvSpPr>
        <p:spPr>
          <a:xfrm>
            <a:off x="1412875" y="33338"/>
            <a:ext cx="4370388" cy="32781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8:notes"/>
          <p:cNvSpPr txBox="1">
            <a:spLocks noGrp="1"/>
          </p:cNvSpPr>
          <p:nvPr>
            <p:ph type="body" idx="1"/>
          </p:nvPr>
        </p:nvSpPr>
        <p:spPr>
          <a:xfrm>
            <a:off x="487363" y="3459163"/>
            <a:ext cx="6386512" cy="55022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80: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08" name="Google Shape;1408;p8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81: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14" name="Google Shape;1414;p8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p82: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20" name="Google Shape;1420;p8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p83: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26" name="Google Shape;1426;p8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9</a:t>
            </a:fld>
            <a:endParaRPr sz="1300">
              <a:solidFill>
                <a:schemeClr val="dk1"/>
              </a:solidFill>
              <a:latin typeface="Calibri"/>
              <a:ea typeface="Calibri"/>
              <a:cs typeface="Calibri"/>
              <a:sym typeface="Calibri"/>
            </a:endParaRPr>
          </a:p>
        </p:txBody>
      </p:sp>
      <p:sp>
        <p:nvSpPr>
          <p:cNvPr id="285" name="Google Shape;285;p9:notes"/>
          <p:cNvSpPr>
            <a:spLocks noGrp="1" noRot="1" noChangeAspect="1"/>
          </p:cNvSpPr>
          <p:nvPr>
            <p:ph type="sldImg" idx="2"/>
          </p:nvPr>
        </p:nvSpPr>
        <p:spPr>
          <a:xfrm>
            <a:off x="1258888" y="720725"/>
            <a:ext cx="4799012" cy="359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9: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0070C0"/>
              </a:buClr>
              <a:buSzPts val="3200"/>
              <a:buNone/>
              <a:defRPr b="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rgbClr val="750B3D"/>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4732338" y="2171703"/>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541338" y="190502"/>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rgbClr val="750B3D"/>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669925" y="306390"/>
            <a:ext cx="7804150" cy="9175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3"/>
          <p:cNvSpPr txBox="1">
            <a:spLocks noGrp="1"/>
          </p:cNvSpPr>
          <p:nvPr>
            <p:ph type="body" idx="1"/>
          </p:nvPr>
        </p:nvSpPr>
        <p:spPr>
          <a:xfrm>
            <a:off x="990601" y="1676402"/>
            <a:ext cx="3825875" cy="41306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rgbClr val="750B3D"/>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3"/>
          <p:cNvSpPr txBox="1">
            <a:spLocks noGrp="1"/>
          </p:cNvSpPr>
          <p:nvPr>
            <p:ph type="body" idx="2"/>
          </p:nvPr>
        </p:nvSpPr>
        <p:spPr>
          <a:xfrm>
            <a:off x="4968875" y="1676402"/>
            <a:ext cx="3825875" cy="41306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rgbClr val="750B3D"/>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cxnSp>
        <p:nvCxnSpPr>
          <p:cNvPr id="22" name="Google Shape;22;p3"/>
          <p:cNvCxnSpPr/>
          <p:nvPr/>
        </p:nvCxnSpPr>
        <p:spPr>
          <a:xfrm>
            <a:off x="428625" y="1357313"/>
            <a:ext cx="8215313" cy="0"/>
          </a:xfrm>
          <a:prstGeom prst="straightConnector1">
            <a:avLst/>
          </a:prstGeom>
          <a:noFill/>
          <a:ln w="9525" cap="flat" cmpd="sng">
            <a:solidFill>
              <a:schemeClr val="accent3"/>
            </a:solidFill>
            <a:prstDash val="solid"/>
            <a:round/>
            <a:headEnd type="none" w="sm" len="sm"/>
            <a:tailEnd type="none" w="sm" len="sm"/>
          </a:ln>
        </p:spPr>
      </p:cxnSp>
      <p:sp>
        <p:nvSpPr>
          <p:cNvPr id="23" name="Google Shape;23;p3"/>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solidFill>
                  <a:srgbClr val="0070C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406400" algn="l">
              <a:spcBef>
                <a:spcPts val="560"/>
              </a:spcBef>
              <a:spcAft>
                <a:spcPts val="0"/>
              </a:spcAft>
              <a:buClr>
                <a:srgbClr val="0070C0"/>
              </a:buClr>
              <a:buSzPts val="2800"/>
              <a:buChar char="–"/>
              <a:defRPr>
                <a:solidFill>
                  <a:srgbClr val="0070C0"/>
                </a:solidFil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cxnSp>
        <p:nvCxnSpPr>
          <p:cNvPr id="29" name="Google Shape;29;p4"/>
          <p:cNvCxnSpPr/>
          <p:nvPr/>
        </p:nvCxnSpPr>
        <p:spPr>
          <a:xfrm>
            <a:off x="428625" y="1357313"/>
            <a:ext cx="8215313" cy="0"/>
          </a:xfrm>
          <a:prstGeom prst="straightConnector1">
            <a:avLst/>
          </a:prstGeom>
          <a:noFill/>
          <a:ln w="9525" cap="flat" cmpd="sng">
            <a:solidFill>
              <a:srgbClr val="97B853"/>
            </a:solidFill>
            <a:prstDash val="solid"/>
            <a:round/>
            <a:headEnd type="none" w="sm" len="sm"/>
            <a:tailEnd type="none" w="sm" len="sm"/>
          </a:ln>
        </p:spPr>
      </p:cxnSp>
      <p:sp>
        <p:nvSpPr>
          <p:cNvPr id="30" name="Google Shape;3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457200" y="1600202"/>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rgbClr val="750B3D"/>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4"/>
          <p:cNvSpPr txBox="1">
            <a:spLocks noGrp="1"/>
          </p:cNvSpPr>
          <p:nvPr>
            <p:ph type="body" idx="2"/>
          </p:nvPr>
        </p:nvSpPr>
        <p:spPr>
          <a:xfrm>
            <a:off x="4648200" y="1600202"/>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rgbClr val="750B3D"/>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cxnSp>
        <p:nvCxnSpPr>
          <p:cNvPr id="37" name="Google Shape;37;p5"/>
          <p:cNvCxnSpPr/>
          <p:nvPr/>
        </p:nvCxnSpPr>
        <p:spPr>
          <a:xfrm>
            <a:off x="428625" y="1357313"/>
            <a:ext cx="8215313" cy="0"/>
          </a:xfrm>
          <a:prstGeom prst="straightConnector1">
            <a:avLst/>
          </a:prstGeom>
          <a:noFill/>
          <a:ln w="9525" cap="flat" cmpd="sng">
            <a:solidFill>
              <a:srgbClr val="97B853"/>
            </a:solidFill>
            <a:prstDash val="solid"/>
            <a:round/>
            <a:headEnd type="none" w="sm" len="sm"/>
            <a:tailEnd type="none" w="sm" len="sm"/>
          </a:ln>
        </p:spPr>
      </p:cxnSp>
      <p:sp>
        <p:nvSpPr>
          <p:cNvPr id="38" name="Google Shape;3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2313" y="4406902"/>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5" name="Google Shape;45;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cxnSp>
        <p:nvCxnSpPr>
          <p:cNvPr id="49" name="Google Shape;49;p7"/>
          <p:cNvCxnSpPr/>
          <p:nvPr/>
        </p:nvCxnSpPr>
        <p:spPr>
          <a:xfrm>
            <a:off x="428625" y="1357313"/>
            <a:ext cx="8215313" cy="0"/>
          </a:xfrm>
          <a:prstGeom prst="straightConnector1">
            <a:avLst/>
          </a:prstGeom>
          <a:noFill/>
          <a:ln w="9525" cap="flat" cmpd="sng">
            <a:solidFill>
              <a:srgbClr val="97B853"/>
            </a:solidFill>
            <a:prstDash val="solid"/>
            <a:round/>
            <a:headEnd type="none" w="sm" len="sm"/>
            <a:tailEnd type="none" w="sm" len="sm"/>
          </a:ln>
        </p:spPr>
      </p:cxnSp>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rgbClr val="750B3D"/>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rgbClr val="750B3D"/>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body" idx="3"/>
          </p:nvPr>
        </p:nvSpPr>
        <p:spPr>
          <a:xfrm>
            <a:off x="4645026"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rgbClr val="750B3D"/>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7"/>
          <p:cNvSpPr txBox="1">
            <a:spLocks noGrp="1"/>
          </p:cNvSpPr>
          <p:nvPr>
            <p:ph type="body" idx="4"/>
          </p:nvPr>
        </p:nvSpPr>
        <p:spPr>
          <a:xfrm>
            <a:off x="4645026"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rgbClr val="750B3D"/>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3575051" y="273052"/>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rgbClr val="750B3D"/>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9"/>
          <p:cNvSpPr txBox="1">
            <a:spLocks noGrp="1"/>
          </p:cNvSpPr>
          <p:nvPr>
            <p:ph type="body" idx="2"/>
          </p:nvPr>
        </p:nvSpPr>
        <p:spPr>
          <a:xfrm>
            <a:off x="457200" y="1435102"/>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rgbClr val="750B3D"/>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0"/>
          <p:cNvSpPr>
            <a:spLocks noGrp="1"/>
          </p:cNvSpPr>
          <p:nvPr>
            <p:ph type="pic" idx="2"/>
          </p:nvPr>
        </p:nvSpPr>
        <p:spPr>
          <a:xfrm>
            <a:off x="1792288" y="612775"/>
            <a:ext cx="5486400" cy="4114800"/>
          </a:xfrm>
          <a:prstGeom prst="rect">
            <a:avLst/>
          </a:prstGeom>
          <a:noFill/>
          <a:ln>
            <a:noFill/>
          </a:ln>
        </p:spPr>
      </p:sp>
      <p:sp>
        <p:nvSpPr>
          <p:cNvPr id="72" name="Google Shape;72;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rgbClr val="750B3D"/>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0070C0"/>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rgbClr val="0070C0"/>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rgbClr val="0070C0"/>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rgbClr val="0070C0"/>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rgbClr val="0070C0"/>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rgbClr val="B0105C"/>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rgbClr val="B0105C"/>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rgbClr val="B0105C"/>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rgbClr val="B0105C"/>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750B3D"/>
              </a:buClr>
              <a:buSzPts val="2800"/>
              <a:buFont typeface="Arial"/>
              <a:buChar char="–"/>
              <a:defRPr sz="2800" b="0" i="0" u="none" strike="noStrike" cap="none">
                <a:solidFill>
                  <a:srgbClr val="750B3D"/>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và đảm bảo chất lượng phần mềm</a:t>
            </a:r>
            <a:endParaRPr/>
          </a:p>
        </p:txBody>
      </p:sp>
      <p:sp>
        <p:nvSpPr>
          <p:cNvPr id="103" name="Google Shape;10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457200" lvl="1" indent="0" algn="ctr" rtl="0">
              <a:spcBef>
                <a:spcPts val="0"/>
              </a:spcBef>
              <a:spcAft>
                <a:spcPts val="0"/>
              </a:spcAft>
              <a:buClr>
                <a:srgbClr val="0070C0"/>
              </a:buClr>
              <a:buSzPts val="2800"/>
              <a:buNone/>
            </a:pPr>
            <a:r>
              <a:rPr lang="en-US">
                <a:solidFill>
                  <a:srgbClr val="0070C0"/>
                </a:solidFill>
              </a:rPr>
              <a:t>Kiểm thử cấu trúc</a:t>
            </a:r>
            <a:endParaRPr>
              <a:solidFill>
                <a:srgbClr val="0070C0"/>
              </a:solidFill>
            </a:endParaRPr>
          </a:p>
        </p:txBody>
      </p:sp>
      <p:sp>
        <p:nvSpPr>
          <p:cNvPr id="104" name="Google Shape;10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4"/>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Đường đi đồ thị chương trình</a:t>
            </a:r>
            <a:endParaRPr/>
          </a:p>
        </p:txBody>
      </p:sp>
      <p:sp>
        <p:nvSpPr>
          <p:cNvPr id="298" name="Google Shape;29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99" name="Google Shape;299;p24"/>
          <p:cNvSpPr txBox="1"/>
          <p:nvPr/>
        </p:nvSpPr>
        <p:spPr>
          <a:xfrm>
            <a:off x="552450" y="1671638"/>
            <a:ext cx="3682931" cy="4616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Xét đồ thị chương trình sau:</a:t>
            </a:r>
            <a:endParaRPr/>
          </a:p>
        </p:txBody>
      </p:sp>
      <p:pic>
        <p:nvPicPr>
          <p:cNvPr id="300" name="Google Shape;300;p24"/>
          <p:cNvPicPr preferRelativeResize="0">
            <a:picLocks noGrp="1"/>
          </p:cNvPicPr>
          <p:nvPr>
            <p:ph type="body" idx="1"/>
          </p:nvPr>
        </p:nvPicPr>
        <p:blipFill rotWithShape="1">
          <a:blip r:embed="rId3">
            <a:alphaModFix/>
          </a:blip>
          <a:srcRect/>
          <a:stretch/>
        </p:blipFill>
        <p:spPr>
          <a:xfrm>
            <a:off x="2194413" y="2447628"/>
            <a:ext cx="5353050" cy="361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5"/>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Đường đi DD (1)</a:t>
            </a:r>
            <a:endParaRPr/>
          </a:p>
        </p:txBody>
      </p:sp>
      <p:sp>
        <p:nvSpPr>
          <p:cNvPr id="307" name="Google Shape;307;p25"/>
          <p:cNvSpPr txBox="1">
            <a:spLocks noGrp="1"/>
          </p:cNvSpPr>
          <p:nvPr>
            <p:ph type="body" idx="1"/>
          </p:nvPr>
        </p:nvSpPr>
        <p:spPr>
          <a:xfrm>
            <a:off x="457200" y="1600201"/>
            <a:ext cx="8229600" cy="218414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Đường đi quyết định-đến-quyết định (DD) của đồ thị chương trình:</a:t>
            </a:r>
            <a:endParaRPr/>
          </a:p>
          <a:p>
            <a:pPr marL="742950" lvl="1" indent="-285750" algn="l" rtl="0">
              <a:spcBef>
                <a:spcPts val="434"/>
              </a:spcBef>
              <a:spcAft>
                <a:spcPts val="0"/>
              </a:spcAft>
              <a:buClr>
                <a:srgbClr val="0070C0"/>
              </a:buClr>
              <a:buSzPct val="100000"/>
              <a:buChar char="–"/>
            </a:pPr>
            <a:r>
              <a:rPr lang="en-US"/>
              <a:t>Là một đường đi với đỉnh đầu khác đỉnh cuối/kết thúc</a:t>
            </a:r>
            <a:endParaRPr/>
          </a:p>
          <a:p>
            <a:pPr marL="742950" lvl="1" indent="-285750" algn="l" rtl="0">
              <a:spcBef>
                <a:spcPts val="434"/>
              </a:spcBef>
              <a:spcAft>
                <a:spcPts val="0"/>
              </a:spcAft>
              <a:buClr>
                <a:srgbClr val="0070C0"/>
              </a:buClr>
              <a:buSzPct val="100000"/>
              <a:buChar char="–"/>
            </a:pPr>
            <a:r>
              <a:rPr lang="en-US"/>
              <a:t>Mọi đỉnh trung gian có bậc vào và bậc ra bằng 1</a:t>
            </a:r>
            <a:endParaRPr/>
          </a:p>
          <a:p>
            <a:pPr marL="1143000" lvl="2" indent="-228600" algn="l" rtl="0">
              <a:spcBef>
                <a:spcPts val="372"/>
              </a:spcBef>
              <a:spcAft>
                <a:spcPts val="0"/>
              </a:spcAft>
              <a:buClr>
                <a:schemeClr val="dk1"/>
              </a:buClr>
              <a:buSzPct val="100000"/>
              <a:buChar char="•"/>
            </a:pPr>
            <a:r>
              <a:rPr lang="en-US"/>
              <a:t>indegree = 1 và outdegree = 1. </a:t>
            </a:r>
            <a:endParaRPr/>
          </a:p>
          <a:p>
            <a:pPr marL="342900" lvl="0" indent="-342900" algn="l" rtl="0">
              <a:spcBef>
                <a:spcPts val="496"/>
              </a:spcBef>
              <a:spcAft>
                <a:spcPts val="0"/>
              </a:spcAft>
              <a:buClr>
                <a:schemeClr val="dk1"/>
              </a:buClr>
              <a:buSzPct val="100000"/>
              <a:buChar char="•"/>
            </a:pPr>
            <a:r>
              <a:rPr lang="en-US"/>
              <a:t>Ví dụ</a:t>
            </a:r>
            <a:endParaRPr/>
          </a:p>
        </p:txBody>
      </p:sp>
      <p:sp>
        <p:nvSpPr>
          <p:cNvPr id="308" name="Google Shape;30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pSp>
        <p:nvGrpSpPr>
          <p:cNvPr id="309" name="Google Shape;309;p25"/>
          <p:cNvGrpSpPr/>
          <p:nvPr/>
        </p:nvGrpSpPr>
        <p:grpSpPr>
          <a:xfrm>
            <a:off x="1166018" y="4195800"/>
            <a:ext cx="6811963" cy="971550"/>
            <a:chOff x="705" y="3578"/>
            <a:chExt cx="4291" cy="612"/>
          </a:xfrm>
        </p:grpSpPr>
        <p:sp>
          <p:nvSpPr>
            <p:cNvPr id="310" name="Google Shape;310;p25"/>
            <p:cNvSpPr/>
            <p:nvPr/>
          </p:nvSpPr>
          <p:spPr>
            <a:xfrm>
              <a:off x="1177" y="3586"/>
              <a:ext cx="303" cy="219"/>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11" name="Google Shape;311;p25"/>
            <p:cNvSpPr/>
            <p:nvPr/>
          </p:nvSpPr>
          <p:spPr>
            <a:xfrm>
              <a:off x="1787" y="3584"/>
              <a:ext cx="303" cy="219"/>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12" name="Google Shape;312;p25"/>
            <p:cNvSpPr/>
            <p:nvPr/>
          </p:nvSpPr>
          <p:spPr>
            <a:xfrm>
              <a:off x="2381" y="3578"/>
              <a:ext cx="303" cy="219"/>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13" name="Google Shape;313;p25"/>
            <p:cNvSpPr/>
            <p:nvPr/>
          </p:nvSpPr>
          <p:spPr>
            <a:xfrm>
              <a:off x="2951" y="3578"/>
              <a:ext cx="303" cy="219"/>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14" name="Google Shape;314;p25"/>
            <p:cNvSpPr/>
            <p:nvPr/>
          </p:nvSpPr>
          <p:spPr>
            <a:xfrm>
              <a:off x="3491" y="3578"/>
              <a:ext cx="303" cy="219"/>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15" name="Google Shape;315;p25"/>
            <p:cNvSpPr/>
            <p:nvPr/>
          </p:nvSpPr>
          <p:spPr>
            <a:xfrm>
              <a:off x="4085" y="3578"/>
              <a:ext cx="303" cy="219"/>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cxnSp>
          <p:nvCxnSpPr>
            <p:cNvPr id="316" name="Google Shape;316;p25"/>
            <p:cNvCxnSpPr>
              <a:stCxn id="310" idx="6"/>
              <a:endCxn id="311" idx="2"/>
            </p:cNvCxnSpPr>
            <p:nvPr/>
          </p:nvCxnSpPr>
          <p:spPr>
            <a:xfrm>
              <a:off x="1480" y="3696"/>
              <a:ext cx="300" cy="0"/>
            </a:xfrm>
            <a:prstGeom prst="straightConnector1">
              <a:avLst/>
            </a:prstGeom>
            <a:solidFill>
              <a:schemeClr val="lt1"/>
            </a:solidFill>
            <a:ln w="25400" cap="flat" cmpd="sng">
              <a:solidFill>
                <a:schemeClr val="accent1"/>
              </a:solidFill>
              <a:prstDash val="solid"/>
              <a:round/>
              <a:headEnd type="none" w="med" len="med"/>
              <a:tailEnd type="triangle" w="med" len="med"/>
            </a:ln>
          </p:spPr>
        </p:cxnSp>
        <p:cxnSp>
          <p:nvCxnSpPr>
            <p:cNvPr id="317" name="Google Shape;317;p25"/>
            <p:cNvCxnSpPr>
              <a:stCxn id="311" idx="6"/>
              <a:endCxn id="312" idx="2"/>
            </p:cNvCxnSpPr>
            <p:nvPr/>
          </p:nvCxnSpPr>
          <p:spPr>
            <a:xfrm>
              <a:off x="2090" y="3694"/>
              <a:ext cx="300" cy="0"/>
            </a:xfrm>
            <a:prstGeom prst="straightConnector1">
              <a:avLst/>
            </a:prstGeom>
            <a:solidFill>
              <a:schemeClr val="lt1"/>
            </a:solidFill>
            <a:ln w="25400" cap="flat" cmpd="sng">
              <a:solidFill>
                <a:schemeClr val="accent1"/>
              </a:solidFill>
              <a:prstDash val="solid"/>
              <a:round/>
              <a:headEnd type="none" w="med" len="med"/>
              <a:tailEnd type="triangle" w="med" len="med"/>
            </a:ln>
          </p:spPr>
        </p:cxnSp>
        <p:cxnSp>
          <p:nvCxnSpPr>
            <p:cNvPr id="318" name="Google Shape;318;p25"/>
            <p:cNvCxnSpPr>
              <a:stCxn id="312" idx="6"/>
              <a:endCxn id="313" idx="2"/>
            </p:cNvCxnSpPr>
            <p:nvPr/>
          </p:nvCxnSpPr>
          <p:spPr>
            <a:xfrm>
              <a:off x="2684" y="3688"/>
              <a:ext cx="300" cy="0"/>
            </a:xfrm>
            <a:prstGeom prst="straightConnector1">
              <a:avLst/>
            </a:prstGeom>
            <a:solidFill>
              <a:schemeClr val="lt1"/>
            </a:solidFill>
            <a:ln w="25400" cap="flat" cmpd="sng">
              <a:solidFill>
                <a:schemeClr val="accent1"/>
              </a:solidFill>
              <a:prstDash val="solid"/>
              <a:round/>
              <a:headEnd type="none" w="med" len="med"/>
              <a:tailEnd type="triangle" w="med" len="med"/>
            </a:ln>
          </p:spPr>
        </p:cxnSp>
        <p:cxnSp>
          <p:nvCxnSpPr>
            <p:cNvPr id="319" name="Google Shape;319;p25"/>
            <p:cNvCxnSpPr>
              <a:stCxn id="313" idx="6"/>
              <a:endCxn id="314" idx="2"/>
            </p:cNvCxnSpPr>
            <p:nvPr/>
          </p:nvCxnSpPr>
          <p:spPr>
            <a:xfrm>
              <a:off x="3254" y="3688"/>
              <a:ext cx="300" cy="0"/>
            </a:xfrm>
            <a:prstGeom prst="straightConnector1">
              <a:avLst/>
            </a:prstGeom>
            <a:solidFill>
              <a:schemeClr val="lt1"/>
            </a:solidFill>
            <a:ln w="25400" cap="flat" cmpd="sng">
              <a:solidFill>
                <a:schemeClr val="accent1"/>
              </a:solidFill>
              <a:prstDash val="solid"/>
              <a:round/>
              <a:headEnd type="none" w="med" len="med"/>
              <a:tailEnd type="triangle" w="med" len="med"/>
            </a:ln>
          </p:spPr>
        </p:cxnSp>
        <p:cxnSp>
          <p:nvCxnSpPr>
            <p:cNvPr id="320" name="Google Shape;320;p25"/>
            <p:cNvCxnSpPr>
              <a:stCxn id="314" idx="6"/>
              <a:endCxn id="315" idx="2"/>
            </p:cNvCxnSpPr>
            <p:nvPr/>
          </p:nvCxnSpPr>
          <p:spPr>
            <a:xfrm>
              <a:off x="3794" y="3688"/>
              <a:ext cx="300" cy="0"/>
            </a:xfrm>
            <a:prstGeom prst="straightConnector1">
              <a:avLst/>
            </a:prstGeom>
            <a:solidFill>
              <a:schemeClr val="lt1"/>
            </a:solidFill>
            <a:ln w="25400" cap="flat" cmpd="sng">
              <a:solidFill>
                <a:schemeClr val="accent1"/>
              </a:solidFill>
              <a:prstDash val="solid"/>
              <a:round/>
              <a:headEnd type="none" w="med" len="med"/>
              <a:tailEnd type="triangle" w="med" len="med"/>
            </a:ln>
          </p:spPr>
        </p:cxnSp>
        <p:sp>
          <p:nvSpPr>
            <p:cNvPr id="321" name="Google Shape;321;p25"/>
            <p:cNvSpPr txBox="1"/>
            <p:nvPr/>
          </p:nvSpPr>
          <p:spPr>
            <a:xfrm>
              <a:off x="705" y="4016"/>
              <a:ext cx="473" cy="1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200"/>
                <a:buFont typeface="Arial"/>
                <a:buNone/>
              </a:pPr>
              <a:r>
                <a:rPr lang="en-US" sz="1200">
                  <a:solidFill>
                    <a:schemeClr val="dk1"/>
                  </a:solidFill>
                  <a:latin typeface="Calibri"/>
                  <a:ea typeface="Calibri"/>
                  <a:cs typeface="Calibri"/>
                  <a:sym typeface="Calibri"/>
                </a:rPr>
                <a:t>Đỉnh đầu</a:t>
              </a:r>
              <a:endParaRPr sz="1200">
                <a:solidFill>
                  <a:schemeClr val="dk1"/>
                </a:solidFill>
                <a:latin typeface="Calibri"/>
                <a:ea typeface="Calibri"/>
                <a:cs typeface="Calibri"/>
                <a:sym typeface="Calibri"/>
              </a:endParaRPr>
            </a:p>
          </p:txBody>
        </p:sp>
        <p:cxnSp>
          <p:nvCxnSpPr>
            <p:cNvPr id="322" name="Google Shape;322;p25"/>
            <p:cNvCxnSpPr/>
            <p:nvPr/>
          </p:nvCxnSpPr>
          <p:spPr>
            <a:xfrm rot="10800000" flipH="1">
              <a:off x="940" y="3797"/>
              <a:ext cx="235" cy="219"/>
            </a:xfrm>
            <a:prstGeom prst="straightConnector1">
              <a:avLst/>
            </a:prstGeom>
            <a:noFill/>
            <a:ln w="9525" cap="flat" cmpd="sng">
              <a:solidFill>
                <a:srgbClr val="F5913F"/>
              </a:solidFill>
              <a:prstDash val="solid"/>
              <a:round/>
              <a:headEnd type="none" w="med" len="med"/>
              <a:tailEnd type="triangle" w="med" len="med"/>
            </a:ln>
          </p:spPr>
        </p:cxnSp>
        <p:sp>
          <p:nvSpPr>
            <p:cNvPr id="323" name="Google Shape;323;p25"/>
            <p:cNvSpPr txBox="1"/>
            <p:nvPr/>
          </p:nvSpPr>
          <p:spPr>
            <a:xfrm>
              <a:off x="2654" y="3994"/>
              <a:ext cx="495" cy="1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200"/>
                <a:buFont typeface="Arial"/>
                <a:buNone/>
              </a:pPr>
              <a:r>
                <a:rPr lang="en-US" sz="1200">
                  <a:solidFill>
                    <a:schemeClr val="dk1"/>
                  </a:solidFill>
                  <a:latin typeface="Calibri"/>
                  <a:ea typeface="Calibri"/>
                  <a:cs typeface="Calibri"/>
                  <a:sym typeface="Calibri"/>
                </a:rPr>
                <a:t>Đỉnh giữa</a:t>
              </a:r>
              <a:endParaRPr sz="1200">
                <a:solidFill>
                  <a:schemeClr val="dk1"/>
                </a:solidFill>
                <a:latin typeface="Calibri"/>
                <a:ea typeface="Calibri"/>
                <a:cs typeface="Calibri"/>
                <a:sym typeface="Calibri"/>
              </a:endParaRPr>
            </a:p>
          </p:txBody>
        </p:sp>
        <p:sp>
          <p:nvSpPr>
            <p:cNvPr id="324" name="Google Shape;324;p25"/>
            <p:cNvSpPr txBox="1"/>
            <p:nvPr/>
          </p:nvSpPr>
          <p:spPr>
            <a:xfrm>
              <a:off x="4508" y="3977"/>
              <a:ext cx="488" cy="1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200"/>
                <a:buFont typeface="Arial"/>
                <a:buNone/>
              </a:pPr>
              <a:r>
                <a:rPr lang="en-US" sz="1200">
                  <a:solidFill>
                    <a:schemeClr val="dk1"/>
                  </a:solidFill>
                  <a:latin typeface="Calibri"/>
                  <a:ea typeface="Calibri"/>
                  <a:cs typeface="Calibri"/>
                  <a:sym typeface="Calibri"/>
                </a:rPr>
                <a:t>Đỉnh cuối</a:t>
              </a:r>
              <a:endParaRPr sz="1200">
                <a:solidFill>
                  <a:schemeClr val="dk1"/>
                </a:solidFill>
                <a:latin typeface="Calibri"/>
                <a:ea typeface="Calibri"/>
                <a:cs typeface="Calibri"/>
                <a:sym typeface="Calibri"/>
              </a:endParaRPr>
            </a:p>
          </p:txBody>
        </p:sp>
        <p:cxnSp>
          <p:nvCxnSpPr>
            <p:cNvPr id="325" name="Google Shape;325;p25"/>
            <p:cNvCxnSpPr/>
            <p:nvPr/>
          </p:nvCxnSpPr>
          <p:spPr>
            <a:xfrm rot="10800000">
              <a:off x="4388" y="3803"/>
              <a:ext cx="240" cy="185"/>
            </a:xfrm>
            <a:prstGeom prst="straightConnector1">
              <a:avLst/>
            </a:prstGeom>
            <a:noFill/>
            <a:ln w="9525" cap="flat" cmpd="sng">
              <a:solidFill>
                <a:srgbClr val="F5913F"/>
              </a:solidFill>
              <a:prstDash val="solid"/>
              <a:round/>
              <a:headEnd type="none" w="med" len="med"/>
              <a:tailEnd type="triangle" w="med" len="med"/>
            </a:ln>
          </p:spPr>
        </p:cxnSp>
        <p:cxnSp>
          <p:nvCxnSpPr>
            <p:cNvPr id="326" name="Google Shape;326;p25"/>
            <p:cNvCxnSpPr/>
            <p:nvPr/>
          </p:nvCxnSpPr>
          <p:spPr>
            <a:xfrm rot="10800000">
              <a:off x="2024" y="3837"/>
              <a:ext cx="630" cy="266"/>
            </a:xfrm>
            <a:prstGeom prst="straightConnector1">
              <a:avLst/>
            </a:prstGeom>
            <a:noFill/>
            <a:ln w="9525" cap="flat" cmpd="sng">
              <a:solidFill>
                <a:srgbClr val="F5913F"/>
              </a:solidFill>
              <a:prstDash val="solid"/>
              <a:round/>
              <a:headEnd type="none" w="med" len="med"/>
              <a:tailEnd type="triangle" w="med" len="med"/>
            </a:ln>
          </p:spPr>
        </p:cxnSp>
        <p:cxnSp>
          <p:nvCxnSpPr>
            <p:cNvPr id="327" name="Google Shape;327;p25"/>
            <p:cNvCxnSpPr/>
            <p:nvPr/>
          </p:nvCxnSpPr>
          <p:spPr>
            <a:xfrm rot="10800000">
              <a:off x="2549" y="3797"/>
              <a:ext cx="302" cy="180"/>
            </a:xfrm>
            <a:prstGeom prst="straightConnector1">
              <a:avLst/>
            </a:prstGeom>
            <a:noFill/>
            <a:ln w="9525" cap="flat" cmpd="sng">
              <a:solidFill>
                <a:srgbClr val="F5913F"/>
              </a:solidFill>
              <a:prstDash val="solid"/>
              <a:round/>
              <a:headEnd type="none" w="med" len="med"/>
              <a:tailEnd type="triangle" w="med" len="med"/>
            </a:ln>
          </p:spPr>
        </p:cxnSp>
        <p:cxnSp>
          <p:nvCxnSpPr>
            <p:cNvPr id="328" name="Google Shape;328;p25"/>
            <p:cNvCxnSpPr/>
            <p:nvPr/>
          </p:nvCxnSpPr>
          <p:spPr>
            <a:xfrm rot="10800000" flipH="1">
              <a:off x="2987" y="3776"/>
              <a:ext cx="104" cy="195"/>
            </a:xfrm>
            <a:prstGeom prst="straightConnector1">
              <a:avLst/>
            </a:prstGeom>
            <a:noFill/>
            <a:ln w="9525" cap="flat" cmpd="sng">
              <a:solidFill>
                <a:srgbClr val="F5913F"/>
              </a:solidFill>
              <a:prstDash val="solid"/>
              <a:round/>
              <a:headEnd type="none" w="med" len="med"/>
              <a:tailEnd type="triangle" w="med" len="med"/>
            </a:ln>
          </p:spPr>
        </p:cxnSp>
        <p:cxnSp>
          <p:nvCxnSpPr>
            <p:cNvPr id="329" name="Google Shape;329;p25"/>
            <p:cNvCxnSpPr/>
            <p:nvPr/>
          </p:nvCxnSpPr>
          <p:spPr>
            <a:xfrm rot="10800000" flipH="1">
              <a:off x="3149" y="3776"/>
              <a:ext cx="396" cy="327"/>
            </a:xfrm>
            <a:prstGeom prst="straightConnector1">
              <a:avLst/>
            </a:prstGeom>
            <a:noFill/>
            <a:ln w="9525" cap="flat" cmpd="sng">
              <a:solidFill>
                <a:srgbClr val="F5913F"/>
              </a:solidFill>
              <a:prstDash val="solid"/>
              <a:round/>
              <a:headEnd type="none" w="med" len="med"/>
              <a:tailEnd type="triangl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Đường đi DD (2)</a:t>
            </a:r>
            <a:endParaRPr/>
          </a:p>
        </p:txBody>
      </p:sp>
      <p:sp>
        <p:nvSpPr>
          <p:cNvPr id="336" name="Google Shape;336;p26"/>
          <p:cNvSpPr txBox="1">
            <a:spLocks noGrp="1"/>
          </p:cNvSpPr>
          <p:nvPr>
            <p:ph type="body" idx="1"/>
          </p:nvPr>
        </p:nvSpPr>
        <p:spPr>
          <a:xfrm>
            <a:off x="457200" y="1600200"/>
            <a:ext cx="4307747"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Cụ thể, đường đi DD là dãy đỉnh thỏa mãn 1 trong các loại sau:</a:t>
            </a:r>
            <a:endParaRPr/>
          </a:p>
          <a:p>
            <a:pPr marL="800100" lvl="1" indent="-342900" algn="l" rtl="0">
              <a:spcBef>
                <a:spcPts val="360"/>
              </a:spcBef>
              <a:spcAft>
                <a:spcPts val="0"/>
              </a:spcAft>
              <a:buClr>
                <a:srgbClr val="0070C0"/>
              </a:buClr>
              <a:buSzPts val="1800"/>
              <a:buFont typeface="Calibri"/>
              <a:buAutoNum type="arabicPeriod"/>
            </a:pPr>
            <a:r>
              <a:rPr lang="en-US" sz="1800"/>
              <a:t>đỉnh đơn với bậc vào bằng 0</a:t>
            </a:r>
            <a:endParaRPr/>
          </a:p>
          <a:p>
            <a:pPr marL="800100" lvl="1" indent="-342900" algn="l" rtl="0">
              <a:spcBef>
                <a:spcPts val="360"/>
              </a:spcBef>
              <a:spcAft>
                <a:spcPts val="0"/>
              </a:spcAft>
              <a:buClr>
                <a:srgbClr val="0070C0"/>
              </a:buClr>
              <a:buSzPts val="1800"/>
              <a:buFont typeface="Calibri"/>
              <a:buAutoNum type="arabicPeriod"/>
            </a:pPr>
            <a:r>
              <a:rPr lang="en-US" sz="1800"/>
              <a:t>đỉnh đơn với bậc ra bằng 0</a:t>
            </a:r>
            <a:endParaRPr/>
          </a:p>
          <a:p>
            <a:pPr marL="800100" lvl="1" indent="-342900" algn="l" rtl="0">
              <a:spcBef>
                <a:spcPts val="360"/>
              </a:spcBef>
              <a:spcAft>
                <a:spcPts val="0"/>
              </a:spcAft>
              <a:buClr>
                <a:srgbClr val="0070C0"/>
              </a:buClr>
              <a:buSzPts val="1800"/>
              <a:buFont typeface="Calibri"/>
              <a:buAutoNum type="arabicPeriod"/>
            </a:pPr>
            <a:r>
              <a:rPr lang="en-US" sz="1800"/>
              <a:t>đỉnh đơn với bậc vào lớn hơn 1 bậc ra lớn hơn 1</a:t>
            </a:r>
            <a:endParaRPr/>
          </a:p>
          <a:p>
            <a:pPr marL="800100" lvl="1" indent="-342900" algn="l" rtl="0">
              <a:spcBef>
                <a:spcPts val="360"/>
              </a:spcBef>
              <a:spcAft>
                <a:spcPts val="0"/>
              </a:spcAft>
              <a:buClr>
                <a:srgbClr val="0070C0"/>
              </a:buClr>
              <a:buSzPts val="1800"/>
              <a:buFont typeface="Calibri"/>
              <a:buAutoNum type="arabicPeriod"/>
            </a:pPr>
            <a:r>
              <a:rPr lang="en-US" sz="1800"/>
              <a:t>đỉnh đơn với bậc vào bằng bậc ra và bằng 1</a:t>
            </a:r>
            <a:endParaRPr/>
          </a:p>
          <a:p>
            <a:pPr marL="800100" lvl="1" indent="-342900" algn="l" rtl="0">
              <a:spcBef>
                <a:spcPts val="360"/>
              </a:spcBef>
              <a:spcAft>
                <a:spcPts val="0"/>
              </a:spcAft>
              <a:buClr>
                <a:srgbClr val="0070C0"/>
              </a:buClr>
              <a:buSzPts val="1800"/>
              <a:buFont typeface="Calibri"/>
              <a:buAutoNum type="arabicPeriod"/>
            </a:pPr>
            <a:r>
              <a:rPr lang="en-US" sz="1800"/>
              <a:t>dãy đỉnh với chiều dài lớn hơn 0</a:t>
            </a:r>
            <a:endParaRPr/>
          </a:p>
        </p:txBody>
      </p:sp>
      <p:sp>
        <p:nvSpPr>
          <p:cNvPr id="337" name="Google Shape;33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38" name="Google Shape;338;p26"/>
          <p:cNvPicPr preferRelativeResize="0"/>
          <p:nvPr/>
        </p:nvPicPr>
        <p:blipFill rotWithShape="1">
          <a:blip r:embed="rId3">
            <a:alphaModFix/>
          </a:blip>
          <a:srcRect/>
          <a:stretch/>
        </p:blipFill>
        <p:spPr>
          <a:xfrm>
            <a:off x="6241409" y="1768724"/>
            <a:ext cx="1040235" cy="2179765"/>
          </a:xfrm>
          <a:prstGeom prst="rect">
            <a:avLst/>
          </a:prstGeom>
          <a:noFill/>
          <a:ln>
            <a:noFill/>
          </a:ln>
        </p:spPr>
      </p:pic>
      <p:sp>
        <p:nvSpPr>
          <p:cNvPr id="339" name="Google Shape;339;p26"/>
          <p:cNvSpPr txBox="1"/>
          <p:nvPr/>
        </p:nvSpPr>
        <p:spPr>
          <a:xfrm>
            <a:off x="5659772" y="4245757"/>
            <a:ext cx="2600587"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Mỗi màu là một đường đi DD</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Đường đi DD của ví dụ</a:t>
            </a:r>
            <a:endParaRPr/>
          </a:p>
        </p:txBody>
      </p:sp>
      <p:graphicFrame>
        <p:nvGraphicFramePr>
          <p:cNvPr id="346" name="Google Shape;346;p27"/>
          <p:cNvGraphicFramePr/>
          <p:nvPr/>
        </p:nvGraphicFramePr>
        <p:xfrm>
          <a:off x="457200" y="1448435"/>
          <a:ext cx="4038600" cy="5273190"/>
        </p:xfrm>
        <a:graphic>
          <a:graphicData uri="http://schemas.openxmlformats.org/drawingml/2006/table">
            <a:tbl>
              <a:tblPr firstRow="1" bandRow="1">
                <a:noFill/>
                <a:tableStyleId>{F32BA908-21B9-492B-9DA4-959C3D2C212E}</a:tableStyleId>
              </a:tblPr>
              <a:tblGrid>
                <a:gridCol w="1699575">
                  <a:extLst>
                    <a:ext uri="{9D8B030D-6E8A-4147-A177-3AD203B41FA5}">
                      <a16:colId xmlns:a16="http://schemas.microsoft.com/office/drawing/2014/main" val="20000"/>
                    </a:ext>
                  </a:extLst>
                </a:gridCol>
                <a:gridCol w="1226725">
                  <a:extLst>
                    <a:ext uri="{9D8B030D-6E8A-4147-A177-3AD203B41FA5}">
                      <a16:colId xmlns:a16="http://schemas.microsoft.com/office/drawing/2014/main" val="20001"/>
                    </a:ext>
                  </a:extLst>
                </a:gridCol>
                <a:gridCol w="1112300">
                  <a:extLst>
                    <a:ext uri="{9D8B030D-6E8A-4147-A177-3AD203B41FA5}">
                      <a16:colId xmlns:a16="http://schemas.microsoft.com/office/drawing/2014/main" val="20002"/>
                    </a:ext>
                  </a:extLst>
                </a:gridCol>
              </a:tblGrid>
              <a:tr h="2635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Các đỉnh đồ thị</a:t>
                      </a:r>
                      <a:endParaRPr sz="1600" b="1"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Tên đường đi DD</a:t>
                      </a:r>
                      <a:endParaRPr sz="1600" b="1"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Loại</a:t>
                      </a:r>
                      <a:endParaRPr sz="1600" b="1"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0"/>
                  </a:ext>
                </a:extLst>
              </a:tr>
              <a:tr h="273050">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4</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first</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1</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1"/>
                  </a:ext>
                </a:extLst>
              </a:tr>
              <a:tr h="2762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5-8</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A</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5</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2"/>
                  </a:ext>
                </a:extLst>
              </a:tr>
              <a:tr h="2762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9</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B</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4</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3"/>
                  </a:ext>
                </a:extLst>
              </a:tr>
              <a:tr h="273050">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10</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C</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4</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4"/>
                  </a:ext>
                </a:extLst>
              </a:tr>
              <a:tr h="2762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11</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D</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3</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5"/>
                  </a:ext>
                </a:extLst>
              </a:tr>
              <a:tr h="2762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12-14</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E</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5</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6"/>
                  </a:ext>
                </a:extLst>
              </a:tr>
              <a:tr h="273050">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15</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F</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4</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7"/>
                  </a:ext>
                </a:extLst>
              </a:tr>
              <a:tr h="2762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16</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G</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3</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8"/>
                  </a:ext>
                </a:extLst>
              </a:tr>
              <a:tr h="2762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17</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H</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4</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09"/>
                  </a:ext>
                </a:extLst>
              </a:tr>
              <a:tr h="273050">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18</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I</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3</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10"/>
                  </a:ext>
                </a:extLst>
              </a:tr>
              <a:tr h="2762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19</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J</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4</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11"/>
                  </a:ext>
                </a:extLst>
              </a:tr>
              <a:tr h="2762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20</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K</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3</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12"/>
                  </a:ext>
                </a:extLst>
              </a:tr>
              <a:tr h="273050">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21</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L</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4</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13"/>
                  </a:ext>
                </a:extLst>
              </a:tr>
              <a:tr h="276225">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22</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last</a:t>
                      </a:r>
                      <a:endParaRPr sz="1600" b="0" i="0" u="none" strike="noStrike" cap="none">
                        <a:solidFill>
                          <a:schemeClr val="dk1"/>
                        </a:solidFill>
                        <a:latin typeface="Calibri"/>
                        <a:ea typeface="Calibri"/>
                        <a:cs typeface="Calibri"/>
                        <a:sym typeface="Calibri"/>
                      </a:endParaRPr>
                    </a:p>
                  </a:txBody>
                  <a:tcPr marL="96925" marR="96925" marT="45725" marB="45725"/>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2</a:t>
                      </a:r>
                      <a:endParaRPr sz="1600" b="0" i="0" u="none" strike="noStrike" cap="none">
                        <a:solidFill>
                          <a:schemeClr val="dk1"/>
                        </a:solidFill>
                        <a:latin typeface="Calibri"/>
                        <a:ea typeface="Calibri"/>
                        <a:cs typeface="Calibri"/>
                        <a:sym typeface="Calibri"/>
                      </a:endParaRPr>
                    </a:p>
                  </a:txBody>
                  <a:tcPr marL="96925" marR="96925" marT="45725" marB="45725"/>
                </a:tc>
                <a:extLst>
                  <a:ext uri="{0D108BD9-81ED-4DB2-BD59-A6C34878D82A}">
                    <a16:rowId xmlns:a16="http://schemas.microsoft.com/office/drawing/2014/main" val="10014"/>
                  </a:ext>
                </a:extLst>
              </a:tr>
            </a:tbl>
          </a:graphicData>
        </a:graphic>
      </p:graphicFrame>
      <p:sp>
        <p:nvSpPr>
          <p:cNvPr id="347" name="Google Shape;34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48" name="Google Shape;348;p27"/>
          <p:cNvPicPr preferRelativeResize="0">
            <a:picLocks noGrp="1"/>
          </p:cNvPicPr>
          <p:nvPr>
            <p:ph type="body" idx="2"/>
          </p:nvPr>
        </p:nvPicPr>
        <p:blipFill rotWithShape="1">
          <a:blip r:embed="rId3">
            <a:alphaModFix/>
          </a:blip>
          <a:srcRect/>
          <a:stretch/>
        </p:blipFill>
        <p:spPr>
          <a:xfrm>
            <a:off x="4848837" y="2348917"/>
            <a:ext cx="3862304" cy="28618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8"/>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Đồ thị đường đi DD</a:t>
            </a:r>
            <a:endParaRPr/>
          </a:p>
        </p:txBody>
      </p:sp>
      <p:sp>
        <p:nvSpPr>
          <p:cNvPr id="355" name="Google Shape;355;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Đồ thị đường đi DD của một chương trình trong ngôn ngữ mệnh lệnh là </a:t>
            </a:r>
            <a:endParaRPr/>
          </a:p>
          <a:p>
            <a:pPr marL="742950" lvl="1" indent="-285750" algn="l" rtl="0">
              <a:spcBef>
                <a:spcPts val="480"/>
              </a:spcBef>
              <a:spcAft>
                <a:spcPts val="0"/>
              </a:spcAft>
              <a:buClr>
                <a:srgbClr val="0070C0"/>
              </a:buClr>
              <a:buSzPts val="2400"/>
              <a:buChar char="–"/>
            </a:pPr>
            <a:r>
              <a:rPr lang="en-US" sz="2400"/>
              <a:t>đồ thị có nhãn có hướng mà các đỉnh là các đường đi DD và các cạnh là luồng điều khiển giữa các đường đi DD kế tiếp</a:t>
            </a:r>
            <a:endParaRPr sz="2400"/>
          </a:p>
          <a:p>
            <a:pPr marL="342900" lvl="0" indent="-342900" algn="l" rtl="0">
              <a:spcBef>
                <a:spcPts val="560"/>
              </a:spcBef>
              <a:spcAft>
                <a:spcPts val="0"/>
              </a:spcAft>
              <a:buClr>
                <a:schemeClr val="dk1"/>
              </a:buClr>
              <a:buSzPts val="2800"/>
              <a:buChar char="•"/>
            </a:pPr>
            <a:r>
              <a:rPr lang="en-US" sz="2800"/>
              <a:t>Đường đi DD bản chất là một đồ thị thu gọn</a:t>
            </a:r>
            <a:endParaRPr sz="2800"/>
          </a:p>
        </p:txBody>
      </p:sp>
      <p:sp>
        <p:nvSpPr>
          <p:cNvPr id="356" name="Google Shape;35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9"/>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Độ đo bao phủ</a:t>
            </a:r>
            <a:endParaRPr/>
          </a:p>
        </p:txBody>
      </p:sp>
      <p:sp>
        <p:nvSpPr>
          <p:cNvPr id="363" name="Google Shape;36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Độ đo bao phủ đo mức độ bao phủ của </a:t>
            </a:r>
            <a:r>
              <a:rPr lang="en-US">
                <a:solidFill>
                  <a:srgbClr val="00B050"/>
                </a:solidFill>
              </a:rPr>
              <a:t>một bộ kiểm thử</a:t>
            </a:r>
            <a:r>
              <a:rPr lang="en-US"/>
              <a:t> với một chương trình</a:t>
            </a:r>
            <a:endParaRPr/>
          </a:p>
          <a:p>
            <a:pPr marL="342900" lvl="0" indent="-342900" algn="l" rtl="0">
              <a:spcBef>
                <a:spcPts val="640"/>
              </a:spcBef>
              <a:spcAft>
                <a:spcPts val="0"/>
              </a:spcAft>
              <a:buClr>
                <a:schemeClr val="dk1"/>
              </a:buClr>
              <a:buSzPts val="3200"/>
              <a:buChar char="•"/>
            </a:pPr>
            <a:r>
              <a:rPr lang="en-US"/>
              <a:t>Chúng giúp ta xác định ca kiểm thử thừa và thiếu</a:t>
            </a:r>
            <a:endParaRPr/>
          </a:p>
          <a:p>
            <a:pPr marL="742950" lvl="1" indent="-285750" algn="l" rtl="0">
              <a:spcBef>
                <a:spcPts val="560"/>
              </a:spcBef>
              <a:spcAft>
                <a:spcPts val="0"/>
              </a:spcAft>
              <a:buClr>
                <a:srgbClr val="0070C0"/>
              </a:buClr>
              <a:buSzPts val="2800"/>
              <a:buChar char="–"/>
            </a:pPr>
            <a:r>
              <a:rPr lang="en-US"/>
              <a:t>Các đường đi DD mô tả chính xác bao phủ nhánh</a:t>
            </a:r>
            <a:endParaRPr/>
          </a:p>
        </p:txBody>
      </p:sp>
      <p:sp>
        <p:nvSpPr>
          <p:cNvPr id="364" name="Google Shape;36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a:t>
            </a:r>
            <a:endParaRPr/>
          </a:p>
        </p:txBody>
      </p:sp>
      <p:sp>
        <p:nvSpPr>
          <p:cNvPr id="371" name="Google Shape;371;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609600" lvl="0" indent="-609600" algn="l" rtl="0">
              <a:lnSpc>
                <a:spcPct val="90000"/>
              </a:lnSpc>
              <a:spcBef>
                <a:spcPts val="0"/>
              </a:spcBef>
              <a:spcAft>
                <a:spcPts val="0"/>
              </a:spcAft>
              <a:buClr>
                <a:schemeClr val="dk1"/>
              </a:buClr>
              <a:buSzPct val="100000"/>
              <a:buFont typeface="Consolas"/>
              <a:buNone/>
            </a:pPr>
            <a:r>
              <a:rPr lang="en-US" sz="2000">
                <a:latin typeface="Consolas"/>
                <a:ea typeface="Consolas"/>
                <a:cs typeface="Consolas"/>
                <a:sym typeface="Consolas"/>
              </a:rPr>
              <a:t> 1 </a:t>
            </a:r>
            <a:r>
              <a:rPr lang="en-US" sz="2000">
                <a:solidFill>
                  <a:srgbClr val="00B050"/>
                </a:solidFill>
                <a:latin typeface="Consolas"/>
                <a:ea typeface="Consolas"/>
                <a:cs typeface="Consolas"/>
                <a:sym typeface="Consolas"/>
              </a:rPr>
              <a:t>PROGRAM</a:t>
            </a:r>
            <a:r>
              <a:rPr lang="en-US" sz="2000">
                <a:latin typeface="Consolas"/>
                <a:ea typeface="Consolas"/>
                <a:cs typeface="Consolas"/>
                <a:sym typeface="Consolas"/>
              </a:rPr>
              <a:t> maxsum(maxint, value: INT)</a:t>
            </a:r>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 2 </a:t>
            </a:r>
            <a:r>
              <a:rPr lang="en-US" sz="2000">
                <a:solidFill>
                  <a:srgbClr val="00B050"/>
                </a:solidFill>
                <a:latin typeface="Consolas"/>
                <a:ea typeface="Consolas"/>
                <a:cs typeface="Consolas"/>
                <a:sym typeface="Consolas"/>
              </a:rPr>
              <a:t>INT</a:t>
            </a:r>
            <a:r>
              <a:rPr lang="en-US" sz="2000">
                <a:latin typeface="Consolas"/>
                <a:ea typeface="Consolas"/>
                <a:cs typeface="Consolas"/>
                <a:sym typeface="Consolas"/>
              </a:rPr>
              <a:t> result := 0; i := 0;</a:t>
            </a:r>
            <a:endParaRPr/>
          </a:p>
          <a:p>
            <a:pPr marL="609600" lvl="0" indent="-609600" algn="l" rtl="0">
              <a:lnSpc>
                <a:spcPct val="90000"/>
              </a:lnSpc>
              <a:spcBef>
                <a:spcPts val="370"/>
              </a:spcBef>
              <a:spcAft>
                <a:spcPts val="0"/>
              </a:spcAft>
              <a:buClr>
                <a:schemeClr val="dk1"/>
              </a:buClr>
              <a:buSzPct val="100000"/>
              <a:buFont typeface="Calibri"/>
              <a:buNone/>
            </a:pPr>
            <a:endParaRPr sz="2000">
              <a:latin typeface="Consolas"/>
              <a:ea typeface="Consolas"/>
              <a:cs typeface="Consolas"/>
              <a:sym typeface="Consolas"/>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 3 </a:t>
            </a:r>
            <a:r>
              <a:rPr lang="en-US" sz="2000">
                <a:solidFill>
                  <a:srgbClr val="00B050"/>
                </a:solidFill>
                <a:latin typeface="Consolas"/>
                <a:ea typeface="Consolas"/>
                <a:cs typeface="Consolas"/>
                <a:sym typeface="Consolas"/>
              </a:rPr>
              <a:t>IF</a:t>
            </a:r>
            <a:r>
              <a:rPr lang="en-US" sz="2000">
                <a:latin typeface="Consolas"/>
                <a:ea typeface="Consolas"/>
                <a:cs typeface="Consolas"/>
                <a:sym typeface="Consolas"/>
              </a:rPr>
              <a:t> value &lt; 0</a:t>
            </a:r>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 4 </a:t>
            </a:r>
            <a:r>
              <a:rPr lang="en-US" sz="2000">
                <a:solidFill>
                  <a:srgbClr val="00B050"/>
                </a:solidFill>
                <a:latin typeface="Consolas"/>
                <a:ea typeface="Consolas"/>
                <a:cs typeface="Consolas"/>
                <a:sym typeface="Consolas"/>
              </a:rPr>
              <a:t>THEN</a:t>
            </a:r>
            <a:r>
              <a:rPr lang="en-US" sz="2000">
                <a:latin typeface="Consolas"/>
                <a:ea typeface="Consolas"/>
                <a:cs typeface="Consolas"/>
                <a:sym typeface="Consolas"/>
              </a:rPr>
              <a:t> value := -value;</a:t>
            </a:r>
            <a:endParaRPr/>
          </a:p>
          <a:p>
            <a:pPr marL="609600" lvl="0" indent="-609600" algn="l" rtl="0">
              <a:lnSpc>
                <a:spcPct val="90000"/>
              </a:lnSpc>
              <a:spcBef>
                <a:spcPts val="370"/>
              </a:spcBef>
              <a:spcAft>
                <a:spcPts val="0"/>
              </a:spcAft>
              <a:buClr>
                <a:schemeClr val="dk1"/>
              </a:buClr>
              <a:buSzPct val="100000"/>
              <a:buFont typeface="Calibri"/>
              <a:buNone/>
            </a:pPr>
            <a:endParaRPr sz="2000">
              <a:latin typeface="Consolas"/>
              <a:ea typeface="Consolas"/>
              <a:cs typeface="Consolas"/>
              <a:sym typeface="Consolas"/>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 5 </a:t>
            </a:r>
            <a:r>
              <a:rPr lang="en-US" sz="2000">
                <a:solidFill>
                  <a:srgbClr val="00B050"/>
                </a:solidFill>
                <a:latin typeface="Consolas"/>
                <a:ea typeface="Consolas"/>
                <a:cs typeface="Consolas"/>
                <a:sym typeface="Consolas"/>
              </a:rPr>
              <a:t>WHILE</a:t>
            </a:r>
            <a:r>
              <a:rPr lang="en-US" sz="2000">
                <a:latin typeface="Consolas"/>
                <a:ea typeface="Consolas"/>
                <a:cs typeface="Consolas"/>
                <a:sym typeface="Consolas"/>
              </a:rPr>
              <a:t> (i &lt; value) </a:t>
            </a:r>
            <a:r>
              <a:rPr lang="en-US" sz="2000">
                <a:solidFill>
                  <a:srgbClr val="00B050"/>
                </a:solidFill>
                <a:latin typeface="Consolas"/>
                <a:ea typeface="Consolas"/>
                <a:cs typeface="Consolas"/>
                <a:sym typeface="Consolas"/>
              </a:rPr>
              <a:t>AND</a:t>
            </a:r>
            <a:r>
              <a:rPr lang="en-US" sz="2000">
                <a:latin typeface="Consolas"/>
                <a:ea typeface="Consolas"/>
                <a:cs typeface="Consolas"/>
                <a:sym typeface="Consolas"/>
              </a:rPr>
              <a:t> (result &lt;= maxint) </a:t>
            </a:r>
            <a:r>
              <a:rPr lang="en-US" sz="2000">
                <a:solidFill>
                  <a:srgbClr val="00B050"/>
                </a:solidFill>
                <a:latin typeface="Consolas"/>
                <a:ea typeface="Consolas"/>
                <a:cs typeface="Consolas"/>
                <a:sym typeface="Consolas"/>
              </a:rPr>
              <a:t>DO</a:t>
            </a:r>
            <a:r>
              <a:rPr lang="en-US" sz="2000">
                <a:latin typeface="Consolas"/>
                <a:ea typeface="Consolas"/>
                <a:cs typeface="Consolas"/>
                <a:sym typeface="Consolas"/>
              </a:rPr>
              <a:t> </a:t>
            </a:r>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 6   i := i + 1; </a:t>
            </a:r>
            <a:endParaRPr/>
          </a:p>
          <a:p>
            <a:pPr marL="0" lvl="0" indent="0" algn="l" rtl="0">
              <a:lnSpc>
                <a:spcPct val="90000"/>
              </a:lnSpc>
              <a:spcBef>
                <a:spcPts val="370"/>
              </a:spcBef>
              <a:spcAft>
                <a:spcPts val="0"/>
              </a:spcAft>
              <a:buClr>
                <a:schemeClr val="dk1"/>
              </a:buClr>
              <a:buSzPct val="100000"/>
              <a:buNone/>
            </a:pPr>
            <a:r>
              <a:rPr lang="en-US" sz="2000">
                <a:latin typeface="Consolas"/>
                <a:ea typeface="Consolas"/>
                <a:cs typeface="Consolas"/>
                <a:sym typeface="Consolas"/>
              </a:rPr>
              <a:t> 7   result := result + 1;</a:t>
            </a:r>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 8 </a:t>
            </a:r>
            <a:r>
              <a:rPr lang="en-US" sz="2000">
                <a:solidFill>
                  <a:srgbClr val="00B050"/>
                </a:solidFill>
                <a:latin typeface="Consolas"/>
                <a:ea typeface="Consolas"/>
                <a:cs typeface="Consolas"/>
                <a:sym typeface="Consolas"/>
              </a:rPr>
              <a:t>OD</a:t>
            </a:r>
            <a:r>
              <a:rPr lang="en-US" sz="2000">
                <a:latin typeface="Consolas"/>
                <a:ea typeface="Consolas"/>
                <a:cs typeface="Consolas"/>
                <a:sym typeface="Consolas"/>
              </a:rPr>
              <a:t>;</a:t>
            </a:r>
            <a:endParaRPr/>
          </a:p>
          <a:p>
            <a:pPr marL="609600" lvl="0" indent="-609600" algn="l" rtl="0">
              <a:lnSpc>
                <a:spcPct val="90000"/>
              </a:lnSpc>
              <a:spcBef>
                <a:spcPts val="370"/>
              </a:spcBef>
              <a:spcAft>
                <a:spcPts val="0"/>
              </a:spcAft>
              <a:buClr>
                <a:schemeClr val="dk1"/>
              </a:buClr>
              <a:buSzPct val="100000"/>
              <a:buFont typeface="Calibri"/>
              <a:buNone/>
            </a:pPr>
            <a:endParaRPr sz="2000">
              <a:latin typeface="Consolas"/>
              <a:ea typeface="Consolas"/>
              <a:cs typeface="Consolas"/>
              <a:sym typeface="Consolas"/>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 9 </a:t>
            </a:r>
            <a:r>
              <a:rPr lang="en-US" sz="2000">
                <a:solidFill>
                  <a:srgbClr val="00B050"/>
                </a:solidFill>
                <a:latin typeface="Consolas"/>
                <a:ea typeface="Consolas"/>
                <a:cs typeface="Consolas"/>
                <a:sym typeface="Consolas"/>
              </a:rPr>
              <a:t>IF</a:t>
            </a:r>
            <a:r>
              <a:rPr lang="en-US" sz="2000">
                <a:latin typeface="Consolas"/>
                <a:ea typeface="Consolas"/>
                <a:cs typeface="Consolas"/>
                <a:sym typeface="Consolas"/>
              </a:rPr>
              <a:t> result &lt;= maxint</a:t>
            </a:r>
            <a:endParaRPr sz="2000">
              <a:latin typeface="Consolas"/>
              <a:ea typeface="Consolas"/>
              <a:cs typeface="Consolas"/>
              <a:sym typeface="Consolas"/>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10 </a:t>
            </a:r>
            <a:r>
              <a:rPr lang="en-US" sz="2000">
                <a:solidFill>
                  <a:srgbClr val="00B050"/>
                </a:solidFill>
                <a:latin typeface="Consolas"/>
                <a:ea typeface="Consolas"/>
                <a:cs typeface="Consolas"/>
                <a:sym typeface="Consolas"/>
              </a:rPr>
              <a:t>THEN</a:t>
            </a:r>
            <a:r>
              <a:rPr lang="en-US" sz="2000">
                <a:latin typeface="Consolas"/>
                <a:ea typeface="Consolas"/>
                <a:cs typeface="Consolas"/>
                <a:sym typeface="Consolas"/>
              </a:rPr>
              <a:t> OUTPUT(result)</a:t>
            </a:r>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11 </a:t>
            </a:r>
            <a:r>
              <a:rPr lang="en-US" sz="2000">
                <a:solidFill>
                  <a:srgbClr val="00B050"/>
                </a:solidFill>
                <a:latin typeface="Consolas"/>
                <a:ea typeface="Consolas"/>
                <a:cs typeface="Consolas"/>
                <a:sym typeface="Consolas"/>
              </a:rPr>
              <a:t>ELSE</a:t>
            </a:r>
            <a:r>
              <a:rPr lang="en-US" sz="2000">
                <a:latin typeface="Consolas"/>
                <a:ea typeface="Consolas"/>
                <a:cs typeface="Consolas"/>
                <a:sym typeface="Consolas"/>
              </a:rPr>
              <a:t> OUTPUT(“too large”)</a:t>
            </a:r>
            <a:endParaRPr/>
          </a:p>
          <a:p>
            <a:pPr marL="609600" lvl="0" indent="-609600" algn="l" rtl="0">
              <a:lnSpc>
                <a:spcPct val="90000"/>
              </a:lnSpc>
              <a:spcBef>
                <a:spcPts val="370"/>
              </a:spcBef>
              <a:spcAft>
                <a:spcPts val="0"/>
              </a:spcAft>
              <a:buClr>
                <a:schemeClr val="dk1"/>
              </a:buClr>
              <a:buSzPct val="100000"/>
              <a:buFont typeface="Calibri"/>
              <a:buNone/>
            </a:pPr>
            <a:endParaRPr sz="2000">
              <a:latin typeface="Consolas"/>
              <a:ea typeface="Consolas"/>
              <a:cs typeface="Consolas"/>
              <a:sym typeface="Consolas"/>
            </a:endParaRPr>
          </a:p>
          <a:p>
            <a:pPr marL="609600" lvl="0" indent="-609600" algn="l" rtl="0">
              <a:lnSpc>
                <a:spcPct val="90000"/>
              </a:lnSpc>
              <a:spcBef>
                <a:spcPts val="370"/>
              </a:spcBef>
              <a:spcAft>
                <a:spcPts val="0"/>
              </a:spcAft>
              <a:buClr>
                <a:schemeClr val="dk1"/>
              </a:buClr>
              <a:buSzPct val="100000"/>
              <a:buFont typeface="Consolas"/>
              <a:buNone/>
            </a:pPr>
            <a:r>
              <a:rPr lang="en-US" sz="2000">
                <a:latin typeface="Consolas"/>
                <a:ea typeface="Consolas"/>
                <a:cs typeface="Consolas"/>
                <a:sym typeface="Consolas"/>
              </a:rPr>
              <a:t>12 </a:t>
            </a:r>
            <a:r>
              <a:rPr lang="en-US" sz="2000">
                <a:solidFill>
                  <a:srgbClr val="00B050"/>
                </a:solidFill>
                <a:latin typeface="Consolas"/>
                <a:ea typeface="Consolas"/>
                <a:cs typeface="Consolas"/>
                <a:sym typeface="Consolas"/>
              </a:rPr>
              <a:t>END</a:t>
            </a:r>
            <a:endParaRPr/>
          </a:p>
        </p:txBody>
      </p:sp>
      <p:sp>
        <p:nvSpPr>
          <p:cNvPr id="372" name="Google Shape;37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1"/>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Một số độ đo bao phủ kiểm thử</a:t>
            </a:r>
            <a:endParaRPr/>
          </a:p>
        </p:txBody>
      </p:sp>
      <p:graphicFrame>
        <p:nvGraphicFramePr>
          <p:cNvPr id="379" name="Google Shape;379;p31"/>
          <p:cNvGraphicFramePr/>
          <p:nvPr/>
        </p:nvGraphicFramePr>
        <p:xfrm>
          <a:off x="457200" y="1600200"/>
          <a:ext cx="8229600" cy="4316500"/>
        </p:xfrm>
        <a:graphic>
          <a:graphicData uri="http://schemas.openxmlformats.org/drawingml/2006/table">
            <a:tbl>
              <a:tblPr firstRow="1" bandRow="1">
                <a:noFill/>
                <a:tableStyleId>{0FB96C50-9307-495C-B086-435040E92193}</a:tableStyleId>
              </a:tblPr>
              <a:tblGrid>
                <a:gridCol w="1314800">
                  <a:extLst>
                    <a:ext uri="{9D8B030D-6E8A-4147-A177-3AD203B41FA5}">
                      <a16:colId xmlns:a16="http://schemas.microsoft.com/office/drawing/2014/main" val="20000"/>
                    </a:ext>
                  </a:extLst>
                </a:gridCol>
                <a:gridCol w="6914800">
                  <a:extLst>
                    <a:ext uri="{9D8B030D-6E8A-4147-A177-3AD203B41FA5}">
                      <a16:colId xmlns:a16="http://schemas.microsoft.com/office/drawing/2014/main" val="20001"/>
                    </a:ext>
                  </a:extLst>
                </a:gridCol>
              </a:tblGrid>
              <a:tr h="4063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Độ đo</a:t>
                      </a:r>
                      <a:endParaRPr sz="1800" b="1" i="0" u="none" strike="noStrike" cap="none">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Mô tả</a:t>
                      </a:r>
                      <a:endParaRPr sz="1800" b="1"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0"/>
                  </a:ext>
                </a:extLst>
              </a:tr>
              <a:tr h="4063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0</a:t>
                      </a:r>
                      <a:endParaRPr sz="1800" b="1" i="0" u="none" strike="noStrike" cap="none" baseline="-25000">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Tất cả các lệnh</a:t>
                      </a:r>
                      <a:endParaRPr sz="1800" b="0"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1"/>
                  </a:ext>
                </a:extLst>
              </a:tr>
              <a:tr h="4063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1</a:t>
                      </a:r>
                      <a:endParaRPr sz="1800" b="1" i="0" u="none" strike="noStrike" cap="none" baseline="-25000">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Tất cả các đường đi DD</a:t>
                      </a:r>
                      <a:endParaRPr sz="1800" b="0"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2"/>
                  </a:ext>
                </a:extLst>
              </a:tr>
              <a:tr h="4063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1</a:t>
                      </a:r>
                      <a:r>
                        <a:rPr lang="en-US" sz="1400" u="none" strike="noStrike" cap="none">
                          <a:latin typeface="Calibri"/>
                          <a:ea typeface="Calibri"/>
                          <a:cs typeface="Calibri"/>
                          <a:sym typeface="Calibri"/>
                        </a:rPr>
                        <a:t>P</a:t>
                      </a:r>
                      <a:endParaRPr sz="1400" b="1" i="0" u="none" strike="noStrike" cap="none">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Từng kết quả của mọi mệnh đề (điều kiện)</a:t>
                      </a:r>
                      <a:endParaRPr sz="1800" b="0"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3"/>
                  </a:ext>
                </a:extLst>
              </a:tr>
              <a:tr h="42542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2</a:t>
                      </a:r>
                      <a:endParaRPr sz="1800" b="1" i="0" u="none" strike="noStrike" cap="none" baseline="-25000">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1 </a:t>
                      </a:r>
                      <a:r>
                        <a:rPr lang="en-US" sz="1800" u="none" strike="noStrike" cap="none">
                          <a:latin typeface="Calibri"/>
                          <a:ea typeface="Calibri"/>
                          <a:cs typeface="Calibri"/>
                          <a:sym typeface="Calibri"/>
                        </a:rPr>
                        <a:t>+ bao phủ vòng lặp</a:t>
                      </a:r>
                      <a:endParaRPr sz="1800" b="0"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4"/>
                  </a:ext>
                </a:extLst>
              </a:tr>
              <a:tr h="4063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d</a:t>
                      </a:r>
                      <a:endParaRPr sz="1800" b="1" i="0" u="none" strike="noStrike" cap="none" baseline="-25000">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1 </a:t>
                      </a:r>
                      <a:r>
                        <a:rPr lang="en-US" sz="1800" u="none" strike="noStrike" cap="none">
                          <a:latin typeface="Calibri"/>
                          <a:ea typeface="Calibri"/>
                          <a:cs typeface="Calibri"/>
                          <a:sym typeface="Calibri"/>
                        </a:rPr>
                        <a:t>+ mọi cặp phụ thuộc đường đi DD</a:t>
                      </a:r>
                      <a:endParaRPr sz="1800" b="0"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5"/>
                  </a:ext>
                </a:extLst>
              </a:tr>
              <a:tr h="4063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MCC</a:t>
                      </a:r>
                      <a:endParaRPr sz="1800" b="1" i="0" u="none" strike="noStrike" cap="none" baseline="-25000">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Bao phủ các điều kiện phức</a:t>
                      </a:r>
                      <a:endParaRPr sz="1800" b="0"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6"/>
                  </a:ext>
                </a:extLst>
              </a:tr>
              <a:tr h="6400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i</a:t>
                      </a:r>
                      <a:r>
                        <a:rPr lang="en-US" sz="1400" u="none" strike="noStrike" cap="none">
                          <a:latin typeface="Calibri"/>
                          <a:ea typeface="Calibri"/>
                          <a:cs typeface="Calibri"/>
                          <a:sym typeface="Calibri"/>
                        </a:rPr>
                        <a:t>k</a:t>
                      </a:r>
                      <a:endParaRPr sz="1400" b="1" i="0" u="none" strike="noStrike" cap="none">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Mọi đường đi với tối đa k lần lặp của một vòng lặp (thường k=2)</a:t>
                      </a:r>
                      <a:endParaRPr sz="1800" b="0"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7"/>
                  </a:ext>
                </a:extLst>
              </a:tr>
              <a:tr h="4063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stat</a:t>
                      </a:r>
                      <a:endParaRPr sz="1800" b="1" i="0" u="none" strike="noStrike" cap="none" baseline="-25000">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Phần đường đi “đáng kể về thống kê”</a:t>
                      </a:r>
                      <a:endParaRPr sz="1800" b="0"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8"/>
                  </a:ext>
                </a:extLst>
              </a:tr>
              <a:tr h="4063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a:t>
                      </a:r>
                      <a:r>
                        <a:rPr lang="en-US" sz="1800" u="none" strike="noStrike" cap="none" baseline="-25000">
                          <a:latin typeface="Calibri"/>
                          <a:ea typeface="Calibri"/>
                          <a:cs typeface="Calibri"/>
                          <a:sym typeface="Calibri"/>
                        </a:rPr>
                        <a:t>∞</a:t>
                      </a:r>
                      <a:endParaRPr sz="1800" b="1" i="0" u="none" strike="noStrike" cap="none" baseline="-25000">
                        <a:solidFill>
                          <a:schemeClr val="dk1"/>
                        </a:solidFill>
                        <a:latin typeface="Calibri"/>
                        <a:ea typeface="Calibri"/>
                        <a:cs typeface="Calibri"/>
                        <a:sym typeface="Calibri"/>
                      </a:endParaRPr>
                    </a:p>
                  </a:txBody>
                  <a:tcPr marL="87650" marR="876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Mọi đường đi có thể</a:t>
                      </a:r>
                      <a:endParaRPr sz="1800" b="0" i="0" u="none" strike="noStrike" cap="none">
                        <a:solidFill>
                          <a:schemeClr val="dk1"/>
                        </a:solidFill>
                        <a:latin typeface="Calibri"/>
                        <a:ea typeface="Calibri"/>
                        <a:cs typeface="Calibri"/>
                        <a:sym typeface="Calibri"/>
                      </a:endParaRPr>
                    </a:p>
                  </a:txBody>
                  <a:tcPr marL="87650" marR="87650" marT="45725" marB="45725"/>
                </a:tc>
                <a:extLst>
                  <a:ext uri="{0D108BD9-81ED-4DB2-BD59-A6C34878D82A}">
                    <a16:rowId xmlns:a16="http://schemas.microsoft.com/office/drawing/2014/main" val="10009"/>
                  </a:ext>
                </a:extLst>
              </a:tr>
            </a:tbl>
          </a:graphicData>
        </a:graphic>
      </p:graphicFrame>
      <p:sp>
        <p:nvSpPr>
          <p:cNvPr id="380" name="Google Shape;38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2"/>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Bao phủ dòng lệnh và điều kiện</a:t>
            </a:r>
            <a:endParaRPr sz="3600"/>
          </a:p>
        </p:txBody>
      </p:sp>
      <p:sp>
        <p:nvSpPr>
          <p:cNvPr id="387" name="Google Shape;38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Bao phủ dòng lệnh nhắm đến tập các ca kiểm thử để chúng chạy qua </a:t>
            </a:r>
            <a:r>
              <a:rPr lang="en-US" b="1"/>
              <a:t>tất cả </a:t>
            </a:r>
            <a:r>
              <a:rPr lang="en-US"/>
              <a:t>các lệnh của chương trình</a:t>
            </a:r>
            <a:endParaRPr/>
          </a:p>
          <a:p>
            <a:pPr marL="342900" lvl="0" indent="-342900" algn="l" rtl="0">
              <a:spcBef>
                <a:spcPts val="448"/>
              </a:spcBef>
              <a:spcAft>
                <a:spcPts val="0"/>
              </a:spcAft>
              <a:buClr>
                <a:schemeClr val="dk1"/>
              </a:buClr>
              <a:buSzPct val="100000"/>
              <a:buChar char="•"/>
            </a:pPr>
            <a:r>
              <a:rPr lang="en-US"/>
              <a:t>Bao phủ điều kiện (nhánh) sẽ có hai ca kiểm thử, một cho điều kiện trở thành True và một cho điều kiện trở thành False</a:t>
            </a:r>
            <a:endParaRPr/>
          </a:p>
          <a:p>
            <a:pPr marL="742950" lvl="1" indent="-285750" algn="l" rtl="0">
              <a:spcBef>
                <a:spcPts val="392"/>
              </a:spcBef>
              <a:spcAft>
                <a:spcPts val="0"/>
              </a:spcAft>
              <a:buClr>
                <a:srgbClr val="0070C0"/>
              </a:buClr>
              <a:buSzPct val="100000"/>
              <a:buChar char="–"/>
            </a:pPr>
            <a:r>
              <a:rPr lang="en-US"/>
              <a:t>Đi qua mọi cạnh của đồ thị đường đi DD</a:t>
            </a:r>
            <a:endParaRPr/>
          </a:p>
          <a:p>
            <a:pPr marL="342900" lvl="0" indent="-342900" algn="l" rtl="0">
              <a:spcBef>
                <a:spcPts val="448"/>
              </a:spcBef>
              <a:spcAft>
                <a:spcPts val="0"/>
              </a:spcAft>
              <a:buClr>
                <a:schemeClr val="dk1"/>
              </a:buClr>
              <a:buSzPct val="100000"/>
              <a:buChar char="•"/>
            </a:pPr>
            <a:r>
              <a:rPr lang="en-US"/>
              <a:t>Ví dụ với đoạn chương trình </a:t>
            </a:r>
            <a:endParaRPr/>
          </a:p>
          <a:p>
            <a:pPr marL="457200" lvl="1" indent="0" algn="l" rtl="0">
              <a:spcBef>
                <a:spcPts val="392"/>
              </a:spcBef>
              <a:spcAft>
                <a:spcPts val="0"/>
              </a:spcAft>
              <a:buClr>
                <a:srgbClr val="0070C0"/>
              </a:buClr>
              <a:buSzPct val="100000"/>
              <a:buNone/>
            </a:pPr>
            <a:r>
              <a:rPr lang="en-US">
                <a:latin typeface="Consolas"/>
                <a:ea typeface="Consolas"/>
                <a:cs typeface="Consolas"/>
                <a:sym typeface="Consolas"/>
              </a:rPr>
              <a:t>if (A or B) then C </a:t>
            </a:r>
            <a:endParaRPr/>
          </a:p>
          <a:p>
            <a:pPr marL="342900" lvl="0" indent="-342900" algn="l" rtl="0">
              <a:spcBef>
                <a:spcPts val="448"/>
              </a:spcBef>
              <a:spcAft>
                <a:spcPts val="0"/>
              </a:spcAft>
              <a:buClr>
                <a:schemeClr val="dk1"/>
              </a:buClr>
              <a:buSzPct val="100000"/>
              <a:buChar char="•"/>
            </a:pPr>
            <a:r>
              <a:rPr lang="en-US"/>
              <a:t>Hai ca kiểm thử sau đủ để bao phủ nhánh:</a:t>
            </a:r>
            <a:endParaRPr/>
          </a:p>
          <a:p>
            <a:pPr marL="742950" lvl="1" indent="-285750" algn="l" rtl="0">
              <a:spcBef>
                <a:spcPts val="392"/>
              </a:spcBef>
              <a:spcAft>
                <a:spcPts val="0"/>
              </a:spcAft>
              <a:buClr>
                <a:srgbClr val="0070C0"/>
              </a:buClr>
              <a:buSzPct val="100000"/>
              <a:buChar char="–"/>
            </a:pPr>
            <a:r>
              <a:rPr lang="en-US"/>
              <a:t>A=True, B= False (trường hợp True), và</a:t>
            </a:r>
            <a:endParaRPr/>
          </a:p>
          <a:p>
            <a:pPr marL="742950" lvl="1" indent="-285750" algn="l" rtl="0">
              <a:spcBef>
                <a:spcPts val="392"/>
              </a:spcBef>
              <a:spcAft>
                <a:spcPts val="0"/>
              </a:spcAft>
              <a:buClr>
                <a:srgbClr val="0070C0"/>
              </a:buClr>
              <a:buSzPct val="100000"/>
              <a:buChar char="–"/>
            </a:pPr>
            <a:r>
              <a:rPr lang="en-US"/>
              <a:t>A=False, B=False (trường hợp False). </a:t>
            </a:r>
            <a:endParaRPr/>
          </a:p>
          <a:p>
            <a:pPr marL="342900" lvl="0" indent="-342900" algn="l" rtl="0">
              <a:spcBef>
                <a:spcPts val="448"/>
              </a:spcBef>
              <a:spcAft>
                <a:spcPts val="0"/>
              </a:spcAft>
              <a:buClr>
                <a:schemeClr val="dk1"/>
              </a:buClr>
              <a:buSzPct val="100000"/>
              <a:buChar char="•"/>
            </a:pPr>
            <a:r>
              <a:rPr lang="en-US"/>
              <a:t>Nh</a:t>
            </a:r>
            <a:r>
              <a:rPr lang="en-US">
                <a:latin typeface="Calibri"/>
                <a:ea typeface="Calibri"/>
                <a:cs typeface="Calibri"/>
                <a:sym typeface="Calibri"/>
              </a:rPr>
              <a:t>ư</a:t>
            </a:r>
            <a:r>
              <a:rPr lang="en-US"/>
              <a:t>ng nếu chương trình có sai sót, viết thành</a:t>
            </a:r>
            <a:endParaRPr/>
          </a:p>
          <a:p>
            <a:pPr marL="457200" lvl="1" indent="0" algn="l" rtl="0">
              <a:spcBef>
                <a:spcPts val="392"/>
              </a:spcBef>
              <a:spcAft>
                <a:spcPts val="0"/>
              </a:spcAft>
              <a:buClr>
                <a:srgbClr val="0070C0"/>
              </a:buClr>
              <a:buSzPct val="100000"/>
              <a:buNone/>
            </a:pPr>
            <a:r>
              <a:rPr lang="en-US">
                <a:latin typeface="Consolas"/>
                <a:ea typeface="Consolas"/>
                <a:cs typeface="Consolas"/>
                <a:sym typeface="Consolas"/>
              </a:rPr>
              <a:t>if (A) then C </a:t>
            </a:r>
            <a:endParaRPr/>
          </a:p>
          <a:p>
            <a:pPr marL="342900" lvl="0" indent="-342900" algn="l" rtl="0">
              <a:spcBef>
                <a:spcPts val="448"/>
              </a:spcBef>
              <a:spcAft>
                <a:spcPts val="0"/>
              </a:spcAft>
              <a:buClr>
                <a:schemeClr val="dk1"/>
              </a:buClr>
              <a:buSzPct val="100000"/>
              <a:buChar char="•"/>
            </a:pPr>
            <a:r>
              <a:rPr lang="en-US"/>
              <a:t>thì chúng ta sẽ không phát hiện ra lỗi</a:t>
            </a:r>
            <a:endParaRPr/>
          </a:p>
        </p:txBody>
      </p:sp>
      <p:sp>
        <p:nvSpPr>
          <p:cNvPr id="388" name="Google Shape;38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Bao phủ cạnh đồ thị đường đi DD và C1</a:t>
            </a:r>
            <a:endParaRPr/>
          </a:p>
        </p:txBody>
      </p:sp>
      <p:sp>
        <p:nvSpPr>
          <p:cNvPr id="395" name="Google Shape;395;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96" name="Google Shape;396;p33"/>
          <p:cNvSpPr/>
          <p:nvPr/>
        </p:nvSpPr>
        <p:spPr>
          <a:xfrm>
            <a:off x="6180138" y="2774950"/>
            <a:ext cx="374650" cy="3762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97" name="Google Shape;397;p33"/>
          <p:cNvSpPr/>
          <p:nvPr/>
        </p:nvSpPr>
        <p:spPr>
          <a:xfrm>
            <a:off x="6180138" y="4014788"/>
            <a:ext cx="374650" cy="3762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98" name="Google Shape;398;p33"/>
          <p:cNvSpPr/>
          <p:nvPr/>
        </p:nvSpPr>
        <p:spPr>
          <a:xfrm>
            <a:off x="5353050" y="3414713"/>
            <a:ext cx="374650" cy="3762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99" name="Google Shape;399;p33"/>
          <p:cNvSpPr/>
          <p:nvPr/>
        </p:nvSpPr>
        <p:spPr>
          <a:xfrm>
            <a:off x="7081838" y="3378200"/>
            <a:ext cx="374650" cy="3762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cxnSp>
        <p:nvCxnSpPr>
          <p:cNvPr id="400" name="Google Shape;400;p33"/>
          <p:cNvCxnSpPr>
            <a:stCxn id="396" idx="3"/>
            <a:endCxn id="398" idx="7"/>
          </p:cNvCxnSpPr>
          <p:nvPr/>
        </p:nvCxnSpPr>
        <p:spPr>
          <a:xfrm flipH="1">
            <a:off x="5672804" y="3096089"/>
            <a:ext cx="562200" cy="373800"/>
          </a:xfrm>
          <a:prstGeom prst="straightConnector1">
            <a:avLst/>
          </a:prstGeom>
          <a:noFill/>
          <a:ln w="9525" cap="flat" cmpd="sng">
            <a:solidFill>
              <a:schemeClr val="dk1"/>
            </a:solidFill>
            <a:prstDash val="solid"/>
            <a:round/>
            <a:headEnd type="none" w="med" len="med"/>
            <a:tailEnd type="triangle" w="med" len="med"/>
          </a:ln>
        </p:spPr>
      </p:cxnSp>
      <p:cxnSp>
        <p:nvCxnSpPr>
          <p:cNvPr id="401" name="Google Shape;401;p33"/>
          <p:cNvCxnSpPr>
            <a:stCxn id="396" idx="5"/>
            <a:endCxn id="399" idx="1"/>
          </p:cNvCxnSpPr>
          <p:nvPr/>
        </p:nvCxnSpPr>
        <p:spPr>
          <a:xfrm>
            <a:off x="6499922" y="3096089"/>
            <a:ext cx="636900" cy="337200"/>
          </a:xfrm>
          <a:prstGeom prst="straightConnector1">
            <a:avLst/>
          </a:prstGeom>
          <a:noFill/>
          <a:ln w="9525" cap="flat" cmpd="sng">
            <a:solidFill>
              <a:schemeClr val="dk1"/>
            </a:solidFill>
            <a:prstDash val="solid"/>
            <a:round/>
            <a:headEnd type="none" w="med" len="med"/>
            <a:tailEnd type="triangle" w="med" len="med"/>
          </a:ln>
        </p:spPr>
      </p:cxnSp>
      <p:cxnSp>
        <p:nvCxnSpPr>
          <p:cNvPr id="402" name="Google Shape;402;p33"/>
          <p:cNvCxnSpPr>
            <a:stCxn id="398" idx="5"/>
            <a:endCxn id="397" idx="1"/>
          </p:cNvCxnSpPr>
          <p:nvPr/>
        </p:nvCxnSpPr>
        <p:spPr>
          <a:xfrm>
            <a:off x="5672834" y="3735851"/>
            <a:ext cx="562200" cy="333900"/>
          </a:xfrm>
          <a:prstGeom prst="straightConnector1">
            <a:avLst/>
          </a:prstGeom>
          <a:noFill/>
          <a:ln w="9525" cap="flat" cmpd="sng">
            <a:solidFill>
              <a:schemeClr val="dk1"/>
            </a:solidFill>
            <a:prstDash val="solid"/>
            <a:round/>
            <a:headEnd type="none" w="med" len="med"/>
            <a:tailEnd type="triangle" w="med" len="med"/>
          </a:ln>
        </p:spPr>
      </p:cxnSp>
      <p:cxnSp>
        <p:nvCxnSpPr>
          <p:cNvPr id="403" name="Google Shape;403;p33"/>
          <p:cNvCxnSpPr>
            <a:stCxn id="399" idx="3"/>
            <a:endCxn id="397" idx="7"/>
          </p:cNvCxnSpPr>
          <p:nvPr/>
        </p:nvCxnSpPr>
        <p:spPr>
          <a:xfrm flipH="1">
            <a:off x="6499804" y="3699339"/>
            <a:ext cx="636900" cy="370500"/>
          </a:xfrm>
          <a:prstGeom prst="straightConnector1">
            <a:avLst/>
          </a:prstGeom>
          <a:noFill/>
          <a:ln w="9525" cap="flat" cmpd="sng">
            <a:solidFill>
              <a:schemeClr val="dk1"/>
            </a:solidFill>
            <a:prstDash val="solid"/>
            <a:round/>
            <a:headEnd type="none" w="med" len="med"/>
            <a:tailEnd type="triangle" w="med" len="med"/>
          </a:ln>
        </p:spPr>
      </p:cxnSp>
      <p:sp>
        <p:nvSpPr>
          <p:cNvPr id="404" name="Google Shape;404;p33"/>
          <p:cNvSpPr/>
          <p:nvPr/>
        </p:nvSpPr>
        <p:spPr>
          <a:xfrm>
            <a:off x="6180138" y="5254625"/>
            <a:ext cx="374650" cy="3762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05" name="Google Shape;405;p33"/>
          <p:cNvSpPr/>
          <p:nvPr/>
        </p:nvSpPr>
        <p:spPr>
          <a:xfrm>
            <a:off x="5353050" y="4654550"/>
            <a:ext cx="374650" cy="3762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06" name="Google Shape;406;p33"/>
          <p:cNvSpPr/>
          <p:nvPr/>
        </p:nvSpPr>
        <p:spPr>
          <a:xfrm>
            <a:off x="7081838" y="4618038"/>
            <a:ext cx="374650" cy="3762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cxnSp>
        <p:nvCxnSpPr>
          <p:cNvPr id="407" name="Google Shape;407;p33"/>
          <p:cNvCxnSpPr>
            <a:stCxn id="397" idx="3"/>
            <a:endCxn id="405" idx="7"/>
          </p:cNvCxnSpPr>
          <p:nvPr/>
        </p:nvCxnSpPr>
        <p:spPr>
          <a:xfrm flipH="1">
            <a:off x="5672804" y="4335926"/>
            <a:ext cx="562200" cy="373800"/>
          </a:xfrm>
          <a:prstGeom prst="straightConnector1">
            <a:avLst/>
          </a:prstGeom>
          <a:noFill/>
          <a:ln w="9525" cap="flat" cmpd="sng">
            <a:solidFill>
              <a:schemeClr val="dk1"/>
            </a:solidFill>
            <a:prstDash val="solid"/>
            <a:round/>
            <a:headEnd type="none" w="med" len="med"/>
            <a:tailEnd type="triangle" w="med" len="med"/>
          </a:ln>
        </p:spPr>
      </p:cxnSp>
      <p:cxnSp>
        <p:nvCxnSpPr>
          <p:cNvPr id="408" name="Google Shape;408;p33"/>
          <p:cNvCxnSpPr>
            <a:stCxn id="397" idx="5"/>
            <a:endCxn id="406" idx="1"/>
          </p:cNvCxnSpPr>
          <p:nvPr/>
        </p:nvCxnSpPr>
        <p:spPr>
          <a:xfrm>
            <a:off x="6499922" y="4335926"/>
            <a:ext cx="636900" cy="337200"/>
          </a:xfrm>
          <a:prstGeom prst="straightConnector1">
            <a:avLst/>
          </a:prstGeom>
          <a:noFill/>
          <a:ln w="9525" cap="flat" cmpd="sng">
            <a:solidFill>
              <a:schemeClr val="dk1"/>
            </a:solidFill>
            <a:prstDash val="solid"/>
            <a:round/>
            <a:headEnd type="none" w="med" len="med"/>
            <a:tailEnd type="triangle" w="med" len="med"/>
          </a:ln>
        </p:spPr>
      </p:cxnSp>
      <p:cxnSp>
        <p:nvCxnSpPr>
          <p:cNvPr id="409" name="Google Shape;409;p33"/>
          <p:cNvCxnSpPr>
            <a:stCxn id="405" idx="5"/>
            <a:endCxn id="404" idx="1"/>
          </p:cNvCxnSpPr>
          <p:nvPr/>
        </p:nvCxnSpPr>
        <p:spPr>
          <a:xfrm>
            <a:off x="5672834" y="4975689"/>
            <a:ext cx="562200" cy="333900"/>
          </a:xfrm>
          <a:prstGeom prst="straightConnector1">
            <a:avLst/>
          </a:prstGeom>
          <a:noFill/>
          <a:ln w="9525" cap="flat" cmpd="sng">
            <a:solidFill>
              <a:schemeClr val="dk1"/>
            </a:solidFill>
            <a:prstDash val="solid"/>
            <a:round/>
            <a:headEnd type="none" w="med" len="med"/>
            <a:tailEnd type="triangle" w="med" len="med"/>
          </a:ln>
        </p:spPr>
      </p:cxnSp>
      <p:cxnSp>
        <p:nvCxnSpPr>
          <p:cNvPr id="410" name="Google Shape;410;p33"/>
          <p:cNvCxnSpPr>
            <a:stCxn id="406" idx="3"/>
            <a:endCxn id="404" idx="7"/>
          </p:cNvCxnSpPr>
          <p:nvPr/>
        </p:nvCxnSpPr>
        <p:spPr>
          <a:xfrm flipH="1">
            <a:off x="6499804" y="4939176"/>
            <a:ext cx="636900" cy="370500"/>
          </a:xfrm>
          <a:prstGeom prst="straightConnector1">
            <a:avLst/>
          </a:prstGeom>
          <a:noFill/>
          <a:ln w="9525" cap="flat" cmpd="sng">
            <a:solidFill>
              <a:schemeClr val="dk1"/>
            </a:solidFill>
            <a:prstDash val="solid"/>
            <a:round/>
            <a:headEnd type="none" w="med" len="med"/>
            <a:tailEnd type="triangle" w="med" len="med"/>
          </a:ln>
        </p:spPr>
      </p:cxnSp>
      <p:sp>
        <p:nvSpPr>
          <p:cNvPr id="411" name="Google Shape;411;p33"/>
          <p:cNvSpPr/>
          <p:nvPr/>
        </p:nvSpPr>
        <p:spPr>
          <a:xfrm>
            <a:off x="6118225" y="2513013"/>
            <a:ext cx="1150938" cy="3494087"/>
          </a:xfrm>
          <a:custGeom>
            <a:avLst/>
            <a:gdLst/>
            <a:ahLst/>
            <a:cxnLst/>
            <a:rect l="l" t="t" r="r" b="b"/>
            <a:pathLst>
              <a:path w="725" h="2201" extrusionOk="0">
                <a:moveTo>
                  <a:pt x="39" y="0"/>
                </a:moveTo>
                <a:cubicBezTo>
                  <a:pt x="19" y="67"/>
                  <a:pt x="0" y="134"/>
                  <a:pt x="110" y="236"/>
                </a:cubicBezTo>
                <a:cubicBezTo>
                  <a:pt x="220" y="338"/>
                  <a:pt x="694" y="477"/>
                  <a:pt x="702" y="615"/>
                </a:cubicBezTo>
                <a:cubicBezTo>
                  <a:pt x="710" y="753"/>
                  <a:pt x="153" y="943"/>
                  <a:pt x="157" y="1065"/>
                </a:cubicBezTo>
                <a:cubicBezTo>
                  <a:pt x="161" y="1187"/>
                  <a:pt x="725" y="1215"/>
                  <a:pt x="725" y="1349"/>
                </a:cubicBezTo>
                <a:cubicBezTo>
                  <a:pt x="725" y="1483"/>
                  <a:pt x="263" y="1728"/>
                  <a:pt x="157" y="1870"/>
                </a:cubicBezTo>
                <a:cubicBezTo>
                  <a:pt x="51" y="2012"/>
                  <a:pt x="68" y="2106"/>
                  <a:pt x="86" y="2201"/>
                </a:cubicBezTo>
              </a:path>
            </a:pathLst>
          </a:cu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12" name="Google Shape;412;p33"/>
          <p:cNvSpPr/>
          <p:nvPr/>
        </p:nvSpPr>
        <p:spPr>
          <a:xfrm>
            <a:off x="5529263" y="2662238"/>
            <a:ext cx="901700" cy="3344862"/>
          </a:xfrm>
          <a:custGeom>
            <a:avLst/>
            <a:gdLst/>
            <a:ahLst/>
            <a:cxnLst/>
            <a:rect l="l" t="t" r="r" b="b"/>
            <a:pathLst>
              <a:path w="568" h="2107" extrusionOk="0">
                <a:moveTo>
                  <a:pt x="552" y="0"/>
                </a:moveTo>
                <a:cubicBezTo>
                  <a:pt x="560" y="57"/>
                  <a:pt x="568" y="114"/>
                  <a:pt x="481" y="213"/>
                </a:cubicBezTo>
                <a:cubicBezTo>
                  <a:pt x="394" y="312"/>
                  <a:pt x="31" y="478"/>
                  <a:pt x="31" y="592"/>
                </a:cubicBezTo>
                <a:cubicBezTo>
                  <a:pt x="31" y="706"/>
                  <a:pt x="485" y="774"/>
                  <a:pt x="481" y="900"/>
                </a:cubicBezTo>
                <a:cubicBezTo>
                  <a:pt x="477" y="1026"/>
                  <a:pt x="16" y="1212"/>
                  <a:pt x="8" y="1350"/>
                </a:cubicBezTo>
                <a:cubicBezTo>
                  <a:pt x="0" y="1488"/>
                  <a:pt x="355" y="1602"/>
                  <a:pt x="434" y="1728"/>
                </a:cubicBezTo>
                <a:cubicBezTo>
                  <a:pt x="513" y="1854"/>
                  <a:pt x="497" y="1980"/>
                  <a:pt x="481" y="2107"/>
                </a:cubicBezTo>
              </a:path>
            </a:pathLst>
          </a:custGeom>
          <a:noFill/>
          <a:ln w="25400" cap="flat" cmpd="sng">
            <a:solidFill>
              <a:srgbClr val="FFCC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13" name="Google Shape;413;p33"/>
          <p:cNvSpPr/>
          <p:nvPr/>
        </p:nvSpPr>
        <p:spPr>
          <a:xfrm>
            <a:off x="5691188" y="2076450"/>
            <a:ext cx="338137" cy="338138"/>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1</a:t>
            </a:r>
            <a:endParaRPr/>
          </a:p>
        </p:txBody>
      </p:sp>
      <p:sp>
        <p:nvSpPr>
          <p:cNvPr id="414" name="Google Shape;414;p33"/>
          <p:cNvSpPr/>
          <p:nvPr/>
        </p:nvSpPr>
        <p:spPr>
          <a:xfrm>
            <a:off x="6667500" y="2076450"/>
            <a:ext cx="338138" cy="338138"/>
          </a:xfrm>
          <a:prstGeom prst="ellipse">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2</a:t>
            </a:r>
            <a:endParaRPr/>
          </a:p>
        </p:txBody>
      </p:sp>
      <p:sp>
        <p:nvSpPr>
          <p:cNvPr id="415" name="Google Shape;415;p33"/>
          <p:cNvSpPr txBox="1"/>
          <p:nvPr/>
        </p:nvSpPr>
        <p:spPr>
          <a:xfrm>
            <a:off x="5245100" y="2817813"/>
            <a:ext cx="199231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                      F</a:t>
            </a:r>
            <a:endParaRPr/>
          </a:p>
        </p:txBody>
      </p:sp>
      <p:sp>
        <p:nvSpPr>
          <p:cNvPr id="416" name="Google Shape;416;p33"/>
          <p:cNvSpPr txBox="1"/>
          <p:nvPr/>
        </p:nvSpPr>
        <p:spPr>
          <a:xfrm>
            <a:off x="5280025" y="4062413"/>
            <a:ext cx="199231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                      F</a:t>
            </a:r>
            <a:endParaRPr/>
          </a:p>
        </p:txBody>
      </p:sp>
      <p:sp>
        <p:nvSpPr>
          <p:cNvPr id="417" name="Google Shape;417;p33"/>
          <p:cNvSpPr txBox="1"/>
          <p:nvPr/>
        </p:nvSpPr>
        <p:spPr>
          <a:xfrm>
            <a:off x="6129338" y="2709863"/>
            <a:ext cx="506412" cy="4572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P1</a:t>
            </a:r>
            <a:endParaRPr/>
          </a:p>
        </p:txBody>
      </p:sp>
      <p:sp>
        <p:nvSpPr>
          <p:cNvPr id="418" name="Google Shape;418;p33"/>
          <p:cNvSpPr txBox="1"/>
          <p:nvPr/>
        </p:nvSpPr>
        <p:spPr>
          <a:xfrm>
            <a:off x="6107113" y="3954463"/>
            <a:ext cx="506412" cy="4572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P2</a:t>
            </a:r>
            <a:endParaRPr/>
          </a:p>
        </p:txBody>
      </p:sp>
      <p:sp>
        <p:nvSpPr>
          <p:cNvPr id="419" name="Google Shape;419;p33"/>
          <p:cNvSpPr txBox="1"/>
          <p:nvPr/>
        </p:nvSpPr>
        <p:spPr>
          <a:xfrm>
            <a:off x="816392" y="1804316"/>
            <a:ext cx="3189539" cy="23175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Bao phủ này vẫn yếu, ví dụ chỉ cần hai ca kiểm thử đi theo T,T và F,F là đủ bao phủ các cạnh, và bao phủ điều kiện/nhánh C1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Nội dung</a:t>
            </a:r>
            <a:endParaRPr/>
          </a:p>
        </p:txBody>
      </p:sp>
      <p:sp>
        <p:nvSpPr>
          <p:cNvPr id="111" name="Google Shape;1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Kiểm thử cấu trúc</a:t>
            </a:r>
            <a:endParaRPr/>
          </a:p>
          <a:p>
            <a:pPr marL="342900" lvl="0" indent="-342900" algn="l" rtl="0">
              <a:spcBef>
                <a:spcPts val="640"/>
              </a:spcBef>
              <a:spcAft>
                <a:spcPts val="0"/>
              </a:spcAft>
              <a:buClr>
                <a:schemeClr val="dk1"/>
              </a:buClr>
              <a:buSzPts val="3200"/>
              <a:buChar char="•"/>
            </a:pPr>
            <a:r>
              <a:rPr lang="en-US"/>
              <a:t>Kiểm thử luồng điều khiển</a:t>
            </a:r>
            <a:endParaRPr/>
          </a:p>
          <a:p>
            <a:pPr marL="342900" lvl="0" indent="-342900" algn="l" rtl="0">
              <a:spcBef>
                <a:spcPts val="640"/>
              </a:spcBef>
              <a:spcAft>
                <a:spcPts val="0"/>
              </a:spcAft>
              <a:buClr>
                <a:schemeClr val="dk1"/>
              </a:buClr>
              <a:buSzPts val="3200"/>
              <a:buChar char="•"/>
            </a:pPr>
            <a:r>
              <a:rPr lang="en-US"/>
              <a:t>Kiểm thử luồng dữ liệu</a:t>
            </a:r>
            <a:endParaRPr/>
          </a:p>
        </p:txBody>
      </p:sp>
      <p:sp>
        <p:nvSpPr>
          <p:cNvPr id="112" name="Google Shape;11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C1P</a:t>
            </a:r>
            <a:endParaRPr/>
          </a:p>
        </p:txBody>
      </p:sp>
      <p:sp>
        <p:nvSpPr>
          <p:cNvPr id="426" name="Google Shape;426;p3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Tương tự C1 nhưng các ca kiểm thử phải thực hiện mọi cặp T,T, T,F, F,T, F,F cho P1 và P2.</a:t>
            </a:r>
            <a:endParaRPr/>
          </a:p>
        </p:txBody>
      </p:sp>
      <p:sp>
        <p:nvSpPr>
          <p:cNvPr id="427" name="Google Shape;427;p3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165100" algn="l" rtl="0">
              <a:spcBef>
                <a:spcPts val="0"/>
              </a:spcBef>
              <a:spcAft>
                <a:spcPts val="0"/>
              </a:spcAft>
              <a:buClr>
                <a:schemeClr val="dk1"/>
              </a:buClr>
              <a:buSzPts val="2800"/>
              <a:buNone/>
            </a:pPr>
            <a:endParaRPr/>
          </a:p>
        </p:txBody>
      </p:sp>
      <p:sp>
        <p:nvSpPr>
          <p:cNvPr id="428" name="Google Shape;42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pSp>
        <p:nvGrpSpPr>
          <p:cNvPr id="429" name="Google Shape;429;p34"/>
          <p:cNvGrpSpPr/>
          <p:nvPr/>
        </p:nvGrpSpPr>
        <p:grpSpPr>
          <a:xfrm>
            <a:off x="5561013" y="2403475"/>
            <a:ext cx="2212975" cy="2921000"/>
            <a:chOff x="4991100" y="2709863"/>
            <a:chExt cx="2211388" cy="2921000"/>
          </a:xfrm>
        </p:grpSpPr>
        <p:sp>
          <p:nvSpPr>
            <p:cNvPr id="430" name="Google Shape;430;p34"/>
            <p:cNvSpPr/>
            <p:nvPr/>
          </p:nvSpPr>
          <p:spPr>
            <a:xfrm>
              <a:off x="5926138" y="2774950"/>
              <a:ext cx="374650" cy="3762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31" name="Google Shape;431;p34"/>
            <p:cNvSpPr/>
            <p:nvPr/>
          </p:nvSpPr>
          <p:spPr>
            <a:xfrm>
              <a:off x="5926138" y="4014788"/>
              <a:ext cx="374650" cy="3762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32" name="Google Shape;432;p34"/>
            <p:cNvSpPr/>
            <p:nvPr/>
          </p:nvSpPr>
          <p:spPr>
            <a:xfrm>
              <a:off x="5099050" y="3414713"/>
              <a:ext cx="374650" cy="3762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33" name="Google Shape;433;p34"/>
            <p:cNvSpPr/>
            <p:nvPr/>
          </p:nvSpPr>
          <p:spPr>
            <a:xfrm>
              <a:off x="6827838" y="3378200"/>
              <a:ext cx="374650" cy="3762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cxnSp>
          <p:nvCxnSpPr>
            <p:cNvPr id="434" name="Google Shape;434;p34"/>
            <p:cNvCxnSpPr>
              <a:stCxn id="430" idx="3"/>
              <a:endCxn id="432" idx="7"/>
            </p:cNvCxnSpPr>
            <p:nvPr/>
          </p:nvCxnSpPr>
          <p:spPr>
            <a:xfrm flipH="1">
              <a:off x="5418804" y="3096089"/>
              <a:ext cx="562200" cy="373800"/>
            </a:xfrm>
            <a:prstGeom prst="straightConnector1">
              <a:avLst/>
            </a:prstGeom>
            <a:noFill/>
            <a:ln w="9525" cap="flat" cmpd="sng">
              <a:solidFill>
                <a:schemeClr val="dk1"/>
              </a:solidFill>
              <a:prstDash val="solid"/>
              <a:round/>
              <a:headEnd type="none" w="med" len="med"/>
              <a:tailEnd type="triangle" w="med" len="med"/>
            </a:ln>
          </p:spPr>
        </p:cxnSp>
        <p:cxnSp>
          <p:nvCxnSpPr>
            <p:cNvPr id="435" name="Google Shape;435;p34"/>
            <p:cNvCxnSpPr>
              <a:stCxn id="430" idx="5"/>
              <a:endCxn id="433" idx="1"/>
            </p:cNvCxnSpPr>
            <p:nvPr/>
          </p:nvCxnSpPr>
          <p:spPr>
            <a:xfrm>
              <a:off x="6245922" y="3096089"/>
              <a:ext cx="636900" cy="337200"/>
            </a:xfrm>
            <a:prstGeom prst="straightConnector1">
              <a:avLst/>
            </a:prstGeom>
            <a:noFill/>
            <a:ln w="9525" cap="flat" cmpd="sng">
              <a:solidFill>
                <a:schemeClr val="dk1"/>
              </a:solidFill>
              <a:prstDash val="solid"/>
              <a:round/>
              <a:headEnd type="none" w="med" len="med"/>
              <a:tailEnd type="triangle" w="med" len="med"/>
            </a:ln>
          </p:spPr>
        </p:cxnSp>
        <p:cxnSp>
          <p:nvCxnSpPr>
            <p:cNvPr id="436" name="Google Shape;436;p34"/>
            <p:cNvCxnSpPr>
              <a:stCxn id="432" idx="5"/>
              <a:endCxn id="431" idx="1"/>
            </p:cNvCxnSpPr>
            <p:nvPr/>
          </p:nvCxnSpPr>
          <p:spPr>
            <a:xfrm>
              <a:off x="5418834" y="3735851"/>
              <a:ext cx="562200" cy="333900"/>
            </a:xfrm>
            <a:prstGeom prst="straightConnector1">
              <a:avLst/>
            </a:prstGeom>
            <a:noFill/>
            <a:ln w="9525" cap="flat" cmpd="sng">
              <a:solidFill>
                <a:schemeClr val="dk1"/>
              </a:solidFill>
              <a:prstDash val="solid"/>
              <a:round/>
              <a:headEnd type="none" w="med" len="med"/>
              <a:tailEnd type="triangle" w="med" len="med"/>
            </a:ln>
          </p:spPr>
        </p:cxnSp>
        <p:cxnSp>
          <p:nvCxnSpPr>
            <p:cNvPr id="437" name="Google Shape;437;p34"/>
            <p:cNvCxnSpPr>
              <a:stCxn id="433" idx="3"/>
              <a:endCxn id="431" idx="7"/>
            </p:cNvCxnSpPr>
            <p:nvPr/>
          </p:nvCxnSpPr>
          <p:spPr>
            <a:xfrm flipH="1">
              <a:off x="6245804" y="3699339"/>
              <a:ext cx="636900" cy="370500"/>
            </a:xfrm>
            <a:prstGeom prst="straightConnector1">
              <a:avLst/>
            </a:prstGeom>
            <a:noFill/>
            <a:ln w="9525" cap="flat" cmpd="sng">
              <a:solidFill>
                <a:schemeClr val="dk1"/>
              </a:solidFill>
              <a:prstDash val="solid"/>
              <a:round/>
              <a:headEnd type="none" w="med" len="med"/>
              <a:tailEnd type="triangle" w="med" len="med"/>
            </a:ln>
          </p:spPr>
        </p:cxnSp>
        <p:sp>
          <p:nvSpPr>
            <p:cNvPr id="438" name="Google Shape;438;p34"/>
            <p:cNvSpPr/>
            <p:nvPr/>
          </p:nvSpPr>
          <p:spPr>
            <a:xfrm>
              <a:off x="5926138" y="5254625"/>
              <a:ext cx="374650" cy="3762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39" name="Google Shape;439;p34"/>
            <p:cNvSpPr/>
            <p:nvPr/>
          </p:nvSpPr>
          <p:spPr>
            <a:xfrm>
              <a:off x="5099050" y="4654550"/>
              <a:ext cx="374650" cy="3762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40" name="Google Shape;440;p34"/>
            <p:cNvSpPr/>
            <p:nvPr/>
          </p:nvSpPr>
          <p:spPr>
            <a:xfrm>
              <a:off x="6827838" y="4618038"/>
              <a:ext cx="374650" cy="3762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cxnSp>
          <p:nvCxnSpPr>
            <p:cNvPr id="441" name="Google Shape;441;p34"/>
            <p:cNvCxnSpPr>
              <a:stCxn id="431" idx="3"/>
              <a:endCxn id="439" idx="7"/>
            </p:cNvCxnSpPr>
            <p:nvPr/>
          </p:nvCxnSpPr>
          <p:spPr>
            <a:xfrm flipH="1">
              <a:off x="5418804" y="4335926"/>
              <a:ext cx="562200" cy="373800"/>
            </a:xfrm>
            <a:prstGeom prst="straightConnector1">
              <a:avLst/>
            </a:prstGeom>
            <a:noFill/>
            <a:ln w="9525" cap="flat" cmpd="sng">
              <a:solidFill>
                <a:schemeClr val="dk1"/>
              </a:solidFill>
              <a:prstDash val="solid"/>
              <a:round/>
              <a:headEnd type="none" w="med" len="med"/>
              <a:tailEnd type="triangle" w="med" len="med"/>
            </a:ln>
          </p:spPr>
        </p:cxnSp>
        <p:cxnSp>
          <p:nvCxnSpPr>
            <p:cNvPr id="442" name="Google Shape;442;p34"/>
            <p:cNvCxnSpPr>
              <a:stCxn id="431" idx="5"/>
              <a:endCxn id="440" idx="1"/>
            </p:cNvCxnSpPr>
            <p:nvPr/>
          </p:nvCxnSpPr>
          <p:spPr>
            <a:xfrm>
              <a:off x="6245922" y="4335926"/>
              <a:ext cx="636900" cy="337200"/>
            </a:xfrm>
            <a:prstGeom prst="straightConnector1">
              <a:avLst/>
            </a:prstGeom>
            <a:noFill/>
            <a:ln w="9525" cap="flat" cmpd="sng">
              <a:solidFill>
                <a:schemeClr val="dk1"/>
              </a:solidFill>
              <a:prstDash val="solid"/>
              <a:round/>
              <a:headEnd type="none" w="med" len="med"/>
              <a:tailEnd type="triangle" w="med" len="med"/>
            </a:ln>
          </p:spPr>
        </p:cxnSp>
        <p:cxnSp>
          <p:nvCxnSpPr>
            <p:cNvPr id="443" name="Google Shape;443;p34"/>
            <p:cNvCxnSpPr>
              <a:stCxn id="439" idx="5"/>
              <a:endCxn id="438" idx="1"/>
            </p:cNvCxnSpPr>
            <p:nvPr/>
          </p:nvCxnSpPr>
          <p:spPr>
            <a:xfrm>
              <a:off x="5418834" y="4975689"/>
              <a:ext cx="562200" cy="333900"/>
            </a:xfrm>
            <a:prstGeom prst="straightConnector1">
              <a:avLst/>
            </a:prstGeom>
            <a:noFill/>
            <a:ln w="9525" cap="flat" cmpd="sng">
              <a:solidFill>
                <a:schemeClr val="dk1"/>
              </a:solidFill>
              <a:prstDash val="solid"/>
              <a:round/>
              <a:headEnd type="none" w="med" len="med"/>
              <a:tailEnd type="triangle" w="med" len="med"/>
            </a:ln>
          </p:spPr>
        </p:cxnSp>
        <p:cxnSp>
          <p:nvCxnSpPr>
            <p:cNvPr id="444" name="Google Shape;444;p34"/>
            <p:cNvCxnSpPr>
              <a:stCxn id="440" idx="3"/>
              <a:endCxn id="438" idx="7"/>
            </p:cNvCxnSpPr>
            <p:nvPr/>
          </p:nvCxnSpPr>
          <p:spPr>
            <a:xfrm flipH="1">
              <a:off x="6245804" y="4939176"/>
              <a:ext cx="636900" cy="370500"/>
            </a:xfrm>
            <a:prstGeom prst="straightConnector1">
              <a:avLst/>
            </a:prstGeom>
            <a:noFill/>
            <a:ln w="9525" cap="flat" cmpd="sng">
              <a:solidFill>
                <a:schemeClr val="dk1"/>
              </a:solidFill>
              <a:prstDash val="solid"/>
              <a:round/>
              <a:headEnd type="none" w="med" len="med"/>
              <a:tailEnd type="triangle" w="med" len="med"/>
            </a:ln>
          </p:spPr>
        </p:cxnSp>
        <p:sp>
          <p:nvSpPr>
            <p:cNvPr id="445" name="Google Shape;445;p34"/>
            <p:cNvSpPr txBox="1"/>
            <p:nvPr/>
          </p:nvSpPr>
          <p:spPr>
            <a:xfrm>
              <a:off x="4991100" y="2817813"/>
              <a:ext cx="1992853" cy="4616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                      F</a:t>
              </a:r>
              <a:endParaRPr/>
            </a:p>
          </p:txBody>
        </p:sp>
        <p:sp>
          <p:nvSpPr>
            <p:cNvPr id="446" name="Google Shape;446;p34"/>
            <p:cNvSpPr txBox="1"/>
            <p:nvPr/>
          </p:nvSpPr>
          <p:spPr>
            <a:xfrm>
              <a:off x="5026025" y="4062413"/>
              <a:ext cx="1992853" cy="4616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                      F</a:t>
              </a:r>
              <a:endParaRPr/>
            </a:p>
          </p:txBody>
        </p:sp>
        <p:sp>
          <p:nvSpPr>
            <p:cNvPr id="447" name="Google Shape;447;p34"/>
            <p:cNvSpPr txBox="1"/>
            <p:nvPr/>
          </p:nvSpPr>
          <p:spPr>
            <a:xfrm>
              <a:off x="5875338" y="2709863"/>
              <a:ext cx="506412" cy="4572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P1</a:t>
              </a:r>
              <a:endParaRPr/>
            </a:p>
          </p:txBody>
        </p:sp>
        <p:sp>
          <p:nvSpPr>
            <p:cNvPr id="448" name="Google Shape;448;p34"/>
            <p:cNvSpPr txBox="1"/>
            <p:nvPr/>
          </p:nvSpPr>
          <p:spPr>
            <a:xfrm>
              <a:off x="5853113" y="3954463"/>
              <a:ext cx="506412" cy="4572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P2</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5"/>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4000"/>
              <a:t>Kiểm thử bao phủ điều kiện phức MC/DC</a:t>
            </a:r>
            <a:endParaRPr/>
          </a:p>
        </p:txBody>
      </p:sp>
      <p:sp>
        <p:nvSpPr>
          <p:cNvPr id="455" name="Google Shape;455;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400"/>
              <a:buChar char="•"/>
            </a:pPr>
            <a:r>
              <a:rPr lang="en-US" sz="2400"/>
              <a:t>MC/DC: modified condition/decision coverage </a:t>
            </a:r>
            <a:endParaRPr/>
          </a:p>
          <a:p>
            <a:pPr marL="342900" lvl="0" indent="-342900" algn="l" rtl="0">
              <a:lnSpc>
                <a:spcPct val="80000"/>
              </a:lnSpc>
              <a:spcBef>
                <a:spcPts val="480"/>
              </a:spcBef>
              <a:spcAft>
                <a:spcPts val="0"/>
              </a:spcAft>
              <a:buClr>
                <a:schemeClr val="dk1"/>
              </a:buClr>
              <a:buSzPts val="2400"/>
              <a:buChar char="•"/>
            </a:pPr>
            <a:r>
              <a:rPr lang="en-US" sz="2400"/>
              <a:t>Nếu P1 là mệnh đề phức, ví dụ là (A or B), thì MC/DC đòi hỏi các mệnh đề nguyên tử được kiểm thử với cả True và False</a:t>
            </a:r>
            <a:endParaRPr/>
          </a:p>
          <a:p>
            <a:pPr marL="342900" lvl="0" indent="-342900" algn="l" rtl="0">
              <a:lnSpc>
                <a:spcPct val="80000"/>
              </a:lnSpc>
              <a:spcBef>
                <a:spcPts val="480"/>
              </a:spcBef>
              <a:spcAft>
                <a:spcPts val="0"/>
              </a:spcAft>
              <a:buClr>
                <a:schemeClr val="dk1"/>
              </a:buClr>
              <a:buSzPts val="2400"/>
              <a:buChar char="•"/>
            </a:pPr>
            <a:r>
              <a:rPr lang="en-US" sz="2400"/>
              <a:t>Ví dụ: “if (A or B)” sẽ cần 4 ca kiểm thử để:</a:t>
            </a:r>
            <a:endParaRPr/>
          </a:p>
          <a:p>
            <a:pPr marL="342900" lvl="0" indent="-342900" algn="l" rtl="0">
              <a:lnSpc>
                <a:spcPct val="80000"/>
              </a:lnSpc>
              <a:spcBef>
                <a:spcPts val="480"/>
              </a:spcBef>
              <a:spcAft>
                <a:spcPts val="0"/>
              </a:spcAft>
              <a:buClr>
                <a:schemeClr val="dk1"/>
              </a:buClr>
              <a:buSzPts val="2400"/>
              <a:buFont typeface="Calibri"/>
              <a:buNone/>
            </a:pPr>
            <a:r>
              <a:rPr lang="en-US" sz="2400"/>
              <a:t>		A = True, B = True</a:t>
            </a:r>
            <a:endParaRPr/>
          </a:p>
          <a:p>
            <a:pPr marL="342900" lvl="0" indent="-342900" algn="l" rtl="0">
              <a:lnSpc>
                <a:spcPct val="80000"/>
              </a:lnSpc>
              <a:spcBef>
                <a:spcPts val="480"/>
              </a:spcBef>
              <a:spcAft>
                <a:spcPts val="0"/>
              </a:spcAft>
              <a:buClr>
                <a:schemeClr val="dk1"/>
              </a:buClr>
              <a:buSzPts val="2400"/>
              <a:buFont typeface="Calibri"/>
              <a:buNone/>
            </a:pPr>
            <a:r>
              <a:rPr lang="en-US" sz="2400"/>
              <a:t>		A = True, B = False</a:t>
            </a:r>
            <a:endParaRPr/>
          </a:p>
          <a:p>
            <a:pPr marL="342900" lvl="0" indent="-342900" algn="l" rtl="0">
              <a:lnSpc>
                <a:spcPct val="80000"/>
              </a:lnSpc>
              <a:spcBef>
                <a:spcPts val="480"/>
              </a:spcBef>
              <a:spcAft>
                <a:spcPts val="0"/>
              </a:spcAft>
              <a:buClr>
                <a:schemeClr val="dk1"/>
              </a:buClr>
              <a:buSzPts val="2400"/>
              <a:buFont typeface="Calibri"/>
              <a:buNone/>
            </a:pPr>
            <a:r>
              <a:rPr lang="en-US" sz="2400"/>
              <a:t>		A = False, B = True</a:t>
            </a:r>
            <a:endParaRPr/>
          </a:p>
          <a:p>
            <a:pPr marL="342900" lvl="0" indent="-342900" algn="l" rtl="0">
              <a:lnSpc>
                <a:spcPct val="80000"/>
              </a:lnSpc>
              <a:spcBef>
                <a:spcPts val="480"/>
              </a:spcBef>
              <a:spcAft>
                <a:spcPts val="0"/>
              </a:spcAft>
              <a:buClr>
                <a:schemeClr val="dk1"/>
              </a:buClr>
              <a:buSzPts val="2400"/>
              <a:buFont typeface="Calibri"/>
              <a:buNone/>
            </a:pPr>
            <a:r>
              <a:rPr lang="en-US" sz="2400"/>
              <a:t>		A = False, B = False</a:t>
            </a:r>
            <a:endParaRPr/>
          </a:p>
          <a:p>
            <a:pPr marL="342900" lvl="0" indent="-342900" algn="l" rtl="0">
              <a:lnSpc>
                <a:spcPct val="80000"/>
              </a:lnSpc>
              <a:spcBef>
                <a:spcPts val="480"/>
              </a:spcBef>
              <a:spcAft>
                <a:spcPts val="0"/>
              </a:spcAft>
              <a:buClr>
                <a:schemeClr val="dk1"/>
              </a:buClr>
              <a:buSzPts val="2400"/>
              <a:buChar char="•"/>
            </a:pPr>
            <a:r>
              <a:rPr lang="en-US" sz="2400"/>
              <a:t>Nếu có n điều kiện, sẽ cần 2</a:t>
            </a:r>
            <a:r>
              <a:rPr lang="en-US" sz="2400" baseline="30000"/>
              <a:t>n</a:t>
            </a:r>
            <a:r>
              <a:rPr lang="en-US" sz="2400"/>
              <a:t> ca kiểm thử, </a:t>
            </a:r>
            <a:endParaRPr/>
          </a:p>
          <a:p>
            <a:pPr marL="742950" lvl="1" indent="-285750" algn="l" rtl="0">
              <a:lnSpc>
                <a:spcPct val="80000"/>
              </a:lnSpc>
              <a:spcBef>
                <a:spcPts val="400"/>
              </a:spcBef>
              <a:spcAft>
                <a:spcPts val="0"/>
              </a:spcAft>
              <a:buClr>
                <a:srgbClr val="0070C0"/>
              </a:buClr>
              <a:buSzPts val="2000"/>
              <a:buChar char="–"/>
            </a:pPr>
            <a:r>
              <a:rPr lang="en-US" sz="2000"/>
              <a:t>đây là vấn đề vì số ca kiểm thử tăng theo hàm mũ.</a:t>
            </a:r>
            <a:endParaRPr/>
          </a:p>
        </p:txBody>
      </p:sp>
      <p:sp>
        <p:nvSpPr>
          <p:cNvPr id="456" name="Google Shape;456;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6"/>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Kiểm thử đường đi cơ sở</a:t>
            </a:r>
            <a:endParaRPr/>
          </a:p>
        </p:txBody>
      </p:sp>
      <p:sp>
        <p:nvSpPr>
          <p:cNvPr id="463" name="Google Shape;463;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Chúng ta có thể áp dụng độ phức tạp Cyclomatic của  McCabe’s để xác định số ca kiểm thử tối đa để đảm bảo bao phủ các cạnh</a:t>
            </a:r>
            <a:endParaRPr/>
          </a:p>
          <a:p>
            <a:pPr marL="342900" lvl="0" indent="-342900" algn="l" rtl="0">
              <a:lnSpc>
                <a:spcPct val="90000"/>
              </a:lnSpc>
              <a:spcBef>
                <a:spcPts val="640"/>
              </a:spcBef>
              <a:spcAft>
                <a:spcPts val="0"/>
              </a:spcAft>
              <a:buClr>
                <a:schemeClr val="dk1"/>
              </a:buClr>
              <a:buSzPts val="3200"/>
              <a:buChar char="•"/>
            </a:pPr>
            <a:r>
              <a:rPr lang="en-US"/>
              <a:t>Trên thực tế, “cận dưới” thường được áp dụng khi có vòng lặp.</a:t>
            </a:r>
            <a:endParaRPr/>
          </a:p>
          <a:p>
            <a:pPr marL="342900" lvl="0" indent="-139700" algn="l" rtl="0">
              <a:lnSpc>
                <a:spcPct val="90000"/>
              </a:lnSpc>
              <a:spcBef>
                <a:spcPts val="640"/>
              </a:spcBef>
              <a:spcAft>
                <a:spcPts val="0"/>
              </a:spcAft>
              <a:buClr>
                <a:schemeClr val="dk1"/>
              </a:buClr>
              <a:buSzPts val="3200"/>
              <a:buNone/>
            </a:pPr>
            <a:endParaRPr/>
          </a:p>
        </p:txBody>
      </p:sp>
      <p:sp>
        <p:nvSpPr>
          <p:cNvPr id="464" name="Google Shape;464;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7"/>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Lý do kiểm thử đường đi cơ sở</a:t>
            </a:r>
            <a:endParaRPr/>
          </a:p>
        </p:txBody>
      </p:sp>
      <p:sp>
        <p:nvSpPr>
          <p:cNvPr id="471" name="Google Shape;471;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Char char="•"/>
            </a:pPr>
            <a:r>
              <a:rPr lang="en-US" sz="2400"/>
              <a:t>Nếu ta coi các đường đi của một đồ thị chương trình (hoặc đồ thị DD) tạo thành một không gian vec-tơ V, chúng ta thường muốn rút ra một tập con của V, giả sử là B, mà B vẫn có đầy đủ bản chất của V.</a:t>
            </a:r>
            <a:endParaRPr/>
          </a:p>
          <a:p>
            <a:pPr marL="742950" lvl="1" indent="-285750" algn="l" rtl="0">
              <a:lnSpc>
                <a:spcPct val="90000"/>
              </a:lnSpc>
              <a:spcBef>
                <a:spcPts val="400"/>
              </a:spcBef>
              <a:spcAft>
                <a:spcPts val="0"/>
              </a:spcAft>
              <a:buClr>
                <a:srgbClr val="0070C0"/>
              </a:buClr>
              <a:buSzPts val="2000"/>
              <a:buChar char="–"/>
            </a:pPr>
            <a:r>
              <a:rPr lang="en-US" sz="2000"/>
              <a:t>Tức là mọi phần tử của V đều có thể được biểu diễn tuyến tính qua các phần tử của B</a:t>
            </a:r>
            <a:endParaRPr/>
          </a:p>
          <a:p>
            <a:pPr marL="742950" lvl="1" indent="-285750" algn="l" rtl="0">
              <a:lnSpc>
                <a:spcPct val="90000"/>
              </a:lnSpc>
              <a:spcBef>
                <a:spcPts val="400"/>
              </a:spcBef>
              <a:spcAft>
                <a:spcPts val="0"/>
              </a:spcAft>
              <a:buClr>
                <a:srgbClr val="0070C0"/>
              </a:buClr>
              <a:buSzPts val="2000"/>
              <a:buChar char="–"/>
            </a:pPr>
            <a:r>
              <a:rPr lang="en-US" sz="2000"/>
              <a:t>Cộng hai đường đi là nối chúng với nhau, nhân đường đi với một số biểu diễn số vòng lặp</a:t>
            </a:r>
            <a:endParaRPr sz="2000"/>
          </a:p>
          <a:p>
            <a:pPr marL="342900" lvl="0" indent="-342900" algn="l" rtl="0">
              <a:lnSpc>
                <a:spcPct val="90000"/>
              </a:lnSpc>
              <a:spcBef>
                <a:spcPts val="640"/>
              </a:spcBef>
              <a:spcAft>
                <a:spcPts val="0"/>
              </a:spcAft>
              <a:buClr>
                <a:schemeClr val="dk1"/>
              </a:buClr>
              <a:buSzPts val="3200"/>
              <a:buChar char="•"/>
            </a:pPr>
            <a:r>
              <a:rPr lang="en-US"/>
              <a:t>Không gian B như vậy chứa các đường đi độc lập tuyến tính và nó tạo thành cơ sở của V thì B sẽ có đầy đủ bản chất của V</a:t>
            </a:r>
            <a:endParaRPr/>
          </a:p>
        </p:txBody>
      </p:sp>
      <p:sp>
        <p:nvSpPr>
          <p:cNvPr id="472" name="Google Shape;472;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8"/>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4000"/>
              <a:t>Thuật toán McCabe để xác định đường đi cơ sở</a:t>
            </a:r>
            <a:endParaRPr sz="4000"/>
          </a:p>
        </p:txBody>
      </p:sp>
      <p:sp>
        <p:nvSpPr>
          <p:cNvPr id="479" name="Google Shape;479;p38"/>
          <p:cNvSpPr txBox="1">
            <a:spLocks noGrp="1"/>
          </p:cNvSpPr>
          <p:nvPr>
            <p:ph type="body" idx="1"/>
          </p:nvPr>
        </p:nvSpPr>
        <p:spPr>
          <a:xfrm>
            <a:off x="685800" y="1981200"/>
            <a:ext cx="7772400" cy="4491038"/>
          </a:xfrm>
          <a:prstGeom prst="rect">
            <a:avLst/>
          </a:prstGeom>
          <a:noFill/>
          <a:ln>
            <a:noFill/>
          </a:ln>
        </p:spPr>
        <p:txBody>
          <a:bodyPr spcFirstLastPara="1" wrap="square" lIns="91425" tIns="45700" rIns="91425" bIns="45700" anchor="t" anchorCtr="0">
            <a:normAutofit lnSpcReduction="10000"/>
          </a:bodyPr>
          <a:lstStyle/>
          <a:p>
            <a:pPr marL="228600" lvl="0" indent="-228600" algn="l" rtl="0">
              <a:spcBef>
                <a:spcPts val="0"/>
              </a:spcBef>
              <a:spcAft>
                <a:spcPts val="0"/>
              </a:spcAft>
              <a:buClr>
                <a:schemeClr val="dk1"/>
              </a:buClr>
              <a:buSzPts val="2800"/>
              <a:buFont typeface="Calibri"/>
              <a:buAutoNum type="arabicPeriod"/>
            </a:pPr>
            <a:r>
              <a:rPr lang="en-US" sz="2800"/>
              <a:t>Chọn đường cơ sở tương ứng với một đường đi bình thường của chương trình, từ đỉnh đầu đến đỉnh cuối và đi qua càng nhiều đỉnh quyết định càng tốt.</a:t>
            </a:r>
            <a:endParaRPr/>
          </a:p>
          <a:p>
            <a:pPr marL="228600" lvl="0" indent="-228600" algn="l" rtl="0">
              <a:spcBef>
                <a:spcPts val="560"/>
              </a:spcBef>
              <a:spcAft>
                <a:spcPts val="0"/>
              </a:spcAft>
              <a:buClr>
                <a:schemeClr val="dk1"/>
              </a:buClr>
              <a:buSzPts val="2800"/>
              <a:buFont typeface="Calibri"/>
              <a:buAutoNum type="arabicPeriod"/>
            </a:pPr>
            <a:r>
              <a:rPr lang="en-US" sz="2800"/>
              <a:t>Lần ngược lại đường đi và đảo điều kiện đường đi từng đỉnh một.</a:t>
            </a:r>
            <a:endParaRPr/>
          </a:p>
          <a:p>
            <a:pPr marL="228600" lvl="0" indent="-228600" algn="l" rtl="0">
              <a:spcBef>
                <a:spcPts val="560"/>
              </a:spcBef>
              <a:spcAft>
                <a:spcPts val="0"/>
              </a:spcAft>
              <a:buClr>
                <a:schemeClr val="dk1"/>
              </a:buClr>
              <a:buSzPts val="2800"/>
              <a:buFont typeface="Calibri"/>
              <a:buAutoNum type="arabicPeriod"/>
            </a:pPr>
            <a:r>
              <a:rPr lang="en-US" sz="2800"/>
              <a:t>Lặp lại quá trình đến khi đã đảo hết các đỉnh quyết định.</a:t>
            </a:r>
            <a:endParaRPr/>
          </a:p>
          <a:p>
            <a:pPr marL="0" lvl="0" indent="0" algn="l" rtl="0">
              <a:spcBef>
                <a:spcPts val="560"/>
              </a:spcBef>
              <a:spcAft>
                <a:spcPts val="0"/>
              </a:spcAft>
              <a:buClr>
                <a:schemeClr val="dk1"/>
              </a:buClr>
              <a:buSzPts val="2800"/>
              <a:buNone/>
            </a:pPr>
            <a:endParaRPr sz="2800"/>
          </a:p>
          <a:p>
            <a:pPr marL="0" lvl="0" indent="0" algn="ctr" rtl="0">
              <a:lnSpc>
                <a:spcPct val="80000"/>
              </a:lnSpc>
              <a:spcBef>
                <a:spcPts val="560"/>
              </a:spcBef>
              <a:spcAft>
                <a:spcPts val="0"/>
              </a:spcAft>
              <a:buClr>
                <a:srgbClr val="00B050"/>
              </a:buClr>
              <a:buSzPts val="2800"/>
              <a:buNone/>
            </a:pPr>
            <a:r>
              <a:rPr lang="en-US" sz="2800">
                <a:solidFill>
                  <a:srgbClr val="00B050"/>
                </a:solidFill>
              </a:rPr>
              <a:t>Mục tiêu là sinh các ca kiểm thử để đi qua các đường đi “cơ sở” này.</a:t>
            </a:r>
            <a:endParaRPr/>
          </a:p>
          <a:p>
            <a:pPr marL="342900" lvl="0" indent="-165100" algn="l" rtl="0">
              <a:lnSpc>
                <a:spcPct val="80000"/>
              </a:lnSpc>
              <a:spcBef>
                <a:spcPts val="560"/>
              </a:spcBef>
              <a:spcAft>
                <a:spcPts val="0"/>
              </a:spcAft>
              <a:buClr>
                <a:schemeClr val="dk1"/>
              </a:buClr>
              <a:buSzPts val="2800"/>
              <a:buNone/>
            </a:pPr>
            <a:endParaRPr sz="2800"/>
          </a:p>
        </p:txBody>
      </p:sp>
      <p:sp>
        <p:nvSpPr>
          <p:cNvPr id="480" name="Google Shape;480;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Ví dụ</a:t>
            </a:r>
            <a:endParaRPr sz="3600"/>
          </a:p>
        </p:txBody>
      </p:sp>
      <p:sp>
        <p:nvSpPr>
          <p:cNvPr id="487" name="Google Shape;48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grpSp>
        <p:nvGrpSpPr>
          <p:cNvPr id="488" name="Google Shape;488;p39"/>
          <p:cNvGrpSpPr/>
          <p:nvPr/>
        </p:nvGrpSpPr>
        <p:grpSpPr>
          <a:xfrm>
            <a:off x="546100" y="1529740"/>
            <a:ext cx="8140700" cy="5697537"/>
            <a:chOff x="351" y="288"/>
            <a:chExt cx="5128" cy="3589"/>
          </a:xfrm>
        </p:grpSpPr>
        <p:sp>
          <p:nvSpPr>
            <p:cNvPr id="489" name="Google Shape;489;p39"/>
            <p:cNvSpPr/>
            <p:nvPr/>
          </p:nvSpPr>
          <p:spPr>
            <a:xfrm>
              <a:off x="351" y="288"/>
              <a:ext cx="5128" cy="358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0" name="Google Shape;490;p39"/>
            <p:cNvSpPr/>
            <p:nvPr/>
          </p:nvSpPr>
          <p:spPr>
            <a:xfrm>
              <a:off x="447" y="1578"/>
              <a:ext cx="1393" cy="115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91" name="Google Shape;491;p39"/>
            <p:cNvSpPr/>
            <p:nvPr/>
          </p:nvSpPr>
          <p:spPr>
            <a:xfrm>
              <a:off x="927" y="1608"/>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92" name="Google Shape;492;p39"/>
            <p:cNvSpPr/>
            <p:nvPr/>
          </p:nvSpPr>
          <p:spPr>
            <a:xfrm>
              <a:off x="945" y="1758"/>
              <a:ext cx="0" cy="233"/>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93" name="Google Shape;493;p39"/>
            <p:cNvSpPr/>
            <p:nvPr/>
          </p:nvSpPr>
          <p:spPr>
            <a:xfrm>
              <a:off x="1012" y="1758"/>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94" name="Google Shape;494;p39"/>
            <p:cNvSpPr/>
            <p:nvPr/>
          </p:nvSpPr>
          <p:spPr>
            <a:xfrm>
              <a:off x="1372" y="1902"/>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95" name="Google Shape;495;p39"/>
            <p:cNvSpPr/>
            <p:nvPr/>
          </p:nvSpPr>
          <p:spPr>
            <a:xfrm>
              <a:off x="1714" y="2053"/>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96" name="Google Shape;496;p39"/>
            <p:cNvSpPr/>
            <p:nvPr/>
          </p:nvSpPr>
          <p:spPr>
            <a:xfrm>
              <a:off x="1144" y="2197"/>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97" name="Google Shape;497;p39"/>
            <p:cNvSpPr/>
            <p:nvPr/>
          </p:nvSpPr>
          <p:spPr>
            <a:xfrm>
              <a:off x="585" y="2347"/>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98" name="Google Shape;498;p39"/>
            <p:cNvSpPr/>
            <p:nvPr/>
          </p:nvSpPr>
          <p:spPr>
            <a:xfrm>
              <a:off x="1150" y="2491"/>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99" name="Google Shape;499;p39"/>
            <p:cNvSpPr/>
            <p:nvPr/>
          </p:nvSpPr>
          <p:spPr>
            <a:xfrm>
              <a:off x="2963" y="528"/>
              <a:ext cx="240" cy="24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00" name="Google Shape;500;p39"/>
            <p:cNvSpPr/>
            <p:nvPr/>
          </p:nvSpPr>
          <p:spPr>
            <a:xfrm>
              <a:off x="2963" y="1290"/>
              <a:ext cx="246" cy="24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01" name="Google Shape;501;p39"/>
            <p:cNvSpPr/>
            <p:nvPr/>
          </p:nvSpPr>
          <p:spPr>
            <a:xfrm>
              <a:off x="2963" y="2107"/>
              <a:ext cx="246" cy="24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02" name="Google Shape;502;p39"/>
            <p:cNvSpPr/>
            <p:nvPr/>
          </p:nvSpPr>
          <p:spPr>
            <a:xfrm>
              <a:off x="2963" y="2875"/>
              <a:ext cx="246" cy="24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03" name="Google Shape;503;p39"/>
            <p:cNvSpPr/>
            <p:nvPr/>
          </p:nvSpPr>
          <p:spPr>
            <a:xfrm>
              <a:off x="2074" y="2299"/>
              <a:ext cx="247" cy="24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04" name="Google Shape;504;p39"/>
            <p:cNvSpPr/>
            <p:nvPr/>
          </p:nvSpPr>
          <p:spPr>
            <a:xfrm>
              <a:off x="4542" y="1674"/>
              <a:ext cx="246" cy="24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05" name="Google Shape;505;p39"/>
            <p:cNvSpPr/>
            <p:nvPr/>
          </p:nvSpPr>
          <p:spPr>
            <a:xfrm>
              <a:off x="4542" y="2779"/>
              <a:ext cx="246" cy="246"/>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grpSp>
          <p:nvGrpSpPr>
            <p:cNvPr id="506" name="Google Shape;506;p39"/>
            <p:cNvGrpSpPr/>
            <p:nvPr/>
          </p:nvGrpSpPr>
          <p:grpSpPr>
            <a:xfrm>
              <a:off x="3047" y="768"/>
              <a:ext cx="66" cy="522"/>
              <a:chOff x="3047" y="768"/>
              <a:chExt cx="66" cy="522"/>
            </a:xfrm>
          </p:grpSpPr>
          <p:cxnSp>
            <p:nvCxnSpPr>
              <p:cNvPr id="507" name="Google Shape;507;p39"/>
              <p:cNvCxnSpPr/>
              <p:nvPr/>
            </p:nvCxnSpPr>
            <p:spPr>
              <a:xfrm>
                <a:off x="3083" y="768"/>
                <a:ext cx="1" cy="474"/>
              </a:xfrm>
              <a:prstGeom prst="straightConnector1">
                <a:avLst/>
              </a:prstGeom>
              <a:noFill/>
              <a:ln w="9525" cap="flat" cmpd="sng">
                <a:solidFill>
                  <a:srgbClr val="000000"/>
                </a:solidFill>
                <a:prstDash val="solid"/>
                <a:round/>
                <a:headEnd type="none" w="med" len="med"/>
                <a:tailEnd type="none" w="med" len="med"/>
              </a:ln>
            </p:spPr>
          </p:cxnSp>
          <p:sp>
            <p:nvSpPr>
              <p:cNvPr id="508" name="Google Shape;508;p39"/>
              <p:cNvSpPr/>
              <p:nvPr/>
            </p:nvSpPr>
            <p:spPr>
              <a:xfrm>
                <a:off x="3047" y="1230"/>
                <a:ext cx="66" cy="60"/>
              </a:xfrm>
              <a:custGeom>
                <a:avLst/>
                <a:gdLst/>
                <a:ahLst/>
                <a:cxnLst/>
                <a:rect l="l" t="t" r="r" b="b"/>
                <a:pathLst>
                  <a:path w="66" h="60" extrusionOk="0">
                    <a:moveTo>
                      <a:pt x="0" y="0"/>
                    </a:moveTo>
                    <a:lnTo>
                      <a:pt x="36" y="60"/>
                    </a:lnTo>
                    <a:lnTo>
                      <a:pt x="66"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09" name="Google Shape;509;p39"/>
            <p:cNvGrpSpPr/>
            <p:nvPr/>
          </p:nvGrpSpPr>
          <p:grpSpPr>
            <a:xfrm>
              <a:off x="3047" y="1530"/>
              <a:ext cx="66" cy="577"/>
              <a:chOff x="3047" y="1530"/>
              <a:chExt cx="66" cy="577"/>
            </a:xfrm>
          </p:grpSpPr>
          <p:cxnSp>
            <p:nvCxnSpPr>
              <p:cNvPr id="510" name="Google Shape;510;p39"/>
              <p:cNvCxnSpPr/>
              <p:nvPr/>
            </p:nvCxnSpPr>
            <p:spPr>
              <a:xfrm>
                <a:off x="3083" y="1530"/>
                <a:ext cx="1" cy="528"/>
              </a:xfrm>
              <a:prstGeom prst="straightConnector1">
                <a:avLst/>
              </a:prstGeom>
              <a:noFill/>
              <a:ln w="9525" cap="flat" cmpd="sng">
                <a:solidFill>
                  <a:srgbClr val="000000"/>
                </a:solidFill>
                <a:prstDash val="solid"/>
                <a:round/>
                <a:headEnd type="none" w="med" len="med"/>
                <a:tailEnd type="none" w="med" len="med"/>
              </a:ln>
            </p:spPr>
          </p:cxnSp>
          <p:sp>
            <p:nvSpPr>
              <p:cNvPr id="511" name="Google Shape;511;p39"/>
              <p:cNvSpPr/>
              <p:nvPr/>
            </p:nvSpPr>
            <p:spPr>
              <a:xfrm>
                <a:off x="3047" y="2046"/>
                <a:ext cx="66" cy="61"/>
              </a:xfrm>
              <a:custGeom>
                <a:avLst/>
                <a:gdLst/>
                <a:ahLst/>
                <a:cxnLst/>
                <a:rect l="l" t="t" r="r" b="b"/>
                <a:pathLst>
                  <a:path w="66" h="61" extrusionOk="0">
                    <a:moveTo>
                      <a:pt x="0" y="0"/>
                    </a:moveTo>
                    <a:lnTo>
                      <a:pt x="36" y="61"/>
                    </a:lnTo>
                    <a:lnTo>
                      <a:pt x="66"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12" name="Google Shape;512;p39"/>
            <p:cNvGrpSpPr/>
            <p:nvPr/>
          </p:nvGrpSpPr>
          <p:grpSpPr>
            <a:xfrm>
              <a:off x="3047" y="2347"/>
              <a:ext cx="66" cy="528"/>
              <a:chOff x="3047" y="2347"/>
              <a:chExt cx="66" cy="528"/>
            </a:xfrm>
          </p:grpSpPr>
          <p:cxnSp>
            <p:nvCxnSpPr>
              <p:cNvPr id="513" name="Google Shape;513;p39"/>
              <p:cNvCxnSpPr/>
              <p:nvPr/>
            </p:nvCxnSpPr>
            <p:spPr>
              <a:xfrm>
                <a:off x="3083" y="2347"/>
                <a:ext cx="1" cy="480"/>
              </a:xfrm>
              <a:prstGeom prst="straightConnector1">
                <a:avLst/>
              </a:prstGeom>
              <a:noFill/>
              <a:ln w="9525" cap="flat" cmpd="sng">
                <a:solidFill>
                  <a:srgbClr val="000000"/>
                </a:solidFill>
                <a:prstDash val="solid"/>
                <a:round/>
                <a:headEnd type="none" w="med" len="med"/>
                <a:tailEnd type="none" w="med" len="med"/>
              </a:ln>
            </p:spPr>
          </p:cxnSp>
          <p:sp>
            <p:nvSpPr>
              <p:cNvPr id="514" name="Google Shape;514;p39"/>
              <p:cNvSpPr/>
              <p:nvPr/>
            </p:nvSpPr>
            <p:spPr>
              <a:xfrm>
                <a:off x="3047" y="2815"/>
                <a:ext cx="66" cy="60"/>
              </a:xfrm>
              <a:custGeom>
                <a:avLst/>
                <a:gdLst/>
                <a:ahLst/>
                <a:cxnLst/>
                <a:rect l="l" t="t" r="r" b="b"/>
                <a:pathLst>
                  <a:path w="66" h="60" extrusionOk="0">
                    <a:moveTo>
                      <a:pt x="0" y="0"/>
                    </a:moveTo>
                    <a:lnTo>
                      <a:pt x="36" y="60"/>
                    </a:lnTo>
                    <a:lnTo>
                      <a:pt x="66"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15" name="Google Shape;515;p39"/>
            <p:cNvGrpSpPr/>
            <p:nvPr/>
          </p:nvGrpSpPr>
          <p:grpSpPr>
            <a:xfrm>
              <a:off x="2315" y="2419"/>
              <a:ext cx="678" cy="486"/>
              <a:chOff x="2315" y="2419"/>
              <a:chExt cx="678" cy="486"/>
            </a:xfrm>
          </p:grpSpPr>
          <p:cxnSp>
            <p:nvCxnSpPr>
              <p:cNvPr id="516" name="Google Shape;516;p39"/>
              <p:cNvCxnSpPr/>
              <p:nvPr/>
            </p:nvCxnSpPr>
            <p:spPr>
              <a:xfrm rot="10800000">
                <a:off x="2351" y="2443"/>
                <a:ext cx="642" cy="462"/>
              </a:xfrm>
              <a:prstGeom prst="straightConnector1">
                <a:avLst/>
              </a:prstGeom>
              <a:noFill/>
              <a:ln w="9525" cap="flat" cmpd="sng">
                <a:solidFill>
                  <a:srgbClr val="000000"/>
                </a:solidFill>
                <a:prstDash val="solid"/>
                <a:round/>
                <a:headEnd type="none" w="med" len="med"/>
                <a:tailEnd type="none" w="med" len="med"/>
              </a:ln>
            </p:spPr>
          </p:cxnSp>
          <p:sp>
            <p:nvSpPr>
              <p:cNvPr id="517" name="Google Shape;517;p39"/>
              <p:cNvSpPr/>
              <p:nvPr/>
            </p:nvSpPr>
            <p:spPr>
              <a:xfrm>
                <a:off x="2315" y="2419"/>
                <a:ext cx="72" cy="60"/>
              </a:xfrm>
              <a:custGeom>
                <a:avLst/>
                <a:gdLst/>
                <a:ahLst/>
                <a:cxnLst/>
                <a:rect l="l" t="t" r="r" b="b"/>
                <a:pathLst>
                  <a:path w="72" h="60" extrusionOk="0">
                    <a:moveTo>
                      <a:pt x="72" y="6"/>
                    </a:moveTo>
                    <a:lnTo>
                      <a:pt x="0" y="0"/>
                    </a:lnTo>
                    <a:lnTo>
                      <a:pt x="30" y="60"/>
                    </a:lnTo>
                    <a:lnTo>
                      <a:pt x="72" y="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18" name="Google Shape;518;p39"/>
            <p:cNvGrpSpPr/>
            <p:nvPr/>
          </p:nvGrpSpPr>
          <p:grpSpPr>
            <a:xfrm>
              <a:off x="1930" y="2419"/>
              <a:ext cx="1189" cy="840"/>
              <a:chOff x="1930" y="2419"/>
              <a:chExt cx="1189" cy="840"/>
            </a:xfrm>
          </p:grpSpPr>
          <p:sp>
            <p:nvSpPr>
              <p:cNvPr id="519" name="Google Shape;519;p39"/>
              <p:cNvSpPr/>
              <p:nvPr/>
            </p:nvSpPr>
            <p:spPr>
              <a:xfrm>
                <a:off x="1930" y="2419"/>
                <a:ext cx="1153" cy="840"/>
              </a:xfrm>
              <a:custGeom>
                <a:avLst/>
                <a:gdLst/>
                <a:ahLst/>
                <a:cxnLst/>
                <a:rect l="l" t="t" r="r" b="b"/>
                <a:pathLst>
                  <a:path w="1153" h="840" extrusionOk="0">
                    <a:moveTo>
                      <a:pt x="144" y="0"/>
                    </a:moveTo>
                    <a:lnTo>
                      <a:pt x="0" y="0"/>
                    </a:lnTo>
                    <a:lnTo>
                      <a:pt x="0" y="840"/>
                    </a:lnTo>
                    <a:lnTo>
                      <a:pt x="1153" y="840"/>
                    </a:lnTo>
                    <a:lnTo>
                      <a:pt x="1153" y="744"/>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0" name="Google Shape;520;p39"/>
              <p:cNvSpPr/>
              <p:nvPr/>
            </p:nvSpPr>
            <p:spPr>
              <a:xfrm>
                <a:off x="3053" y="3115"/>
                <a:ext cx="66" cy="60"/>
              </a:xfrm>
              <a:custGeom>
                <a:avLst/>
                <a:gdLst/>
                <a:ahLst/>
                <a:cxnLst/>
                <a:rect l="l" t="t" r="r" b="b"/>
                <a:pathLst>
                  <a:path w="66" h="60" extrusionOk="0">
                    <a:moveTo>
                      <a:pt x="66" y="60"/>
                    </a:moveTo>
                    <a:lnTo>
                      <a:pt x="30" y="0"/>
                    </a:lnTo>
                    <a:lnTo>
                      <a:pt x="0" y="60"/>
                    </a:lnTo>
                    <a:lnTo>
                      <a:pt x="66" y="6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21" name="Google Shape;521;p39"/>
            <p:cNvGrpSpPr/>
            <p:nvPr/>
          </p:nvGrpSpPr>
          <p:grpSpPr>
            <a:xfrm>
              <a:off x="3203" y="1410"/>
              <a:ext cx="1339" cy="402"/>
              <a:chOff x="3203" y="1410"/>
              <a:chExt cx="1339" cy="402"/>
            </a:xfrm>
          </p:grpSpPr>
          <p:cxnSp>
            <p:nvCxnSpPr>
              <p:cNvPr id="522" name="Google Shape;522;p39"/>
              <p:cNvCxnSpPr/>
              <p:nvPr/>
            </p:nvCxnSpPr>
            <p:spPr>
              <a:xfrm>
                <a:off x="3203" y="1410"/>
                <a:ext cx="1291" cy="366"/>
              </a:xfrm>
              <a:prstGeom prst="straightConnector1">
                <a:avLst/>
              </a:prstGeom>
              <a:noFill/>
              <a:ln w="9525" cap="flat" cmpd="sng">
                <a:solidFill>
                  <a:srgbClr val="000000"/>
                </a:solidFill>
                <a:prstDash val="solid"/>
                <a:round/>
                <a:headEnd type="none" w="med" len="med"/>
                <a:tailEnd type="none" w="med" len="med"/>
              </a:ln>
            </p:spPr>
          </p:cxnSp>
          <p:sp>
            <p:nvSpPr>
              <p:cNvPr id="523" name="Google Shape;523;p39"/>
              <p:cNvSpPr/>
              <p:nvPr/>
            </p:nvSpPr>
            <p:spPr>
              <a:xfrm>
                <a:off x="4476" y="1746"/>
                <a:ext cx="66" cy="66"/>
              </a:xfrm>
              <a:custGeom>
                <a:avLst/>
                <a:gdLst/>
                <a:ahLst/>
                <a:cxnLst/>
                <a:rect l="l" t="t" r="r" b="b"/>
                <a:pathLst>
                  <a:path w="66" h="66" extrusionOk="0">
                    <a:moveTo>
                      <a:pt x="0" y="66"/>
                    </a:moveTo>
                    <a:lnTo>
                      <a:pt x="66" y="48"/>
                    </a:lnTo>
                    <a:lnTo>
                      <a:pt x="18" y="0"/>
                    </a:lnTo>
                    <a:lnTo>
                      <a:pt x="0" y="6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24" name="Google Shape;524;p39"/>
            <p:cNvGrpSpPr/>
            <p:nvPr/>
          </p:nvGrpSpPr>
          <p:grpSpPr>
            <a:xfrm>
              <a:off x="3167" y="1878"/>
              <a:ext cx="1411" cy="1027"/>
              <a:chOff x="3167" y="1878"/>
              <a:chExt cx="1411" cy="1027"/>
            </a:xfrm>
          </p:grpSpPr>
          <p:cxnSp>
            <p:nvCxnSpPr>
              <p:cNvPr id="525" name="Google Shape;525;p39"/>
              <p:cNvCxnSpPr/>
              <p:nvPr/>
            </p:nvCxnSpPr>
            <p:spPr>
              <a:xfrm rot="10800000" flipH="1">
                <a:off x="3167" y="1902"/>
                <a:ext cx="1375" cy="1003"/>
              </a:xfrm>
              <a:prstGeom prst="straightConnector1">
                <a:avLst/>
              </a:prstGeom>
              <a:noFill/>
              <a:ln w="9525" cap="flat" cmpd="sng">
                <a:solidFill>
                  <a:srgbClr val="000000"/>
                </a:solidFill>
                <a:prstDash val="solid"/>
                <a:round/>
                <a:headEnd type="none" w="med" len="med"/>
                <a:tailEnd type="none" w="med" len="med"/>
              </a:ln>
            </p:spPr>
          </p:cxnSp>
          <p:sp>
            <p:nvSpPr>
              <p:cNvPr id="526" name="Google Shape;526;p39"/>
              <p:cNvSpPr/>
              <p:nvPr/>
            </p:nvSpPr>
            <p:spPr>
              <a:xfrm>
                <a:off x="4512" y="1878"/>
                <a:ext cx="66" cy="66"/>
              </a:xfrm>
              <a:custGeom>
                <a:avLst/>
                <a:gdLst/>
                <a:ahLst/>
                <a:cxnLst/>
                <a:rect l="l" t="t" r="r" b="b"/>
                <a:pathLst>
                  <a:path w="66" h="66" extrusionOk="0">
                    <a:moveTo>
                      <a:pt x="42" y="66"/>
                    </a:moveTo>
                    <a:lnTo>
                      <a:pt x="66" y="0"/>
                    </a:lnTo>
                    <a:lnTo>
                      <a:pt x="0" y="12"/>
                    </a:lnTo>
                    <a:lnTo>
                      <a:pt x="42" y="6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27" name="Google Shape;527;p39"/>
            <p:cNvGrpSpPr/>
            <p:nvPr/>
          </p:nvGrpSpPr>
          <p:grpSpPr>
            <a:xfrm>
              <a:off x="4626" y="1914"/>
              <a:ext cx="66" cy="865"/>
              <a:chOff x="4626" y="1914"/>
              <a:chExt cx="66" cy="865"/>
            </a:xfrm>
          </p:grpSpPr>
          <p:cxnSp>
            <p:nvCxnSpPr>
              <p:cNvPr id="528" name="Google Shape;528;p39"/>
              <p:cNvCxnSpPr/>
              <p:nvPr/>
            </p:nvCxnSpPr>
            <p:spPr>
              <a:xfrm>
                <a:off x="4662" y="1914"/>
                <a:ext cx="1" cy="817"/>
              </a:xfrm>
              <a:prstGeom prst="straightConnector1">
                <a:avLst/>
              </a:prstGeom>
              <a:noFill/>
              <a:ln w="9525" cap="flat" cmpd="sng">
                <a:solidFill>
                  <a:srgbClr val="000000"/>
                </a:solidFill>
                <a:prstDash val="solid"/>
                <a:round/>
                <a:headEnd type="none" w="med" len="med"/>
                <a:tailEnd type="none" w="med" len="med"/>
              </a:ln>
            </p:spPr>
          </p:cxnSp>
          <p:sp>
            <p:nvSpPr>
              <p:cNvPr id="529" name="Google Shape;529;p39"/>
              <p:cNvSpPr/>
              <p:nvPr/>
            </p:nvSpPr>
            <p:spPr>
              <a:xfrm>
                <a:off x="4626" y="2719"/>
                <a:ext cx="66" cy="60"/>
              </a:xfrm>
              <a:custGeom>
                <a:avLst/>
                <a:gdLst/>
                <a:ahLst/>
                <a:cxnLst/>
                <a:rect l="l" t="t" r="r" b="b"/>
                <a:pathLst>
                  <a:path w="66" h="60" extrusionOk="0">
                    <a:moveTo>
                      <a:pt x="0" y="0"/>
                    </a:moveTo>
                    <a:lnTo>
                      <a:pt x="36" y="60"/>
                    </a:lnTo>
                    <a:lnTo>
                      <a:pt x="66"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30" name="Google Shape;530;p39"/>
            <p:cNvSpPr/>
            <p:nvPr/>
          </p:nvSpPr>
          <p:spPr>
            <a:xfrm>
              <a:off x="3131" y="816"/>
              <a:ext cx="625" cy="39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31" name="Google Shape;531;p39"/>
            <p:cNvSpPr/>
            <p:nvPr/>
          </p:nvSpPr>
          <p:spPr>
            <a:xfrm>
              <a:off x="3191" y="840"/>
              <a:ext cx="360"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x = z+5</a:t>
              </a:r>
              <a:endParaRPr sz="2400">
                <a:solidFill>
                  <a:schemeClr val="dk1"/>
                </a:solidFill>
                <a:latin typeface="Calibri"/>
                <a:ea typeface="Calibri"/>
                <a:cs typeface="Calibri"/>
                <a:sym typeface="Calibri"/>
              </a:endParaRPr>
            </a:p>
          </p:txBody>
        </p:sp>
        <p:sp>
          <p:nvSpPr>
            <p:cNvPr id="532" name="Google Shape;532;p39"/>
            <p:cNvSpPr/>
            <p:nvPr/>
          </p:nvSpPr>
          <p:spPr>
            <a:xfrm>
              <a:off x="3612" y="840"/>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33" name="Google Shape;533;p39"/>
            <p:cNvSpPr/>
            <p:nvPr/>
          </p:nvSpPr>
          <p:spPr>
            <a:xfrm>
              <a:off x="3191" y="990"/>
              <a:ext cx="371"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z = 4*3</a:t>
              </a:r>
              <a:endParaRPr sz="2400">
                <a:solidFill>
                  <a:schemeClr val="dk1"/>
                </a:solidFill>
                <a:latin typeface="Calibri"/>
                <a:ea typeface="Calibri"/>
                <a:cs typeface="Calibri"/>
                <a:sym typeface="Calibri"/>
              </a:endParaRPr>
            </a:p>
          </p:txBody>
        </p:sp>
        <p:sp>
          <p:nvSpPr>
            <p:cNvPr id="534" name="Google Shape;534;p39"/>
            <p:cNvSpPr/>
            <p:nvPr/>
          </p:nvSpPr>
          <p:spPr>
            <a:xfrm>
              <a:off x="3588" y="990"/>
              <a:ext cx="3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535" name="Google Shape;535;p39"/>
            <p:cNvSpPr/>
            <p:nvPr/>
          </p:nvSpPr>
          <p:spPr>
            <a:xfrm>
              <a:off x="3630" y="990"/>
              <a:ext cx="5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y</a:t>
              </a:r>
              <a:endParaRPr sz="2400">
                <a:solidFill>
                  <a:schemeClr val="dk1"/>
                </a:solidFill>
                <a:latin typeface="Calibri"/>
                <a:ea typeface="Calibri"/>
                <a:cs typeface="Calibri"/>
                <a:sym typeface="Calibri"/>
              </a:endParaRPr>
            </a:p>
          </p:txBody>
        </p:sp>
        <p:sp>
          <p:nvSpPr>
            <p:cNvPr id="536" name="Google Shape;536;p39"/>
            <p:cNvSpPr/>
            <p:nvPr/>
          </p:nvSpPr>
          <p:spPr>
            <a:xfrm>
              <a:off x="3696" y="990"/>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37" name="Google Shape;537;p39"/>
            <p:cNvSpPr/>
            <p:nvPr/>
          </p:nvSpPr>
          <p:spPr>
            <a:xfrm>
              <a:off x="2555" y="1290"/>
              <a:ext cx="438" cy="29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38" name="Google Shape;538;p39"/>
            <p:cNvSpPr/>
            <p:nvPr/>
          </p:nvSpPr>
          <p:spPr>
            <a:xfrm>
              <a:off x="2615" y="1326"/>
              <a:ext cx="230"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x &gt; z</a:t>
              </a:r>
              <a:endParaRPr sz="2400">
                <a:solidFill>
                  <a:schemeClr val="dk1"/>
                </a:solidFill>
                <a:latin typeface="Calibri"/>
                <a:ea typeface="Calibri"/>
                <a:cs typeface="Calibri"/>
                <a:sym typeface="Calibri"/>
              </a:endParaRPr>
            </a:p>
          </p:txBody>
        </p:sp>
        <p:sp>
          <p:nvSpPr>
            <p:cNvPr id="539" name="Google Shape;539;p39"/>
            <p:cNvSpPr/>
            <p:nvPr/>
          </p:nvSpPr>
          <p:spPr>
            <a:xfrm>
              <a:off x="2891" y="1326"/>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40" name="Google Shape;540;p39"/>
            <p:cNvSpPr/>
            <p:nvPr/>
          </p:nvSpPr>
          <p:spPr>
            <a:xfrm>
              <a:off x="1402" y="2683"/>
              <a:ext cx="534" cy="39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41" name="Google Shape;541;p39"/>
            <p:cNvSpPr/>
            <p:nvPr/>
          </p:nvSpPr>
          <p:spPr>
            <a:xfrm>
              <a:off x="1462" y="2707"/>
              <a:ext cx="35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z = z+1</a:t>
              </a:r>
              <a:endParaRPr sz="2400">
                <a:solidFill>
                  <a:schemeClr val="dk1"/>
                </a:solidFill>
                <a:latin typeface="Calibri"/>
                <a:ea typeface="Calibri"/>
                <a:cs typeface="Calibri"/>
                <a:sym typeface="Calibri"/>
              </a:endParaRPr>
            </a:p>
          </p:txBody>
        </p:sp>
        <p:sp>
          <p:nvSpPr>
            <p:cNvPr id="542" name="Google Shape;542;p39"/>
            <p:cNvSpPr/>
            <p:nvPr/>
          </p:nvSpPr>
          <p:spPr>
            <a:xfrm>
              <a:off x="1882" y="2707"/>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43" name="Google Shape;543;p39"/>
            <p:cNvSpPr/>
            <p:nvPr/>
          </p:nvSpPr>
          <p:spPr>
            <a:xfrm>
              <a:off x="1462" y="2857"/>
              <a:ext cx="198"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u++</a:t>
              </a:r>
              <a:endParaRPr sz="2400">
                <a:solidFill>
                  <a:schemeClr val="dk1"/>
                </a:solidFill>
                <a:latin typeface="Calibri"/>
                <a:ea typeface="Calibri"/>
                <a:cs typeface="Calibri"/>
                <a:sym typeface="Calibri"/>
              </a:endParaRPr>
            </a:p>
          </p:txBody>
        </p:sp>
        <p:sp>
          <p:nvSpPr>
            <p:cNvPr id="544" name="Google Shape;544;p39"/>
            <p:cNvSpPr/>
            <p:nvPr/>
          </p:nvSpPr>
          <p:spPr>
            <a:xfrm>
              <a:off x="1684" y="2857"/>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45" name="Google Shape;545;p39"/>
            <p:cNvSpPr/>
            <p:nvPr/>
          </p:nvSpPr>
          <p:spPr>
            <a:xfrm>
              <a:off x="4710" y="2251"/>
              <a:ext cx="625"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46" name="Google Shape;546;p39"/>
            <p:cNvSpPr/>
            <p:nvPr/>
          </p:nvSpPr>
          <p:spPr>
            <a:xfrm>
              <a:off x="4770" y="2281"/>
              <a:ext cx="35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y = z+k</a:t>
              </a:r>
              <a:endParaRPr sz="2400">
                <a:solidFill>
                  <a:schemeClr val="dk1"/>
                </a:solidFill>
                <a:latin typeface="Calibri"/>
                <a:ea typeface="Calibri"/>
                <a:cs typeface="Calibri"/>
                <a:sym typeface="Calibri"/>
              </a:endParaRPr>
            </a:p>
          </p:txBody>
        </p:sp>
        <p:sp>
          <p:nvSpPr>
            <p:cNvPr id="547" name="Google Shape;547;p39"/>
            <p:cNvSpPr/>
            <p:nvPr/>
          </p:nvSpPr>
          <p:spPr>
            <a:xfrm>
              <a:off x="5185" y="2281"/>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48" name="Google Shape;548;p39"/>
            <p:cNvSpPr/>
            <p:nvPr/>
          </p:nvSpPr>
          <p:spPr>
            <a:xfrm>
              <a:off x="3083" y="2443"/>
              <a:ext cx="625" cy="19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49" name="Google Shape;549;p39"/>
            <p:cNvSpPr/>
            <p:nvPr/>
          </p:nvSpPr>
          <p:spPr>
            <a:xfrm>
              <a:off x="3143" y="2473"/>
              <a:ext cx="25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u = 0</a:t>
              </a:r>
              <a:endParaRPr sz="2400">
                <a:solidFill>
                  <a:schemeClr val="dk1"/>
                </a:solidFill>
                <a:latin typeface="Calibri"/>
                <a:ea typeface="Calibri"/>
                <a:cs typeface="Calibri"/>
                <a:sym typeface="Calibri"/>
              </a:endParaRPr>
            </a:p>
          </p:txBody>
        </p:sp>
        <p:sp>
          <p:nvSpPr>
            <p:cNvPr id="550" name="Google Shape;550;p39"/>
            <p:cNvSpPr/>
            <p:nvPr/>
          </p:nvSpPr>
          <p:spPr>
            <a:xfrm>
              <a:off x="3431" y="2473"/>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51" name="Google Shape;551;p39"/>
            <p:cNvSpPr/>
            <p:nvPr/>
          </p:nvSpPr>
          <p:spPr>
            <a:xfrm>
              <a:off x="2795" y="1722"/>
              <a:ext cx="294"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52" name="Google Shape;552;p39"/>
            <p:cNvSpPr/>
            <p:nvPr/>
          </p:nvSpPr>
          <p:spPr>
            <a:xfrm>
              <a:off x="2855" y="1758"/>
              <a:ext cx="3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f</a:t>
              </a:r>
              <a:endParaRPr sz="2400">
                <a:solidFill>
                  <a:schemeClr val="dk1"/>
                </a:solidFill>
                <a:latin typeface="Calibri"/>
                <a:ea typeface="Calibri"/>
                <a:cs typeface="Calibri"/>
                <a:sym typeface="Calibri"/>
              </a:endParaRPr>
            </a:p>
          </p:txBody>
        </p:sp>
        <p:sp>
          <p:nvSpPr>
            <p:cNvPr id="553" name="Google Shape;553;p39"/>
            <p:cNvSpPr/>
            <p:nvPr/>
          </p:nvSpPr>
          <p:spPr>
            <a:xfrm>
              <a:off x="2891" y="1758"/>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54" name="Google Shape;554;p39"/>
            <p:cNvSpPr/>
            <p:nvPr/>
          </p:nvSpPr>
          <p:spPr>
            <a:xfrm>
              <a:off x="3846" y="2347"/>
              <a:ext cx="294"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55" name="Google Shape;555;p39"/>
            <p:cNvSpPr/>
            <p:nvPr/>
          </p:nvSpPr>
          <p:spPr>
            <a:xfrm>
              <a:off x="3906" y="2383"/>
              <a:ext cx="3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f</a:t>
              </a:r>
              <a:endParaRPr sz="2400">
                <a:solidFill>
                  <a:schemeClr val="dk1"/>
                </a:solidFill>
                <a:latin typeface="Calibri"/>
                <a:ea typeface="Calibri"/>
                <a:cs typeface="Calibri"/>
                <a:sym typeface="Calibri"/>
              </a:endParaRPr>
            </a:p>
          </p:txBody>
        </p:sp>
        <p:sp>
          <p:nvSpPr>
            <p:cNvPr id="556" name="Google Shape;556;p39"/>
            <p:cNvSpPr/>
            <p:nvPr/>
          </p:nvSpPr>
          <p:spPr>
            <a:xfrm>
              <a:off x="3942" y="2383"/>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57" name="Google Shape;557;p39"/>
            <p:cNvSpPr/>
            <p:nvPr/>
          </p:nvSpPr>
          <p:spPr>
            <a:xfrm>
              <a:off x="2507" y="2347"/>
              <a:ext cx="294"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58" name="Google Shape;558;p39"/>
            <p:cNvSpPr/>
            <p:nvPr/>
          </p:nvSpPr>
          <p:spPr>
            <a:xfrm>
              <a:off x="2567" y="2383"/>
              <a:ext cx="43"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t</a:t>
              </a:r>
              <a:endParaRPr sz="2400">
                <a:solidFill>
                  <a:schemeClr val="dk1"/>
                </a:solidFill>
                <a:latin typeface="Calibri"/>
                <a:ea typeface="Calibri"/>
                <a:cs typeface="Calibri"/>
                <a:sym typeface="Calibri"/>
              </a:endParaRPr>
            </a:p>
          </p:txBody>
        </p:sp>
        <p:sp>
          <p:nvSpPr>
            <p:cNvPr id="559" name="Google Shape;559;p39"/>
            <p:cNvSpPr/>
            <p:nvPr/>
          </p:nvSpPr>
          <p:spPr>
            <a:xfrm>
              <a:off x="2603" y="2383"/>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60" name="Google Shape;560;p39"/>
            <p:cNvSpPr/>
            <p:nvPr/>
          </p:nvSpPr>
          <p:spPr>
            <a:xfrm>
              <a:off x="3846" y="1434"/>
              <a:ext cx="294"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61" name="Google Shape;561;p39"/>
            <p:cNvSpPr/>
            <p:nvPr/>
          </p:nvSpPr>
          <p:spPr>
            <a:xfrm>
              <a:off x="3906" y="1464"/>
              <a:ext cx="43"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t</a:t>
              </a:r>
              <a:endParaRPr sz="2400">
                <a:solidFill>
                  <a:schemeClr val="dk1"/>
                </a:solidFill>
                <a:latin typeface="Calibri"/>
                <a:ea typeface="Calibri"/>
                <a:cs typeface="Calibri"/>
                <a:sym typeface="Calibri"/>
              </a:endParaRPr>
            </a:p>
          </p:txBody>
        </p:sp>
        <p:sp>
          <p:nvSpPr>
            <p:cNvPr id="562" name="Google Shape;562;p39"/>
            <p:cNvSpPr/>
            <p:nvPr/>
          </p:nvSpPr>
          <p:spPr>
            <a:xfrm>
              <a:off x="3942" y="1464"/>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63" name="Google Shape;563;p39"/>
            <p:cNvSpPr/>
            <p:nvPr/>
          </p:nvSpPr>
          <p:spPr>
            <a:xfrm>
              <a:off x="3269" y="2971"/>
              <a:ext cx="439" cy="28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64" name="Google Shape;564;p39"/>
            <p:cNvSpPr/>
            <p:nvPr/>
          </p:nvSpPr>
          <p:spPr>
            <a:xfrm>
              <a:off x="3329" y="3001"/>
              <a:ext cx="24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u &lt; x</a:t>
              </a:r>
              <a:endParaRPr sz="2400">
                <a:solidFill>
                  <a:schemeClr val="dk1"/>
                </a:solidFill>
                <a:latin typeface="Calibri"/>
                <a:ea typeface="Calibri"/>
                <a:cs typeface="Calibri"/>
                <a:sym typeface="Calibri"/>
              </a:endParaRPr>
            </a:p>
          </p:txBody>
        </p:sp>
        <p:sp>
          <p:nvSpPr>
            <p:cNvPr id="565" name="Google Shape;565;p39"/>
            <p:cNvSpPr/>
            <p:nvPr/>
          </p:nvSpPr>
          <p:spPr>
            <a:xfrm>
              <a:off x="3612" y="3001"/>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66" name="Google Shape;566;p39"/>
            <p:cNvSpPr/>
            <p:nvPr/>
          </p:nvSpPr>
          <p:spPr>
            <a:xfrm>
              <a:off x="2987" y="528"/>
              <a:ext cx="288"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67" name="Google Shape;567;p39"/>
            <p:cNvSpPr/>
            <p:nvPr/>
          </p:nvSpPr>
          <p:spPr>
            <a:xfrm>
              <a:off x="3047" y="558"/>
              <a:ext cx="6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1</a:t>
              </a:r>
              <a:endParaRPr sz="2400">
                <a:solidFill>
                  <a:schemeClr val="dk1"/>
                </a:solidFill>
                <a:latin typeface="Calibri"/>
                <a:ea typeface="Calibri"/>
                <a:cs typeface="Calibri"/>
                <a:sym typeface="Calibri"/>
              </a:endParaRPr>
            </a:p>
          </p:txBody>
        </p:sp>
        <p:sp>
          <p:nvSpPr>
            <p:cNvPr id="568" name="Google Shape;568;p39"/>
            <p:cNvSpPr/>
            <p:nvPr/>
          </p:nvSpPr>
          <p:spPr>
            <a:xfrm>
              <a:off x="3119" y="558"/>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69" name="Google Shape;569;p39"/>
            <p:cNvSpPr/>
            <p:nvPr/>
          </p:nvSpPr>
          <p:spPr>
            <a:xfrm>
              <a:off x="2987" y="1290"/>
              <a:ext cx="288"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70" name="Google Shape;570;p39"/>
            <p:cNvSpPr/>
            <p:nvPr/>
          </p:nvSpPr>
          <p:spPr>
            <a:xfrm>
              <a:off x="3047" y="1326"/>
              <a:ext cx="6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571" name="Google Shape;571;p39"/>
            <p:cNvSpPr/>
            <p:nvPr/>
          </p:nvSpPr>
          <p:spPr>
            <a:xfrm>
              <a:off x="3119" y="1326"/>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72" name="Google Shape;572;p39"/>
            <p:cNvSpPr/>
            <p:nvPr/>
          </p:nvSpPr>
          <p:spPr>
            <a:xfrm>
              <a:off x="2963" y="2107"/>
              <a:ext cx="288"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73" name="Google Shape;573;p39"/>
            <p:cNvSpPr/>
            <p:nvPr/>
          </p:nvSpPr>
          <p:spPr>
            <a:xfrm>
              <a:off x="3023" y="2143"/>
              <a:ext cx="6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3</a:t>
              </a:r>
              <a:endParaRPr sz="2400">
                <a:solidFill>
                  <a:schemeClr val="dk1"/>
                </a:solidFill>
                <a:latin typeface="Calibri"/>
                <a:ea typeface="Calibri"/>
                <a:cs typeface="Calibri"/>
                <a:sym typeface="Calibri"/>
              </a:endParaRPr>
            </a:p>
          </p:txBody>
        </p:sp>
        <p:sp>
          <p:nvSpPr>
            <p:cNvPr id="574" name="Google Shape;574;p39"/>
            <p:cNvSpPr/>
            <p:nvPr/>
          </p:nvSpPr>
          <p:spPr>
            <a:xfrm>
              <a:off x="3095" y="2143"/>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75" name="Google Shape;575;p39"/>
            <p:cNvSpPr/>
            <p:nvPr/>
          </p:nvSpPr>
          <p:spPr>
            <a:xfrm>
              <a:off x="3083" y="624"/>
              <a:ext cx="288"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76" name="Google Shape;576;p39"/>
            <p:cNvSpPr/>
            <p:nvPr/>
          </p:nvSpPr>
          <p:spPr>
            <a:xfrm>
              <a:off x="3143" y="660"/>
              <a:ext cx="0" cy="233"/>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77" name="Google Shape;577;p39"/>
            <p:cNvSpPr/>
            <p:nvPr/>
          </p:nvSpPr>
          <p:spPr>
            <a:xfrm>
              <a:off x="3215" y="660"/>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78" name="Google Shape;578;p39"/>
            <p:cNvSpPr/>
            <p:nvPr/>
          </p:nvSpPr>
          <p:spPr>
            <a:xfrm>
              <a:off x="2963" y="2875"/>
              <a:ext cx="288"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79" name="Google Shape;579;p39"/>
            <p:cNvSpPr/>
            <p:nvPr/>
          </p:nvSpPr>
          <p:spPr>
            <a:xfrm>
              <a:off x="3023" y="2899"/>
              <a:ext cx="6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4</a:t>
              </a:r>
              <a:endParaRPr sz="2400">
                <a:solidFill>
                  <a:schemeClr val="dk1"/>
                </a:solidFill>
                <a:latin typeface="Calibri"/>
                <a:ea typeface="Calibri"/>
                <a:cs typeface="Calibri"/>
                <a:sym typeface="Calibri"/>
              </a:endParaRPr>
            </a:p>
          </p:txBody>
        </p:sp>
        <p:sp>
          <p:nvSpPr>
            <p:cNvPr id="580" name="Google Shape;580;p39"/>
            <p:cNvSpPr/>
            <p:nvPr/>
          </p:nvSpPr>
          <p:spPr>
            <a:xfrm>
              <a:off x="3095" y="2899"/>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81" name="Google Shape;581;p39"/>
            <p:cNvSpPr/>
            <p:nvPr/>
          </p:nvSpPr>
          <p:spPr>
            <a:xfrm>
              <a:off x="2074" y="2347"/>
              <a:ext cx="295"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82" name="Google Shape;582;p39"/>
            <p:cNvSpPr/>
            <p:nvPr/>
          </p:nvSpPr>
          <p:spPr>
            <a:xfrm>
              <a:off x="2134" y="2383"/>
              <a:ext cx="6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5</a:t>
              </a:r>
              <a:endParaRPr sz="2400">
                <a:solidFill>
                  <a:schemeClr val="dk1"/>
                </a:solidFill>
                <a:latin typeface="Calibri"/>
                <a:ea typeface="Calibri"/>
                <a:cs typeface="Calibri"/>
                <a:sym typeface="Calibri"/>
              </a:endParaRPr>
            </a:p>
          </p:txBody>
        </p:sp>
        <p:sp>
          <p:nvSpPr>
            <p:cNvPr id="583" name="Google Shape;583;p39"/>
            <p:cNvSpPr/>
            <p:nvPr/>
          </p:nvSpPr>
          <p:spPr>
            <a:xfrm>
              <a:off x="2206" y="2383"/>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84" name="Google Shape;584;p39"/>
            <p:cNvSpPr/>
            <p:nvPr/>
          </p:nvSpPr>
          <p:spPr>
            <a:xfrm>
              <a:off x="4542" y="1674"/>
              <a:ext cx="294"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85" name="Google Shape;585;p39"/>
            <p:cNvSpPr/>
            <p:nvPr/>
          </p:nvSpPr>
          <p:spPr>
            <a:xfrm>
              <a:off x="4602" y="1710"/>
              <a:ext cx="6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6</a:t>
              </a:r>
              <a:endParaRPr sz="2400">
                <a:solidFill>
                  <a:schemeClr val="dk1"/>
                </a:solidFill>
                <a:latin typeface="Calibri"/>
                <a:ea typeface="Calibri"/>
                <a:cs typeface="Calibri"/>
                <a:sym typeface="Calibri"/>
              </a:endParaRPr>
            </a:p>
          </p:txBody>
        </p:sp>
        <p:sp>
          <p:nvSpPr>
            <p:cNvPr id="586" name="Google Shape;586;p39"/>
            <p:cNvSpPr/>
            <p:nvPr/>
          </p:nvSpPr>
          <p:spPr>
            <a:xfrm>
              <a:off x="4674" y="1710"/>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87" name="Google Shape;587;p39"/>
            <p:cNvSpPr/>
            <p:nvPr/>
          </p:nvSpPr>
          <p:spPr>
            <a:xfrm>
              <a:off x="4542" y="2779"/>
              <a:ext cx="294"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88" name="Google Shape;588;p39"/>
            <p:cNvSpPr/>
            <p:nvPr/>
          </p:nvSpPr>
          <p:spPr>
            <a:xfrm>
              <a:off x="4602" y="2809"/>
              <a:ext cx="6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7</a:t>
              </a:r>
              <a:endParaRPr sz="2400">
                <a:solidFill>
                  <a:schemeClr val="dk1"/>
                </a:solidFill>
                <a:latin typeface="Calibri"/>
                <a:ea typeface="Calibri"/>
                <a:cs typeface="Calibri"/>
                <a:sym typeface="Calibri"/>
              </a:endParaRPr>
            </a:p>
          </p:txBody>
        </p:sp>
        <p:sp>
          <p:nvSpPr>
            <p:cNvPr id="589" name="Google Shape;589;p39"/>
            <p:cNvSpPr/>
            <p:nvPr/>
          </p:nvSpPr>
          <p:spPr>
            <a:xfrm>
              <a:off x="4674" y="2809"/>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90" name="Google Shape;590;p39"/>
            <p:cNvSpPr/>
            <p:nvPr/>
          </p:nvSpPr>
          <p:spPr>
            <a:xfrm>
              <a:off x="1714" y="3445"/>
              <a:ext cx="2834" cy="2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91" name="Google Shape;591;p39"/>
            <p:cNvSpPr/>
            <p:nvPr/>
          </p:nvSpPr>
          <p:spPr>
            <a:xfrm>
              <a:off x="1774" y="3487"/>
              <a:ext cx="0" cy="233"/>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92" name="Google Shape;592;p39"/>
            <p:cNvSpPr/>
            <p:nvPr/>
          </p:nvSpPr>
          <p:spPr>
            <a:xfrm>
              <a:off x="4242" y="3487"/>
              <a:ext cx="33" cy="174"/>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800"/>
                <a:buFont typeface="Arial"/>
                <a:buNone/>
              </a:pPr>
              <a:r>
                <a:rPr lang="en-US" sz="18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93" name="Google Shape;593;p39"/>
            <p:cNvSpPr/>
            <p:nvPr/>
          </p:nvSpPr>
          <p:spPr>
            <a:xfrm>
              <a:off x="1930" y="1818"/>
              <a:ext cx="439" cy="29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94" name="Google Shape;594;p39"/>
            <p:cNvSpPr/>
            <p:nvPr/>
          </p:nvSpPr>
          <p:spPr>
            <a:xfrm>
              <a:off x="1990" y="1842"/>
              <a:ext cx="156" cy="174"/>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800"/>
                <a:buFont typeface="Arial"/>
                <a:buNone/>
              </a:pPr>
              <a:r>
                <a:rPr lang="en-US" sz="1800" b="1">
                  <a:solidFill>
                    <a:srgbClr val="000000"/>
                  </a:solidFill>
                  <a:latin typeface="Calibri"/>
                  <a:ea typeface="Calibri"/>
                  <a:cs typeface="Calibri"/>
                  <a:sym typeface="Calibri"/>
                </a:rPr>
                <a:t>R1</a:t>
              </a:r>
              <a:endParaRPr sz="2400">
                <a:solidFill>
                  <a:schemeClr val="dk1"/>
                </a:solidFill>
                <a:latin typeface="Calibri"/>
                <a:ea typeface="Calibri"/>
                <a:cs typeface="Calibri"/>
                <a:sym typeface="Calibri"/>
              </a:endParaRPr>
            </a:p>
          </p:txBody>
        </p:sp>
        <p:sp>
          <p:nvSpPr>
            <p:cNvPr id="595" name="Google Shape;595;p39"/>
            <p:cNvSpPr/>
            <p:nvPr/>
          </p:nvSpPr>
          <p:spPr>
            <a:xfrm>
              <a:off x="2176" y="1842"/>
              <a:ext cx="33" cy="174"/>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800"/>
                <a:buFont typeface="Arial"/>
                <a:buNone/>
              </a:pPr>
              <a:r>
                <a:rPr lang="en-US" sz="1800" b="1">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96" name="Google Shape;596;p39"/>
            <p:cNvSpPr/>
            <p:nvPr/>
          </p:nvSpPr>
          <p:spPr>
            <a:xfrm>
              <a:off x="3365" y="1866"/>
              <a:ext cx="439" cy="29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97" name="Google Shape;597;p39"/>
            <p:cNvSpPr/>
            <p:nvPr/>
          </p:nvSpPr>
          <p:spPr>
            <a:xfrm>
              <a:off x="3425" y="1884"/>
              <a:ext cx="156" cy="174"/>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800"/>
                <a:buFont typeface="Arial"/>
                <a:buNone/>
              </a:pPr>
              <a:r>
                <a:rPr lang="en-US" sz="1800" b="1">
                  <a:solidFill>
                    <a:srgbClr val="000000"/>
                  </a:solidFill>
                  <a:latin typeface="Calibri"/>
                  <a:ea typeface="Calibri"/>
                  <a:cs typeface="Calibri"/>
                  <a:sym typeface="Calibri"/>
                </a:rPr>
                <a:t>R2</a:t>
              </a:r>
              <a:endParaRPr sz="2400">
                <a:solidFill>
                  <a:schemeClr val="dk1"/>
                </a:solidFill>
                <a:latin typeface="Calibri"/>
                <a:ea typeface="Calibri"/>
                <a:cs typeface="Calibri"/>
                <a:sym typeface="Calibri"/>
              </a:endParaRPr>
            </a:p>
          </p:txBody>
        </p:sp>
        <p:sp>
          <p:nvSpPr>
            <p:cNvPr id="598" name="Google Shape;598;p39"/>
            <p:cNvSpPr/>
            <p:nvPr/>
          </p:nvSpPr>
          <p:spPr>
            <a:xfrm>
              <a:off x="3612" y="1884"/>
              <a:ext cx="33" cy="174"/>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800"/>
                <a:buFont typeface="Arial"/>
                <a:buNone/>
              </a:pPr>
              <a:r>
                <a:rPr lang="en-US" sz="1800" b="1">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99" name="Google Shape;599;p39"/>
            <p:cNvSpPr/>
            <p:nvPr/>
          </p:nvSpPr>
          <p:spPr>
            <a:xfrm>
              <a:off x="2170" y="2779"/>
              <a:ext cx="439" cy="29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600" name="Google Shape;600;p39"/>
            <p:cNvSpPr/>
            <p:nvPr/>
          </p:nvSpPr>
          <p:spPr>
            <a:xfrm>
              <a:off x="2230" y="2803"/>
              <a:ext cx="156" cy="174"/>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800"/>
                <a:buFont typeface="Arial"/>
                <a:buNone/>
              </a:pPr>
              <a:r>
                <a:rPr lang="en-US" sz="1800" b="1">
                  <a:solidFill>
                    <a:srgbClr val="000000"/>
                  </a:solidFill>
                  <a:latin typeface="Calibri"/>
                  <a:ea typeface="Calibri"/>
                  <a:cs typeface="Calibri"/>
                  <a:sym typeface="Calibri"/>
                </a:rPr>
                <a:t>R3</a:t>
              </a:r>
              <a:endParaRPr sz="2400">
                <a:solidFill>
                  <a:schemeClr val="dk1"/>
                </a:solidFill>
                <a:latin typeface="Calibri"/>
                <a:ea typeface="Calibri"/>
                <a:cs typeface="Calibri"/>
                <a:sym typeface="Calibri"/>
              </a:endParaRPr>
            </a:p>
          </p:txBody>
        </p:sp>
        <p:sp>
          <p:nvSpPr>
            <p:cNvPr id="601" name="Google Shape;601;p39"/>
            <p:cNvSpPr/>
            <p:nvPr/>
          </p:nvSpPr>
          <p:spPr>
            <a:xfrm>
              <a:off x="2417" y="2803"/>
              <a:ext cx="33" cy="174"/>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800"/>
                <a:buFont typeface="Arial"/>
                <a:buNone/>
              </a:pPr>
              <a:r>
                <a:rPr lang="en-US" sz="1800" b="1">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02" name="Google Shape;602;p39"/>
            <p:cNvSpPr/>
            <p:nvPr/>
          </p:nvSpPr>
          <p:spPr>
            <a:xfrm>
              <a:off x="543" y="480"/>
              <a:ext cx="1345" cy="1008"/>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603" name="Google Shape;603;p39"/>
            <p:cNvSpPr/>
            <p:nvPr/>
          </p:nvSpPr>
          <p:spPr>
            <a:xfrm>
              <a:off x="609" y="510"/>
              <a:ext cx="113"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V(</a:t>
              </a:r>
              <a:endParaRPr sz="2400">
                <a:solidFill>
                  <a:schemeClr val="dk1"/>
                </a:solidFill>
                <a:latin typeface="Calibri"/>
                <a:ea typeface="Calibri"/>
                <a:cs typeface="Calibri"/>
                <a:sym typeface="Calibri"/>
              </a:endParaRPr>
            </a:p>
          </p:txBody>
        </p:sp>
        <p:sp>
          <p:nvSpPr>
            <p:cNvPr id="604" name="Google Shape;604;p39"/>
            <p:cNvSpPr/>
            <p:nvPr/>
          </p:nvSpPr>
          <p:spPr>
            <a:xfrm>
              <a:off x="735" y="510"/>
              <a:ext cx="310"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G) = 3</a:t>
              </a:r>
              <a:endParaRPr sz="2400">
                <a:solidFill>
                  <a:schemeClr val="dk1"/>
                </a:solidFill>
                <a:latin typeface="Calibri"/>
                <a:ea typeface="Calibri"/>
                <a:cs typeface="Calibri"/>
                <a:sym typeface="Calibri"/>
              </a:endParaRPr>
            </a:p>
          </p:txBody>
        </p:sp>
        <p:sp>
          <p:nvSpPr>
            <p:cNvPr id="605" name="Google Shape;605;p39"/>
            <p:cNvSpPr/>
            <p:nvPr/>
          </p:nvSpPr>
          <p:spPr>
            <a:xfrm>
              <a:off x="1096" y="510"/>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06" name="Google Shape;606;p39"/>
            <p:cNvSpPr/>
            <p:nvPr/>
          </p:nvSpPr>
          <p:spPr>
            <a:xfrm>
              <a:off x="609" y="660"/>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07" name="Google Shape;607;p39"/>
            <p:cNvSpPr/>
            <p:nvPr/>
          </p:nvSpPr>
          <p:spPr>
            <a:xfrm>
              <a:off x="615" y="685"/>
              <a:ext cx="804" cy="151"/>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dirty="0" err="1">
                  <a:solidFill>
                    <a:srgbClr val="000000"/>
                  </a:solidFill>
                  <a:latin typeface="Calibri"/>
                  <a:ea typeface="Calibri"/>
                  <a:cs typeface="Calibri"/>
                  <a:sym typeface="Calibri"/>
                </a:rPr>
                <a:t>Tập</a:t>
              </a:r>
              <a:r>
                <a:rPr lang="en-US" sz="1600" dirty="0">
                  <a:solidFill>
                    <a:srgbClr val="000000"/>
                  </a:solidFill>
                  <a:latin typeface="Calibri"/>
                  <a:ea typeface="Calibri"/>
                  <a:cs typeface="Calibri"/>
                  <a:sym typeface="Calibri"/>
                </a:rPr>
                <a:t> </a:t>
              </a:r>
              <a:r>
                <a:rPr lang="en-US" sz="1600" dirty="0" err="1">
                  <a:solidFill>
                    <a:srgbClr val="000000"/>
                  </a:solidFill>
                  <a:latin typeface="Calibri"/>
                  <a:ea typeface="Calibri"/>
                  <a:cs typeface="Calibri"/>
                  <a:sym typeface="Calibri"/>
                </a:rPr>
                <a:t>cơ</a:t>
              </a:r>
              <a:r>
                <a:rPr lang="en-US" sz="1600" dirty="0">
                  <a:solidFill>
                    <a:srgbClr val="000000"/>
                  </a:solidFill>
                  <a:latin typeface="Calibri"/>
                  <a:ea typeface="Calibri"/>
                  <a:cs typeface="Calibri"/>
                  <a:sym typeface="Calibri"/>
                </a:rPr>
                <a:t> </a:t>
              </a:r>
              <a:r>
                <a:rPr lang="en-US" sz="1600" dirty="0" err="1">
                  <a:solidFill>
                    <a:srgbClr val="000000"/>
                  </a:solidFill>
                  <a:latin typeface="Calibri"/>
                  <a:ea typeface="Calibri"/>
                  <a:cs typeface="Calibri"/>
                  <a:sym typeface="Calibri"/>
                </a:rPr>
                <a:t>sở</a:t>
              </a:r>
              <a:r>
                <a:rPr lang="en-US" sz="1600" dirty="0">
                  <a:solidFill>
                    <a:srgbClr val="000000"/>
                  </a:solidFill>
                  <a:latin typeface="Calibri"/>
                  <a:ea typeface="Calibri"/>
                  <a:cs typeface="Calibri"/>
                  <a:sym typeface="Calibri"/>
                </a:rPr>
                <a:t>:</a:t>
              </a:r>
              <a:endParaRPr sz="2400" dirty="0">
                <a:solidFill>
                  <a:schemeClr val="dk1"/>
                </a:solidFill>
                <a:latin typeface="Calibri"/>
                <a:ea typeface="Calibri"/>
                <a:cs typeface="Calibri"/>
                <a:sym typeface="Calibri"/>
              </a:endParaRPr>
            </a:p>
          </p:txBody>
        </p:sp>
        <p:sp>
          <p:nvSpPr>
            <p:cNvPr id="608" name="Google Shape;608;p39"/>
            <p:cNvSpPr/>
            <p:nvPr/>
          </p:nvSpPr>
          <p:spPr>
            <a:xfrm>
              <a:off x="1168" y="804"/>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09" name="Google Shape;609;p39"/>
            <p:cNvSpPr/>
            <p:nvPr/>
          </p:nvSpPr>
          <p:spPr>
            <a:xfrm>
              <a:off x="1068" y="948"/>
              <a:ext cx="702"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dirty="0">
                  <a:solidFill>
                    <a:srgbClr val="000000"/>
                  </a:solidFill>
                  <a:latin typeface="Calibri"/>
                  <a:ea typeface="Calibri"/>
                  <a:cs typeface="Calibri"/>
                  <a:sym typeface="Calibri"/>
                </a:rPr>
                <a:t>1, 2, 3, 4, 6, 7</a:t>
              </a:r>
              <a:endParaRPr sz="2400" dirty="0">
                <a:solidFill>
                  <a:schemeClr val="dk1"/>
                </a:solidFill>
                <a:latin typeface="Calibri"/>
                <a:ea typeface="Calibri"/>
                <a:cs typeface="Calibri"/>
                <a:sym typeface="Calibri"/>
              </a:endParaRPr>
            </a:p>
          </p:txBody>
        </p:sp>
        <p:sp>
          <p:nvSpPr>
            <p:cNvPr id="610" name="Google Shape;610;p39"/>
            <p:cNvSpPr/>
            <p:nvPr/>
          </p:nvSpPr>
          <p:spPr>
            <a:xfrm>
              <a:off x="1390" y="954"/>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11" name="Google Shape;611;p39"/>
            <p:cNvSpPr/>
            <p:nvPr/>
          </p:nvSpPr>
          <p:spPr>
            <a:xfrm>
              <a:off x="609" y="1098"/>
              <a:ext cx="956"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1, 2, 3, 4, 5, 4, 6, 7</a:t>
              </a:r>
              <a:endParaRPr sz="2400">
                <a:solidFill>
                  <a:schemeClr val="dk1"/>
                </a:solidFill>
                <a:latin typeface="Calibri"/>
                <a:ea typeface="Calibri"/>
                <a:cs typeface="Calibri"/>
                <a:sym typeface="Calibri"/>
              </a:endParaRPr>
            </a:p>
          </p:txBody>
        </p:sp>
        <p:sp>
          <p:nvSpPr>
            <p:cNvPr id="612" name="Google Shape;612;p39"/>
            <p:cNvSpPr/>
            <p:nvPr/>
          </p:nvSpPr>
          <p:spPr>
            <a:xfrm>
              <a:off x="1678" y="1098"/>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13" name="Google Shape;613;p39"/>
            <p:cNvSpPr/>
            <p:nvPr/>
          </p:nvSpPr>
          <p:spPr>
            <a:xfrm>
              <a:off x="609" y="1248"/>
              <a:ext cx="447"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1, 2, 6, 7</a:t>
              </a:r>
              <a:endParaRPr sz="2400">
                <a:solidFill>
                  <a:schemeClr val="dk1"/>
                </a:solidFill>
                <a:latin typeface="Calibri"/>
                <a:ea typeface="Calibri"/>
                <a:cs typeface="Calibri"/>
                <a:sym typeface="Calibri"/>
              </a:endParaRPr>
            </a:p>
          </p:txBody>
        </p:sp>
        <p:sp>
          <p:nvSpPr>
            <p:cNvPr id="614" name="Google Shape;614;p39"/>
            <p:cNvSpPr/>
            <p:nvPr/>
          </p:nvSpPr>
          <p:spPr>
            <a:xfrm>
              <a:off x="1108" y="1248"/>
              <a:ext cx="29" cy="15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grpSp>
      <p:sp>
        <p:nvSpPr>
          <p:cNvPr id="615" name="Google Shape;615;p39"/>
          <p:cNvSpPr/>
          <p:nvPr/>
        </p:nvSpPr>
        <p:spPr>
          <a:xfrm>
            <a:off x="6027738" y="7545"/>
            <a:ext cx="3108543" cy="181588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onsolas"/>
                <a:ea typeface="Consolas"/>
                <a:cs typeface="Consolas"/>
                <a:sym typeface="Consolas"/>
              </a:rPr>
              <a:t>x = z+5;</a:t>
            </a:r>
            <a:endParaRPr/>
          </a:p>
          <a:p>
            <a:pPr marL="0" marR="0" lvl="0" indent="0" algn="l" rtl="0">
              <a:spcBef>
                <a:spcPts val="0"/>
              </a:spcBef>
              <a:spcAft>
                <a:spcPts val="0"/>
              </a:spcAft>
              <a:buNone/>
            </a:pPr>
            <a:r>
              <a:rPr lang="en-US" sz="1600">
                <a:solidFill>
                  <a:schemeClr val="lt1"/>
                </a:solidFill>
                <a:latin typeface="Consolas"/>
                <a:ea typeface="Consolas"/>
                <a:cs typeface="Consolas"/>
                <a:sym typeface="Consolas"/>
              </a:rPr>
              <a:t>z = 4*3-y;</a:t>
            </a:r>
            <a:endParaRPr/>
          </a:p>
          <a:p>
            <a:pPr marL="0" marR="0" lvl="0" indent="0" algn="l" rtl="0">
              <a:spcBef>
                <a:spcPts val="0"/>
              </a:spcBef>
              <a:spcAft>
                <a:spcPts val="0"/>
              </a:spcAft>
              <a:buNone/>
            </a:pPr>
            <a:r>
              <a:rPr lang="en-US" sz="1600">
                <a:solidFill>
                  <a:schemeClr val="lt1"/>
                </a:solidFill>
                <a:latin typeface="Consolas"/>
                <a:ea typeface="Consolas"/>
                <a:cs typeface="Consolas"/>
                <a:sym typeface="Consolas"/>
              </a:rPr>
              <a:t>if(x&gt;z) goto A;</a:t>
            </a:r>
            <a:endParaRPr/>
          </a:p>
          <a:p>
            <a:pPr marL="0" marR="0" lvl="0" indent="0" algn="l" rtl="0">
              <a:spcBef>
                <a:spcPts val="0"/>
              </a:spcBef>
              <a:spcAft>
                <a:spcPts val="0"/>
              </a:spcAft>
              <a:buNone/>
            </a:pPr>
            <a:r>
              <a:rPr lang="en-US" sz="1600">
                <a:solidFill>
                  <a:schemeClr val="lt1"/>
                </a:solidFill>
                <a:latin typeface="Consolas"/>
                <a:ea typeface="Consolas"/>
                <a:cs typeface="Consolas"/>
                <a:sym typeface="Consolas"/>
              </a:rPr>
              <a:t>for(u=0; u&lt;x; u++) {</a:t>
            </a:r>
            <a:endParaRPr/>
          </a:p>
          <a:p>
            <a:pPr marL="0" marR="0" lvl="0" indent="0" algn="l" rtl="0">
              <a:spcBef>
                <a:spcPts val="0"/>
              </a:spcBef>
              <a:spcAft>
                <a:spcPts val="0"/>
              </a:spcAft>
              <a:buNone/>
            </a:pPr>
            <a:r>
              <a:rPr lang="en-US" sz="1600">
                <a:solidFill>
                  <a:schemeClr val="lt1"/>
                </a:solidFill>
                <a:latin typeface="Consolas"/>
                <a:ea typeface="Consolas"/>
                <a:cs typeface="Consolas"/>
                <a:sym typeface="Consolas"/>
              </a:rPr>
              <a:t>  z = z+1;</a:t>
            </a:r>
            <a:endParaRPr/>
          </a:p>
          <a:p>
            <a:pPr marL="0" marR="0" lvl="0" indent="0" algn="l" rtl="0">
              <a:spcBef>
                <a:spcPts val="0"/>
              </a:spcBef>
              <a:spcAft>
                <a:spcPts val="0"/>
              </a:spcAft>
              <a:buNone/>
            </a:pPr>
            <a:r>
              <a:rPr lang="en-US" sz="1600">
                <a:solidFill>
                  <a:schemeClr val="lt1"/>
                </a:solidFill>
                <a:latin typeface="Consolas"/>
                <a:ea typeface="Consolas"/>
                <a:cs typeface="Consolas"/>
                <a:sym typeface="Consolas"/>
              </a:rPr>
              <a:t>}</a:t>
            </a:r>
            <a:endParaRPr/>
          </a:p>
          <a:p>
            <a:pPr marL="0" marR="0" lvl="0" indent="0" algn="l" rtl="0">
              <a:spcBef>
                <a:spcPts val="0"/>
              </a:spcBef>
              <a:spcAft>
                <a:spcPts val="0"/>
              </a:spcAft>
              <a:buNone/>
            </a:pPr>
            <a:r>
              <a:rPr lang="en-US" sz="1600">
                <a:solidFill>
                  <a:schemeClr val="lt1"/>
                </a:solidFill>
                <a:latin typeface="Consolas"/>
                <a:ea typeface="Consolas"/>
                <a:cs typeface="Consolas"/>
                <a:sym typeface="Consolas"/>
              </a:rPr>
              <a:t>A: y = z+k;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0"/>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Kiểm thử cấu trúc với chương trình sau</a:t>
            </a:r>
            <a:endParaRPr sz="4000"/>
          </a:p>
        </p:txBody>
      </p:sp>
      <p:sp>
        <p:nvSpPr>
          <p:cNvPr id="622" name="Google Shape;622;p40"/>
          <p:cNvSpPr txBox="1">
            <a:spLocks noGrp="1"/>
          </p:cNvSpPr>
          <p:nvPr>
            <p:ph type="body" idx="1"/>
          </p:nvPr>
        </p:nvSpPr>
        <p:spPr>
          <a:xfrm>
            <a:off x="685800" y="1592263"/>
            <a:ext cx="8458200" cy="5265737"/>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1800"/>
              <a:buFont typeface="Consolas"/>
              <a:buNone/>
            </a:pPr>
            <a:r>
              <a:rPr lang="en-US" sz="1800">
                <a:latin typeface="Consolas"/>
                <a:ea typeface="Consolas"/>
                <a:cs typeface="Consolas"/>
                <a:sym typeface="Consolas"/>
              </a:rPr>
              <a:t>Procedure Validate_Pin(Validate_Pin, Return_Code)</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Validate_pin = FALSE</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Return_Code = GOOD</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Pin_Count = 0</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do until Valid_Pin = TRUE or Pin_Count&gt;2 or Return_Code = CANCEL</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begin</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get_Pin_Number(Pin_Number, Return_Code)</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if (Return_Code = CANCEL)</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begin</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call Validate_Pin_Number(Pin_Number, Valid_Pin)</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if (Valid_Pin = FALSE) then</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begin</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output “Invalid PIN, please re-enter PIN”</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Pin_Count = Pin_Count + 1</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end</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end</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end</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return(Valid_Pin, Return_Code)</a:t>
            </a:r>
            <a:endParaRPr/>
          </a:p>
        </p:txBody>
      </p:sp>
      <p:sp>
        <p:nvSpPr>
          <p:cNvPr id="623" name="Google Shape;62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1"/>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Kiểm thử cấu trúc với chương trình sau</a:t>
            </a:r>
            <a:endParaRPr sz="4000"/>
          </a:p>
        </p:txBody>
      </p:sp>
      <p:sp>
        <p:nvSpPr>
          <p:cNvPr id="630" name="Google Shape;630;p41"/>
          <p:cNvSpPr txBox="1">
            <a:spLocks noGrp="1"/>
          </p:cNvSpPr>
          <p:nvPr>
            <p:ph type="body" idx="1"/>
          </p:nvPr>
        </p:nvSpPr>
        <p:spPr>
          <a:xfrm>
            <a:off x="685800" y="1592263"/>
            <a:ext cx="7454900" cy="4948237"/>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chemeClr val="dk1"/>
              </a:buClr>
              <a:buSzPts val="1800"/>
              <a:buFont typeface="Consolas"/>
              <a:buNone/>
            </a:pPr>
            <a:r>
              <a:rPr lang="en-US" sz="1800">
                <a:latin typeface="Consolas"/>
                <a:ea typeface="Consolas"/>
                <a:cs typeface="Consolas"/>
                <a:sym typeface="Consolas"/>
              </a:rPr>
              <a:t>% macro Euclid</a:t>
            </a:r>
            <a:endParaRPr/>
          </a:p>
          <a:p>
            <a:pPr marL="457200" lvl="0" indent="-457200" algn="l" rtl="0">
              <a:lnSpc>
                <a:spcPct val="90000"/>
              </a:lnSpc>
              <a:spcBef>
                <a:spcPts val="360"/>
              </a:spcBef>
              <a:spcAft>
                <a:spcPts val="0"/>
              </a:spcAft>
              <a:buClr>
                <a:schemeClr val="dk1"/>
              </a:buClr>
              <a:buSzPts val="1800"/>
              <a:buFont typeface="Consolas"/>
              <a:buNone/>
            </a:pPr>
            <a:r>
              <a:rPr lang="en-US" sz="1800">
                <a:latin typeface="Consolas"/>
                <a:ea typeface="Consolas"/>
                <a:cs typeface="Consolas"/>
                <a:sym typeface="Consolas"/>
              </a:rPr>
              <a:t>0  data _null_;</a:t>
            </a:r>
            <a:endParaRPr/>
          </a:p>
          <a:p>
            <a:pPr marL="457200" lvl="0" indent="-457200" algn="l" rtl="0">
              <a:lnSpc>
                <a:spcPct val="90000"/>
              </a:lnSpc>
              <a:spcBef>
                <a:spcPts val="360"/>
              </a:spcBef>
              <a:spcAft>
                <a:spcPts val="0"/>
              </a:spcAft>
              <a:buClr>
                <a:schemeClr val="dk1"/>
              </a:buClr>
              <a:buSzPts val="1800"/>
              <a:buFont typeface="Consolas"/>
              <a:buNone/>
            </a:pPr>
            <a:r>
              <a:rPr lang="en-US" sz="1800">
                <a:latin typeface="Consolas"/>
                <a:ea typeface="Consolas"/>
                <a:cs typeface="Consolas"/>
                <a:sym typeface="Consolas"/>
              </a:rPr>
              <a:t>    retain m &amp;m n &amp;n</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if (n&gt;m) then do;</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  r = m;</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  m = n;</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  n = r;</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end;</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r = mod(m, n);</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do while (r ne o);</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  m = n;</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  n = r;</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  r = mod(m, n);</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end;</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put n=;</a:t>
            </a:r>
            <a:endParaRPr/>
          </a:p>
          <a:p>
            <a:pPr marL="457200" lvl="0" indent="-457200" algn="l" rtl="0">
              <a:lnSpc>
                <a:spcPct val="90000"/>
              </a:lnSpc>
              <a:spcBef>
                <a:spcPts val="360"/>
              </a:spcBef>
              <a:spcAft>
                <a:spcPts val="0"/>
              </a:spcAft>
              <a:buClr>
                <a:schemeClr val="dk1"/>
              </a:buClr>
              <a:buSzPts val="1800"/>
              <a:buFont typeface="Consolas"/>
              <a:buAutoNum type="arabicPlain"/>
            </a:pPr>
            <a:r>
              <a:rPr lang="en-US" sz="1800">
                <a:latin typeface="Consolas"/>
                <a:ea typeface="Consolas"/>
                <a:cs typeface="Consolas"/>
                <a:sym typeface="Consolas"/>
              </a:rPr>
              <a:t>run;</a:t>
            </a:r>
            <a:endParaRPr/>
          </a:p>
        </p:txBody>
      </p:sp>
      <p:sp>
        <p:nvSpPr>
          <p:cNvPr id="631" name="Google Shape;631;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và đảm bảo chất lượng phần mềm</a:t>
            </a:r>
            <a:endParaRPr/>
          </a:p>
        </p:txBody>
      </p:sp>
      <p:sp>
        <p:nvSpPr>
          <p:cNvPr id="638" name="Google Shape;638;p4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70C0"/>
              </a:buClr>
              <a:buSzPts val="3200"/>
              <a:buNone/>
            </a:pPr>
            <a:r>
              <a:rPr lang="en-US"/>
              <a:t>Kiểm thử theo luồng điều khiển</a:t>
            </a:r>
            <a:endParaRPr/>
          </a:p>
        </p:txBody>
      </p:sp>
      <p:sp>
        <p:nvSpPr>
          <p:cNvPr id="639" name="Google Shape;639;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3"/>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Các tiêu chuẩn bao phủ luồng điều khiển</a:t>
            </a:r>
            <a:endParaRPr sz="3600"/>
          </a:p>
        </p:txBody>
      </p:sp>
      <p:sp>
        <p:nvSpPr>
          <p:cNvPr id="646" name="Google Shape;646;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Font typeface="Arial"/>
              <a:buChar char="•"/>
            </a:pPr>
            <a:r>
              <a:rPr lang="en-US"/>
              <a:t>Thước đo cơ bản</a:t>
            </a:r>
            <a:endParaRPr/>
          </a:p>
          <a:p>
            <a:pPr marL="742950" lvl="1" indent="-285750" algn="l" rtl="0">
              <a:spcBef>
                <a:spcPts val="476"/>
              </a:spcBef>
              <a:spcAft>
                <a:spcPts val="0"/>
              </a:spcAft>
              <a:buClr>
                <a:srgbClr val="0070C0"/>
              </a:buClr>
              <a:buSzPct val="100000"/>
              <a:buFont typeface="Arial"/>
              <a:buChar char="–"/>
            </a:pPr>
            <a:r>
              <a:rPr lang="en-US"/>
              <a:t>Bao phủ dòng lệnh</a:t>
            </a:r>
            <a:endParaRPr/>
          </a:p>
          <a:p>
            <a:pPr marL="742950" lvl="1" indent="-285750" algn="l" rtl="0">
              <a:spcBef>
                <a:spcPts val="476"/>
              </a:spcBef>
              <a:spcAft>
                <a:spcPts val="0"/>
              </a:spcAft>
              <a:buClr>
                <a:srgbClr val="0070C0"/>
              </a:buClr>
              <a:buSzPct val="100000"/>
              <a:buFont typeface="Arial"/>
              <a:buChar char="–"/>
            </a:pPr>
            <a:r>
              <a:rPr lang="en-US"/>
              <a:t>Bao phủ các nhánh</a:t>
            </a:r>
            <a:endParaRPr/>
          </a:p>
          <a:p>
            <a:pPr marL="742950" lvl="1" indent="-285750" algn="l" rtl="0">
              <a:spcBef>
                <a:spcPts val="476"/>
              </a:spcBef>
              <a:spcAft>
                <a:spcPts val="0"/>
              </a:spcAft>
              <a:buClr>
                <a:srgbClr val="0070C0"/>
              </a:buClr>
              <a:buSzPct val="100000"/>
              <a:buFont typeface="Arial"/>
              <a:buChar char="–"/>
            </a:pPr>
            <a:r>
              <a:rPr lang="en-US"/>
              <a:t>Bao phủ điều kiện </a:t>
            </a:r>
            <a:endParaRPr/>
          </a:p>
          <a:p>
            <a:pPr marL="742950" lvl="1" indent="-285750" algn="l" rtl="0">
              <a:spcBef>
                <a:spcPts val="476"/>
              </a:spcBef>
              <a:spcAft>
                <a:spcPts val="0"/>
              </a:spcAft>
              <a:buClr>
                <a:srgbClr val="0070C0"/>
              </a:buClr>
              <a:buSzPct val="100000"/>
              <a:buFont typeface="Arial"/>
              <a:buChar char="–"/>
            </a:pPr>
            <a:r>
              <a:rPr lang="en-US"/>
              <a:t>Bao phủ điều kiện kép</a:t>
            </a:r>
            <a:endParaRPr/>
          </a:p>
          <a:p>
            <a:pPr marL="742950" lvl="1" indent="-285750" algn="l" rtl="0">
              <a:spcBef>
                <a:spcPts val="476"/>
              </a:spcBef>
              <a:spcAft>
                <a:spcPts val="0"/>
              </a:spcAft>
              <a:buClr>
                <a:srgbClr val="0070C0"/>
              </a:buClr>
              <a:buSzPct val="100000"/>
              <a:buFont typeface="Arial"/>
              <a:buChar char="–"/>
            </a:pPr>
            <a:r>
              <a:rPr lang="en-US"/>
              <a:t>Bào phủ điều kiện/nhánh</a:t>
            </a:r>
            <a:endParaRPr/>
          </a:p>
          <a:p>
            <a:pPr marL="742950" lvl="1" indent="-285750" algn="l" rtl="0">
              <a:spcBef>
                <a:spcPts val="476"/>
              </a:spcBef>
              <a:spcAft>
                <a:spcPts val="0"/>
              </a:spcAft>
              <a:buClr>
                <a:srgbClr val="0070C0"/>
              </a:buClr>
              <a:buSzPct val="100000"/>
              <a:buFont typeface="Arial"/>
              <a:buChar char="–"/>
            </a:pPr>
            <a:r>
              <a:rPr lang="en-US"/>
              <a:t>Bao phủ điều kiện/quyết định thay đổi</a:t>
            </a:r>
            <a:endParaRPr/>
          </a:p>
          <a:p>
            <a:pPr marL="742950" lvl="1" indent="-285750" algn="l" rtl="0">
              <a:spcBef>
                <a:spcPts val="476"/>
              </a:spcBef>
              <a:spcAft>
                <a:spcPts val="0"/>
              </a:spcAft>
              <a:buClr>
                <a:srgbClr val="0070C0"/>
              </a:buClr>
              <a:buSzPct val="100000"/>
              <a:buFont typeface="Arial"/>
              <a:buChar char="–"/>
            </a:pPr>
            <a:r>
              <a:rPr lang="en-US"/>
              <a:t>Bao phủ đường đi</a:t>
            </a:r>
            <a:endParaRPr/>
          </a:p>
          <a:p>
            <a:pPr marL="342900" lvl="0" indent="-342900" algn="l" rtl="0">
              <a:spcBef>
                <a:spcPts val="544"/>
              </a:spcBef>
              <a:spcAft>
                <a:spcPts val="0"/>
              </a:spcAft>
              <a:buClr>
                <a:schemeClr val="dk1"/>
              </a:buClr>
              <a:buSzPct val="100000"/>
              <a:buFont typeface="Arial"/>
              <a:buChar char="•"/>
            </a:pPr>
            <a:r>
              <a:rPr lang="en-US"/>
              <a:t>Thước đo khác</a:t>
            </a:r>
            <a:endParaRPr/>
          </a:p>
          <a:p>
            <a:pPr marL="742950" lvl="1" indent="-285750" algn="l" rtl="0">
              <a:spcBef>
                <a:spcPts val="476"/>
              </a:spcBef>
              <a:spcAft>
                <a:spcPts val="0"/>
              </a:spcAft>
              <a:buClr>
                <a:srgbClr val="0070C0"/>
              </a:buClr>
              <a:buSzPct val="100000"/>
              <a:buFont typeface="Arial"/>
              <a:buChar char="–"/>
            </a:pPr>
            <a:r>
              <a:rPr lang="en-US"/>
              <a:t>Bao phủ hàm</a:t>
            </a:r>
            <a:endParaRPr/>
          </a:p>
          <a:p>
            <a:pPr marL="742950" lvl="1" indent="-285750" algn="l" rtl="0">
              <a:spcBef>
                <a:spcPts val="476"/>
              </a:spcBef>
              <a:spcAft>
                <a:spcPts val="0"/>
              </a:spcAft>
              <a:buClr>
                <a:srgbClr val="0070C0"/>
              </a:buClr>
              <a:buSzPct val="100000"/>
              <a:buFont typeface="Arial"/>
              <a:buChar char="–"/>
            </a:pPr>
            <a:r>
              <a:rPr lang="en-US"/>
              <a:t>Bao phủ gọi (hàm)</a:t>
            </a:r>
            <a:endParaRPr/>
          </a:p>
          <a:p>
            <a:pPr marL="742950" lvl="1" indent="-285750" algn="l" rtl="0">
              <a:spcBef>
                <a:spcPts val="476"/>
              </a:spcBef>
              <a:spcAft>
                <a:spcPts val="0"/>
              </a:spcAft>
              <a:buClr>
                <a:srgbClr val="0070C0"/>
              </a:buClr>
              <a:buSzPct val="100000"/>
              <a:buFont typeface="Arial"/>
              <a:buChar char="–"/>
            </a:pPr>
            <a:r>
              <a:rPr lang="en-US"/>
              <a:t>Bao phủ vòng lặp</a:t>
            </a:r>
            <a:endParaRPr/>
          </a:p>
        </p:txBody>
      </p:sp>
      <p:sp>
        <p:nvSpPr>
          <p:cNvPr id="647" name="Google Shape;647;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Kiểm thử cấu trúc</a:t>
            </a:r>
            <a:endParaRPr/>
          </a:p>
        </p:txBody>
      </p:sp>
      <p:sp>
        <p:nvSpPr>
          <p:cNvPr id="119" name="Google Shape;11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Là kỹ thuật dựa trên phân tích mã nguồn để xây dựng các ca kiểm thử</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Cấu trúc (structural)</a:t>
            </a:r>
            <a:endParaRPr/>
          </a:p>
          <a:p>
            <a:pPr marL="742950" lvl="1" indent="-285750" algn="l" rtl="0">
              <a:spcBef>
                <a:spcPts val="560"/>
              </a:spcBef>
              <a:spcAft>
                <a:spcPts val="0"/>
              </a:spcAft>
              <a:buClr>
                <a:srgbClr val="0070C0"/>
              </a:buClr>
              <a:buSzPts val="2800"/>
              <a:buChar char="–"/>
            </a:pPr>
            <a:r>
              <a:rPr lang="en-US"/>
              <a:t>Tiếng Anh có thể gọi với các tên: </a:t>
            </a:r>
            <a:endParaRPr/>
          </a:p>
          <a:p>
            <a:pPr marL="1143000" lvl="2" indent="-228600" algn="l" rtl="0">
              <a:spcBef>
                <a:spcPts val="480"/>
              </a:spcBef>
              <a:spcAft>
                <a:spcPts val="0"/>
              </a:spcAft>
              <a:buClr>
                <a:schemeClr val="dk1"/>
              </a:buClr>
              <a:buSzPts val="2400"/>
              <a:buChar char="•"/>
            </a:pPr>
            <a:r>
              <a:rPr lang="en-US"/>
              <a:t>glass box, structural, clear box and open box testing. </a:t>
            </a:r>
            <a:endParaRPr/>
          </a:p>
          <a:p>
            <a:pPr marL="742950" lvl="1" indent="-285750" algn="l" rtl="0">
              <a:spcBef>
                <a:spcPts val="560"/>
              </a:spcBef>
              <a:spcAft>
                <a:spcPts val="0"/>
              </a:spcAft>
              <a:buClr>
                <a:srgbClr val="0070C0"/>
              </a:buClr>
              <a:buSzPts val="2800"/>
              <a:buChar char="–"/>
            </a:pPr>
            <a:r>
              <a:rPr lang="en-US"/>
              <a:t>Tiếng Việt còn gọi là </a:t>
            </a:r>
            <a:r>
              <a:rPr lang="en-US" b="1"/>
              <a:t>kiểm thử hộp trắng</a:t>
            </a:r>
            <a:endParaRPr b="1"/>
          </a:p>
        </p:txBody>
      </p:sp>
      <p:sp>
        <p:nvSpPr>
          <p:cNvPr id="120" name="Google Shape;12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4"/>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Phân tích bao phủ</a:t>
            </a:r>
            <a:endParaRPr/>
          </a:p>
        </p:txBody>
      </p:sp>
      <p:sp>
        <p:nvSpPr>
          <p:cNvPr id="654" name="Google Shape;654;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Font typeface="Arial"/>
              <a:buChar char="•"/>
            </a:pPr>
            <a:r>
              <a:rPr lang="en-US"/>
              <a:t>Mục đích của phân tích bao phủ:</a:t>
            </a:r>
            <a:endParaRPr/>
          </a:p>
          <a:p>
            <a:pPr marL="742950" lvl="1" indent="-285750" algn="l" rtl="0">
              <a:spcBef>
                <a:spcPts val="476"/>
              </a:spcBef>
              <a:spcAft>
                <a:spcPts val="0"/>
              </a:spcAft>
              <a:buClr>
                <a:srgbClr val="0070C0"/>
              </a:buClr>
              <a:buSzPct val="100000"/>
              <a:buFont typeface="Arial"/>
              <a:buChar char="–"/>
            </a:pPr>
            <a:r>
              <a:rPr lang="en-US"/>
              <a:t>Xác định các ca kiểm thử còn thiếu</a:t>
            </a:r>
            <a:endParaRPr/>
          </a:p>
          <a:p>
            <a:pPr marL="1143000" lvl="2" indent="-228600" algn="l" rtl="0">
              <a:spcBef>
                <a:spcPts val="408"/>
              </a:spcBef>
              <a:spcAft>
                <a:spcPts val="0"/>
              </a:spcAft>
              <a:buClr>
                <a:schemeClr val="dk1"/>
              </a:buClr>
              <a:buSzPct val="100000"/>
              <a:buFont typeface="Arial"/>
              <a:buChar char="–"/>
            </a:pPr>
            <a:r>
              <a:rPr lang="en-US"/>
              <a:t>Các phần chương trình chưa được thử</a:t>
            </a:r>
            <a:endParaRPr/>
          </a:p>
          <a:p>
            <a:pPr marL="742950" lvl="1" indent="-285750" algn="l" rtl="0">
              <a:spcBef>
                <a:spcPts val="476"/>
              </a:spcBef>
              <a:spcAft>
                <a:spcPts val="0"/>
              </a:spcAft>
              <a:buClr>
                <a:srgbClr val="0070C0"/>
              </a:buClr>
              <a:buSzPct val="100000"/>
              <a:buFont typeface="Arial"/>
              <a:buChar char="–"/>
            </a:pPr>
            <a:r>
              <a:rPr lang="en-US"/>
              <a:t>Lượng hóa mức độ hiệu quả kiểm thử</a:t>
            </a:r>
            <a:endParaRPr/>
          </a:p>
          <a:p>
            <a:pPr marL="742950" lvl="1" indent="-285750" algn="l" rtl="0">
              <a:spcBef>
                <a:spcPts val="476"/>
              </a:spcBef>
              <a:spcAft>
                <a:spcPts val="0"/>
              </a:spcAft>
              <a:buClr>
                <a:srgbClr val="0070C0"/>
              </a:buClr>
              <a:buSzPct val="100000"/>
              <a:buFont typeface="Arial"/>
              <a:buChar char="–"/>
            </a:pPr>
            <a:r>
              <a:rPr lang="en-US"/>
              <a:t>Tìm thêm các ca kiểm thử còn thiếu</a:t>
            </a:r>
            <a:endParaRPr/>
          </a:p>
          <a:p>
            <a:pPr marL="342900" lvl="0" indent="-342900" algn="l" rtl="0">
              <a:spcBef>
                <a:spcPts val="544"/>
              </a:spcBef>
              <a:spcAft>
                <a:spcPts val="0"/>
              </a:spcAft>
              <a:buClr>
                <a:schemeClr val="dk1"/>
              </a:buClr>
              <a:buSzPct val="100000"/>
              <a:buFont typeface="Arial"/>
              <a:buChar char="•"/>
            </a:pPr>
            <a:r>
              <a:rPr lang="en-US"/>
              <a:t>Phân tích bao phủ giúp đánh giá mức độ hiệu quả của các ca kiểm thử, không phải chất lượng của sản phẩm</a:t>
            </a:r>
            <a:endParaRPr/>
          </a:p>
          <a:p>
            <a:pPr marL="742950" lvl="1" indent="-285750" algn="l" rtl="0">
              <a:spcBef>
                <a:spcPts val="476"/>
              </a:spcBef>
              <a:spcAft>
                <a:spcPts val="0"/>
              </a:spcAft>
              <a:buClr>
                <a:srgbClr val="0070C0"/>
              </a:buClr>
              <a:buSzPct val="100000"/>
              <a:buFont typeface="Arial"/>
              <a:buChar char="•"/>
            </a:pPr>
            <a:r>
              <a:rPr lang="en-US"/>
              <a:t>Tất nhiên mục đích cuối cùng là thông qua kiểm thử để loại trừ sai sót và tăng chất lượng sản phẩm</a:t>
            </a:r>
            <a:endParaRPr/>
          </a:p>
          <a:p>
            <a:pPr marL="342900" lvl="0" indent="-342900" algn="l" rtl="0">
              <a:spcBef>
                <a:spcPts val="544"/>
              </a:spcBef>
              <a:spcAft>
                <a:spcPts val="0"/>
              </a:spcAft>
              <a:buClr>
                <a:schemeClr val="dk1"/>
              </a:buClr>
              <a:buSzPct val="100000"/>
              <a:buFont typeface="Arial"/>
              <a:buChar char="•"/>
            </a:pPr>
            <a:r>
              <a:rPr lang="en-US"/>
              <a:t>Như ta đã thấy có nhiều tiêu chuẩn bao phủ để xác định các đường đi trong CFG và từ đó sinh ca kiểm thử đi theo đường đó</a:t>
            </a:r>
            <a:endParaRPr/>
          </a:p>
        </p:txBody>
      </p:sp>
      <p:sp>
        <p:nvSpPr>
          <p:cNvPr id="655" name="Google Shape;655;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5"/>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Phân tích bao phủ và kế hoạch kiểm thử</a:t>
            </a:r>
            <a:endParaRPr sz="3600"/>
          </a:p>
        </p:txBody>
      </p:sp>
      <p:sp>
        <p:nvSpPr>
          <p:cNvPr id="662" name="Google Shape;662;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al"/>
              <a:buChar char="•"/>
            </a:pPr>
            <a:r>
              <a:rPr lang="en-US"/>
              <a:t>Một kế hoạch kiểm thử tốt sử dụng phân tích bao phủ sẽ:</a:t>
            </a:r>
            <a:endParaRPr/>
          </a:p>
          <a:p>
            <a:pPr marL="742950" lvl="1" indent="-285750" algn="l" rtl="0">
              <a:spcBef>
                <a:spcPts val="560"/>
              </a:spcBef>
              <a:spcAft>
                <a:spcPts val="0"/>
              </a:spcAft>
              <a:buClr>
                <a:srgbClr val="0070C0"/>
              </a:buClr>
              <a:buSzPts val="2800"/>
              <a:buFont typeface="Arial"/>
              <a:buChar char="•"/>
            </a:pPr>
            <a:r>
              <a:rPr lang="en-US"/>
              <a:t>Chọn phương pháp hoặc tiêu chuẩn bao phủ thích hợp (bao phủ lệnh, nhánh, ...)</a:t>
            </a:r>
            <a:endParaRPr/>
          </a:p>
          <a:p>
            <a:pPr marL="742950" lvl="1" indent="-285750" algn="l" rtl="0">
              <a:spcBef>
                <a:spcPts val="560"/>
              </a:spcBef>
              <a:spcAft>
                <a:spcPts val="0"/>
              </a:spcAft>
              <a:buClr>
                <a:srgbClr val="0070C0"/>
              </a:buClr>
              <a:buSzPts val="2800"/>
              <a:buFont typeface="Arial"/>
              <a:buChar char="•"/>
            </a:pPr>
            <a:r>
              <a:rPr lang="en-US"/>
              <a:t>Đặt mức % bao phủ tối thiểu</a:t>
            </a:r>
            <a:endParaRPr/>
          </a:p>
          <a:p>
            <a:pPr marL="742950" lvl="1" indent="-285750" algn="l" rtl="0">
              <a:spcBef>
                <a:spcPts val="560"/>
              </a:spcBef>
              <a:spcAft>
                <a:spcPts val="0"/>
              </a:spcAft>
              <a:buClr>
                <a:srgbClr val="0070C0"/>
              </a:buClr>
              <a:buSzPts val="2800"/>
              <a:buFont typeface="Arial"/>
              <a:buChar char="•"/>
            </a:pPr>
            <a:r>
              <a:rPr lang="en-US"/>
              <a:t>Sử dụng nhiều hơn một tiêu chuẩn bao phủ</a:t>
            </a:r>
            <a:endParaRPr/>
          </a:p>
          <a:p>
            <a:pPr marL="342900" lvl="0" indent="-342900" algn="l" rtl="0">
              <a:spcBef>
                <a:spcPts val="640"/>
              </a:spcBef>
              <a:spcAft>
                <a:spcPts val="0"/>
              </a:spcAft>
              <a:buClr>
                <a:schemeClr val="dk1"/>
              </a:buClr>
              <a:buSzPts val="3200"/>
              <a:buFont typeface="Arial"/>
              <a:buChar char="•"/>
            </a:pPr>
            <a:r>
              <a:rPr lang="en-US"/>
              <a:t>Cũng không nên chỉ dựa vào bao phủ dòng lệnh</a:t>
            </a:r>
            <a:endParaRPr/>
          </a:p>
          <a:p>
            <a:pPr marL="742950" lvl="1" indent="-285750" algn="l" rtl="0">
              <a:spcBef>
                <a:spcPts val="560"/>
              </a:spcBef>
              <a:spcAft>
                <a:spcPts val="0"/>
              </a:spcAft>
              <a:buClr>
                <a:srgbClr val="0070C0"/>
              </a:buClr>
              <a:buSzPts val="2800"/>
              <a:buFont typeface="Arial"/>
              <a:buChar char="•"/>
            </a:pPr>
            <a:r>
              <a:rPr lang="en-US"/>
              <a:t>Cần kết hợp các kỹ thuật khác, như BVT, ECT, DTT</a:t>
            </a:r>
            <a:endParaRPr/>
          </a:p>
        </p:txBody>
      </p:sp>
      <p:sp>
        <p:nvSpPr>
          <p:cNvPr id="663" name="Google Shape;663;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6"/>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Bao phủ lệnh / dòng lệnh</a:t>
            </a:r>
            <a:endParaRPr/>
          </a:p>
        </p:txBody>
      </p:sp>
      <p:sp>
        <p:nvSpPr>
          <p:cNvPr id="670" name="Google Shape;670;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Đo phần trăm số lệnh được chạy bởi một bộ kiểm thử</a:t>
            </a:r>
            <a:endParaRPr/>
          </a:p>
          <a:p>
            <a:pPr marL="742950" lvl="1" indent="-285750" algn="l" rtl="0">
              <a:spcBef>
                <a:spcPts val="518"/>
              </a:spcBef>
              <a:spcAft>
                <a:spcPts val="0"/>
              </a:spcAft>
              <a:buClr>
                <a:srgbClr val="0070C0"/>
              </a:buClr>
              <a:buSzPct val="100000"/>
              <a:buChar char="–"/>
            </a:pPr>
            <a:r>
              <a:rPr lang="en-US"/>
              <a:t>Còn gọi là bao phủ khối cơ bản, bao phủ đoạn (segment)</a:t>
            </a:r>
            <a:endParaRPr/>
          </a:p>
          <a:p>
            <a:pPr marL="342900" lvl="0" indent="-342900" algn="l" rtl="0">
              <a:spcBef>
                <a:spcPts val="592"/>
              </a:spcBef>
              <a:spcAft>
                <a:spcPts val="0"/>
              </a:spcAft>
              <a:buClr>
                <a:schemeClr val="dk1"/>
              </a:buClr>
              <a:buSzPct val="100000"/>
              <a:buChar char="•"/>
            </a:pPr>
            <a:r>
              <a:rPr lang="en-US"/>
              <a:t>Ưu điểm chính của phép đo này là nó có thể áp dụng trực tiếp vào mã đối tượng, không cần xử lý mã nguồn.</a:t>
            </a:r>
            <a:endParaRPr/>
          </a:p>
          <a:p>
            <a:pPr marL="742950" lvl="1" indent="-285750" algn="l" rtl="0">
              <a:spcBef>
                <a:spcPts val="518"/>
              </a:spcBef>
              <a:spcAft>
                <a:spcPts val="0"/>
              </a:spcAft>
              <a:buClr>
                <a:srgbClr val="0070C0"/>
              </a:buClr>
              <a:buSzPct val="100000"/>
              <a:buChar char="–"/>
            </a:pPr>
            <a:r>
              <a:rPr lang="en-US"/>
              <a:t>Các profiler hiệu năng thường có chức năng này</a:t>
            </a:r>
            <a:endParaRPr/>
          </a:p>
          <a:p>
            <a:pPr marL="342900" lvl="0" indent="-342900" algn="l" rtl="0">
              <a:spcBef>
                <a:spcPts val="592"/>
              </a:spcBef>
              <a:spcAft>
                <a:spcPts val="0"/>
              </a:spcAft>
              <a:buClr>
                <a:schemeClr val="dk1"/>
              </a:buClr>
              <a:buSzPct val="100000"/>
              <a:buChar char="•"/>
            </a:pPr>
            <a:r>
              <a:rPr lang="en-US"/>
              <a:t>Nhược điểm chính của bao phủ dòng lệnh là nó không quan tâm đến cấu trúc điều khiển</a:t>
            </a:r>
            <a:endParaRPr/>
          </a:p>
          <a:p>
            <a:pPr marL="742950" lvl="1" indent="-285750" algn="l" rtl="0">
              <a:spcBef>
                <a:spcPts val="518"/>
              </a:spcBef>
              <a:spcAft>
                <a:spcPts val="0"/>
              </a:spcAft>
              <a:buClr>
                <a:srgbClr val="0070C0"/>
              </a:buClr>
              <a:buSzPct val="100000"/>
              <a:buChar char="–"/>
            </a:pPr>
            <a:r>
              <a:rPr lang="en-US"/>
              <a:t>Ví dụ: (bên)</a:t>
            </a:r>
            <a:endParaRPr/>
          </a:p>
        </p:txBody>
      </p:sp>
      <p:sp>
        <p:nvSpPr>
          <p:cNvPr id="671" name="Google Shape;671;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7"/>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 bao phủ dòng lệnh</a:t>
            </a:r>
            <a:endParaRPr/>
          </a:p>
        </p:txBody>
      </p:sp>
      <p:sp>
        <p:nvSpPr>
          <p:cNvPr id="678" name="Google Shape;678;p47"/>
          <p:cNvSpPr txBox="1">
            <a:spLocks noGrp="1"/>
          </p:cNvSpPr>
          <p:nvPr>
            <p:ph type="body" idx="1"/>
          </p:nvPr>
        </p:nvSpPr>
        <p:spPr>
          <a:xfrm>
            <a:off x="685800" y="1981200"/>
            <a:ext cx="3340916" cy="34223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if(A) then </a:t>
            </a:r>
            <a:endParaRPr/>
          </a:p>
          <a:p>
            <a:pPr marL="342900" lvl="0" indent="-342900" algn="l" rtl="0">
              <a:lnSpc>
                <a:spcPct val="80000"/>
              </a:lnSpc>
              <a:spcBef>
                <a:spcPts val="40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 F1();</a:t>
            </a:r>
            <a:endParaRPr/>
          </a:p>
          <a:p>
            <a:pPr marL="342900" lvl="0" indent="-342900" algn="l" rtl="0">
              <a:lnSpc>
                <a:spcPct val="80000"/>
              </a:lnSpc>
              <a:spcBef>
                <a:spcPts val="40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F2();</a:t>
            </a:r>
            <a:endParaRPr/>
          </a:p>
          <a:p>
            <a:pPr marL="342900" lvl="0" indent="-342900" algn="l" rtl="0">
              <a:lnSpc>
                <a:spcPct val="80000"/>
              </a:lnSpc>
              <a:spcBef>
                <a:spcPts val="400"/>
              </a:spcBef>
              <a:spcAft>
                <a:spcPts val="0"/>
              </a:spcAft>
              <a:buClr>
                <a:schemeClr val="dk1"/>
              </a:buClr>
              <a:buSzPts val="2000"/>
              <a:buFont typeface="Calibri"/>
              <a:buNone/>
            </a:pPr>
            <a:endParaRPr sz="2000"/>
          </a:p>
          <a:p>
            <a:pPr marL="342900" lvl="0" indent="-342900" algn="l" rtl="0">
              <a:lnSpc>
                <a:spcPct val="80000"/>
              </a:lnSpc>
              <a:spcBef>
                <a:spcPts val="40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Với </a:t>
            </a:r>
            <a:r>
              <a:rPr lang="en-US" sz="2000">
                <a:solidFill>
                  <a:schemeClr val="dk1"/>
                </a:solidFill>
                <a:latin typeface="Consolas"/>
                <a:ea typeface="Consolas"/>
                <a:cs typeface="Consolas"/>
                <a:sym typeface="Consolas"/>
              </a:rPr>
              <a:t>A=True</a:t>
            </a:r>
            <a:endParaRPr/>
          </a:p>
          <a:p>
            <a:pPr marL="342900" lvl="0" indent="-342900" algn="l" rtl="0">
              <a:lnSpc>
                <a:spcPct val="80000"/>
              </a:lnSpc>
              <a:spcBef>
                <a:spcPts val="40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là đạt bao phủ dòng lệnh</a:t>
            </a:r>
            <a:endParaRPr sz="2000">
              <a:latin typeface="Consolas"/>
              <a:ea typeface="Consolas"/>
              <a:cs typeface="Consolas"/>
              <a:sym typeface="Consolas"/>
            </a:endParaRPr>
          </a:p>
          <a:p>
            <a:pPr marL="342900" lvl="0" indent="-342900" algn="l" rtl="0">
              <a:lnSpc>
                <a:spcPct val="80000"/>
              </a:lnSpc>
              <a:spcBef>
                <a:spcPts val="400"/>
              </a:spcBef>
              <a:spcAft>
                <a:spcPts val="0"/>
              </a:spcAft>
              <a:buClr>
                <a:schemeClr val="dk1"/>
              </a:buClr>
              <a:buSzPts val="2000"/>
              <a:buFont typeface="Calibri"/>
              <a:buNone/>
            </a:pPr>
            <a:endParaRPr sz="2000">
              <a:latin typeface="Consolas"/>
              <a:ea typeface="Consolas"/>
              <a:cs typeface="Consolas"/>
              <a:sym typeface="Consolas"/>
            </a:endParaRPr>
          </a:p>
          <a:p>
            <a:pPr marL="342900" lvl="0" indent="-342900" algn="l" rtl="0">
              <a:lnSpc>
                <a:spcPct val="80000"/>
              </a:lnSpc>
              <a:spcBef>
                <a:spcPts val="400"/>
              </a:spcBef>
              <a:spcAft>
                <a:spcPts val="0"/>
              </a:spcAft>
              <a:buClr>
                <a:schemeClr val="dk1"/>
              </a:buClr>
              <a:buSzPts val="2000"/>
              <a:buFont typeface="Calibri"/>
              <a:buNone/>
            </a:pPr>
            <a:endParaRPr sz="2000"/>
          </a:p>
        </p:txBody>
      </p:sp>
      <p:sp>
        <p:nvSpPr>
          <p:cNvPr id="679" name="Google Shape;67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680" name="Google Shape;680;p47"/>
          <p:cNvSpPr txBox="1"/>
          <p:nvPr/>
        </p:nvSpPr>
        <p:spPr>
          <a:xfrm>
            <a:off x="4938713" y="1925638"/>
            <a:ext cx="3340917" cy="347787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int* ptr = NULL; </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if (B) </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   ptr = &amp;variable; </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*ptr = 10; </a:t>
            </a:r>
            <a:endParaRPr/>
          </a:p>
          <a:p>
            <a:pPr marL="0" marR="0" lvl="0" indent="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Với </a:t>
            </a:r>
            <a:r>
              <a:rPr lang="en-US" sz="2000">
                <a:solidFill>
                  <a:schemeClr val="dk1"/>
                </a:solidFill>
                <a:latin typeface="Consolas"/>
                <a:ea typeface="Consolas"/>
                <a:cs typeface="Consolas"/>
                <a:sym typeface="Consolas"/>
              </a:rPr>
              <a:t>B=True</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là đạt bao phủ dòng lệnh</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Vấn đề: nếu B là false thì đoạn mã</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có lỗi khi con trỏ bằng null</a:t>
            </a:r>
            <a:endParaRPr sz="2000">
              <a:solidFill>
                <a:schemeClr val="dk1"/>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8"/>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Nhận xét về bao phủ dòng lệnh</a:t>
            </a:r>
            <a:endParaRPr/>
          </a:p>
        </p:txBody>
      </p:sp>
      <p:sp>
        <p:nvSpPr>
          <p:cNvPr id="687" name="Google Shape;687;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al"/>
              <a:buChar char="•"/>
            </a:pPr>
            <a:r>
              <a:rPr lang="en-US"/>
              <a:t>Bao phủ dòng lệnh chỉ biết được là thân vòng lặp đã được thực hiện</a:t>
            </a:r>
            <a:endParaRPr/>
          </a:p>
          <a:p>
            <a:pPr marL="342900" lvl="0" indent="-342900" algn="l" rtl="0">
              <a:spcBef>
                <a:spcPts val="640"/>
              </a:spcBef>
              <a:spcAft>
                <a:spcPts val="0"/>
              </a:spcAft>
              <a:buClr>
                <a:schemeClr val="dk1"/>
              </a:buClr>
              <a:buSzPts val="3200"/>
              <a:buFont typeface="Arial"/>
              <a:buChar char="•"/>
            </a:pPr>
            <a:r>
              <a:rPr lang="en-US"/>
              <a:t>Bao phủ dòng lệnh không quan tâm đến các quyết định logic</a:t>
            </a:r>
            <a:endParaRPr/>
          </a:p>
          <a:p>
            <a:pPr marL="342900" lvl="0" indent="-342900" algn="l" rtl="0">
              <a:spcBef>
                <a:spcPts val="640"/>
              </a:spcBef>
              <a:spcAft>
                <a:spcPts val="0"/>
              </a:spcAft>
              <a:buClr>
                <a:schemeClr val="dk1"/>
              </a:buClr>
              <a:buSzPts val="3200"/>
              <a:buFont typeface="Arial"/>
              <a:buChar char="•"/>
            </a:pPr>
            <a:r>
              <a:rPr lang="en-US"/>
              <a:t>Thường chỉ cần rất ít ca kiểm thử là đã có thể đạt bao phủ dòng lệnh</a:t>
            </a:r>
            <a:endParaRPr/>
          </a:p>
          <a:p>
            <a:pPr marL="742950" lvl="1" indent="-285750" algn="l" rtl="0">
              <a:spcBef>
                <a:spcPts val="560"/>
              </a:spcBef>
              <a:spcAft>
                <a:spcPts val="0"/>
              </a:spcAft>
              <a:buClr>
                <a:srgbClr val="0070C0"/>
              </a:buClr>
              <a:buSzPts val="2800"/>
              <a:buFont typeface="Arial"/>
              <a:buChar char="•"/>
            </a:pPr>
            <a:r>
              <a:rPr lang="en-US"/>
              <a:t>Bao phủ dòng lệnh nói chung còn yếu, chưa đủ mạnh để dùng trong thực tế</a:t>
            </a:r>
            <a:endParaRPr/>
          </a:p>
        </p:txBody>
      </p:sp>
      <p:sp>
        <p:nvSpPr>
          <p:cNvPr id="688" name="Google Shape;688;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9"/>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Bao phủ quyết định</a:t>
            </a:r>
            <a:endParaRPr/>
          </a:p>
        </p:txBody>
      </p:sp>
      <p:sp>
        <p:nvSpPr>
          <p:cNvPr id="695" name="Google Shape;695;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Font typeface="Arial"/>
              <a:buChar char="•"/>
            </a:pPr>
            <a:r>
              <a:rPr lang="en-US"/>
              <a:t>Còn gọi là bao phủ nhánh, bao phủ cạnh, bao phủ đường đi cơ bản</a:t>
            </a:r>
            <a:endParaRPr/>
          </a:p>
          <a:p>
            <a:pPr marL="342900" lvl="0" indent="-342900" algn="l" rtl="0">
              <a:spcBef>
                <a:spcPts val="592"/>
              </a:spcBef>
              <a:spcAft>
                <a:spcPts val="0"/>
              </a:spcAft>
              <a:buClr>
                <a:schemeClr val="dk1"/>
              </a:buClr>
              <a:buSzPct val="100000"/>
              <a:buFont typeface="Arial"/>
              <a:buChar char="•"/>
            </a:pPr>
            <a:r>
              <a:rPr lang="en-US"/>
              <a:t>Bao phủ quyết định khẳng định các biểu thức logic ở các cấu trúc điều khiển đều nhận cả true và false</a:t>
            </a:r>
            <a:endParaRPr/>
          </a:p>
          <a:p>
            <a:pPr marL="742950" lvl="1" indent="-285750" algn="l" rtl="0">
              <a:spcBef>
                <a:spcPts val="518"/>
              </a:spcBef>
              <a:spcAft>
                <a:spcPts val="0"/>
              </a:spcAft>
              <a:buClr>
                <a:srgbClr val="0070C0"/>
              </a:buClr>
              <a:buSzPct val="100000"/>
              <a:buFont typeface="Arial"/>
              <a:buChar char="•"/>
            </a:pPr>
            <a:r>
              <a:rPr lang="en-US"/>
              <a:t>Chưa tính đến tổ hợp của các true/false</a:t>
            </a:r>
            <a:endParaRPr/>
          </a:p>
          <a:p>
            <a:pPr marL="742950" lvl="1" indent="-285750" algn="l" rtl="0">
              <a:spcBef>
                <a:spcPts val="518"/>
              </a:spcBef>
              <a:spcAft>
                <a:spcPts val="0"/>
              </a:spcAft>
              <a:buClr>
                <a:srgbClr val="0070C0"/>
              </a:buClr>
              <a:buSzPct val="100000"/>
              <a:buFont typeface="Arial"/>
              <a:buChar char="•"/>
            </a:pPr>
            <a:r>
              <a:rPr lang="en-US"/>
              <a:t>Toàn bộ biểu thức boolean được coi là một tân từ true-hoặc-false</a:t>
            </a:r>
            <a:endParaRPr/>
          </a:p>
          <a:p>
            <a:pPr marL="342900" lvl="0" indent="-342900" algn="l" rtl="0">
              <a:spcBef>
                <a:spcPts val="592"/>
              </a:spcBef>
              <a:spcAft>
                <a:spcPts val="0"/>
              </a:spcAft>
              <a:buClr>
                <a:schemeClr val="dk1"/>
              </a:buClr>
              <a:buSzPct val="100000"/>
              <a:buFont typeface="Arial"/>
              <a:buChar char="•"/>
            </a:pPr>
            <a:r>
              <a:rPr lang="en-US"/>
              <a:t>Ngoài ra, bao phủ này chưa bao phủ các trường hợp trong lệnh switch, các xử lý ngoại lệ, và các lệnh ngắt</a:t>
            </a:r>
            <a:endParaRPr/>
          </a:p>
        </p:txBody>
      </p:sp>
      <p:sp>
        <p:nvSpPr>
          <p:cNvPr id="696" name="Google Shape;696;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50"/>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a:t>
            </a:r>
            <a:endParaRPr/>
          </a:p>
        </p:txBody>
      </p:sp>
      <p:sp>
        <p:nvSpPr>
          <p:cNvPr id="703" name="Google Shape;703;p50"/>
          <p:cNvSpPr txBox="1">
            <a:spLocks noGrp="1"/>
          </p:cNvSpPr>
          <p:nvPr>
            <p:ph type="body" idx="1"/>
          </p:nvPr>
        </p:nvSpPr>
        <p:spPr>
          <a:xfrm>
            <a:off x="381000" y="1981200"/>
            <a:ext cx="3825875" cy="37856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if(A)</a:t>
            </a:r>
            <a:endParaRPr/>
          </a:p>
          <a:p>
            <a:pPr marL="342900" lvl="0" indent="-342900" algn="l" rtl="0">
              <a:lnSpc>
                <a:spcPct val="80000"/>
              </a:lnSpc>
              <a:spcBef>
                <a:spcPts val="40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  F1();</a:t>
            </a:r>
            <a:endParaRPr/>
          </a:p>
          <a:p>
            <a:pPr marL="342900" lvl="0" indent="-342900" algn="l" rtl="0">
              <a:lnSpc>
                <a:spcPct val="80000"/>
              </a:lnSpc>
              <a:spcBef>
                <a:spcPts val="40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else</a:t>
            </a:r>
            <a:endParaRPr/>
          </a:p>
          <a:p>
            <a:pPr marL="342900" lvl="0" indent="-342900" algn="l" rtl="0">
              <a:lnSpc>
                <a:spcPct val="80000"/>
              </a:lnSpc>
              <a:spcBef>
                <a:spcPts val="40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  F2();</a:t>
            </a:r>
            <a:endParaRPr/>
          </a:p>
          <a:p>
            <a:pPr marL="342900" lvl="0" indent="-342900" algn="l" rtl="0">
              <a:lnSpc>
                <a:spcPct val="80000"/>
              </a:lnSpc>
              <a:spcBef>
                <a:spcPts val="40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if(B)</a:t>
            </a:r>
            <a:endParaRPr/>
          </a:p>
          <a:p>
            <a:pPr marL="342900" lvl="0" indent="-342900" algn="l" rtl="0">
              <a:lnSpc>
                <a:spcPct val="80000"/>
              </a:lnSpc>
              <a:spcBef>
                <a:spcPts val="40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  F3()</a:t>
            </a:r>
            <a:endParaRPr/>
          </a:p>
          <a:p>
            <a:pPr marL="342900" lvl="0" indent="-342900" algn="l" rtl="0">
              <a:lnSpc>
                <a:spcPct val="80000"/>
              </a:lnSpc>
              <a:spcBef>
                <a:spcPts val="40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else</a:t>
            </a:r>
            <a:endParaRPr/>
          </a:p>
          <a:p>
            <a:pPr marL="342900" lvl="0" indent="-342900" algn="l" rtl="0">
              <a:lnSpc>
                <a:spcPct val="80000"/>
              </a:lnSpc>
              <a:spcBef>
                <a:spcPts val="400"/>
              </a:spcBef>
              <a:spcAft>
                <a:spcPts val="0"/>
              </a:spcAft>
              <a:buClr>
                <a:schemeClr val="dk1"/>
              </a:buClr>
              <a:buSzPts val="2000"/>
              <a:buFont typeface="Consolas"/>
              <a:buNone/>
            </a:pPr>
            <a:r>
              <a:rPr lang="en-US" sz="2000">
                <a:solidFill>
                  <a:schemeClr val="dk1"/>
                </a:solidFill>
                <a:latin typeface="Consolas"/>
                <a:ea typeface="Consolas"/>
                <a:cs typeface="Consolas"/>
                <a:sym typeface="Consolas"/>
              </a:rPr>
              <a:t>  F4();</a:t>
            </a:r>
            <a:endParaRPr/>
          </a:p>
          <a:p>
            <a:pPr marL="342900" lvl="0" indent="-342900" algn="l" rtl="0">
              <a:lnSpc>
                <a:spcPct val="80000"/>
              </a:lnSpc>
              <a:spcBef>
                <a:spcPts val="400"/>
              </a:spcBef>
              <a:spcAft>
                <a:spcPts val="0"/>
              </a:spcAft>
              <a:buClr>
                <a:schemeClr val="dk1"/>
              </a:buClr>
              <a:buSzPts val="2000"/>
              <a:buFont typeface="Calibri"/>
              <a:buNone/>
            </a:pPr>
            <a:endParaRPr sz="2000"/>
          </a:p>
          <a:p>
            <a:pPr marL="342900" lvl="0" indent="-342900" algn="l" rtl="0">
              <a:lnSpc>
                <a:spcPct val="80000"/>
              </a:lnSpc>
              <a:spcBef>
                <a:spcPts val="40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Các ca kiểm thử:</a:t>
            </a:r>
            <a:endParaRPr/>
          </a:p>
          <a:p>
            <a:pPr marL="342900" lvl="0" indent="-342900" algn="l" rtl="0">
              <a:lnSpc>
                <a:spcPct val="80000"/>
              </a:lnSpc>
              <a:spcBef>
                <a:spcPts val="40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B=T</a:t>
            </a:r>
            <a:endParaRPr/>
          </a:p>
          <a:p>
            <a:pPr marL="342900" lvl="0" indent="-342900" algn="l" rtl="0">
              <a:lnSpc>
                <a:spcPct val="80000"/>
              </a:lnSpc>
              <a:spcBef>
                <a:spcPts val="40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A=F, B=F</a:t>
            </a:r>
            <a:endParaRPr/>
          </a:p>
        </p:txBody>
      </p:sp>
      <p:sp>
        <p:nvSpPr>
          <p:cNvPr id="704" name="Google Shape;704;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705" name="Google Shape;705;p50"/>
          <p:cNvSpPr txBox="1"/>
          <p:nvPr/>
        </p:nvSpPr>
        <p:spPr>
          <a:xfrm>
            <a:off x="4641850" y="1981200"/>
            <a:ext cx="3825875" cy="3785652"/>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if (A &amp;&amp; (B || F1()))</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  F2(); </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else </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  F3(); </a:t>
            </a:r>
            <a:endParaRPr/>
          </a:p>
          <a:p>
            <a:pPr marL="0" marR="0" lvl="0" indent="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Các ca kiểm thử:</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A=T, B=T</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onsolas"/>
                <a:ea typeface="Consolas"/>
                <a:cs typeface="Consolas"/>
                <a:sym typeface="Consolas"/>
              </a:rPr>
              <a:t>A=F</a:t>
            </a:r>
            <a:endParaRPr/>
          </a:p>
          <a:p>
            <a:pPr marL="0" marR="0" lvl="0" indent="0" algn="l" rtl="0">
              <a:spcBef>
                <a:spcPts val="0"/>
              </a:spcBef>
              <a:spcAft>
                <a:spcPts val="0"/>
              </a:spcAft>
              <a:buClr>
                <a:schemeClr val="dk1"/>
              </a:buClr>
              <a:buSzPts val="2000"/>
              <a:buFont typeface="Arial"/>
              <a:buNone/>
            </a:pPr>
            <a:endParaRPr sz="2000" u="sng">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2000" u="sng">
                <a:solidFill>
                  <a:schemeClr val="dk1"/>
                </a:solidFill>
                <a:latin typeface="Calibri"/>
                <a:ea typeface="Calibri"/>
                <a:cs typeface="Calibri"/>
                <a:sym typeface="Calibri"/>
              </a:rPr>
              <a:t>Vấn đề</a:t>
            </a:r>
            <a:r>
              <a:rPr lang="en-US" sz="2000">
                <a:solidFill>
                  <a:schemeClr val="dk1"/>
                </a:solidFill>
                <a:latin typeface="Calibri"/>
                <a:ea typeface="Calibri"/>
                <a:cs typeface="Calibri"/>
                <a:sym typeface="Calibri"/>
              </a:rPr>
              <a:t>: F1() chưa được gọi. </a:t>
            </a:r>
            <a:endParaRPr/>
          </a:p>
          <a:p>
            <a:pPr marL="0" marR="0" lvl="0" indent="0" algn="l" rtl="0">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Vấn đề này xảy ra với ngôn ngữ có đoản mạch trong phép toán logic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51"/>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Nhận xét về bao phủ quyết định</a:t>
            </a:r>
            <a:endParaRPr/>
          </a:p>
        </p:txBody>
      </p:sp>
      <p:sp>
        <p:nvSpPr>
          <p:cNvPr id="712" name="Google Shape;712;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Ưu điểm của bao phủ này là đơn giản nhưng không có các vấn đề của bao phủ lệnh</a:t>
            </a:r>
            <a:endParaRPr/>
          </a:p>
          <a:p>
            <a:pPr marL="342900" lvl="0" indent="-342900" algn="l" rtl="0">
              <a:spcBef>
                <a:spcPts val="640"/>
              </a:spcBef>
              <a:spcAft>
                <a:spcPts val="0"/>
              </a:spcAft>
              <a:buClr>
                <a:schemeClr val="dk1"/>
              </a:buClr>
              <a:buSzPts val="3200"/>
              <a:buChar char="•"/>
            </a:pPr>
            <a:r>
              <a:rPr lang="en-US"/>
              <a:t>Nhược điểm là vẫn có thể thiếu ca kiểm thử với một số ngôn ngữ cho phép xử lý tắt (short-circuit) các phép toán logic</a:t>
            </a:r>
            <a:endParaRPr/>
          </a:p>
          <a:p>
            <a:pPr marL="742950" lvl="1" indent="-285750" algn="l" rtl="0">
              <a:spcBef>
                <a:spcPts val="560"/>
              </a:spcBef>
              <a:spcAft>
                <a:spcPts val="0"/>
              </a:spcAft>
              <a:buClr>
                <a:srgbClr val="0070C0"/>
              </a:buClr>
              <a:buSzPts val="2800"/>
              <a:buChar char="–"/>
            </a:pPr>
            <a:r>
              <a:rPr lang="en-US"/>
              <a:t>Ví dụ (true || X) thì X bị bỏ qua</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713" name="Google Shape;713;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2"/>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Bao phủ điều kiện</a:t>
            </a:r>
            <a:endParaRPr/>
          </a:p>
        </p:txBody>
      </p:sp>
      <p:sp>
        <p:nvSpPr>
          <p:cNvPr id="720" name="Google Shape;720;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Font typeface="Arial"/>
              <a:buChar char="•"/>
            </a:pPr>
            <a:r>
              <a:rPr lang="en-US"/>
              <a:t>Bao phủ điều kiện sẽ xét tất cả các khả năng true và false của từng biểu thức con</a:t>
            </a:r>
            <a:endParaRPr/>
          </a:p>
          <a:p>
            <a:pPr marL="342900" lvl="0" indent="-342900" algn="l" rtl="0">
              <a:spcBef>
                <a:spcPts val="592"/>
              </a:spcBef>
              <a:spcAft>
                <a:spcPts val="0"/>
              </a:spcAft>
              <a:buClr>
                <a:schemeClr val="dk1"/>
              </a:buClr>
              <a:buSzPct val="100000"/>
              <a:buFont typeface="Arial"/>
              <a:buChar char="•"/>
            </a:pPr>
            <a:r>
              <a:rPr lang="en-US"/>
              <a:t>Bao phủ điều kiện xét các biểu thức con độc lập nhau</a:t>
            </a:r>
            <a:endParaRPr/>
          </a:p>
          <a:p>
            <a:pPr marL="342900" lvl="0" indent="-342900" algn="l" rtl="0">
              <a:spcBef>
                <a:spcPts val="592"/>
              </a:spcBef>
              <a:spcAft>
                <a:spcPts val="0"/>
              </a:spcAft>
              <a:buClr>
                <a:schemeClr val="dk1"/>
              </a:buClr>
              <a:buSzPct val="100000"/>
              <a:buFont typeface="Arial"/>
              <a:buChar char="•"/>
            </a:pPr>
            <a:r>
              <a:rPr lang="en-US"/>
              <a:t>Tương tự như bao phủ quyết định nhưng có độ nhạy hơn so với luồng điều khiển</a:t>
            </a:r>
            <a:endParaRPr/>
          </a:p>
          <a:p>
            <a:pPr marL="342900" lvl="0" indent="-342900" algn="l" rtl="0">
              <a:spcBef>
                <a:spcPts val="592"/>
              </a:spcBef>
              <a:spcAft>
                <a:spcPts val="0"/>
              </a:spcAft>
              <a:buClr>
                <a:schemeClr val="dk1"/>
              </a:buClr>
              <a:buSzPct val="100000"/>
              <a:buFont typeface="Arial"/>
              <a:buChar char="•"/>
            </a:pPr>
            <a:r>
              <a:rPr lang="en-US"/>
              <a:t>Một mở rộng của bao phủ điều kiện là CDC (</a:t>
            </a:r>
            <a:r>
              <a:rPr lang="en-US" i="1"/>
              <a:t>Condition/Decision Coverage) –</a:t>
            </a:r>
            <a:r>
              <a:rPr lang="en-US"/>
              <a:t> là hợp của bao phủ điều kiện và bao phủ quyết định</a:t>
            </a:r>
            <a:endParaRPr/>
          </a:p>
          <a:p>
            <a:pPr marL="742950" lvl="1" indent="-285750" algn="l" rtl="0">
              <a:spcBef>
                <a:spcPts val="518"/>
              </a:spcBef>
              <a:spcAft>
                <a:spcPts val="0"/>
              </a:spcAft>
              <a:buClr>
                <a:srgbClr val="0070C0"/>
              </a:buClr>
              <a:buSzPct val="100000"/>
              <a:buFont typeface="Arial"/>
              <a:buChar char="•"/>
            </a:pPr>
            <a:r>
              <a:rPr lang="en-US"/>
              <a:t>Nó có cùng ưu điểm về tính đơn giản, nhưng tránh được các nhược điểm của từng bao phủ riêng lẻ</a:t>
            </a:r>
            <a:endParaRPr/>
          </a:p>
        </p:txBody>
      </p:sp>
      <p:sp>
        <p:nvSpPr>
          <p:cNvPr id="721" name="Google Shape;721;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3"/>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 bao phủ điều kiện</a:t>
            </a:r>
            <a:endParaRPr/>
          </a:p>
        </p:txBody>
      </p:sp>
      <p:sp>
        <p:nvSpPr>
          <p:cNvPr id="728" name="Google Shape;728;p53"/>
          <p:cNvSpPr txBox="1">
            <a:spLocks noGrp="1"/>
          </p:cNvSpPr>
          <p:nvPr>
            <p:ph type="body" idx="1"/>
          </p:nvPr>
        </p:nvSpPr>
        <p:spPr>
          <a:xfrm>
            <a:off x="3587750" y="1846263"/>
            <a:ext cx="5351463" cy="4114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1800"/>
              <a:buFont typeface="Consolas"/>
              <a:buNone/>
            </a:pPr>
            <a:r>
              <a:rPr lang="en-US" sz="1800">
                <a:latin typeface="Consolas"/>
                <a:ea typeface="Consolas"/>
                <a:cs typeface="Consolas"/>
                <a:sym typeface="Consolas"/>
              </a:rPr>
              <a:t>if(A &amp;&amp; B)</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F1();</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else</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F2();</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if(C)</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F3()</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else</a:t>
            </a:r>
            <a:endParaRPr/>
          </a:p>
          <a:p>
            <a:pPr marL="342900" lvl="0" indent="-342900" algn="l" rtl="0">
              <a:lnSpc>
                <a:spcPct val="80000"/>
              </a:lnSpc>
              <a:spcBef>
                <a:spcPts val="360"/>
              </a:spcBef>
              <a:spcAft>
                <a:spcPts val="0"/>
              </a:spcAft>
              <a:buClr>
                <a:schemeClr val="dk1"/>
              </a:buClr>
              <a:buSzPts val="1800"/>
              <a:buFont typeface="Consolas"/>
              <a:buNone/>
            </a:pPr>
            <a:r>
              <a:rPr lang="en-US" sz="1800">
                <a:latin typeface="Consolas"/>
                <a:ea typeface="Consolas"/>
                <a:cs typeface="Consolas"/>
                <a:sym typeface="Consolas"/>
              </a:rPr>
              <a:t>  F4();</a:t>
            </a:r>
            <a:endParaRPr/>
          </a:p>
          <a:p>
            <a:pPr marL="342900" lvl="0" indent="-342900" algn="l" rtl="0">
              <a:lnSpc>
                <a:spcPct val="80000"/>
              </a:lnSpc>
              <a:spcBef>
                <a:spcPts val="360"/>
              </a:spcBef>
              <a:spcAft>
                <a:spcPts val="0"/>
              </a:spcAft>
              <a:buClr>
                <a:schemeClr val="dk1"/>
              </a:buClr>
              <a:buSzPts val="1800"/>
              <a:buFont typeface="Calibri"/>
              <a:buNone/>
            </a:pPr>
            <a:endParaRPr sz="1800">
              <a:latin typeface="Consolas"/>
              <a:ea typeface="Consolas"/>
              <a:cs typeface="Consolas"/>
              <a:sym typeface="Consolas"/>
            </a:endParaRPr>
          </a:p>
          <a:p>
            <a:pPr marL="342900" lvl="0" indent="-342900" algn="l" rtl="0">
              <a:lnSpc>
                <a:spcPct val="80000"/>
              </a:lnSpc>
              <a:spcBef>
                <a:spcPts val="360"/>
              </a:spcBef>
              <a:spcAft>
                <a:spcPts val="0"/>
              </a:spcAft>
              <a:buClr>
                <a:schemeClr val="dk1"/>
              </a:buClr>
              <a:buSzPts val="1800"/>
              <a:buFont typeface="Calibri"/>
              <a:buNone/>
            </a:pPr>
            <a:r>
              <a:rPr lang="en-US" sz="1800"/>
              <a:t>Bao phủ điều kiện:</a:t>
            </a:r>
            <a:endParaRPr/>
          </a:p>
          <a:p>
            <a:pPr marL="342900" lvl="0" indent="-342900" algn="l" rtl="0">
              <a:lnSpc>
                <a:spcPct val="80000"/>
              </a:lnSpc>
              <a:spcBef>
                <a:spcPts val="360"/>
              </a:spcBef>
              <a:spcAft>
                <a:spcPts val="0"/>
              </a:spcAft>
              <a:buClr>
                <a:schemeClr val="dk1"/>
              </a:buClr>
              <a:buSzPts val="1800"/>
              <a:buFont typeface="Calibri"/>
              <a:buNone/>
            </a:pPr>
            <a:r>
              <a:rPr lang="en-US" sz="1800"/>
              <a:t>A=T, B=F, C=F</a:t>
            </a:r>
            <a:endParaRPr/>
          </a:p>
          <a:p>
            <a:pPr marL="342900" lvl="0" indent="-342900" algn="l" rtl="0">
              <a:lnSpc>
                <a:spcPct val="80000"/>
              </a:lnSpc>
              <a:spcBef>
                <a:spcPts val="360"/>
              </a:spcBef>
              <a:spcAft>
                <a:spcPts val="0"/>
              </a:spcAft>
              <a:buClr>
                <a:schemeClr val="dk1"/>
              </a:buClr>
              <a:buSzPts val="1800"/>
              <a:buFont typeface="Calibri"/>
              <a:buNone/>
            </a:pPr>
            <a:r>
              <a:rPr lang="en-US" sz="1800"/>
              <a:t>A=F, B=T, C=T</a:t>
            </a:r>
            <a:endParaRPr/>
          </a:p>
          <a:p>
            <a:pPr marL="342900" lvl="0" indent="-342900" algn="l" rtl="0">
              <a:lnSpc>
                <a:spcPct val="80000"/>
              </a:lnSpc>
              <a:spcBef>
                <a:spcPts val="360"/>
              </a:spcBef>
              <a:spcAft>
                <a:spcPts val="0"/>
              </a:spcAft>
              <a:buClr>
                <a:schemeClr val="dk1"/>
              </a:buClr>
              <a:buSzPts val="1800"/>
              <a:buFont typeface="Calibri"/>
              <a:buNone/>
            </a:pPr>
            <a:endParaRPr sz="1800" u="sng"/>
          </a:p>
          <a:p>
            <a:pPr marL="342900" lvl="0" indent="-342900" algn="l" rtl="0">
              <a:lnSpc>
                <a:spcPct val="80000"/>
              </a:lnSpc>
              <a:spcBef>
                <a:spcPts val="360"/>
              </a:spcBef>
              <a:spcAft>
                <a:spcPts val="0"/>
              </a:spcAft>
              <a:buClr>
                <a:schemeClr val="dk1"/>
              </a:buClr>
              <a:buSzPts val="1800"/>
              <a:buFont typeface="Calibri"/>
              <a:buNone/>
            </a:pPr>
            <a:r>
              <a:rPr lang="en-US" sz="1800" u="sng"/>
              <a:t>Vấn đề:</a:t>
            </a:r>
            <a:r>
              <a:rPr lang="en-US" sz="1800"/>
              <a:t> bao phủ quyết định không đạt được</a:t>
            </a:r>
            <a:endParaRPr sz="1800"/>
          </a:p>
        </p:txBody>
      </p:sp>
      <p:sp>
        <p:nvSpPr>
          <p:cNvPr id="729" name="Google Shape;729;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730" name="Google Shape;730;p53"/>
          <p:cNvSpPr/>
          <p:nvPr/>
        </p:nvSpPr>
        <p:spPr>
          <a:xfrm>
            <a:off x="277813" y="1852613"/>
            <a:ext cx="3130550" cy="4114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if(A &amp;&amp; B)</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  F1();</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else</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  F2();</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if(C)</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  F3()</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else</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  F4();</a:t>
            </a:r>
            <a:endParaRPr/>
          </a:p>
          <a:p>
            <a:pPr marL="342900" marR="0" lvl="0" indent="-342900" algn="l" rtl="0">
              <a:lnSpc>
                <a:spcPct val="80000"/>
              </a:lnSpc>
              <a:spcBef>
                <a:spcPts val="36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alibri"/>
                <a:ea typeface="Calibri"/>
                <a:cs typeface="Calibri"/>
                <a:sym typeface="Calibri"/>
              </a:rPr>
              <a:t>Bao phủ điều kiện:</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alibri"/>
                <a:ea typeface="Calibri"/>
                <a:cs typeface="Calibri"/>
                <a:sym typeface="Calibri"/>
              </a:rPr>
              <a:t>A=T, B=T, C=F</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alibri"/>
                <a:ea typeface="Calibri"/>
                <a:cs typeface="Calibri"/>
                <a:sym typeface="Calibri"/>
              </a:rPr>
              <a:t>A=F, B=F, 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Kiểm thử cấu trúc</a:t>
            </a:r>
            <a:endParaRPr/>
          </a:p>
        </p:txBody>
      </p:sp>
      <p:sp>
        <p:nvSpPr>
          <p:cNvPr id="127" name="Google Shape;127;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Dựa trên</a:t>
            </a:r>
            <a:endParaRPr/>
          </a:p>
          <a:p>
            <a:pPr marL="742950" lvl="1" indent="-285750" algn="l" rtl="0">
              <a:lnSpc>
                <a:spcPct val="90000"/>
              </a:lnSpc>
              <a:spcBef>
                <a:spcPts val="560"/>
              </a:spcBef>
              <a:spcAft>
                <a:spcPts val="0"/>
              </a:spcAft>
              <a:buClr>
                <a:srgbClr val="0070C0"/>
              </a:buClr>
              <a:buSzPts val="2800"/>
              <a:buChar char="–"/>
            </a:pPr>
            <a:r>
              <a:rPr lang="en-US"/>
              <a:t>Các định nghĩa chặt chẽ liên quan đến ngữ nghĩa của ngôn ngữ lập trình</a:t>
            </a:r>
            <a:endParaRPr/>
          </a:p>
          <a:p>
            <a:pPr marL="1143000" lvl="2" indent="-228600" algn="l" rtl="0">
              <a:lnSpc>
                <a:spcPct val="90000"/>
              </a:lnSpc>
              <a:spcBef>
                <a:spcPts val="480"/>
              </a:spcBef>
              <a:spcAft>
                <a:spcPts val="0"/>
              </a:spcAft>
              <a:buClr>
                <a:schemeClr val="dk1"/>
              </a:buClr>
              <a:buSzPts val="2400"/>
              <a:buChar char="•"/>
            </a:pPr>
            <a:r>
              <a:rPr lang="en-US"/>
              <a:t>Luồng điều khiển, luồng dữ liệu, mục tiêu, tiêu chuẩn bao phủ</a:t>
            </a:r>
            <a:endParaRPr/>
          </a:p>
          <a:p>
            <a:pPr marL="742950" lvl="1" indent="-285750" algn="l" rtl="0">
              <a:lnSpc>
                <a:spcPct val="90000"/>
              </a:lnSpc>
              <a:spcBef>
                <a:spcPts val="560"/>
              </a:spcBef>
              <a:spcAft>
                <a:spcPts val="0"/>
              </a:spcAft>
              <a:buClr>
                <a:srgbClr val="0070C0"/>
              </a:buClr>
              <a:buSzPts val="2800"/>
              <a:buChar char="–"/>
            </a:pPr>
            <a:r>
              <a:rPr lang="en-US"/>
              <a:t>Phân tích toán học</a:t>
            </a:r>
            <a:endParaRPr/>
          </a:p>
          <a:p>
            <a:pPr marL="1143000" lvl="2" indent="-228600" algn="l" rtl="0">
              <a:lnSpc>
                <a:spcPct val="90000"/>
              </a:lnSpc>
              <a:spcBef>
                <a:spcPts val="480"/>
              </a:spcBef>
              <a:spcAft>
                <a:spcPts val="0"/>
              </a:spcAft>
              <a:buClr>
                <a:schemeClr val="dk1"/>
              </a:buClr>
              <a:buSzPts val="2400"/>
              <a:buChar char="•"/>
            </a:pPr>
            <a:r>
              <a:rPr lang="en-US"/>
              <a:t>Phân tích đồ thị, đường đi</a:t>
            </a:r>
            <a:endParaRPr/>
          </a:p>
          <a:p>
            <a:pPr marL="742950" lvl="1" indent="-285750" algn="l" rtl="0">
              <a:lnSpc>
                <a:spcPct val="90000"/>
              </a:lnSpc>
              <a:spcBef>
                <a:spcPts val="560"/>
              </a:spcBef>
              <a:spcAft>
                <a:spcPts val="0"/>
              </a:spcAft>
              <a:buClr>
                <a:srgbClr val="0070C0"/>
              </a:buClr>
              <a:buSzPts val="2800"/>
              <a:buChar char="–"/>
            </a:pPr>
            <a:r>
              <a:rPr lang="en-US"/>
              <a:t>Các phép đo chính xác</a:t>
            </a:r>
            <a:endParaRPr/>
          </a:p>
          <a:p>
            <a:pPr marL="1143000" lvl="2" indent="-228600" algn="l" rtl="0">
              <a:lnSpc>
                <a:spcPct val="90000"/>
              </a:lnSpc>
              <a:spcBef>
                <a:spcPts val="480"/>
              </a:spcBef>
              <a:spcAft>
                <a:spcPts val="0"/>
              </a:spcAft>
              <a:buClr>
                <a:schemeClr val="dk1"/>
              </a:buClr>
              <a:buSzPts val="2400"/>
              <a:buChar char="•"/>
            </a:pPr>
            <a:r>
              <a:rPr lang="en-US"/>
              <a:t>Bao phủ đỉnh, cạnh, đường đi</a:t>
            </a:r>
            <a:endParaRPr/>
          </a:p>
          <a:p>
            <a:pPr marL="742950" lvl="1" indent="-107950" algn="l" rtl="0">
              <a:lnSpc>
                <a:spcPct val="90000"/>
              </a:lnSpc>
              <a:spcBef>
                <a:spcPts val="560"/>
              </a:spcBef>
              <a:spcAft>
                <a:spcPts val="0"/>
              </a:spcAft>
              <a:buClr>
                <a:srgbClr val="0070C0"/>
              </a:buClr>
              <a:buSzPts val="2800"/>
              <a:buNone/>
            </a:pPr>
            <a:endParaRPr/>
          </a:p>
        </p:txBody>
      </p:sp>
      <p:sp>
        <p:nvSpPr>
          <p:cNvPr id="128" name="Google Shape;12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54"/>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Bao phủ điều kiện phức</a:t>
            </a:r>
            <a:endParaRPr/>
          </a:p>
        </p:txBody>
      </p:sp>
      <p:sp>
        <p:nvSpPr>
          <p:cNvPr id="737" name="Google Shape;737;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Bao phủ điều kiện phức (multiple condition coverage – MCC) xét mọi tổ hợp true và false của các biểu thức con</a:t>
            </a:r>
            <a:endParaRPr/>
          </a:p>
          <a:p>
            <a:pPr marL="342900" lvl="0" indent="-342900" algn="l" rtl="0">
              <a:spcBef>
                <a:spcPts val="640"/>
              </a:spcBef>
              <a:spcAft>
                <a:spcPts val="0"/>
              </a:spcAft>
              <a:buClr>
                <a:schemeClr val="dk1"/>
              </a:buClr>
              <a:buSzPts val="3200"/>
              <a:buChar char="•"/>
            </a:pPr>
            <a:r>
              <a:rPr lang="en-US"/>
              <a:t>Các ca kiểm thử cho MCC lấy từ bảng giá trị chân lý của biểu thức điều kiện phức</a:t>
            </a:r>
            <a:endParaRPr/>
          </a:p>
        </p:txBody>
      </p:sp>
      <p:sp>
        <p:nvSpPr>
          <p:cNvPr id="738" name="Google Shape;738;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5"/>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 MCC</a:t>
            </a:r>
            <a:endParaRPr/>
          </a:p>
        </p:txBody>
      </p:sp>
      <p:sp>
        <p:nvSpPr>
          <p:cNvPr id="745" name="Google Shape;745;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746" name="Google Shape;746;p55"/>
          <p:cNvSpPr/>
          <p:nvPr/>
        </p:nvSpPr>
        <p:spPr>
          <a:xfrm>
            <a:off x="477838" y="1852613"/>
            <a:ext cx="4181475" cy="462597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if(A &amp;&amp; B) // điều kiện 1</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  F1();</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else</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  F2();</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if(C || D) // điều kiện 2</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  F3()</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else</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onsolas"/>
                <a:ea typeface="Consolas"/>
                <a:cs typeface="Consolas"/>
                <a:sym typeface="Consolas"/>
              </a:rPr>
              <a:t>  F4();</a:t>
            </a:r>
            <a:endParaRPr/>
          </a:p>
          <a:p>
            <a:pPr marL="342900" marR="0" lvl="0" indent="-342900" algn="l" rtl="0">
              <a:lnSpc>
                <a:spcPct val="80000"/>
              </a:lnSpc>
              <a:spcBef>
                <a:spcPts val="36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alibri"/>
                <a:ea typeface="Calibri"/>
                <a:cs typeface="Calibri"/>
                <a:sym typeface="Calibri"/>
              </a:rPr>
              <a:t>Các ca kiểm thử</a:t>
            </a:r>
            <a:endParaRPr sz="1800">
              <a:solidFill>
                <a:schemeClr val="dk1"/>
              </a:solidFill>
              <a:latin typeface="Calibri"/>
              <a:ea typeface="Calibri"/>
              <a:cs typeface="Calibri"/>
              <a:sym typeface="Calibri"/>
            </a:endParaRPr>
          </a:p>
          <a:p>
            <a:pPr marL="342900" marR="0" lvl="0" indent="-342900" algn="l" rtl="0">
              <a:lnSpc>
                <a:spcPct val="80000"/>
              </a:lnSpc>
              <a:spcBef>
                <a:spcPts val="36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alibri"/>
                <a:ea typeface="Calibri"/>
                <a:cs typeface="Calibri"/>
                <a:sym typeface="Calibri"/>
              </a:rPr>
              <a:t>Cho điều kiện 1       Cho điều kiện 2</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alibri"/>
                <a:ea typeface="Calibri"/>
                <a:cs typeface="Calibri"/>
                <a:sym typeface="Calibri"/>
              </a:rPr>
              <a:t>A=T, B=T                     C=T, D=T </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alibri"/>
                <a:ea typeface="Calibri"/>
                <a:cs typeface="Calibri"/>
                <a:sym typeface="Calibri"/>
              </a:rPr>
              <a:t>A=T, B=F                     C=T, D=F</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alibri"/>
                <a:ea typeface="Calibri"/>
                <a:cs typeface="Calibri"/>
                <a:sym typeface="Calibri"/>
              </a:rPr>
              <a:t>A=F, B=T                     C=F, D=T</a:t>
            </a:r>
            <a:endParaRPr/>
          </a:p>
          <a:p>
            <a:pPr marL="342900" marR="0" lvl="0" indent="-342900" algn="l" rtl="0">
              <a:lnSpc>
                <a:spcPct val="80000"/>
              </a:lnSpc>
              <a:spcBef>
                <a:spcPts val="360"/>
              </a:spcBef>
              <a:spcAft>
                <a:spcPts val="0"/>
              </a:spcAft>
              <a:buClr>
                <a:schemeClr val="dk1"/>
              </a:buClr>
              <a:buSzPts val="1800"/>
              <a:buFont typeface="Arial"/>
              <a:buNone/>
            </a:pPr>
            <a:r>
              <a:rPr lang="en-US" sz="1800">
                <a:solidFill>
                  <a:schemeClr val="dk1"/>
                </a:solidFill>
                <a:latin typeface="Calibri"/>
                <a:ea typeface="Calibri"/>
                <a:cs typeface="Calibri"/>
                <a:sym typeface="Calibri"/>
              </a:rPr>
              <a:t>A=F, B=F                     C=F, D=F</a:t>
            </a:r>
            <a:endParaRPr/>
          </a:p>
          <a:p>
            <a:pPr marL="342900" marR="0" lvl="0" indent="-342900" algn="l" rtl="0">
              <a:lnSpc>
                <a:spcPct val="80000"/>
              </a:lnSpc>
              <a:spcBef>
                <a:spcPts val="36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6"/>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Nhận xét về MCC</a:t>
            </a:r>
            <a:endParaRPr/>
          </a:p>
        </p:txBody>
      </p:sp>
      <p:sp>
        <p:nvSpPr>
          <p:cNvPr id="753" name="Google Shape;753;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Font typeface="Arial"/>
              <a:buChar char="•"/>
            </a:pPr>
            <a:r>
              <a:rPr lang="en-US"/>
              <a:t>Với ngôn ngữ có đoản mạch (short circuit) MCC khá giống bao phủ điều kiện (nhưng với nhiều ca kiểm thử hơn)</a:t>
            </a:r>
            <a:endParaRPr/>
          </a:p>
          <a:p>
            <a:pPr marL="342900" lvl="0" indent="-342900" algn="l" rtl="0">
              <a:spcBef>
                <a:spcPts val="592"/>
              </a:spcBef>
              <a:spcAft>
                <a:spcPts val="0"/>
              </a:spcAft>
              <a:buClr>
                <a:schemeClr val="dk1"/>
              </a:buClr>
              <a:buSzPct val="100000"/>
              <a:buFont typeface="Arial"/>
              <a:buChar char="•"/>
            </a:pPr>
            <a:r>
              <a:rPr lang="en-US"/>
              <a:t>Với ngôn ngữ không có đoản mạch MCC bản chất là bao phủ đường đi cơ bản</a:t>
            </a:r>
            <a:endParaRPr/>
          </a:p>
          <a:p>
            <a:pPr marL="342900" lvl="0" indent="-342900" algn="l" rtl="0">
              <a:spcBef>
                <a:spcPts val="592"/>
              </a:spcBef>
              <a:spcAft>
                <a:spcPts val="0"/>
              </a:spcAft>
              <a:buClr>
                <a:schemeClr val="dk1"/>
              </a:buClr>
              <a:buSzPct val="100000"/>
              <a:buFont typeface="Arial"/>
              <a:buChar char="•"/>
            </a:pPr>
            <a:r>
              <a:rPr lang="en-US"/>
              <a:t>Nhược điểm của phép đo này là khá tẻ nhạt để xác định tập ca kiểm thử tối thiểu, đặc biệt với các biểu thức logic phức tạp</a:t>
            </a:r>
            <a:endParaRPr/>
          </a:p>
          <a:p>
            <a:pPr marL="342900" lvl="0" indent="-342900" algn="l" rtl="0">
              <a:spcBef>
                <a:spcPts val="592"/>
              </a:spcBef>
              <a:spcAft>
                <a:spcPts val="0"/>
              </a:spcAft>
              <a:buClr>
                <a:schemeClr val="dk1"/>
              </a:buClr>
              <a:buSzPct val="100000"/>
              <a:buFont typeface="Arial"/>
              <a:buChar char="•"/>
            </a:pPr>
            <a:r>
              <a:rPr lang="en-US"/>
              <a:t>Giống bao phủ điều kiện, MCC không bao hàm bao phủ quyết định </a:t>
            </a:r>
            <a:endParaRPr/>
          </a:p>
        </p:txBody>
      </p:sp>
      <p:sp>
        <p:nvSpPr>
          <p:cNvPr id="754" name="Google Shape;754;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7"/>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MCC sửa đổi</a:t>
            </a:r>
            <a:endParaRPr/>
          </a:p>
        </p:txBody>
      </p:sp>
      <p:sp>
        <p:nvSpPr>
          <p:cNvPr id="761" name="Google Shape;761;p5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Font typeface="Arial"/>
              <a:buChar char="•"/>
            </a:pPr>
            <a:r>
              <a:rPr lang="en-US"/>
              <a:t>Một tiêu chuẩn sửa đổi của MCC, gọi là MC/DC hay MCDC. </a:t>
            </a:r>
            <a:endParaRPr/>
          </a:p>
          <a:p>
            <a:pPr marL="342900" lvl="0" indent="-342900" algn="l" rtl="0">
              <a:spcBef>
                <a:spcPts val="544"/>
              </a:spcBef>
              <a:spcAft>
                <a:spcPts val="0"/>
              </a:spcAft>
              <a:buClr>
                <a:schemeClr val="dk1"/>
              </a:buClr>
              <a:buSzPct val="100000"/>
              <a:buFont typeface="Arial"/>
              <a:buChar char="•"/>
            </a:pPr>
            <a:r>
              <a:rPr lang="en-US"/>
              <a:t>MCDC yêu cầu có đủ ca kiểm thử để kiểm tra mọi điều kiện có thể ảnh hưởng đến kết quả của biểu thức điều kiện chứa nó</a:t>
            </a:r>
            <a:endParaRPr/>
          </a:p>
          <a:p>
            <a:pPr marL="342900" lvl="0" indent="-342900" algn="l" rtl="0">
              <a:spcBef>
                <a:spcPts val="544"/>
              </a:spcBef>
              <a:spcAft>
                <a:spcPts val="0"/>
              </a:spcAft>
              <a:buClr>
                <a:schemeClr val="dk1"/>
              </a:buClr>
              <a:buSzPct val="100000"/>
              <a:buFont typeface="Arial"/>
              <a:buChar char="•"/>
            </a:pPr>
            <a:r>
              <a:rPr lang="en-US"/>
              <a:t>Với ngôn ngữ như C, C++, Java, MCDC yêu cầu số ca kiểm thử giống bao phủ điều kiện/quyết định</a:t>
            </a:r>
            <a:endParaRPr/>
          </a:p>
          <a:p>
            <a:pPr marL="342900" lvl="0" indent="-342900" algn="l" rtl="0">
              <a:spcBef>
                <a:spcPts val="544"/>
              </a:spcBef>
              <a:spcAft>
                <a:spcPts val="0"/>
              </a:spcAft>
              <a:buClr>
                <a:schemeClr val="dk1"/>
              </a:buClr>
              <a:buSzPct val="100000"/>
              <a:buFont typeface="Arial"/>
              <a:buChar char="•"/>
            </a:pPr>
            <a:r>
              <a:rPr lang="en-US"/>
              <a:t>MCDC được thiết kế cho ngôn ngữ chứa các toán tử logic không gây đoản mạch</a:t>
            </a:r>
            <a:endParaRPr/>
          </a:p>
          <a:p>
            <a:pPr marL="742950" lvl="1" indent="-285750" algn="l" rtl="0">
              <a:spcBef>
                <a:spcPts val="476"/>
              </a:spcBef>
              <a:spcAft>
                <a:spcPts val="0"/>
              </a:spcAft>
              <a:buClr>
                <a:srgbClr val="0070C0"/>
              </a:buClr>
              <a:buSzPct val="100000"/>
              <a:buFont typeface="Arial"/>
              <a:buChar char="•"/>
            </a:pPr>
            <a:r>
              <a:rPr lang="en-US"/>
              <a:t>Toán tử logic đoản mạch trong C, C++, Java chỉ đánh giá điều kiện khi kết quả của chúng có thể ảnh hưởng đến biểu thức điều kiện chứa nó</a:t>
            </a:r>
            <a:endParaRPr/>
          </a:p>
        </p:txBody>
      </p:sp>
      <p:sp>
        <p:nvSpPr>
          <p:cNvPr id="762" name="Google Shape;762;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8"/>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 MCDC</a:t>
            </a:r>
            <a:endParaRPr/>
          </a:p>
        </p:txBody>
      </p:sp>
      <p:sp>
        <p:nvSpPr>
          <p:cNvPr id="769" name="Google Shape;769;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400"/>
              <a:buChar char="•"/>
            </a:pPr>
            <a:r>
              <a:rPr lang="en-US" sz="2400">
                <a:latin typeface="Consolas"/>
                <a:ea typeface="Consolas"/>
                <a:cs typeface="Consolas"/>
                <a:sym typeface="Consolas"/>
              </a:rPr>
              <a:t>if (A or B)</a:t>
            </a:r>
            <a:endParaRPr/>
          </a:p>
          <a:p>
            <a:pPr marL="342900" lvl="0" indent="-342900" algn="l" rtl="0">
              <a:lnSpc>
                <a:spcPct val="80000"/>
              </a:lnSpc>
              <a:spcBef>
                <a:spcPts val="480"/>
              </a:spcBef>
              <a:spcAft>
                <a:spcPts val="0"/>
              </a:spcAft>
              <a:buClr>
                <a:schemeClr val="dk1"/>
              </a:buClr>
              <a:buSzPts val="2400"/>
              <a:buFont typeface="Calibri"/>
              <a:buNone/>
            </a:pPr>
            <a:r>
              <a:rPr lang="en-US" sz="2400"/>
              <a:t>		A: 	T	F	F</a:t>
            </a:r>
            <a:endParaRPr/>
          </a:p>
          <a:p>
            <a:pPr marL="342900" lvl="0" indent="-342900" algn="l" rtl="0">
              <a:lnSpc>
                <a:spcPct val="80000"/>
              </a:lnSpc>
              <a:spcBef>
                <a:spcPts val="480"/>
              </a:spcBef>
              <a:spcAft>
                <a:spcPts val="0"/>
              </a:spcAft>
              <a:buClr>
                <a:schemeClr val="dk1"/>
              </a:buClr>
              <a:buSzPts val="2400"/>
              <a:buFont typeface="Calibri"/>
              <a:buNone/>
            </a:pPr>
            <a:r>
              <a:rPr lang="en-US" sz="2400"/>
              <a:t>		B:	F	T	F</a:t>
            </a:r>
            <a:endParaRPr/>
          </a:p>
          <a:p>
            <a:pPr marL="342900" lvl="0" indent="-342900" algn="l" rtl="0">
              <a:lnSpc>
                <a:spcPct val="80000"/>
              </a:lnSpc>
              <a:spcBef>
                <a:spcPts val="480"/>
              </a:spcBef>
              <a:spcAft>
                <a:spcPts val="0"/>
              </a:spcAft>
              <a:buClr>
                <a:schemeClr val="dk1"/>
              </a:buClr>
              <a:buSzPts val="2400"/>
              <a:buFont typeface="Calibri"/>
              <a:buNone/>
            </a:pPr>
            <a:endParaRPr sz="2400"/>
          </a:p>
          <a:p>
            <a:pPr marL="342900" lvl="0" indent="-342900" algn="l" rtl="0">
              <a:lnSpc>
                <a:spcPct val="80000"/>
              </a:lnSpc>
              <a:spcBef>
                <a:spcPts val="480"/>
              </a:spcBef>
              <a:spcAft>
                <a:spcPts val="0"/>
              </a:spcAft>
              <a:buClr>
                <a:schemeClr val="dk1"/>
              </a:buClr>
              <a:buSzPts val="2400"/>
              <a:buChar char="•"/>
            </a:pPr>
            <a:r>
              <a:rPr lang="en-US" sz="2400">
                <a:latin typeface="Consolas"/>
                <a:ea typeface="Consolas"/>
                <a:cs typeface="Consolas"/>
                <a:sym typeface="Consolas"/>
              </a:rPr>
              <a:t>if (A and B)</a:t>
            </a:r>
            <a:endParaRPr/>
          </a:p>
          <a:p>
            <a:pPr marL="342900" lvl="0" indent="-342900" algn="l" rtl="0">
              <a:lnSpc>
                <a:spcPct val="80000"/>
              </a:lnSpc>
              <a:spcBef>
                <a:spcPts val="480"/>
              </a:spcBef>
              <a:spcAft>
                <a:spcPts val="0"/>
              </a:spcAft>
              <a:buClr>
                <a:schemeClr val="dk1"/>
              </a:buClr>
              <a:buSzPts val="2400"/>
              <a:buFont typeface="Calibri"/>
              <a:buNone/>
            </a:pPr>
            <a:r>
              <a:rPr lang="en-US" sz="2400"/>
              <a:t>		A:	F	T	T</a:t>
            </a:r>
            <a:endParaRPr/>
          </a:p>
          <a:p>
            <a:pPr marL="342900" lvl="0" indent="-342900" algn="l" rtl="0">
              <a:lnSpc>
                <a:spcPct val="80000"/>
              </a:lnSpc>
              <a:spcBef>
                <a:spcPts val="480"/>
              </a:spcBef>
              <a:spcAft>
                <a:spcPts val="0"/>
              </a:spcAft>
              <a:buClr>
                <a:schemeClr val="dk1"/>
              </a:buClr>
              <a:buSzPts val="2400"/>
              <a:buFont typeface="Calibri"/>
              <a:buNone/>
            </a:pPr>
            <a:r>
              <a:rPr lang="en-US" sz="2400"/>
              <a:t>		B:	T	F	T</a:t>
            </a:r>
            <a:endParaRPr/>
          </a:p>
          <a:p>
            <a:pPr marL="342900" lvl="0" indent="-342900" algn="l" rtl="0">
              <a:lnSpc>
                <a:spcPct val="80000"/>
              </a:lnSpc>
              <a:spcBef>
                <a:spcPts val="480"/>
              </a:spcBef>
              <a:spcAft>
                <a:spcPts val="0"/>
              </a:spcAft>
              <a:buClr>
                <a:schemeClr val="dk1"/>
              </a:buClr>
              <a:buSzPts val="2400"/>
              <a:buFont typeface="Calibri"/>
              <a:buNone/>
            </a:pPr>
            <a:endParaRPr sz="2400"/>
          </a:p>
          <a:p>
            <a:pPr marL="342900" lvl="0" indent="-342900" algn="l" rtl="0">
              <a:lnSpc>
                <a:spcPct val="80000"/>
              </a:lnSpc>
              <a:spcBef>
                <a:spcPts val="480"/>
              </a:spcBef>
              <a:spcAft>
                <a:spcPts val="0"/>
              </a:spcAft>
              <a:buClr>
                <a:schemeClr val="dk1"/>
              </a:buClr>
              <a:buSzPts val="2400"/>
              <a:buChar char="•"/>
            </a:pPr>
            <a:r>
              <a:rPr lang="en-US" sz="2400">
                <a:latin typeface="Consolas"/>
                <a:ea typeface="Consolas"/>
                <a:cs typeface="Consolas"/>
                <a:sym typeface="Consolas"/>
              </a:rPr>
              <a:t>if (A xor B)</a:t>
            </a:r>
            <a:endParaRPr/>
          </a:p>
          <a:p>
            <a:pPr marL="342900" lvl="0" indent="-342900" algn="l" rtl="0">
              <a:lnSpc>
                <a:spcPct val="80000"/>
              </a:lnSpc>
              <a:spcBef>
                <a:spcPts val="480"/>
              </a:spcBef>
              <a:spcAft>
                <a:spcPts val="0"/>
              </a:spcAft>
              <a:buClr>
                <a:schemeClr val="dk1"/>
              </a:buClr>
              <a:buSzPts val="2400"/>
              <a:buFont typeface="Calibri"/>
              <a:buNone/>
            </a:pPr>
            <a:r>
              <a:rPr lang="en-US" sz="2400"/>
              <a:t>		A:	T	T	F</a:t>
            </a:r>
            <a:endParaRPr/>
          </a:p>
          <a:p>
            <a:pPr marL="342900" lvl="0" indent="-342900" algn="l" rtl="0">
              <a:lnSpc>
                <a:spcPct val="80000"/>
              </a:lnSpc>
              <a:spcBef>
                <a:spcPts val="480"/>
              </a:spcBef>
              <a:spcAft>
                <a:spcPts val="0"/>
              </a:spcAft>
              <a:buClr>
                <a:schemeClr val="dk1"/>
              </a:buClr>
              <a:buSzPts val="2400"/>
              <a:buFont typeface="Calibri"/>
              <a:buNone/>
            </a:pPr>
            <a:r>
              <a:rPr lang="en-US" sz="2400"/>
              <a:t>		B:	T	F	T</a:t>
            </a:r>
            <a:endParaRPr/>
          </a:p>
          <a:p>
            <a:pPr marL="342900" lvl="0" indent="-190500" algn="l" rtl="0">
              <a:lnSpc>
                <a:spcPct val="80000"/>
              </a:lnSpc>
              <a:spcBef>
                <a:spcPts val="480"/>
              </a:spcBef>
              <a:spcAft>
                <a:spcPts val="0"/>
              </a:spcAft>
              <a:buClr>
                <a:schemeClr val="dk1"/>
              </a:buClr>
              <a:buSzPts val="2400"/>
              <a:buNone/>
            </a:pPr>
            <a:endParaRPr sz="2400"/>
          </a:p>
        </p:txBody>
      </p:sp>
      <p:sp>
        <p:nvSpPr>
          <p:cNvPr id="770" name="Google Shape;770;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9"/>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Bao phủ đường đi</a:t>
            </a:r>
            <a:endParaRPr/>
          </a:p>
        </p:txBody>
      </p:sp>
      <p:sp>
        <p:nvSpPr>
          <p:cNvPr id="777" name="Google Shape;777;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Một đường đi là một dãy các nhánh từ điểm đầu đến điểm cuối.</a:t>
            </a:r>
            <a:endParaRPr/>
          </a:p>
          <a:p>
            <a:pPr marL="342900" lvl="0" indent="-342900" algn="l" rtl="0">
              <a:spcBef>
                <a:spcPts val="544"/>
              </a:spcBef>
              <a:spcAft>
                <a:spcPts val="0"/>
              </a:spcAft>
              <a:buClr>
                <a:schemeClr val="dk1"/>
              </a:buClr>
              <a:buSzPct val="100000"/>
              <a:buChar char="•"/>
            </a:pPr>
            <a:r>
              <a:rPr lang="en-US"/>
              <a:t>Bao phủ đường đi còn gọi là bao phủ vị từ (predicate)</a:t>
            </a:r>
            <a:endParaRPr/>
          </a:p>
          <a:p>
            <a:pPr marL="342900" lvl="0" indent="-342900" algn="l" rtl="0">
              <a:spcBef>
                <a:spcPts val="544"/>
              </a:spcBef>
              <a:spcAft>
                <a:spcPts val="0"/>
              </a:spcAft>
              <a:buClr>
                <a:schemeClr val="dk1"/>
              </a:buClr>
              <a:buSzPct val="100000"/>
              <a:buChar char="•"/>
            </a:pPr>
            <a:r>
              <a:rPr lang="en-US"/>
              <a:t>Vì các chu trình có thể tạo ra vô số đường đi, phép đo này chỉ xét các chu trình có số khả năng lặp là hữu hạn</a:t>
            </a:r>
            <a:endParaRPr/>
          </a:p>
          <a:p>
            <a:pPr marL="342900" lvl="0" indent="-342900" algn="l" rtl="0">
              <a:spcBef>
                <a:spcPts val="544"/>
              </a:spcBef>
              <a:spcAft>
                <a:spcPts val="0"/>
              </a:spcAft>
              <a:buClr>
                <a:schemeClr val="dk1"/>
              </a:buClr>
              <a:buSzPct val="100000"/>
              <a:buChar char="•"/>
            </a:pPr>
            <a:r>
              <a:rPr lang="en-US"/>
              <a:t>Có nhiều biến thể của phép đo này để xử lý các chu trình</a:t>
            </a:r>
            <a:endParaRPr/>
          </a:p>
          <a:p>
            <a:pPr marL="742950" lvl="1" indent="-285750" algn="l" rtl="0">
              <a:spcBef>
                <a:spcPts val="476"/>
              </a:spcBef>
              <a:spcAft>
                <a:spcPts val="0"/>
              </a:spcAft>
              <a:buClr>
                <a:srgbClr val="0070C0"/>
              </a:buClr>
              <a:buSzPct val="100000"/>
              <a:buChar char="–"/>
            </a:pPr>
            <a:r>
              <a:rPr lang="en-US"/>
              <a:t>Kiểm thửu đường đi biên trong (boundary-interior) chỉ xét hai khả năng của vòng lặp: 0 lần và hơn 0 lần.</a:t>
            </a:r>
            <a:endParaRPr/>
          </a:p>
          <a:p>
            <a:pPr marL="742950" lvl="1" indent="-285750" algn="l" rtl="0">
              <a:spcBef>
                <a:spcPts val="476"/>
              </a:spcBef>
              <a:spcAft>
                <a:spcPts val="0"/>
              </a:spcAft>
              <a:buClr>
                <a:srgbClr val="0070C0"/>
              </a:buClr>
              <a:buSzPct val="100000"/>
              <a:buChar char="–"/>
            </a:pPr>
            <a:r>
              <a:rPr lang="en-US"/>
              <a:t>Với vòng lặp do-while, hai khả năng là 1 và hơn 1 lần</a:t>
            </a:r>
            <a:endParaRPr/>
          </a:p>
        </p:txBody>
      </p:sp>
      <p:sp>
        <p:nvSpPr>
          <p:cNvPr id="778" name="Google Shape;778;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0"/>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 bao phủ đường đi</a:t>
            </a:r>
            <a:endParaRPr/>
          </a:p>
        </p:txBody>
      </p:sp>
      <p:sp>
        <p:nvSpPr>
          <p:cNvPr id="785" name="Google Shape;785;p60"/>
          <p:cNvSpPr txBox="1">
            <a:spLocks noGrp="1"/>
          </p:cNvSpPr>
          <p:nvPr>
            <p:ph type="body" idx="1"/>
          </p:nvPr>
        </p:nvSpPr>
        <p:spPr>
          <a:xfrm>
            <a:off x="685800" y="1981200"/>
            <a:ext cx="2459038" cy="4114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Font typeface="Consolas"/>
              <a:buNone/>
            </a:pPr>
            <a:r>
              <a:rPr lang="en-US" sz="2000">
                <a:latin typeface="Consolas"/>
                <a:ea typeface="Consolas"/>
                <a:cs typeface="Consolas"/>
                <a:sym typeface="Consolas"/>
              </a:rPr>
              <a:t>if (A)</a:t>
            </a:r>
            <a:endParaRPr/>
          </a:p>
          <a:p>
            <a:pPr marL="342900" lvl="0" indent="-342900" algn="l" rtl="0">
              <a:spcBef>
                <a:spcPts val="400"/>
              </a:spcBef>
              <a:spcAft>
                <a:spcPts val="0"/>
              </a:spcAft>
              <a:buClr>
                <a:schemeClr val="dk1"/>
              </a:buClr>
              <a:buSzPts val="2000"/>
              <a:buFont typeface="Consolas"/>
              <a:buNone/>
            </a:pPr>
            <a:r>
              <a:rPr lang="en-US" sz="2000">
                <a:latin typeface="Consolas"/>
                <a:ea typeface="Consolas"/>
                <a:cs typeface="Consolas"/>
                <a:sym typeface="Consolas"/>
              </a:rPr>
              <a:t>  F1(); </a:t>
            </a:r>
            <a:endParaRPr/>
          </a:p>
          <a:p>
            <a:pPr marL="342900" lvl="0" indent="-342900" algn="l" rtl="0">
              <a:spcBef>
                <a:spcPts val="400"/>
              </a:spcBef>
              <a:spcAft>
                <a:spcPts val="0"/>
              </a:spcAft>
              <a:buClr>
                <a:schemeClr val="dk1"/>
              </a:buClr>
              <a:buSzPts val="2000"/>
              <a:buFont typeface="Consolas"/>
              <a:buNone/>
            </a:pPr>
            <a:r>
              <a:rPr lang="en-US" sz="2000">
                <a:latin typeface="Consolas"/>
                <a:ea typeface="Consolas"/>
                <a:cs typeface="Consolas"/>
                <a:sym typeface="Consolas"/>
              </a:rPr>
              <a:t>F2(); </a:t>
            </a:r>
            <a:endParaRPr/>
          </a:p>
          <a:p>
            <a:pPr marL="342900" lvl="0" indent="-342900" algn="l" rtl="0">
              <a:spcBef>
                <a:spcPts val="400"/>
              </a:spcBef>
              <a:spcAft>
                <a:spcPts val="0"/>
              </a:spcAft>
              <a:buClr>
                <a:schemeClr val="dk1"/>
              </a:buClr>
              <a:buSzPts val="2000"/>
              <a:buFont typeface="Consolas"/>
              <a:buNone/>
            </a:pPr>
            <a:r>
              <a:rPr lang="en-US" sz="2000">
                <a:latin typeface="Consolas"/>
                <a:ea typeface="Consolas"/>
                <a:cs typeface="Consolas"/>
                <a:sym typeface="Consolas"/>
              </a:rPr>
              <a:t>if (A) </a:t>
            </a:r>
            <a:endParaRPr/>
          </a:p>
          <a:p>
            <a:pPr marL="342900" lvl="0" indent="-342900" algn="l" rtl="0">
              <a:spcBef>
                <a:spcPts val="400"/>
              </a:spcBef>
              <a:spcAft>
                <a:spcPts val="0"/>
              </a:spcAft>
              <a:buClr>
                <a:schemeClr val="dk1"/>
              </a:buClr>
              <a:buSzPts val="2000"/>
              <a:buFont typeface="Consolas"/>
              <a:buNone/>
            </a:pPr>
            <a:r>
              <a:rPr lang="en-US" sz="2000">
                <a:latin typeface="Consolas"/>
                <a:ea typeface="Consolas"/>
                <a:cs typeface="Consolas"/>
                <a:sym typeface="Consolas"/>
              </a:rPr>
              <a:t>  F3();</a:t>
            </a:r>
            <a:endParaRPr/>
          </a:p>
          <a:p>
            <a:pPr marL="342900" lvl="0" indent="-342900" algn="l" rtl="0">
              <a:spcBef>
                <a:spcPts val="400"/>
              </a:spcBef>
              <a:spcAft>
                <a:spcPts val="0"/>
              </a:spcAft>
              <a:buClr>
                <a:schemeClr val="dk1"/>
              </a:buClr>
              <a:buSzPts val="2000"/>
              <a:buFont typeface="Consolas"/>
              <a:buNone/>
            </a:pPr>
            <a:r>
              <a:rPr lang="en-US" sz="2000">
                <a:latin typeface="Consolas"/>
                <a:ea typeface="Consolas"/>
                <a:cs typeface="Consolas"/>
                <a:sym typeface="Consolas"/>
              </a:rPr>
              <a:t>F4();</a:t>
            </a:r>
            <a:endParaRPr/>
          </a:p>
          <a:p>
            <a:pPr marL="342900" lvl="0" indent="-342900" algn="l" rtl="0">
              <a:spcBef>
                <a:spcPts val="400"/>
              </a:spcBef>
              <a:spcAft>
                <a:spcPts val="0"/>
              </a:spcAft>
              <a:buClr>
                <a:schemeClr val="dk1"/>
              </a:buClr>
              <a:buSzPts val="2000"/>
              <a:buFont typeface="Calibri"/>
              <a:buNone/>
            </a:pPr>
            <a:endParaRPr sz="2000">
              <a:latin typeface="Consolas"/>
              <a:ea typeface="Consolas"/>
              <a:cs typeface="Consolas"/>
              <a:sym typeface="Consolas"/>
            </a:endParaRPr>
          </a:p>
          <a:p>
            <a:pPr marL="342900" lvl="0" indent="-342900" algn="l" rtl="0">
              <a:spcBef>
                <a:spcPts val="400"/>
              </a:spcBef>
              <a:spcAft>
                <a:spcPts val="0"/>
              </a:spcAft>
              <a:buClr>
                <a:schemeClr val="dk1"/>
              </a:buClr>
              <a:buSzPts val="2000"/>
              <a:buFont typeface="Calibri"/>
              <a:buNone/>
            </a:pPr>
            <a:endParaRPr sz="2000">
              <a:latin typeface="Consolas"/>
              <a:ea typeface="Consolas"/>
              <a:cs typeface="Consolas"/>
              <a:sym typeface="Consolas"/>
            </a:endParaRPr>
          </a:p>
          <a:p>
            <a:pPr marL="342900" lvl="0" indent="-342900" algn="l" rtl="0">
              <a:spcBef>
                <a:spcPts val="400"/>
              </a:spcBef>
              <a:spcAft>
                <a:spcPts val="0"/>
              </a:spcAft>
              <a:buClr>
                <a:schemeClr val="dk1"/>
              </a:buClr>
              <a:buSzPts val="2000"/>
              <a:buFont typeface="Calibri"/>
              <a:buNone/>
            </a:pPr>
            <a:endParaRPr sz="2000">
              <a:latin typeface="Consolas"/>
              <a:ea typeface="Consolas"/>
              <a:cs typeface="Consolas"/>
              <a:sym typeface="Consolas"/>
            </a:endParaRPr>
          </a:p>
          <a:p>
            <a:pPr marL="342900" lvl="0" indent="-342900" algn="l" rtl="0">
              <a:spcBef>
                <a:spcPts val="640"/>
              </a:spcBef>
              <a:spcAft>
                <a:spcPts val="0"/>
              </a:spcAft>
              <a:buClr>
                <a:schemeClr val="dk1"/>
              </a:buClr>
              <a:buSzPts val="3200"/>
              <a:buFont typeface="Calibri"/>
              <a:buNone/>
            </a:pPr>
            <a:r>
              <a:rPr lang="en-US"/>
              <a:t> </a:t>
            </a:r>
            <a:endParaRPr/>
          </a:p>
        </p:txBody>
      </p:sp>
      <p:sp>
        <p:nvSpPr>
          <p:cNvPr id="786" name="Google Shape;786;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787" name="Google Shape;787;p60"/>
          <p:cNvSpPr/>
          <p:nvPr/>
        </p:nvSpPr>
        <p:spPr>
          <a:xfrm>
            <a:off x="4191000" y="2840038"/>
            <a:ext cx="703263" cy="3571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788" name="Google Shape;788;p60"/>
          <p:cNvSpPr/>
          <p:nvPr/>
        </p:nvSpPr>
        <p:spPr>
          <a:xfrm>
            <a:off x="4197350" y="3598863"/>
            <a:ext cx="703263" cy="3571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789" name="Google Shape;789;p60"/>
          <p:cNvSpPr/>
          <p:nvPr/>
        </p:nvSpPr>
        <p:spPr>
          <a:xfrm>
            <a:off x="4194175" y="5557838"/>
            <a:ext cx="703263" cy="3571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790" name="Google Shape;790;p60"/>
          <p:cNvSpPr/>
          <p:nvPr/>
        </p:nvSpPr>
        <p:spPr>
          <a:xfrm>
            <a:off x="4221163" y="1828800"/>
            <a:ext cx="644525" cy="519113"/>
          </a:xfrm>
          <a:prstGeom prst="diamond">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791" name="Google Shape;791;p60"/>
          <p:cNvSpPr/>
          <p:nvPr/>
        </p:nvSpPr>
        <p:spPr>
          <a:xfrm>
            <a:off x="4227513" y="4454525"/>
            <a:ext cx="644525" cy="519113"/>
          </a:xfrm>
          <a:prstGeom prst="diamond">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cxnSp>
        <p:nvCxnSpPr>
          <p:cNvPr id="792" name="Google Shape;792;p60"/>
          <p:cNvCxnSpPr>
            <a:stCxn id="790" idx="2"/>
            <a:endCxn id="787" idx="0"/>
          </p:cNvCxnSpPr>
          <p:nvPr/>
        </p:nvCxnSpPr>
        <p:spPr>
          <a:xfrm flipH="1">
            <a:off x="4542526" y="2347913"/>
            <a:ext cx="900" cy="492000"/>
          </a:xfrm>
          <a:prstGeom prst="straightConnector1">
            <a:avLst/>
          </a:prstGeom>
          <a:noFill/>
          <a:ln w="9525" cap="flat" cmpd="sng">
            <a:solidFill>
              <a:schemeClr val="dk1"/>
            </a:solidFill>
            <a:prstDash val="solid"/>
            <a:round/>
            <a:headEnd type="none" w="med" len="med"/>
            <a:tailEnd type="triangle" w="med" len="med"/>
          </a:ln>
        </p:spPr>
      </p:cxnSp>
      <p:cxnSp>
        <p:nvCxnSpPr>
          <p:cNvPr id="793" name="Google Shape;793;p60"/>
          <p:cNvCxnSpPr>
            <a:stCxn id="787" idx="2"/>
            <a:endCxn id="788" idx="0"/>
          </p:cNvCxnSpPr>
          <p:nvPr/>
        </p:nvCxnSpPr>
        <p:spPr>
          <a:xfrm>
            <a:off x="4542632" y="3197225"/>
            <a:ext cx="6300" cy="401700"/>
          </a:xfrm>
          <a:prstGeom prst="straightConnector1">
            <a:avLst/>
          </a:prstGeom>
          <a:noFill/>
          <a:ln w="9525" cap="flat" cmpd="sng">
            <a:solidFill>
              <a:schemeClr val="dk1"/>
            </a:solidFill>
            <a:prstDash val="solid"/>
            <a:round/>
            <a:headEnd type="none" w="med" len="med"/>
            <a:tailEnd type="triangle" w="med" len="med"/>
          </a:ln>
        </p:spPr>
      </p:cxnSp>
      <p:cxnSp>
        <p:nvCxnSpPr>
          <p:cNvPr id="794" name="Google Shape;794;p60"/>
          <p:cNvCxnSpPr>
            <a:stCxn id="788" idx="2"/>
            <a:endCxn id="791" idx="0"/>
          </p:cNvCxnSpPr>
          <p:nvPr/>
        </p:nvCxnSpPr>
        <p:spPr>
          <a:xfrm>
            <a:off x="4548982" y="3956050"/>
            <a:ext cx="900" cy="498600"/>
          </a:xfrm>
          <a:prstGeom prst="straightConnector1">
            <a:avLst/>
          </a:prstGeom>
          <a:noFill/>
          <a:ln w="9525" cap="flat" cmpd="sng">
            <a:solidFill>
              <a:schemeClr val="dk1"/>
            </a:solidFill>
            <a:prstDash val="solid"/>
            <a:round/>
            <a:headEnd type="none" w="med" len="med"/>
            <a:tailEnd type="triangle" w="med" len="med"/>
          </a:ln>
        </p:spPr>
      </p:cxnSp>
      <p:cxnSp>
        <p:nvCxnSpPr>
          <p:cNvPr id="795" name="Google Shape;795;p60"/>
          <p:cNvCxnSpPr>
            <a:stCxn id="791" idx="2"/>
            <a:endCxn id="789" idx="0"/>
          </p:cNvCxnSpPr>
          <p:nvPr/>
        </p:nvCxnSpPr>
        <p:spPr>
          <a:xfrm flipH="1">
            <a:off x="4545876" y="4973638"/>
            <a:ext cx="3900" cy="584100"/>
          </a:xfrm>
          <a:prstGeom prst="straightConnector1">
            <a:avLst/>
          </a:prstGeom>
          <a:noFill/>
          <a:ln w="9525" cap="flat" cmpd="sng">
            <a:solidFill>
              <a:schemeClr val="dk1"/>
            </a:solidFill>
            <a:prstDash val="solid"/>
            <a:round/>
            <a:headEnd type="none" w="med" len="med"/>
            <a:tailEnd type="triangle" w="med" len="med"/>
          </a:ln>
        </p:spPr>
      </p:cxnSp>
      <p:cxnSp>
        <p:nvCxnSpPr>
          <p:cNvPr id="796" name="Google Shape;796;p60"/>
          <p:cNvCxnSpPr>
            <a:stCxn id="790" idx="3"/>
            <a:endCxn id="788" idx="3"/>
          </p:cNvCxnSpPr>
          <p:nvPr/>
        </p:nvCxnSpPr>
        <p:spPr>
          <a:xfrm>
            <a:off x="4865688" y="2088356"/>
            <a:ext cx="34800" cy="1689000"/>
          </a:xfrm>
          <a:prstGeom prst="bentConnector3">
            <a:avLst>
              <a:gd name="adj1" fmla="val 757256"/>
            </a:avLst>
          </a:prstGeom>
          <a:noFill/>
          <a:ln w="9525" cap="flat" cmpd="sng">
            <a:solidFill>
              <a:schemeClr val="dk1"/>
            </a:solidFill>
            <a:prstDash val="solid"/>
            <a:miter lim="800000"/>
            <a:headEnd type="none" w="med" len="med"/>
            <a:tailEnd type="triangle" w="med" len="med"/>
          </a:ln>
        </p:spPr>
      </p:cxnSp>
      <p:sp>
        <p:nvSpPr>
          <p:cNvPr id="797" name="Google Shape;797;p60"/>
          <p:cNvSpPr/>
          <p:nvPr/>
        </p:nvSpPr>
        <p:spPr>
          <a:xfrm>
            <a:off x="4194175" y="6319838"/>
            <a:ext cx="703263" cy="3571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cxnSp>
        <p:nvCxnSpPr>
          <p:cNvPr id="798" name="Google Shape;798;p60"/>
          <p:cNvCxnSpPr>
            <a:stCxn id="789" idx="2"/>
            <a:endCxn id="797" idx="0"/>
          </p:cNvCxnSpPr>
          <p:nvPr/>
        </p:nvCxnSpPr>
        <p:spPr>
          <a:xfrm>
            <a:off x="4545807" y="5915025"/>
            <a:ext cx="0" cy="404700"/>
          </a:xfrm>
          <a:prstGeom prst="straightConnector1">
            <a:avLst/>
          </a:prstGeom>
          <a:noFill/>
          <a:ln w="9525" cap="flat" cmpd="sng">
            <a:solidFill>
              <a:schemeClr val="dk1"/>
            </a:solidFill>
            <a:prstDash val="solid"/>
            <a:round/>
            <a:headEnd type="none" w="med" len="med"/>
            <a:tailEnd type="triangle" w="med" len="med"/>
          </a:ln>
        </p:spPr>
      </p:cxnSp>
      <p:cxnSp>
        <p:nvCxnSpPr>
          <p:cNvPr id="799" name="Google Shape;799;p60"/>
          <p:cNvCxnSpPr>
            <a:stCxn id="791" idx="3"/>
            <a:endCxn id="797" idx="3"/>
          </p:cNvCxnSpPr>
          <p:nvPr/>
        </p:nvCxnSpPr>
        <p:spPr>
          <a:xfrm>
            <a:off x="4872038" y="4714082"/>
            <a:ext cx="25500" cy="1784400"/>
          </a:xfrm>
          <a:prstGeom prst="bentConnector3">
            <a:avLst>
              <a:gd name="adj1" fmla="val 996078"/>
            </a:avLst>
          </a:prstGeom>
          <a:noFill/>
          <a:ln w="9525" cap="flat" cmpd="sng">
            <a:solidFill>
              <a:schemeClr val="dk1"/>
            </a:solidFill>
            <a:prstDash val="solid"/>
            <a:miter lim="800000"/>
            <a:headEnd type="none" w="med" len="med"/>
            <a:tailEnd type="triangle" w="med" len="med"/>
          </a:ln>
        </p:spPr>
      </p:cxnSp>
      <p:sp>
        <p:nvSpPr>
          <p:cNvPr id="800" name="Google Shape;800;p60"/>
          <p:cNvSpPr txBox="1"/>
          <p:nvPr/>
        </p:nvSpPr>
        <p:spPr>
          <a:xfrm>
            <a:off x="4330700" y="1806575"/>
            <a:ext cx="36195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a:t>
            </a:r>
            <a:endParaRPr/>
          </a:p>
        </p:txBody>
      </p:sp>
      <p:sp>
        <p:nvSpPr>
          <p:cNvPr id="801" name="Google Shape;801;p60"/>
          <p:cNvSpPr txBox="1"/>
          <p:nvPr/>
        </p:nvSpPr>
        <p:spPr>
          <a:xfrm>
            <a:off x="4330700" y="2787650"/>
            <a:ext cx="481013"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F1</a:t>
            </a:r>
            <a:endParaRPr/>
          </a:p>
        </p:txBody>
      </p:sp>
      <p:sp>
        <p:nvSpPr>
          <p:cNvPr id="802" name="Google Shape;802;p60"/>
          <p:cNvSpPr txBox="1"/>
          <p:nvPr/>
        </p:nvSpPr>
        <p:spPr>
          <a:xfrm>
            <a:off x="4297363" y="3543300"/>
            <a:ext cx="481012"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F2</a:t>
            </a:r>
            <a:endParaRPr/>
          </a:p>
        </p:txBody>
      </p:sp>
      <p:sp>
        <p:nvSpPr>
          <p:cNvPr id="803" name="Google Shape;803;p60"/>
          <p:cNvSpPr txBox="1"/>
          <p:nvPr/>
        </p:nvSpPr>
        <p:spPr>
          <a:xfrm>
            <a:off x="4297363" y="5516563"/>
            <a:ext cx="481012"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F3</a:t>
            </a:r>
            <a:endParaRPr/>
          </a:p>
        </p:txBody>
      </p:sp>
      <p:sp>
        <p:nvSpPr>
          <p:cNvPr id="804" name="Google Shape;804;p60"/>
          <p:cNvSpPr txBox="1"/>
          <p:nvPr/>
        </p:nvSpPr>
        <p:spPr>
          <a:xfrm>
            <a:off x="4306888" y="6265863"/>
            <a:ext cx="481012"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F4</a:t>
            </a:r>
            <a:endParaRPr/>
          </a:p>
        </p:txBody>
      </p:sp>
      <p:sp>
        <p:nvSpPr>
          <p:cNvPr id="805" name="Google Shape;805;p60"/>
          <p:cNvSpPr txBox="1"/>
          <p:nvPr/>
        </p:nvSpPr>
        <p:spPr>
          <a:xfrm>
            <a:off x="4333875" y="4467225"/>
            <a:ext cx="36195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a:t>
            </a:r>
            <a:endParaRPr/>
          </a:p>
        </p:txBody>
      </p:sp>
      <p:sp>
        <p:nvSpPr>
          <p:cNvPr id="806" name="Google Shape;806;p60"/>
          <p:cNvSpPr txBox="1"/>
          <p:nvPr/>
        </p:nvSpPr>
        <p:spPr>
          <a:xfrm>
            <a:off x="6462713" y="1989138"/>
            <a:ext cx="2603500" cy="37861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Đường đi: </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A-F1-F2-A-F3-F4</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A-F2-A-F3-F4</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A-F1-F2-A-F4</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A-F2-A-F4</a:t>
            </a:r>
            <a:endParaRPr/>
          </a:p>
          <a:p>
            <a:pPr marL="0" marR="0" lvl="0" indent="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Arial"/>
              <a:buNone/>
            </a:pPr>
            <a:r>
              <a:rPr lang="en-US" sz="2400" u="sng">
                <a:solidFill>
                  <a:schemeClr val="dk1"/>
                </a:solidFill>
                <a:latin typeface="Calibri"/>
                <a:ea typeface="Calibri"/>
                <a:cs typeface="Calibri"/>
                <a:sym typeface="Calibri"/>
              </a:rPr>
              <a:t>Vấn đề</a:t>
            </a:r>
            <a:r>
              <a:rPr lang="en-US" sz="2400">
                <a:solidFill>
                  <a:schemeClr val="dk1"/>
                </a:solidFill>
                <a:latin typeface="Calibri"/>
                <a:ea typeface="Calibri"/>
                <a:cs typeface="Calibri"/>
                <a:sym typeface="Calibri"/>
              </a:rPr>
              <a:t>: chỉ có hai đường đi là khả thi</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A=T</a:t>
            </a:r>
            <a:endParaRPr/>
          </a:p>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A=F</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1"/>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Nhận xét về bao phủ đường đi</a:t>
            </a:r>
            <a:endParaRPr/>
          </a:p>
        </p:txBody>
      </p:sp>
      <p:sp>
        <p:nvSpPr>
          <p:cNvPr id="813" name="Google Shape;813;p6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Font typeface="Arial"/>
              <a:buChar char="•"/>
            </a:pPr>
            <a:r>
              <a:rPr lang="en-US"/>
              <a:t>Bao phủ đường đi có ưu điểm là kiểm thử rất kỹ. </a:t>
            </a:r>
            <a:endParaRPr/>
          </a:p>
          <a:p>
            <a:pPr marL="342900" lvl="0" indent="-342900" algn="l" rtl="0">
              <a:spcBef>
                <a:spcPts val="592"/>
              </a:spcBef>
              <a:spcAft>
                <a:spcPts val="0"/>
              </a:spcAft>
              <a:buClr>
                <a:schemeClr val="dk1"/>
              </a:buClr>
              <a:buSzPct val="100000"/>
              <a:buFont typeface="Arial"/>
              <a:buChar char="•"/>
            </a:pPr>
            <a:r>
              <a:rPr lang="en-US"/>
              <a:t>Nhược điểm. </a:t>
            </a:r>
            <a:endParaRPr/>
          </a:p>
          <a:p>
            <a:pPr marL="742950" lvl="1" indent="-285750" algn="l" rtl="0">
              <a:spcBef>
                <a:spcPts val="518"/>
              </a:spcBef>
              <a:spcAft>
                <a:spcPts val="0"/>
              </a:spcAft>
              <a:buClr>
                <a:srgbClr val="0070C0"/>
              </a:buClr>
              <a:buSzPct val="100000"/>
              <a:buFont typeface="Arial"/>
              <a:buChar char="–"/>
            </a:pPr>
            <a:r>
              <a:rPr lang="en-US"/>
              <a:t>Số đường đi là hàm mũ so với số nhánh</a:t>
            </a:r>
            <a:endParaRPr/>
          </a:p>
          <a:p>
            <a:pPr marL="742950" lvl="1" indent="-285750" algn="l" rtl="0">
              <a:spcBef>
                <a:spcPts val="518"/>
              </a:spcBef>
              <a:spcAft>
                <a:spcPts val="0"/>
              </a:spcAft>
              <a:buClr>
                <a:srgbClr val="0070C0"/>
              </a:buClr>
              <a:buSzPct val="100000"/>
              <a:buFont typeface="Arial"/>
              <a:buChar char="–"/>
            </a:pPr>
            <a:r>
              <a:rPr lang="en-US"/>
              <a:t>Rất nhiều đường đi là không khả thi do tính chất của dữ liệu đầu vào</a:t>
            </a:r>
            <a:endParaRPr/>
          </a:p>
          <a:p>
            <a:pPr marL="742950" lvl="1" indent="-121284" algn="l" rtl="0">
              <a:spcBef>
                <a:spcPts val="518"/>
              </a:spcBef>
              <a:spcAft>
                <a:spcPts val="0"/>
              </a:spcAft>
              <a:buClr>
                <a:srgbClr val="0070C0"/>
              </a:buClr>
              <a:buSzPct val="100000"/>
              <a:buFont typeface="Arial"/>
              <a:buNone/>
            </a:pPr>
            <a:endParaRPr/>
          </a:p>
          <a:p>
            <a:pPr marL="342900" lvl="0" indent="-342900" algn="l" rtl="0">
              <a:spcBef>
                <a:spcPts val="592"/>
              </a:spcBef>
              <a:spcAft>
                <a:spcPts val="0"/>
              </a:spcAft>
              <a:buClr>
                <a:schemeClr val="dk1"/>
              </a:buClr>
              <a:buSzPct val="100000"/>
              <a:buFont typeface="Arial"/>
              <a:buChar char="•"/>
            </a:pPr>
            <a:r>
              <a:rPr lang="en-US"/>
              <a:t>Nhiều biến thể để xử lý số lượng đường đi lớn</a:t>
            </a:r>
            <a:endParaRPr/>
          </a:p>
          <a:p>
            <a:pPr marL="742950" lvl="1" indent="-285750" algn="l" rtl="0">
              <a:spcBef>
                <a:spcPts val="518"/>
              </a:spcBef>
              <a:spcAft>
                <a:spcPts val="0"/>
              </a:spcAft>
              <a:buClr>
                <a:srgbClr val="0070C0"/>
              </a:buClr>
              <a:buSzPct val="100000"/>
              <a:buFont typeface="Arial"/>
              <a:buChar char="–"/>
            </a:pPr>
            <a:r>
              <a:rPr lang="en-US"/>
              <a:t>Bao phủ đường đi con chiều dài n chỉ chạy các đường đi có n nhánh</a:t>
            </a:r>
            <a:endParaRPr/>
          </a:p>
          <a:p>
            <a:pPr marL="742950" lvl="1" indent="-285750" algn="l" rtl="0">
              <a:spcBef>
                <a:spcPts val="518"/>
              </a:spcBef>
              <a:spcAft>
                <a:spcPts val="0"/>
              </a:spcAft>
              <a:buClr>
                <a:srgbClr val="0070C0"/>
              </a:buClr>
              <a:buSzPct val="100000"/>
              <a:buFont typeface="Arial"/>
              <a:buChar char="–"/>
            </a:pPr>
            <a:r>
              <a:rPr lang="en-US"/>
              <a:t>Bao phủ LCSAJ (linear code sequence and jump), bao phủ luồng dữ liệu</a:t>
            </a:r>
            <a:endParaRPr/>
          </a:p>
        </p:txBody>
      </p:sp>
      <p:sp>
        <p:nvSpPr>
          <p:cNvPr id="814" name="Google Shape;81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62"/>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Bao phủ vòng lặp</a:t>
            </a:r>
            <a:endParaRPr/>
          </a:p>
        </p:txBody>
      </p:sp>
      <p:sp>
        <p:nvSpPr>
          <p:cNvPr id="821" name="Google Shape;821;p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al"/>
              <a:buChar char="•"/>
            </a:pPr>
            <a:r>
              <a:rPr lang="en-US"/>
              <a:t>Phép đo này đảm bảo mỗi thân vòng lặp đều được chạy</a:t>
            </a:r>
            <a:endParaRPr/>
          </a:p>
          <a:p>
            <a:pPr marL="742950" lvl="1" indent="-285750" algn="l" rtl="0">
              <a:spcBef>
                <a:spcPts val="560"/>
              </a:spcBef>
              <a:spcAft>
                <a:spcPts val="0"/>
              </a:spcAft>
              <a:buClr>
                <a:srgbClr val="0070C0"/>
              </a:buClr>
              <a:buSzPts val="2800"/>
              <a:buFont typeface="Arial"/>
              <a:buChar char="•"/>
            </a:pPr>
            <a:r>
              <a:rPr lang="en-US"/>
              <a:t>0 lần</a:t>
            </a:r>
            <a:endParaRPr/>
          </a:p>
          <a:p>
            <a:pPr marL="742950" lvl="1" indent="-285750" algn="l" rtl="0">
              <a:spcBef>
                <a:spcPts val="560"/>
              </a:spcBef>
              <a:spcAft>
                <a:spcPts val="0"/>
              </a:spcAft>
              <a:buClr>
                <a:srgbClr val="0070C0"/>
              </a:buClr>
              <a:buSzPts val="2800"/>
              <a:buFont typeface="Arial"/>
              <a:buChar char="•"/>
            </a:pPr>
            <a:r>
              <a:rPr lang="en-US"/>
              <a:t>1 lần</a:t>
            </a:r>
            <a:endParaRPr/>
          </a:p>
          <a:p>
            <a:pPr marL="742950" lvl="1" indent="-285750" algn="l" rtl="0">
              <a:spcBef>
                <a:spcPts val="560"/>
              </a:spcBef>
              <a:spcAft>
                <a:spcPts val="0"/>
              </a:spcAft>
              <a:buClr>
                <a:srgbClr val="0070C0"/>
              </a:buClr>
              <a:buSzPts val="2800"/>
              <a:buFont typeface="Arial"/>
              <a:buChar char="•"/>
            </a:pPr>
            <a:r>
              <a:rPr lang="en-US"/>
              <a:t>Nhiều hơn 1 lần (liên tiếp)</a:t>
            </a:r>
            <a:endParaRPr/>
          </a:p>
          <a:p>
            <a:pPr marL="342900" lvl="0" indent="-342900" algn="l" rtl="0">
              <a:spcBef>
                <a:spcPts val="640"/>
              </a:spcBef>
              <a:spcAft>
                <a:spcPts val="0"/>
              </a:spcAft>
              <a:buClr>
                <a:schemeClr val="dk1"/>
              </a:buClr>
              <a:buSzPts val="3200"/>
              <a:buFont typeface="Arial"/>
              <a:buChar char="•"/>
            </a:pPr>
            <a:r>
              <a:rPr lang="en-US"/>
              <a:t>Với vòng lặp do-while thì bỏ 0 lần, chỉ còn 1 và hơn 1 lần</a:t>
            </a:r>
            <a:endParaRPr/>
          </a:p>
          <a:p>
            <a:pPr marL="342900" lvl="0" indent="-342900" algn="l" rtl="0">
              <a:spcBef>
                <a:spcPts val="640"/>
              </a:spcBef>
              <a:spcAft>
                <a:spcPts val="0"/>
              </a:spcAft>
              <a:buClr>
                <a:schemeClr val="dk1"/>
              </a:buClr>
              <a:buSzPts val="3200"/>
              <a:buFont typeface="Arial"/>
              <a:buChar char="•"/>
            </a:pPr>
            <a:r>
              <a:rPr lang="en-US"/>
              <a:t>Đặc điểm xét vòng lặp được thực hiện hơn 1 lần là điểm giá trị của phép đo này</a:t>
            </a:r>
            <a:endParaRPr/>
          </a:p>
        </p:txBody>
      </p:sp>
      <p:sp>
        <p:nvSpPr>
          <p:cNvPr id="822" name="Google Shape;822;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63"/>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Bao phủ hàm</a:t>
            </a:r>
            <a:endParaRPr/>
          </a:p>
        </p:txBody>
      </p:sp>
      <p:sp>
        <p:nvSpPr>
          <p:cNvPr id="829" name="Google Shape;829;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Phép đo này cho ta biết có mọi hàm trong chương trình đều được gọi</a:t>
            </a:r>
            <a:endParaRPr/>
          </a:p>
          <a:p>
            <a:pPr marL="342900" lvl="0" indent="-342900" algn="l" rtl="0">
              <a:spcBef>
                <a:spcPts val="640"/>
              </a:spcBef>
              <a:spcAft>
                <a:spcPts val="0"/>
              </a:spcAft>
              <a:buClr>
                <a:schemeClr val="dk1"/>
              </a:buClr>
              <a:buSzPts val="3200"/>
              <a:buChar char="•"/>
            </a:pPr>
            <a:r>
              <a:rPr lang="en-US"/>
              <a:t>Điều này rất hữu ích khi kiểm thử sơ bộ, để đảm bảo bao phủ các ‘vùng’ của phần mềm</a:t>
            </a:r>
            <a:endParaRPr/>
          </a:p>
        </p:txBody>
      </p:sp>
      <p:sp>
        <p:nvSpPr>
          <p:cNvPr id="830" name="Google Shape;830;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Định nghĩa đồ thị chương trình</a:t>
            </a:r>
            <a:endParaRPr/>
          </a:p>
        </p:txBody>
      </p:sp>
      <p:sp>
        <p:nvSpPr>
          <p:cNvPr id="135" name="Google Shape;135;p19"/>
          <p:cNvSpPr txBox="1">
            <a:spLocks noGrp="1"/>
          </p:cNvSpPr>
          <p:nvPr>
            <p:ph type="body" idx="1"/>
          </p:nvPr>
        </p:nvSpPr>
        <p:spPr>
          <a:xfrm>
            <a:off x="457200" y="1600200"/>
            <a:ext cx="5521569"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Cho một chương trình trong ngôn ngữ mệnh lệnh, </a:t>
            </a:r>
            <a:endParaRPr/>
          </a:p>
          <a:p>
            <a:pPr marL="742950" lvl="1" indent="-285750" algn="l" rtl="0">
              <a:spcBef>
                <a:spcPts val="560"/>
              </a:spcBef>
              <a:spcAft>
                <a:spcPts val="0"/>
              </a:spcAft>
              <a:buClr>
                <a:srgbClr val="0070C0"/>
              </a:buClr>
              <a:buSzPts val="2800"/>
              <a:buChar char="–"/>
            </a:pPr>
            <a:r>
              <a:rPr lang="en-US"/>
              <a:t>đồ thị chương trình của nó là một đồ thị </a:t>
            </a:r>
            <a:r>
              <a:rPr lang="en-US">
                <a:solidFill>
                  <a:srgbClr val="00B050"/>
                </a:solidFill>
              </a:rPr>
              <a:t>có nhãn</a:t>
            </a:r>
            <a:r>
              <a:rPr lang="en-US"/>
              <a:t>, </a:t>
            </a:r>
            <a:r>
              <a:rPr lang="en-US">
                <a:solidFill>
                  <a:schemeClr val="accent6"/>
                </a:solidFill>
              </a:rPr>
              <a:t>có hướng </a:t>
            </a:r>
            <a:r>
              <a:rPr lang="en-US"/>
              <a:t>trong đó</a:t>
            </a:r>
            <a:endParaRPr/>
          </a:p>
          <a:p>
            <a:pPr marL="742950" lvl="1" indent="-285750" algn="l" rtl="0">
              <a:spcBef>
                <a:spcPts val="560"/>
              </a:spcBef>
              <a:spcAft>
                <a:spcPts val="0"/>
              </a:spcAft>
              <a:buClr>
                <a:srgbClr val="0070C0"/>
              </a:buClr>
              <a:buSzPts val="2800"/>
              <a:buChar char="–"/>
            </a:pPr>
            <a:r>
              <a:rPr lang="en-US"/>
              <a:t>Đỉnh là các nhóm lệnh hoặc một phần của một lệnh</a:t>
            </a:r>
            <a:endParaRPr/>
          </a:p>
          <a:p>
            <a:pPr marL="742950" lvl="1" indent="-285750" algn="l" rtl="0">
              <a:spcBef>
                <a:spcPts val="560"/>
              </a:spcBef>
              <a:spcAft>
                <a:spcPts val="0"/>
              </a:spcAft>
              <a:buClr>
                <a:srgbClr val="0070C0"/>
              </a:buClr>
              <a:buSzPts val="2800"/>
              <a:buChar char="–"/>
            </a:pPr>
            <a:r>
              <a:rPr lang="en-US"/>
              <a:t>Cạnh là luồng điều khiển</a:t>
            </a:r>
            <a:endParaRPr/>
          </a:p>
        </p:txBody>
      </p:sp>
      <p:sp>
        <p:nvSpPr>
          <p:cNvPr id="136" name="Google Shape;13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37" name="Google Shape;137;p19"/>
          <p:cNvPicPr preferRelativeResize="0"/>
          <p:nvPr/>
        </p:nvPicPr>
        <p:blipFill rotWithShape="1">
          <a:blip r:embed="rId3">
            <a:alphaModFix/>
          </a:blip>
          <a:srcRect/>
          <a:stretch/>
        </p:blipFill>
        <p:spPr>
          <a:xfrm>
            <a:off x="6286500" y="2127738"/>
            <a:ext cx="2371696" cy="332691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64"/>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Bao phủ gọi</a:t>
            </a:r>
            <a:endParaRPr/>
          </a:p>
        </p:txBody>
      </p:sp>
      <p:sp>
        <p:nvSpPr>
          <p:cNvPr id="837" name="Google Shape;837;p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Phép đo này cho biết mọi lời gọi hàm trong chương trình đều được thực hiện. </a:t>
            </a:r>
            <a:endParaRPr/>
          </a:p>
          <a:p>
            <a:pPr marL="742950" lvl="1" indent="-285750" algn="l" rtl="0">
              <a:spcBef>
                <a:spcPts val="560"/>
              </a:spcBef>
              <a:spcAft>
                <a:spcPts val="0"/>
              </a:spcAft>
              <a:buClr>
                <a:srgbClr val="0070C0"/>
              </a:buClr>
              <a:buSzPts val="2800"/>
              <a:buChar char="–"/>
            </a:pPr>
            <a:r>
              <a:rPr lang="en-US"/>
              <a:t>Thích hợp khi muốn kiểm tra giao diện giữa các mô-đun</a:t>
            </a:r>
            <a:endParaRPr/>
          </a:p>
          <a:p>
            <a:pPr marL="342900" lvl="0" indent="-342900" algn="l" rtl="0">
              <a:spcBef>
                <a:spcPts val="640"/>
              </a:spcBef>
              <a:spcAft>
                <a:spcPts val="0"/>
              </a:spcAft>
              <a:buClr>
                <a:schemeClr val="dk1"/>
              </a:buClr>
              <a:buSzPts val="3200"/>
              <a:buChar char="•"/>
            </a:pPr>
            <a:r>
              <a:rPr lang="en-US"/>
              <a:t>Còn được gọi là bao phủ cặp gọi (call pair)</a:t>
            </a:r>
            <a:endParaRPr/>
          </a:p>
        </p:txBody>
      </p:sp>
      <p:sp>
        <p:nvSpPr>
          <p:cNvPr id="838" name="Google Shape;838;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65"/>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So sánh các phép đo bao phủ</a:t>
            </a:r>
            <a:endParaRPr/>
          </a:p>
        </p:txBody>
      </p:sp>
      <p:sp>
        <p:nvSpPr>
          <p:cNvPr id="845" name="Google Shape;845;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Bao phủ quyết định chứa bao phủ lệnh</a:t>
            </a:r>
            <a:endParaRPr/>
          </a:p>
          <a:p>
            <a:pPr marL="742950" lvl="1" indent="-285750" algn="l" rtl="0">
              <a:lnSpc>
                <a:spcPct val="90000"/>
              </a:lnSpc>
              <a:spcBef>
                <a:spcPts val="560"/>
              </a:spcBef>
              <a:spcAft>
                <a:spcPts val="0"/>
              </a:spcAft>
              <a:buClr>
                <a:srgbClr val="0070C0"/>
              </a:buClr>
              <a:buSzPts val="2800"/>
              <a:buChar char="–"/>
            </a:pPr>
            <a:r>
              <a:rPr lang="en-US"/>
              <a:t>Vì chạy qua mọi nhánh sẽ chạy qua mọi lệnh</a:t>
            </a:r>
            <a:endParaRPr/>
          </a:p>
          <a:p>
            <a:pPr marL="342900" lvl="0" indent="-342900" algn="l" rtl="0">
              <a:lnSpc>
                <a:spcPct val="90000"/>
              </a:lnSpc>
              <a:spcBef>
                <a:spcPts val="640"/>
              </a:spcBef>
              <a:spcAft>
                <a:spcPts val="0"/>
              </a:spcAft>
              <a:buClr>
                <a:schemeClr val="dk1"/>
              </a:buClr>
              <a:buSzPts val="3200"/>
              <a:buChar char="•"/>
            </a:pPr>
            <a:r>
              <a:rPr lang="en-US"/>
              <a:t>Bao phủ điều kiện/quyết định chứa bao phủ quyết đinh và bao phủ điều kiện (theo định nghĩa) </a:t>
            </a:r>
            <a:endParaRPr/>
          </a:p>
          <a:p>
            <a:pPr marL="342900" lvl="0" indent="-342900" algn="l" rtl="0">
              <a:lnSpc>
                <a:spcPct val="90000"/>
              </a:lnSpc>
              <a:spcBef>
                <a:spcPts val="640"/>
              </a:spcBef>
              <a:spcAft>
                <a:spcPts val="0"/>
              </a:spcAft>
              <a:buClr>
                <a:schemeClr val="dk1"/>
              </a:buClr>
              <a:buSzPts val="3200"/>
              <a:buChar char="•"/>
            </a:pPr>
            <a:r>
              <a:rPr lang="en-US"/>
              <a:t>Bao phủ đường đi chứa bao phủ quyết định</a:t>
            </a:r>
            <a:endParaRPr/>
          </a:p>
          <a:p>
            <a:pPr marL="342900" lvl="0" indent="-342900" algn="l" rtl="0">
              <a:lnSpc>
                <a:spcPct val="90000"/>
              </a:lnSpc>
              <a:spcBef>
                <a:spcPts val="640"/>
              </a:spcBef>
              <a:spcAft>
                <a:spcPts val="0"/>
              </a:spcAft>
              <a:buClr>
                <a:schemeClr val="dk1"/>
              </a:buClr>
              <a:buSzPts val="3200"/>
              <a:buChar char="•"/>
            </a:pPr>
            <a:r>
              <a:rPr lang="en-US"/>
              <a:t>Bao phủ vị từ (các đường đi là tổ hợp của các điều kiện logic) chứa bao phủ đường đi và MCC, cũng như hầu hết các bao phủ khác</a:t>
            </a:r>
            <a:endParaRPr/>
          </a:p>
        </p:txBody>
      </p:sp>
      <p:sp>
        <p:nvSpPr>
          <p:cNvPr id="846" name="Google Shape;846;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66"/>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Chiến lược kiểm thử</a:t>
            </a:r>
            <a:endParaRPr/>
          </a:p>
        </p:txBody>
      </p:sp>
      <p:sp>
        <p:nvSpPr>
          <p:cNvPr id="853" name="Google Shape;853;p6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Font typeface="Arial"/>
              <a:buChar char="•"/>
            </a:pPr>
            <a:r>
              <a:rPr lang="en-US"/>
              <a:t>Năng xuất kiểm thử là tốt nhất khi chúng ta tìm được nhiều lỗi nhất với công sức (nỗ lực) bỏ ra ít nhất</a:t>
            </a:r>
            <a:endParaRPr/>
          </a:p>
          <a:p>
            <a:pPr marL="342900" lvl="0" indent="-342900" algn="l" rtl="0">
              <a:spcBef>
                <a:spcPts val="544"/>
              </a:spcBef>
              <a:spcAft>
                <a:spcPts val="0"/>
              </a:spcAft>
              <a:buClr>
                <a:schemeClr val="dk1"/>
              </a:buClr>
              <a:buSzPct val="100000"/>
              <a:buFont typeface="Arial"/>
              <a:buChar char="•"/>
            </a:pPr>
            <a:r>
              <a:rPr lang="en-US"/>
              <a:t>Nỗ lực được đo bằng thời gian</a:t>
            </a:r>
            <a:endParaRPr/>
          </a:p>
          <a:p>
            <a:pPr marL="742950" lvl="1" indent="-285750" algn="l" rtl="0">
              <a:spcBef>
                <a:spcPts val="476"/>
              </a:spcBef>
              <a:spcAft>
                <a:spcPts val="0"/>
              </a:spcAft>
              <a:buClr>
                <a:srgbClr val="0070C0"/>
              </a:buClr>
              <a:buSzPct val="100000"/>
              <a:buFont typeface="Arial"/>
              <a:buChar char="•"/>
            </a:pPr>
            <a:r>
              <a:rPr lang="en-US"/>
              <a:t>Để tạo các ca kiểm thử</a:t>
            </a:r>
            <a:endParaRPr/>
          </a:p>
          <a:p>
            <a:pPr marL="742950" lvl="1" indent="-285750" algn="l" rtl="0">
              <a:spcBef>
                <a:spcPts val="476"/>
              </a:spcBef>
              <a:spcAft>
                <a:spcPts val="0"/>
              </a:spcAft>
              <a:buClr>
                <a:srgbClr val="0070C0"/>
              </a:buClr>
              <a:buSzPct val="100000"/>
              <a:buFont typeface="Arial"/>
              <a:buChar char="•"/>
            </a:pPr>
            <a:r>
              <a:rPr lang="en-US"/>
              <a:t>Để thêm chúng vào bộ kiểm thử</a:t>
            </a:r>
            <a:endParaRPr/>
          </a:p>
          <a:p>
            <a:pPr marL="742950" lvl="1" indent="-285750" algn="l" rtl="0">
              <a:spcBef>
                <a:spcPts val="476"/>
              </a:spcBef>
              <a:spcAft>
                <a:spcPts val="0"/>
              </a:spcAft>
              <a:buClr>
                <a:srgbClr val="0070C0"/>
              </a:buClr>
              <a:buSzPct val="100000"/>
              <a:buFont typeface="Arial"/>
              <a:buChar char="•"/>
            </a:pPr>
            <a:r>
              <a:rPr lang="en-US"/>
              <a:t>Và để chạy các bộ kiểm thử</a:t>
            </a:r>
            <a:endParaRPr/>
          </a:p>
          <a:p>
            <a:pPr marL="342900" lvl="0" indent="-342900" algn="l" rtl="0">
              <a:spcBef>
                <a:spcPts val="544"/>
              </a:spcBef>
              <a:spcAft>
                <a:spcPts val="0"/>
              </a:spcAft>
              <a:buClr>
                <a:schemeClr val="dk1"/>
              </a:buClr>
              <a:buSzPct val="100000"/>
              <a:buFont typeface="Arial"/>
              <a:buChar char="•"/>
            </a:pPr>
            <a:r>
              <a:rPr lang="en-US"/>
              <a:t>Điều này dẫn đến là chúng ta nên sử dụng chiến lược phân tích bao phủ để tăng mức bao phủ càng nhanh càng tốt</a:t>
            </a:r>
            <a:endParaRPr/>
          </a:p>
          <a:p>
            <a:pPr marL="742950" lvl="1" indent="-285750" algn="l" rtl="0">
              <a:spcBef>
                <a:spcPts val="476"/>
              </a:spcBef>
              <a:spcAft>
                <a:spcPts val="0"/>
              </a:spcAft>
              <a:buClr>
                <a:srgbClr val="0070C0"/>
              </a:buClr>
              <a:buSzPct val="100000"/>
              <a:buFont typeface="Arial"/>
              <a:buChar char="–"/>
            </a:pPr>
            <a:r>
              <a:rPr lang="en-US"/>
              <a:t>Điều này cho xác xuất tìm lỗi cao nhất càng sớm càng tốt</a:t>
            </a:r>
            <a:endParaRPr/>
          </a:p>
        </p:txBody>
      </p:sp>
      <p:sp>
        <p:nvSpPr>
          <p:cNvPr id="854" name="Google Shape;854;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67"/>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Chiến lược kiểm thử</a:t>
            </a:r>
            <a:endParaRPr/>
          </a:p>
        </p:txBody>
      </p:sp>
      <p:sp>
        <p:nvSpPr>
          <p:cNvPr id="861" name="Google Shape;861;p6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Font typeface="Arial"/>
              <a:buChar char="•"/>
            </a:pPr>
            <a:r>
              <a:rPr lang="en-US"/>
              <a:t>Một chiến lược thường tăng mức bao phủ nhanh là đầu tiên cố gắng bao phủ toàn bộ chương trình trước khi bao phủ tập trung vào một vùng</a:t>
            </a:r>
            <a:endParaRPr/>
          </a:p>
          <a:p>
            <a:pPr marL="342900" lvl="0" indent="-342900" algn="l" rtl="0">
              <a:spcBef>
                <a:spcPts val="496"/>
              </a:spcBef>
              <a:spcAft>
                <a:spcPts val="0"/>
              </a:spcAft>
              <a:buClr>
                <a:schemeClr val="dk1"/>
              </a:buClr>
              <a:buSzPct val="100000"/>
              <a:buFont typeface="Arial"/>
              <a:buChar char="•"/>
            </a:pPr>
            <a:r>
              <a:rPr lang="en-US"/>
              <a:t>Ví dụ ta có thể áp dụng dãy mục tiêu bao phủ sau:</a:t>
            </a:r>
            <a:endParaRPr/>
          </a:p>
          <a:p>
            <a:pPr marL="742950" lvl="1" indent="-285750" algn="l" rtl="0">
              <a:spcBef>
                <a:spcPts val="434"/>
              </a:spcBef>
              <a:spcAft>
                <a:spcPts val="0"/>
              </a:spcAft>
              <a:buClr>
                <a:srgbClr val="0070C0"/>
              </a:buClr>
              <a:buSzPct val="100000"/>
              <a:buFont typeface="Arial"/>
              <a:buChar char="–"/>
            </a:pPr>
            <a:r>
              <a:rPr lang="en-US"/>
              <a:t>Gọi ít nhất một hàm trong 90% các file mã nguồn</a:t>
            </a:r>
            <a:endParaRPr/>
          </a:p>
          <a:p>
            <a:pPr marL="742950" lvl="1" indent="-285750" algn="l" rtl="0">
              <a:spcBef>
                <a:spcPts val="434"/>
              </a:spcBef>
              <a:spcAft>
                <a:spcPts val="0"/>
              </a:spcAft>
              <a:buClr>
                <a:srgbClr val="0070C0"/>
              </a:buClr>
              <a:buSzPct val="100000"/>
              <a:buFont typeface="Arial"/>
              <a:buChar char="–"/>
            </a:pPr>
            <a:r>
              <a:rPr lang="en-US"/>
              <a:t>Gọi 90% số hàm</a:t>
            </a:r>
            <a:endParaRPr/>
          </a:p>
          <a:p>
            <a:pPr marL="742950" lvl="1" indent="-285750" algn="l" rtl="0">
              <a:spcBef>
                <a:spcPts val="434"/>
              </a:spcBef>
              <a:spcAft>
                <a:spcPts val="0"/>
              </a:spcAft>
              <a:buClr>
                <a:srgbClr val="0070C0"/>
              </a:buClr>
              <a:buSzPct val="100000"/>
              <a:buFont typeface="Arial"/>
              <a:buChar char="–"/>
            </a:pPr>
            <a:r>
              <a:rPr lang="en-US"/>
              <a:t>Đạt 90% bao phủ điều kiện/quyết định cho mỗi hàm</a:t>
            </a:r>
            <a:endParaRPr/>
          </a:p>
          <a:p>
            <a:pPr marL="742950" lvl="1" indent="-285750" algn="l" rtl="0">
              <a:spcBef>
                <a:spcPts val="434"/>
              </a:spcBef>
              <a:spcAft>
                <a:spcPts val="0"/>
              </a:spcAft>
              <a:buClr>
                <a:srgbClr val="0070C0"/>
              </a:buClr>
              <a:buSzPct val="100000"/>
              <a:buFont typeface="Arial"/>
              <a:buChar char="–"/>
            </a:pPr>
            <a:r>
              <a:rPr lang="en-US"/>
              <a:t>Đạt 100% bao phủ điều kiện/quyết định. </a:t>
            </a:r>
            <a:endParaRPr/>
          </a:p>
          <a:p>
            <a:pPr marL="342900" lvl="0" indent="-342900" algn="l" rtl="0">
              <a:spcBef>
                <a:spcPts val="496"/>
              </a:spcBef>
              <a:spcAft>
                <a:spcPts val="0"/>
              </a:spcAft>
              <a:buClr>
                <a:schemeClr val="dk1"/>
              </a:buClr>
              <a:buSzPct val="100000"/>
              <a:buFont typeface="Arial"/>
              <a:buChar char="•"/>
            </a:pPr>
            <a:r>
              <a:rPr lang="en-US"/>
              <a:t>Chú ý chúng ta không cần bao phủ 100% ở các mục tiêu ban đầu</a:t>
            </a:r>
            <a:endParaRPr/>
          </a:p>
          <a:p>
            <a:pPr marL="742950" lvl="1" indent="-285750" algn="l" rtl="0">
              <a:spcBef>
                <a:spcPts val="434"/>
              </a:spcBef>
              <a:spcAft>
                <a:spcPts val="0"/>
              </a:spcAft>
              <a:buClr>
                <a:srgbClr val="0070C0"/>
              </a:buClr>
              <a:buSzPct val="100000"/>
              <a:buFont typeface="Arial"/>
              <a:buChar char="•"/>
            </a:pPr>
            <a:r>
              <a:rPr lang="en-US"/>
              <a:t>Điều này cho phép chúng ta trì hoãn kiểm thử các vùng khó nhưng vẫn đạt được năng xuất kiểm thử cao: đạt kết quả cao nhất với nỗ lực nhỏ nhất</a:t>
            </a:r>
            <a:endParaRPr/>
          </a:p>
        </p:txBody>
      </p:sp>
      <p:sp>
        <p:nvSpPr>
          <p:cNvPr id="862" name="Google Shape;862;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68"/>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Bài tập về nhà</a:t>
            </a:r>
            <a:endParaRPr/>
          </a:p>
        </p:txBody>
      </p:sp>
      <p:sp>
        <p:nvSpPr>
          <p:cNvPr id="868" name="Google Shape;868;p6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Áp dụng tiêu chuẩn MCDC </a:t>
            </a:r>
            <a:r>
              <a:rPr lang="en-US">
                <a:latin typeface="Calibri"/>
                <a:ea typeface="Calibri"/>
                <a:cs typeface="Calibri"/>
                <a:sym typeface="Calibri"/>
              </a:rPr>
              <a:t>để t</a:t>
            </a:r>
            <a:r>
              <a:rPr lang="en-US"/>
              <a:t>ính ra bộ ca kiểm thử</a:t>
            </a:r>
            <a:r>
              <a:rPr lang="en-US">
                <a:latin typeface="Calibri"/>
                <a:ea typeface="Calibri"/>
                <a:cs typeface="Calibri"/>
                <a:sym typeface="Calibri"/>
              </a:rPr>
              <a:t> cho chương trình </a:t>
            </a:r>
            <a:r>
              <a:rPr lang="en-US"/>
              <a:t>ở bài tập repo trên 1 nghìn sao.</a:t>
            </a:r>
            <a:endParaRPr/>
          </a:p>
          <a:p>
            <a:pPr marL="742950" lvl="1" indent="-285750" algn="l" rtl="0">
              <a:spcBef>
                <a:spcPts val="560"/>
              </a:spcBef>
              <a:spcAft>
                <a:spcPts val="0"/>
              </a:spcAft>
              <a:buClr>
                <a:srgbClr val="0070C0"/>
              </a:buClr>
              <a:buSzPts val="2800"/>
              <a:buChar char="–"/>
            </a:pPr>
            <a:r>
              <a:rPr lang="en-US"/>
              <a:t>Viết các unit tests </a:t>
            </a:r>
            <a:r>
              <a:rPr lang="en-US">
                <a:latin typeface="Calibri"/>
                <a:ea typeface="Calibri"/>
                <a:cs typeface="Calibri"/>
                <a:sym typeface="Calibri"/>
              </a:rPr>
              <a:t>cho các ca kiểm thử đã tính trên</a:t>
            </a:r>
            <a:endParaRPr/>
          </a:p>
          <a:p>
            <a:pPr marL="742950" lvl="1" indent="-285750" algn="l" rtl="0">
              <a:spcBef>
                <a:spcPts val="560"/>
              </a:spcBef>
              <a:spcAft>
                <a:spcPts val="0"/>
              </a:spcAft>
              <a:buClr>
                <a:srgbClr val="0070C0"/>
              </a:buClr>
              <a:buSzPts val="2800"/>
              <a:buChar char="–"/>
            </a:pPr>
            <a:r>
              <a:rPr lang="en-US"/>
              <a:t>Đo mức độ bao phủ</a:t>
            </a:r>
            <a:endParaRPr/>
          </a:p>
        </p:txBody>
      </p:sp>
      <p:sp>
        <p:nvSpPr>
          <p:cNvPr id="869" name="Google Shape;869;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6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Kiểm thử và đảm bảo chất lượng phần mềm</a:t>
            </a:r>
            <a:endParaRPr sz="4800"/>
          </a:p>
        </p:txBody>
      </p:sp>
      <p:sp>
        <p:nvSpPr>
          <p:cNvPr id="876" name="Google Shape;876;p6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70C0"/>
              </a:buClr>
              <a:buSzPts val="3200"/>
              <a:buNone/>
            </a:pPr>
            <a:r>
              <a:rPr lang="en-US"/>
              <a:t>Kiểm thử luồng dữ liệu</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70"/>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Ý tưởng của kiểm thử luồng dữ liệu</a:t>
            </a:r>
            <a:endParaRPr/>
          </a:p>
        </p:txBody>
      </p:sp>
      <p:sp>
        <p:nvSpPr>
          <p:cNvPr id="883" name="Google Shape;883;p7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Kiểm thử luồng dữ liệu nhằm chọn đường đi  để bao phủ các cặp </a:t>
            </a:r>
            <a:r>
              <a:rPr lang="en-US" b="1"/>
              <a:t>gán</a:t>
            </a:r>
            <a:r>
              <a:rPr lang="en-US"/>
              <a:t> (definition) và </a:t>
            </a:r>
            <a:r>
              <a:rPr lang="en-US" b="1"/>
              <a:t>dùng</a:t>
            </a:r>
            <a:r>
              <a:rPr lang="en-US"/>
              <a:t> (use) dữ liệu</a:t>
            </a:r>
            <a:endParaRPr/>
          </a:p>
          <a:p>
            <a:pPr marL="342900" lvl="0" indent="-342900" algn="l" rtl="0">
              <a:spcBef>
                <a:spcPts val="640"/>
              </a:spcBef>
              <a:spcAft>
                <a:spcPts val="0"/>
              </a:spcAft>
              <a:buClr>
                <a:schemeClr val="dk1"/>
              </a:buClr>
              <a:buSzPts val="3200"/>
              <a:buChar char="•"/>
            </a:pPr>
            <a:r>
              <a:rPr lang="en-US"/>
              <a:t>Gán và dùng (ghi và đọc):</a:t>
            </a:r>
            <a:endParaRPr/>
          </a:p>
          <a:p>
            <a:pPr marL="457200" lvl="1" indent="0" algn="l" rtl="0">
              <a:spcBef>
                <a:spcPts val="560"/>
              </a:spcBef>
              <a:spcAft>
                <a:spcPts val="0"/>
              </a:spcAft>
              <a:buClr>
                <a:srgbClr val="0070C0"/>
              </a:buClr>
              <a:buSzPts val="2800"/>
              <a:buNone/>
            </a:pPr>
            <a:r>
              <a:rPr lang="en-US">
                <a:latin typeface="Consolas"/>
                <a:ea typeface="Consolas"/>
                <a:cs typeface="Consolas"/>
                <a:sym typeface="Consolas"/>
              </a:rPr>
              <a:t>x = 10; // gán cho x</a:t>
            </a:r>
            <a:endParaRPr/>
          </a:p>
          <a:p>
            <a:pPr marL="457200" lvl="1" indent="0" algn="l" rtl="0">
              <a:spcBef>
                <a:spcPts val="560"/>
              </a:spcBef>
              <a:spcAft>
                <a:spcPts val="0"/>
              </a:spcAft>
              <a:buClr>
                <a:srgbClr val="0070C0"/>
              </a:buClr>
              <a:buSzPts val="2800"/>
              <a:buNone/>
            </a:pPr>
            <a:r>
              <a:rPr lang="en-US">
                <a:latin typeface="Consolas"/>
                <a:ea typeface="Consolas"/>
                <a:cs typeface="Consolas"/>
                <a:sym typeface="Consolas"/>
              </a:rPr>
              <a:t>y = x;  // dùng x, gán cho y</a:t>
            </a:r>
            <a:endParaRPr/>
          </a:p>
          <a:p>
            <a:pPr marL="742950" lvl="1" indent="-107950" algn="l" rtl="0">
              <a:spcBef>
                <a:spcPts val="560"/>
              </a:spcBef>
              <a:spcAft>
                <a:spcPts val="0"/>
              </a:spcAft>
              <a:buClr>
                <a:srgbClr val="0070C0"/>
              </a:buClr>
              <a:buSzPts val="28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71"/>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Đỉnh gán</a:t>
            </a:r>
            <a:endParaRPr/>
          </a:p>
        </p:txBody>
      </p:sp>
      <p:sp>
        <p:nvSpPr>
          <p:cNvPr id="890" name="Google Shape;890;p7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DEF(x, n)</a:t>
            </a:r>
            <a:endParaRPr/>
          </a:p>
          <a:p>
            <a:pPr marL="742950" lvl="1" indent="-285750" algn="l" rtl="0">
              <a:spcBef>
                <a:spcPts val="560"/>
              </a:spcBef>
              <a:spcAft>
                <a:spcPts val="0"/>
              </a:spcAft>
              <a:buClr>
                <a:srgbClr val="0070C0"/>
              </a:buClr>
              <a:buSzPts val="2800"/>
              <a:buChar char="–"/>
            </a:pPr>
            <a:r>
              <a:rPr lang="en-US"/>
              <a:t>Đỉnh n trong CFG của chương trình P là đỉnh gán của biến x nếu và chỉ nếu giá trị của x được xác định rõ ràng tại lệnh ở đỉnh n</a:t>
            </a:r>
            <a:endParaRPr/>
          </a:p>
        </p:txBody>
      </p:sp>
      <p:sp>
        <p:nvSpPr>
          <p:cNvPr id="891" name="Google Shape;891;p71"/>
          <p:cNvSpPr/>
          <p:nvPr/>
        </p:nvSpPr>
        <p:spPr>
          <a:xfrm>
            <a:off x="3035697" y="4042241"/>
            <a:ext cx="2859109" cy="1223493"/>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onsolas"/>
                <a:ea typeface="Consolas"/>
                <a:cs typeface="Consolas"/>
                <a:sym typeface="Consolas"/>
              </a:rPr>
              <a:t>x := ‘a’;</a:t>
            </a:r>
            <a:endParaRPr/>
          </a:p>
        </p:txBody>
      </p:sp>
      <p:sp>
        <p:nvSpPr>
          <p:cNvPr id="892" name="Google Shape;892;p71"/>
          <p:cNvSpPr txBox="1"/>
          <p:nvPr/>
        </p:nvSpPr>
        <p:spPr>
          <a:xfrm>
            <a:off x="5894806" y="4423154"/>
            <a:ext cx="61818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7</a:t>
            </a:r>
            <a:endParaRPr/>
          </a:p>
        </p:txBody>
      </p:sp>
      <p:cxnSp>
        <p:nvCxnSpPr>
          <p:cNvPr id="893" name="Google Shape;893;p71"/>
          <p:cNvCxnSpPr>
            <a:endCxn id="891" idx="0"/>
          </p:cNvCxnSpPr>
          <p:nvPr/>
        </p:nvCxnSpPr>
        <p:spPr>
          <a:xfrm>
            <a:off x="4465252" y="3668741"/>
            <a:ext cx="0" cy="3735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894" name="Google Shape;894;p71"/>
          <p:cNvCxnSpPr>
            <a:stCxn id="891" idx="4"/>
          </p:cNvCxnSpPr>
          <p:nvPr/>
        </p:nvCxnSpPr>
        <p:spPr>
          <a:xfrm>
            <a:off x="4465252" y="5265734"/>
            <a:ext cx="0" cy="6507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72"/>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Đỉnh dùng</a:t>
            </a:r>
            <a:endParaRPr/>
          </a:p>
        </p:txBody>
      </p:sp>
      <p:sp>
        <p:nvSpPr>
          <p:cNvPr id="901" name="Google Shape;901;p72"/>
          <p:cNvSpPr txBox="1">
            <a:spLocks noGrp="1"/>
          </p:cNvSpPr>
          <p:nvPr>
            <p:ph type="body" idx="1"/>
          </p:nvPr>
        </p:nvSpPr>
        <p:spPr>
          <a:xfrm>
            <a:off x="457200" y="1600201"/>
            <a:ext cx="8229600" cy="303619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USE(x, n)</a:t>
            </a:r>
            <a:endParaRPr/>
          </a:p>
          <a:p>
            <a:pPr marL="742950" lvl="1" indent="-285750" algn="l" rtl="0">
              <a:spcBef>
                <a:spcPts val="480"/>
              </a:spcBef>
              <a:spcAft>
                <a:spcPts val="0"/>
              </a:spcAft>
              <a:buClr>
                <a:srgbClr val="0070C0"/>
              </a:buClr>
              <a:buSzPts val="2400"/>
              <a:buChar char="–"/>
            </a:pPr>
            <a:r>
              <a:rPr lang="en-US" sz="2400"/>
              <a:t>Đỉnh n trong đồ thị CFG của chương trình P là đỉnh dùng của biến x nếu và chỉ nếu giá trị của biến x được dùng ở lệnh tại đỉnh n.</a:t>
            </a:r>
            <a:endParaRPr/>
          </a:p>
          <a:p>
            <a:pPr marL="1143000" lvl="2" indent="-228600" algn="l" rtl="0">
              <a:spcBef>
                <a:spcPts val="400"/>
              </a:spcBef>
              <a:spcAft>
                <a:spcPts val="0"/>
              </a:spcAft>
              <a:buClr>
                <a:schemeClr val="dk1"/>
              </a:buClr>
              <a:buSzPts val="2000"/>
              <a:buChar char="•"/>
            </a:pPr>
            <a:r>
              <a:rPr lang="en-US" sz="2000" b="1"/>
              <a:t>P-use</a:t>
            </a:r>
            <a:r>
              <a:rPr lang="en-US" sz="2000"/>
              <a:t>: một đỉnh dùng là </a:t>
            </a:r>
            <a:r>
              <a:rPr lang="en-US" sz="2000" i="1"/>
              <a:t>dùng vị từ</a:t>
            </a:r>
            <a:r>
              <a:rPr lang="en-US" sz="2000"/>
              <a:t> (predicate) nếu và chỉ nếu lệnh tương ứng ở đỉnh n là lệnh vị từ </a:t>
            </a:r>
            <a:endParaRPr/>
          </a:p>
          <a:p>
            <a:pPr marL="1143000" lvl="2" indent="-228600" algn="l" rtl="0">
              <a:spcBef>
                <a:spcPts val="400"/>
              </a:spcBef>
              <a:spcAft>
                <a:spcPts val="0"/>
              </a:spcAft>
              <a:buClr>
                <a:schemeClr val="dk1"/>
              </a:buClr>
              <a:buSzPts val="2000"/>
              <a:buChar char="•"/>
            </a:pPr>
            <a:r>
              <a:rPr lang="en-US" sz="2000" b="1"/>
              <a:t>C-use:</a:t>
            </a:r>
            <a:r>
              <a:rPr lang="en-US" sz="2000"/>
              <a:t> trái lại, nó là </a:t>
            </a:r>
            <a:r>
              <a:rPr lang="en-US" sz="2000" i="1"/>
              <a:t>dùng tính toán</a:t>
            </a:r>
            <a:endParaRPr sz="2000" b="1"/>
          </a:p>
        </p:txBody>
      </p:sp>
      <p:sp>
        <p:nvSpPr>
          <p:cNvPr id="902" name="Google Shape;902;p72"/>
          <p:cNvSpPr/>
          <p:nvPr/>
        </p:nvSpPr>
        <p:spPr>
          <a:xfrm>
            <a:off x="759854" y="5009883"/>
            <a:ext cx="2859109" cy="1223493"/>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onsolas"/>
                <a:ea typeface="Consolas"/>
                <a:cs typeface="Consolas"/>
                <a:sym typeface="Consolas"/>
              </a:rPr>
              <a:t>if (x == 10) </a:t>
            </a:r>
            <a:endParaRPr/>
          </a:p>
          <a:p>
            <a:pPr marL="0" marR="0" lvl="0" indent="0" algn="ctr" rtl="0">
              <a:spcBef>
                <a:spcPts val="0"/>
              </a:spcBef>
              <a:spcAft>
                <a:spcPts val="0"/>
              </a:spcAft>
              <a:buNone/>
            </a:pPr>
            <a:r>
              <a:rPr lang="en-US" sz="2000">
                <a:solidFill>
                  <a:schemeClr val="dk1"/>
                </a:solidFill>
                <a:latin typeface="Consolas"/>
                <a:ea typeface="Consolas"/>
                <a:cs typeface="Consolas"/>
                <a:sym typeface="Consolas"/>
              </a:rPr>
              <a:t>...</a:t>
            </a:r>
            <a:endParaRPr/>
          </a:p>
        </p:txBody>
      </p:sp>
      <p:sp>
        <p:nvSpPr>
          <p:cNvPr id="903" name="Google Shape;903;p72"/>
          <p:cNvSpPr txBox="1"/>
          <p:nvPr/>
        </p:nvSpPr>
        <p:spPr>
          <a:xfrm>
            <a:off x="3722658" y="5324808"/>
            <a:ext cx="61818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7</a:t>
            </a:r>
            <a:endParaRPr/>
          </a:p>
        </p:txBody>
      </p:sp>
      <p:cxnSp>
        <p:nvCxnSpPr>
          <p:cNvPr id="904" name="Google Shape;904;p72"/>
          <p:cNvCxnSpPr>
            <a:endCxn id="902" idx="0"/>
          </p:cNvCxnSpPr>
          <p:nvPr/>
        </p:nvCxnSpPr>
        <p:spPr>
          <a:xfrm>
            <a:off x="2189409" y="4636383"/>
            <a:ext cx="0" cy="3735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905" name="Google Shape;905;p72"/>
          <p:cNvCxnSpPr>
            <a:stCxn id="902" idx="4"/>
          </p:cNvCxnSpPr>
          <p:nvPr/>
        </p:nvCxnSpPr>
        <p:spPr>
          <a:xfrm>
            <a:off x="2189409" y="6233376"/>
            <a:ext cx="0" cy="3735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906" name="Google Shape;906;p72"/>
          <p:cNvSpPr/>
          <p:nvPr/>
        </p:nvSpPr>
        <p:spPr>
          <a:xfrm>
            <a:off x="5330242" y="4823139"/>
            <a:ext cx="3532032"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Đỉnh tương ứng với P-use luôn có bậc ra &gt;= 2, còn đỉnh C-use luôn có bậc ra &lt;= 1</a:t>
            </a:r>
            <a:endParaRPr sz="20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73"/>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a:t>
            </a:r>
            <a:endParaRPr/>
          </a:p>
        </p:txBody>
      </p:sp>
      <p:pic>
        <p:nvPicPr>
          <p:cNvPr id="912" name="Google Shape;912;p73" descr="Image result for data flow testing"/>
          <p:cNvPicPr preferRelativeResize="0">
            <a:picLocks noGrp="1"/>
          </p:cNvPicPr>
          <p:nvPr>
            <p:ph type="body" idx="1"/>
          </p:nvPr>
        </p:nvPicPr>
        <p:blipFill rotWithShape="1">
          <a:blip r:embed="rId3">
            <a:alphaModFix/>
          </a:blip>
          <a:srcRect/>
          <a:stretch/>
        </p:blipFill>
        <p:spPr>
          <a:xfrm>
            <a:off x="457200" y="1909916"/>
            <a:ext cx="8229600" cy="42793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Đồ thị chương trình</a:t>
            </a:r>
            <a:endParaRPr/>
          </a:p>
        </p:txBody>
      </p:sp>
      <p:sp>
        <p:nvSpPr>
          <p:cNvPr id="144" name="Google Shape;144;p20"/>
          <p:cNvSpPr txBox="1">
            <a:spLocks noGrp="1"/>
          </p:cNvSpPr>
          <p:nvPr>
            <p:ph type="body" idx="1"/>
          </p:nvPr>
        </p:nvSpPr>
        <p:spPr>
          <a:xfrm>
            <a:off x="457200" y="1600200"/>
            <a:ext cx="66294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Lập đồ thị</a:t>
            </a:r>
            <a:endParaRPr/>
          </a:p>
          <a:p>
            <a:pPr marL="742950" lvl="1" indent="-285750" algn="l" rtl="0">
              <a:spcBef>
                <a:spcPts val="560"/>
              </a:spcBef>
              <a:spcAft>
                <a:spcPts val="0"/>
              </a:spcAft>
              <a:buClr>
                <a:srgbClr val="0070C0"/>
              </a:buClr>
              <a:buSzPts val="2800"/>
              <a:buChar char="–"/>
            </a:pPr>
            <a:r>
              <a:rPr lang="en-US"/>
              <a:t>Có một cạnh từ đỉnh i đến đỉnh j </a:t>
            </a:r>
            <a:r>
              <a:rPr lang="en-US" i="1">
                <a:solidFill>
                  <a:schemeClr val="accent2"/>
                </a:solidFill>
              </a:rPr>
              <a:t>nếu và chỉ nếu</a:t>
            </a:r>
            <a:r>
              <a:rPr lang="en-US"/>
              <a:t> lệnh ở đỉnh j có thể chạy ngay sau lệnh ở đỉnh i.</a:t>
            </a:r>
            <a:endParaRPr/>
          </a:p>
          <a:p>
            <a:pPr marL="342900" lvl="0" indent="-342900" algn="l" rtl="0">
              <a:spcBef>
                <a:spcPts val="640"/>
              </a:spcBef>
              <a:spcAft>
                <a:spcPts val="0"/>
              </a:spcAft>
              <a:buClr>
                <a:schemeClr val="dk1"/>
              </a:buClr>
              <a:buSzPts val="3200"/>
              <a:buChar char="•"/>
            </a:pPr>
            <a:r>
              <a:rPr lang="en-US"/>
              <a:t>Đơn giản hóa đồ thị</a:t>
            </a:r>
            <a:endParaRPr/>
          </a:p>
          <a:p>
            <a:pPr marL="742950" lvl="1" indent="-285750" algn="l" rtl="0">
              <a:spcBef>
                <a:spcPts val="560"/>
              </a:spcBef>
              <a:spcAft>
                <a:spcPts val="0"/>
              </a:spcAft>
              <a:buClr>
                <a:srgbClr val="0070C0"/>
              </a:buClr>
              <a:buSzPts val="2800"/>
              <a:buChar char="–"/>
            </a:pPr>
            <a:r>
              <a:rPr lang="en-US"/>
              <a:t>Khối cơ bản: nhóm các lệnh luôn liên tiếp nhau vào một đỉnh</a:t>
            </a:r>
            <a:endParaRPr/>
          </a:p>
        </p:txBody>
      </p:sp>
      <p:sp>
        <p:nvSpPr>
          <p:cNvPr id="145" name="Google Shape;14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6" name="Google Shape;146;p20"/>
          <p:cNvSpPr/>
          <p:nvPr/>
        </p:nvSpPr>
        <p:spPr>
          <a:xfrm>
            <a:off x="7684477" y="1899138"/>
            <a:ext cx="562708" cy="439616"/>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i</a:t>
            </a:r>
            <a:endParaRPr sz="2400" b="0" i="0" u="none" strike="noStrike" cap="none">
              <a:solidFill>
                <a:schemeClr val="dk1"/>
              </a:solidFill>
              <a:latin typeface="Times New Roman"/>
              <a:ea typeface="Times New Roman"/>
              <a:cs typeface="Times New Roman"/>
              <a:sym typeface="Times New Roman"/>
            </a:endParaRPr>
          </a:p>
        </p:txBody>
      </p:sp>
      <p:sp>
        <p:nvSpPr>
          <p:cNvPr id="147" name="Google Shape;147;p20"/>
          <p:cNvSpPr/>
          <p:nvPr/>
        </p:nvSpPr>
        <p:spPr>
          <a:xfrm>
            <a:off x="7684477" y="3146280"/>
            <a:ext cx="562708" cy="439616"/>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j</a:t>
            </a:r>
            <a:endParaRPr/>
          </a:p>
        </p:txBody>
      </p:sp>
      <p:cxnSp>
        <p:nvCxnSpPr>
          <p:cNvPr id="148" name="Google Shape;148;p20"/>
          <p:cNvCxnSpPr>
            <a:stCxn id="146" idx="4"/>
            <a:endCxn id="147" idx="0"/>
          </p:cNvCxnSpPr>
          <p:nvPr/>
        </p:nvCxnSpPr>
        <p:spPr>
          <a:xfrm>
            <a:off x="7965831" y="2338754"/>
            <a:ext cx="0" cy="807600"/>
          </a:xfrm>
          <a:prstGeom prst="straightConnector1">
            <a:avLst/>
          </a:prstGeom>
          <a:solidFill>
            <a:schemeClr val="lt1"/>
          </a:solidFill>
          <a:ln w="25400" cap="flat" cmpd="sng">
            <a:solidFill>
              <a:schemeClr val="accent2"/>
            </a:solidFill>
            <a:prstDash val="solid"/>
            <a:round/>
            <a:headEnd type="none" w="sm" len="sm"/>
            <a:tailEnd type="triangle" w="med" len="med"/>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74"/>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a:t>
            </a:r>
            <a:endParaRPr/>
          </a:p>
        </p:txBody>
      </p:sp>
      <p:sp>
        <p:nvSpPr>
          <p:cNvPr id="919" name="Google Shape;919;p7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Luồng dữ liệu cho biến Z:</a:t>
            </a:r>
            <a:endParaRPr/>
          </a:p>
        </p:txBody>
      </p:sp>
      <p:sp>
        <p:nvSpPr>
          <p:cNvPr id="920" name="Google Shape;920;p74"/>
          <p:cNvSpPr txBox="1"/>
          <p:nvPr/>
        </p:nvSpPr>
        <p:spPr>
          <a:xfrm>
            <a:off x="512764" y="2174776"/>
            <a:ext cx="3409948" cy="4616648"/>
          </a:xfrm>
          <a:prstGeom prst="rect">
            <a:avLst/>
          </a:prstGeom>
          <a:noFill/>
          <a:ln>
            <a:noFill/>
          </a:ln>
        </p:spPr>
        <p:txBody>
          <a:bodyPr spcFirstLastPara="1" wrap="square" lIns="91425" tIns="45700" rIns="91425" bIns="45700" anchor="ctr"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1	INPUT X,Y</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            </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 X+Y</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            Y:= X-Y</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3	IF </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&gt;=0 GOTO SAM</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4     JOE: </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-1</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5     SAM: </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+V</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	U:=0</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6	LOOP</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	B(U),Q(V):=(</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+V)*U</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7	IF B(U)=0 GOTO JOE</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	</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-1</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8	IF </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=0 GOTO ELL</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	U:=U+1</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9	UNTIL U=Z</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	B(U-1):=B(U+1)+Q(V-1)</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10     ELL: B(U+Q(V)):=U+V</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11	IF U=V GOTO JOE</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12	IF U&gt;V THEN U:=</a:t>
            </a:r>
            <a:r>
              <a:rPr lang="en-US" sz="1400" b="1">
                <a:solidFill>
                  <a:srgbClr val="0070C0"/>
                </a:solidFill>
                <a:latin typeface="Consolas"/>
                <a:ea typeface="Consolas"/>
                <a:cs typeface="Consolas"/>
                <a:sym typeface="Consolas"/>
              </a:rPr>
              <a:t>Z</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13     YY:</a:t>
            </a:r>
            <a:r>
              <a:rPr lang="en-US" sz="1400" b="1">
                <a:solidFill>
                  <a:srgbClr val="0070C0"/>
                </a:solidFill>
                <a:latin typeface="Consolas"/>
                <a:ea typeface="Consolas"/>
                <a:cs typeface="Consolas"/>
                <a:sym typeface="Consolas"/>
              </a:rPr>
              <a:t>Z</a:t>
            </a:r>
            <a:r>
              <a:rPr lang="en-US" sz="1400" b="1">
                <a:solidFill>
                  <a:schemeClr val="dk1"/>
                </a:solidFill>
                <a:latin typeface="Consolas"/>
                <a:ea typeface="Consolas"/>
                <a:cs typeface="Consolas"/>
                <a:sym typeface="Consolas"/>
              </a:rPr>
              <a:t>:=U</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onsolas"/>
                <a:ea typeface="Consolas"/>
                <a:cs typeface="Consolas"/>
                <a:sym typeface="Consolas"/>
              </a:rPr>
              <a:t>2	END</a:t>
            </a:r>
            <a:endParaRPr/>
          </a:p>
          <a:p>
            <a:pPr marL="342900" marR="0" lvl="0" indent="-342900" algn="l" rtl="0">
              <a:spcBef>
                <a:spcPts val="0"/>
              </a:spcBef>
              <a:spcAft>
                <a:spcPts val="0"/>
              </a:spcAft>
              <a:buClr>
                <a:schemeClr val="dk1"/>
              </a:buClr>
              <a:buSzPts val="1400"/>
              <a:buFont typeface="Arial"/>
              <a:buNone/>
            </a:pPr>
            <a:endParaRPr sz="1400" b="1">
              <a:solidFill>
                <a:schemeClr val="dk1"/>
              </a:solidFill>
              <a:latin typeface="Consolas"/>
              <a:ea typeface="Consolas"/>
              <a:cs typeface="Consolas"/>
              <a:sym typeface="Consolas"/>
            </a:endParaRPr>
          </a:p>
        </p:txBody>
      </p:sp>
      <p:sp>
        <p:nvSpPr>
          <p:cNvPr id="921" name="Google Shape;921;p74"/>
          <p:cNvSpPr/>
          <p:nvPr/>
        </p:nvSpPr>
        <p:spPr>
          <a:xfrm>
            <a:off x="4038600" y="3081338"/>
            <a:ext cx="381000" cy="349250"/>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a:t>
            </a:r>
            <a:endParaRPr/>
          </a:p>
        </p:txBody>
      </p:sp>
      <p:sp>
        <p:nvSpPr>
          <p:cNvPr id="922" name="Google Shape;922;p74"/>
          <p:cNvSpPr/>
          <p:nvPr/>
        </p:nvSpPr>
        <p:spPr>
          <a:xfrm>
            <a:off x="4953000" y="3081338"/>
            <a:ext cx="381000" cy="349250"/>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3</a:t>
            </a:r>
            <a:endParaRPr/>
          </a:p>
        </p:txBody>
      </p:sp>
      <p:sp>
        <p:nvSpPr>
          <p:cNvPr id="923" name="Google Shape;923;p74"/>
          <p:cNvSpPr/>
          <p:nvPr/>
        </p:nvSpPr>
        <p:spPr>
          <a:xfrm>
            <a:off x="5943600" y="3081338"/>
            <a:ext cx="381000" cy="349250"/>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4</a:t>
            </a:r>
            <a:endParaRPr/>
          </a:p>
        </p:txBody>
      </p:sp>
      <p:sp>
        <p:nvSpPr>
          <p:cNvPr id="924" name="Google Shape;924;p74"/>
          <p:cNvSpPr/>
          <p:nvPr/>
        </p:nvSpPr>
        <p:spPr>
          <a:xfrm>
            <a:off x="6934200" y="3081338"/>
            <a:ext cx="381000" cy="349250"/>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5</a:t>
            </a:r>
            <a:endParaRPr/>
          </a:p>
        </p:txBody>
      </p:sp>
      <p:sp>
        <p:nvSpPr>
          <p:cNvPr id="925" name="Google Shape;925;p74"/>
          <p:cNvSpPr/>
          <p:nvPr/>
        </p:nvSpPr>
        <p:spPr>
          <a:xfrm>
            <a:off x="7772400" y="3081338"/>
            <a:ext cx="381000" cy="349250"/>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6</a:t>
            </a:r>
            <a:endParaRPr/>
          </a:p>
        </p:txBody>
      </p:sp>
      <p:sp>
        <p:nvSpPr>
          <p:cNvPr id="926" name="Google Shape;926;p74"/>
          <p:cNvSpPr/>
          <p:nvPr/>
        </p:nvSpPr>
        <p:spPr>
          <a:xfrm>
            <a:off x="8610600" y="3081338"/>
            <a:ext cx="381000" cy="349250"/>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7</a:t>
            </a:r>
            <a:endParaRPr/>
          </a:p>
        </p:txBody>
      </p:sp>
      <p:sp>
        <p:nvSpPr>
          <p:cNvPr id="927" name="Google Shape;927;p74"/>
          <p:cNvSpPr/>
          <p:nvPr/>
        </p:nvSpPr>
        <p:spPr>
          <a:xfrm>
            <a:off x="3306763" y="4025900"/>
            <a:ext cx="381000" cy="350838"/>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2</a:t>
            </a:r>
            <a:endParaRPr/>
          </a:p>
        </p:txBody>
      </p:sp>
      <p:sp>
        <p:nvSpPr>
          <p:cNvPr id="928" name="Google Shape;928;p74"/>
          <p:cNvSpPr/>
          <p:nvPr/>
        </p:nvSpPr>
        <p:spPr>
          <a:xfrm>
            <a:off x="8610600" y="4391025"/>
            <a:ext cx="381000" cy="350838"/>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8</a:t>
            </a:r>
            <a:endParaRPr/>
          </a:p>
        </p:txBody>
      </p:sp>
      <p:sp>
        <p:nvSpPr>
          <p:cNvPr id="929" name="Google Shape;929;p74"/>
          <p:cNvSpPr/>
          <p:nvPr/>
        </p:nvSpPr>
        <p:spPr>
          <a:xfrm>
            <a:off x="7772400" y="4391025"/>
            <a:ext cx="381000" cy="350838"/>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9</a:t>
            </a:r>
            <a:endParaRPr/>
          </a:p>
        </p:txBody>
      </p:sp>
      <p:sp>
        <p:nvSpPr>
          <p:cNvPr id="930" name="Google Shape;930;p74"/>
          <p:cNvSpPr/>
          <p:nvPr/>
        </p:nvSpPr>
        <p:spPr>
          <a:xfrm>
            <a:off x="6858000" y="4391025"/>
            <a:ext cx="381000" cy="350838"/>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10</a:t>
            </a:r>
            <a:endParaRPr/>
          </a:p>
        </p:txBody>
      </p:sp>
      <p:sp>
        <p:nvSpPr>
          <p:cNvPr id="931" name="Google Shape;931;p74"/>
          <p:cNvSpPr/>
          <p:nvPr/>
        </p:nvSpPr>
        <p:spPr>
          <a:xfrm>
            <a:off x="5943600" y="4391025"/>
            <a:ext cx="381000" cy="350838"/>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11</a:t>
            </a:r>
            <a:endParaRPr/>
          </a:p>
        </p:txBody>
      </p:sp>
      <p:sp>
        <p:nvSpPr>
          <p:cNvPr id="932" name="Google Shape;932;p74"/>
          <p:cNvSpPr/>
          <p:nvPr/>
        </p:nvSpPr>
        <p:spPr>
          <a:xfrm>
            <a:off x="4953000" y="4391025"/>
            <a:ext cx="381000" cy="350838"/>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12</a:t>
            </a:r>
            <a:endParaRPr/>
          </a:p>
        </p:txBody>
      </p:sp>
      <p:sp>
        <p:nvSpPr>
          <p:cNvPr id="933" name="Google Shape;933;p74"/>
          <p:cNvSpPr/>
          <p:nvPr/>
        </p:nvSpPr>
        <p:spPr>
          <a:xfrm>
            <a:off x="4191000" y="4391025"/>
            <a:ext cx="381000" cy="350838"/>
          </a:xfrm>
          <a:prstGeom prst="ellipse">
            <a:avLst/>
          </a:prstGeom>
          <a:solidFill>
            <a:srgbClr val="99CCFF"/>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13</a:t>
            </a:r>
            <a:endParaRPr/>
          </a:p>
        </p:txBody>
      </p:sp>
      <p:cxnSp>
        <p:nvCxnSpPr>
          <p:cNvPr id="934" name="Google Shape;934;p74"/>
          <p:cNvCxnSpPr>
            <a:stCxn id="931" idx="2"/>
            <a:endCxn id="932" idx="6"/>
          </p:cNvCxnSpPr>
          <p:nvPr/>
        </p:nvCxnSpPr>
        <p:spPr>
          <a:xfrm rot="10800000">
            <a:off x="5334000" y="4566444"/>
            <a:ext cx="609600" cy="0"/>
          </a:xfrm>
          <a:prstGeom prst="straightConnector1">
            <a:avLst/>
          </a:prstGeom>
          <a:noFill/>
          <a:ln w="19050" cap="flat" cmpd="sng">
            <a:solidFill>
              <a:schemeClr val="dk1"/>
            </a:solidFill>
            <a:prstDash val="solid"/>
            <a:round/>
            <a:headEnd type="none" w="sm" len="sm"/>
            <a:tailEnd type="triangle" w="med" len="med"/>
          </a:ln>
        </p:spPr>
      </p:cxnSp>
      <p:cxnSp>
        <p:nvCxnSpPr>
          <p:cNvPr id="935" name="Google Shape;935;p74"/>
          <p:cNvCxnSpPr>
            <a:stCxn id="933" idx="2"/>
            <a:endCxn id="927" idx="6"/>
          </p:cNvCxnSpPr>
          <p:nvPr/>
        </p:nvCxnSpPr>
        <p:spPr>
          <a:xfrm rot="10800000">
            <a:off x="3687900" y="4201344"/>
            <a:ext cx="503100" cy="365100"/>
          </a:xfrm>
          <a:prstGeom prst="straightConnector1">
            <a:avLst/>
          </a:prstGeom>
          <a:noFill/>
          <a:ln w="19050" cap="flat" cmpd="sng">
            <a:solidFill>
              <a:schemeClr val="dk1"/>
            </a:solidFill>
            <a:prstDash val="solid"/>
            <a:round/>
            <a:headEnd type="none" w="sm" len="sm"/>
            <a:tailEnd type="triangle" w="med" len="med"/>
          </a:ln>
        </p:spPr>
      </p:cxnSp>
      <p:cxnSp>
        <p:nvCxnSpPr>
          <p:cNvPr id="936" name="Google Shape;936;p74"/>
          <p:cNvCxnSpPr>
            <a:stCxn id="932" idx="2"/>
            <a:endCxn id="933" idx="6"/>
          </p:cNvCxnSpPr>
          <p:nvPr/>
        </p:nvCxnSpPr>
        <p:spPr>
          <a:xfrm rot="10800000">
            <a:off x="4572000" y="4566444"/>
            <a:ext cx="381000" cy="0"/>
          </a:xfrm>
          <a:prstGeom prst="straightConnector1">
            <a:avLst/>
          </a:prstGeom>
          <a:noFill/>
          <a:ln w="19050" cap="flat" cmpd="sng">
            <a:solidFill>
              <a:schemeClr val="dk1"/>
            </a:solidFill>
            <a:prstDash val="solid"/>
            <a:round/>
            <a:headEnd type="none" w="sm" len="sm"/>
            <a:tailEnd type="triangle" w="med" len="med"/>
          </a:ln>
        </p:spPr>
      </p:cxnSp>
      <p:cxnSp>
        <p:nvCxnSpPr>
          <p:cNvPr id="937" name="Google Shape;937;p74"/>
          <p:cNvCxnSpPr>
            <a:stCxn id="928" idx="2"/>
            <a:endCxn id="929" idx="6"/>
          </p:cNvCxnSpPr>
          <p:nvPr/>
        </p:nvCxnSpPr>
        <p:spPr>
          <a:xfrm rot="10800000">
            <a:off x="8153400" y="4566444"/>
            <a:ext cx="457200" cy="0"/>
          </a:xfrm>
          <a:prstGeom prst="straightConnector1">
            <a:avLst/>
          </a:prstGeom>
          <a:noFill/>
          <a:ln w="19050" cap="flat" cmpd="sng">
            <a:solidFill>
              <a:schemeClr val="dk1"/>
            </a:solidFill>
            <a:prstDash val="solid"/>
            <a:round/>
            <a:headEnd type="none" w="sm" len="sm"/>
            <a:tailEnd type="triangle" w="med" len="med"/>
          </a:ln>
        </p:spPr>
      </p:cxnSp>
      <p:cxnSp>
        <p:nvCxnSpPr>
          <p:cNvPr id="938" name="Google Shape;938;p74"/>
          <p:cNvCxnSpPr>
            <a:stCxn id="929" idx="2"/>
            <a:endCxn id="930" idx="6"/>
          </p:cNvCxnSpPr>
          <p:nvPr/>
        </p:nvCxnSpPr>
        <p:spPr>
          <a:xfrm rot="10800000">
            <a:off x="7239000" y="4566444"/>
            <a:ext cx="533400" cy="0"/>
          </a:xfrm>
          <a:prstGeom prst="straightConnector1">
            <a:avLst/>
          </a:prstGeom>
          <a:noFill/>
          <a:ln w="19050" cap="flat" cmpd="sng">
            <a:solidFill>
              <a:schemeClr val="dk1"/>
            </a:solidFill>
            <a:prstDash val="solid"/>
            <a:round/>
            <a:headEnd type="none" w="sm" len="sm"/>
            <a:tailEnd type="triangle" w="med" len="med"/>
          </a:ln>
        </p:spPr>
      </p:cxnSp>
      <p:cxnSp>
        <p:nvCxnSpPr>
          <p:cNvPr id="939" name="Google Shape;939;p74"/>
          <p:cNvCxnSpPr>
            <a:stCxn id="930" idx="2"/>
            <a:endCxn id="931" idx="6"/>
          </p:cNvCxnSpPr>
          <p:nvPr/>
        </p:nvCxnSpPr>
        <p:spPr>
          <a:xfrm rot="10800000">
            <a:off x="6324600" y="4566444"/>
            <a:ext cx="533400" cy="0"/>
          </a:xfrm>
          <a:prstGeom prst="straightConnector1">
            <a:avLst/>
          </a:prstGeom>
          <a:noFill/>
          <a:ln w="19050" cap="flat" cmpd="sng">
            <a:solidFill>
              <a:schemeClr val="dk1"/>
            </a:solidFill>
            <a:prstDash val="solid"/>
            <a:round/>
            <a:headEnd type="none" w="sm" len="sm"/>
            <a:tailEnd type="triangle" w="med" len="med"/>
          </a:ln>
        </p:spPr>
      </p:cxnSp>
      <p:cxnSp>
        <p:nvCxnSpPr>
          <p:cNvPr id="940" name="Google Shape;940;p74"/>
          <p:cNvCxnSpPr>
            <a:stCxn id="921" idx="6"/>
            <a:endCxn id="922" idx="2"/>
          </p:cNvCxnSpPr>
          <p:nvPr/>
        </p:nvCxnSpPr>
        <p:spPr>
          <a:xfrm>
            <a:off x="4419600" y="3255963"/>
            <a:ext cx="533400" cy="0"/>
          </a:xfrm>
          <a:prstGeom prst="straightConnector1">
            <a:avLst/>
          </a:prstGeom>
          <a:noFill/>
          <a:ln w="19050" cap="flat" cmpd="sng">
            <a:solidFill>
              <a:schemeClr val="dk1"/>
            </a:solidFill>
            <a:prstDash val="solid"/>
            <a:round/>
            <a:headEnd type="none" w="sm" len="sm"/>
            <a:tailEnd type="triangle" w="med" len="med"/>
          </a:ln>
        </p:spPr>
      </p:cxnSp>
      <p:cxnSp>
        <p:nvCxnSpPr>
          <p:cNvPr id="941" name="Google Shape;941;p74"/>
          <p:cNvCxnSpPr>
            <a:stCxn id="925" idx="6"/>
            <a:endCxn id="926" idx="2"/>
          </p:cNvCxnSpPr>
          <p:nvPr/>
        </p:nvCxnSpPr>
        <p:spPr>
          <a:xfrm>
            <a:off x="8153400" y="3255963"/>
            <a:ext cx="457200" cy="0"/>
          </a:xfrm>
          <a:prstGeom prst="straightConnector1">
            <a:avLst/>
          </a:prstGeom>
          <a:noFill/>
          <a:ln w="19050" cap="flat" cmpd="sng">
            <a:solidFill>
              <a:schemeClr val="dk1"/>
            </a:solidFill>
            <a:prstDash val="solid"/>
            <a:round/>
            <a:headEnd type="none" w="sm" len="sm"/>
            <a:tailEnd type="triangle" w="med" len="med"/>
          </a:ln>
        </p:spPr>
      </p:cxnSp>
      <p:cxnSp>
        <p:nvCxnSpPr>
          <p:cNvPr id="942" name="Google Shape;942;p74"/>
          <p:cNvCxnSpPr>
            <a:stCxn id="924" idx="6"/>
            <a:endCxn id="925" idx="2"/>
          </p:cNvCxnSpPr>
          <p:nvPr/>
        </p:nvCxnSpPr>
        <p:spPr>
          <a:xfrm>
            <a:off x="7315200" y="3255963"/>
            <a:ext cx="457200" cy="0"/>
          </a:xfrm>
          <a:prstGeom prst="straightConnector1">
            <a:avLst/>
          </a:prstGeom>
          <a:noFill/>
          <a:ln w="19050" cap="flat" cmpd="sng">
            <a:solidFill>
              <a:schemeClr val="dk1"/>
            </a:solidFill>
            <a:prstDash val="solid"/>
            <a:round/>
            <a:headEnd type="none" w="sm" len="sm"/>
            <a:tailEnd type="triangle" w="med" len="med"/>
          </a:ln>
        </p:spPr>
      </p:cxnSp>
      <p:cxnSp>
        <p:nvCxnSpPr>
          <p:cNvPr id="943" name="Google Shape;943;p74"/>
          <p:cNvCxnSpPr>
            <a:stCxn id="923" idx="6"/>
            <a:endCxn id="924" idx="2"/>
          </p:cNvCxnSpPr>
          <p:nvPr/>
        </p:nvCxnSpPr>
        <p:spPr>
          <a:xfrm>
            <a:off x="6324600" y="3255963"/>
            <a:ext cx="609600" cy="0"/>
          </a:xfrm>
          <a:prstGeom prst="straightConnector1">
            <a:avLst/>
          </a:prstGeom>
          <a:noFill/>
          <a:ln w="19050" cap="flat" cmpd="sng">
            <a:solidFill>
              <a:schemeClr val="dk1"/>
            </a:solidFill>
            <a:prstDash val="solid"/>
            <a:round/>
            <a:headEnd type="none" w="sm" len="sm"/>
            <a:tailEnd type="triangle" w="med" len="med"/>
          </a:ln>
        </p:spPr>
      </p:cxnSp>
      <p:cxnSp>
        <p:nvCxnSpPr>
          <p:cNvPr id="944" name="Google Shape;944;p74"/>
          <p:cNvCxnSpPr>
            <a:stCxn id="922" idx="6"/>
            <a:endCxn id="923" idx="2"/>
          </p:cNvCxnSpPr>
          <p:nvPr/>
        </p:nvCxnSpPr>
        <p:spPr>
          <a:xfrm>
            <a:off x="5334000" y="3255963"/>
            <a:ext cx="609600" cy="0"/>
          </a:xfrm>
          <a:prstGeom prst="straightConnector1">
            <a:avLst/>
          </a:prstGeom>
          <a:noFill/>
          <a:ln w="19050" cap="flat" cmpd="sng">
            <a:solidFill>
              <a:schemeClr val="dk1"/>
            </a:solidFill>
            <a:prstDash val="solid"/>
            <a:round/>
            <a:headEnd type="none" w="sm" len="sm"/>
            <a:tailEnd type="triangle" w="med" len="med"/>
          </a:ln>
        </p:spPr>
      </p:cxnSp>
      <p:cxnSp>
        <p:nvCxnSpPr>
          <p:cNvPr id="945" name="Google Shape;945;p74"/>
          <p:cNvCxnSpPr>
            <a:stCxn id="926" idx="4"/>
            <a:endCxn id="928" idx="0"/>
          </p:cNvCxnSpPr>
          <p:nvPr/>
        </p:nvCxnSpPr>
        <p:spPr>
          <a:xfrm>
            <a:off x="8801100" y="3430588"/>
            <a:ext cx="0" cy="960300"/>
          </a:xfrm>
          <a:prstGeom prst="straightConnector1">
            <a:avLst/>
          </a:prstGeom>
          <a:noFill/>
          <a:ln w="19050" cap="flat" cmpd="sng">
            <a:solidFill>
              <a:schemeClr val="dk1"/>
            </a:solidFill>
            <a:prstDash val="solid"/>
            <a:round/>
            <a:headEnd type="none" w="sm" len="sm"/>
            <a:tailEnd type="triangle" w="med" len="med"/>
          </a:ln>
        </p:spPr>
      </p:cxnSp>
      <p:cxnSp>
        <p:nvCxnSpPr>
          <p:cNvPr id="946" name="Google Shape;946;p74"/>
          <p:cNvCxnSpPr>
            <a:stCxn id="929" idx="0"/>
            <a:endCxn id="925" idx="4"/>
          </p:cNvCxnSpPr>
          <p:nvPr/>
        </p:nvCxnSpPr>
        <p:spPr>
          <a:xfrm rot="10800000">
            <a:off x="7962900" y="3430725"/>
            <a:ext cx="0" cy="960300"/>
          </a:xfrm>
          <a:prstGeom prst="straightConnector1">
            <a:avLst/>
          </a:prstGeom>
          <a:noFill/>
          <a:ln w="19050" cap="flat" cmpd="sng">
            <a:solidFill>
              <a:schemeClr val="dk1"/>
            </a:solidFill>
            <a:prstDash val="solid"/>
            <a:round/>
            <a:headEnd type="none" w="sm" len="sm"/>
            <a:tailEnd type="triangle" w="med" len="med"/>
          </a:ln>
        </p:spPr>
      </p:cxnSp>
      <p:cxnSp>
        <p:nvCxnSpPr>
          <p:cNvPr id="947" name="Google Shape;947;p74"/>
          <p:cNvCxnSpPr>
            <a:stCxn id="931" idx="0"/>
            <a:endCxn id="923" idx="4"/>
          </p:cNvCxnSpPr>
          <p:nvPr/>
        </p:nvCxnSpPr>
        <p:spPr>
          <a:xfrm rot="10800000">
            <a:off x="6134100" y="3430725"/>
            <a:ext cx="0" cy="960300"/>
          </a:xfrm>
          <a:prstGeom prst="straightConnector1">
            <a:avLst/>
          </a:prstGeom>
          <a:noFill/>
          <a:ln w="19050" cap="flat" cmpd="sng">
            <a:solidFill>
              <a:schemeClr val="dk1"/>
            </a:solidFill>
            <a:prstDash val="solid"/>
            <a:round/>
            <a:headEnd type="none" w="sm" len="sm"/>
            <a:tailEnd type="triangle" w="med" len="med"/>
          </a:ln>
        </p:spPr>
      </p:cxnSp>
      <p:cxnSp>
        <p:nvCxnSpPr>
          <p:cNvPr id="948" name="Google Shape;948;p74"/>
          <p:cNvCxnSpPr>
            <a:stCxn id="932" idx="0"/>
            <a:endCxn id="933" idx="0"/>
          </p:cNvCxnSpPr>
          <p:nvPr/>
        </p:nvCxnSpPr>
        <p:spPr>
          <a:xfrm rot="5400000">
            <a:off x="4762200" y="4010325"/>
            <a:ext cx="600" cy="762000"/>
          </a:xfrm>
          <a:prstGeom prst="bentConnector3">
            <a:avLst>
              <a:gd name="adj1" fmla="val -37559430"/>
            </a:avLst>
          </a:prstGeom>
          <a:noFill/>
          <a:ln w="19050" cap="flat" cmpd="sng">
            <a:solidFill>
              <a:schemeClr val="dk1"/>
            </a:solidFill>
            <a:prstDash val="solid"/>
            <a:miter lim="800000"/>
            <a:headEnd type="none" w="sm" len="sm"/>
            <a:tailEnd type="triangle" w="med" len="med"/>
          </a:ln>
        </p:spPr>
      </p:cxnSp>
      <p:cxnSp>
        <p:nvCxnSpPr>
          <p:cNvPr id="949" name="Google Shape;949;p74"/>
          <p:cNvCxnSpPr/>
          <p:nvPr/>
        </p:nvCxnSpPr>
        <p:spPr>
          <a:xfrm>
            <a:off x="5132388" y="3068639"/>
            <a:ext cx="1981200" cy="1500"/>
          </a:xfrm>
          <a:prstGeom prst="bentConnector3">
            <a:avLst>
              <a:gd name="adj1" fmla="val 0"/>
            </a:avLst>
          </a:prstGeom>
          <a:noFill/>
          <a:ln w="19050" cap="flat" cmpd="sng">
            <a:solidFill>
              <a:schemeClr val="dk1"/>
            </a:solidFill>
            <a:prstDash val="solid"/>
            <a:miter lim="800000"/>
            <a:headEnd type="none" w="sm" len="sm"/>
            <a:tailEnd type="triangle" w="med" len="med"/>
          </a:ln>
        </p:spPr>
      </p:cxnSp>
      <p:cxnSp>
        <p:nvCxnSpPr>
          <p:cNvPr id="950" name="Google Shape;950;p74"/>
          <p:cNvCxnSpPr>
            <a:stCxn id="928" idx="4"/>
            <a:endCxn id="930" idx="4"/>
          </p:cNvCxnSpPr>
          <p:nvPr/>
        </p:nvCxnSpPr>
        <p:spPr>
          <a:xfrm rot="5400000">
            <a:off x="7924500" y="3865863"/>
            <a:ext cx="600" cy="1752600"/>
          </a:xfrm>
          <a:prstGeom prst="bentConnector3">
            <a:avLst>
              <a:gd name="adj1" fmla="val 90779810"/>
            </a:avLst>
          </a:prstGeom>
          <a:noFill/>
          <a:ln w="19050" cap="flat" cmpd="sng">
            <a:solidFill>
              <a:schemeClr val="dk1"/>
            </a:solidFill>
            <a:prstDash val="solid"/>
            <a:miter lim="800000"/>
            <a:headEnd type="none" w="sm" len="sm"/>
            <a:tailEnd type="triangle" w="med" len="med"/>
          </a:ln>
        </p:spPr>
      </p:cxnSp>
      <p:sp>
        <p:nvSpPr>
          <p:cNvPr id="951" name="Google Shape;951;p74"/>
          <p:cNvSpPr/>
          <p:nvPr/>
        </p:nvSpPr>
        <p:spPr>
          <a:xfrm>
            <a:off x="6553200" y="3430588"/>
            <a:ext cx="2057400" cy="436562"/>
          </a:xfrm>
          <a:prstGeom prst="rect">
            <a:avLst/>
          </a:prstGeom>
          <a:noFill/>
          <a:ln>
            <a:noFill/>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cxnSp>
        <p:nvCxnSpPr>
          <p:cNvPr id="952" name="Google Shape;952;p74"/>
          <p:cNvCxnSpPr>
            <a:stCxn id="926" idx="3"/>
            <a:endCxn id="951" idx="3"/>
          </p:cNvCxnSpPr>
          <p:nvPr/>
        </p:nvCxnSpPr>
        <p:spPr>
          <a:xfrm flipH="1">
            <a:off x="8610596" y="3379442"/>
            <a:ext cx="55800" cy="269400"/>
          </a:xfrm>
          <a:prstGeom prst="straightConnector1">
            <a:avLst/>
          </a:prstGeom>
          <a:noFill/>
          <a:ln w="19050" cap="flat" cmpd="sng">
            <a:solidFill>
              <a:schemeClr val="dk1"/>
            </a:solidFill>
            <a:prstDash val="solid"/>
            <a:round/>
            <a:headEnd type="none" w="sm" len="sm"/>
            <a:tailEnd type="none" w="sm" len="sm"/>
          </a:ln>
        </p:spPr>
      </p:cxnSp>
      <p:cxnSp>
        <p:nvCxnSpPr>
          <p:cNvPr id="953" name="Google Shape;953;p74"/>
          <p:cNvCxnSpPr>
            <a:stCxn id="951" idx="3"/>
            <a:endCxn id="951" idx="1"/>
          </p:cNvCxnSpPr>
          <p:nvPr/>
        </p:nvCxnSpPr>
        <p:spPr>
          <a:xfrm rot="10800000">
            <a:off x="6553200" y="3648869"/>
            <a:ext cx="2057400" cy="0"/>
          </a:xfrm>
          <a:prstGeom prst="straightConnector1">
            <a:avLst/>
          </a:prstGeom>
          <a:noFill/>
          <a:ln w="19050" cap="flat" cmpd="sng">
            <a:solidFill>
              <a:schemeClr val="dk1"/>
            </a:solidFill>
            <a:prstDash val="solid"/>
            <a:round/>
            <a:headEnd type="none" w="sm" len="sm"/>
            <a:tailEnd type="none" w="sm" len="sm"/>
          </a:ln>
        </p:spPr>
      </p:cxnSp>
      <p:cxnSp>
        <p:nvCxnSpPr>
          <p:cNvPr id="954" name="Google Shape;954;p74"/>
          <p:cNvCxnSpPr>
            <a:stCxn id="951" idx="1"/>
            <a:endCxn id="923" idx="5"/>
          </p:cNvCxnSpPr>
          <p:nvPr/>
        </p:nvCxnSpPr>
        <p:spPr>
          <a:xfrm rot="10800000">
            <a:off x="6268800" y="3379469"/>
            <a:ext cx="284400" cy="269400"/>
          </a:xfrm>
          <a:prstGeom prst="straightConnector1">
            <a:avLst/>
          </a:prstGeom>
          <a:noFill/>
          <a:ln w="19050" cap="flat" cmpd="sng">
            <a:solidFill>
              <a:schemeClr val="dk1"/>
            </a:solidFill>
            <a:prstDash val="solid"/>
            <a:round/>
            <a:headEnd type="none" w="sm" len="sm"/>
            <a:tailEnd type="triangle" w="med" len="med"/>
          </a:ln>
        </p:spPr>
      </p:cxnSp>
      <p:sp>
        <p:nvSpPr>
          <p:cNvPr id="955" name="Google Shape;955;p74"/>
          <p:cNvSpPr txBox="1"/>
          <p:nvPr/>
        </p:nvSpPr>
        <p:spPr>
          <a:xfrm>
            <a:off x="4953000" y="3457575"/>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rgbClr val="0070C0"/>
              </a:buClr>
              <a:buSzPts val="1600"/>
              <a:buFont typeface="Arial"/>
              <a:buNone/>
            </a:pPr>
            <a:r>
              <a:rPr lang="en-US" sz="1600">
                <a:solidFill>
                  <a:srgbClr val="0070C0"/>
                </a:solidFill>
                <a:latin typeface="Comic Sans MS"/>
                <a:ea typeface="Comic Sans MS"/>
                <a:cs typeface="Comic Sans MS"/>
                <a:sym typeface="Comic Sans MS"/>
              </a:rPr>
              <a:t>Z</a:t>
            </a:r>
            <a:r>
              <a:rPr lang="en-US" sz="1600">
                <a:solidFill>
                  <a:schemeClr val="dk1"/>
                </a:solidFill>
                <a:latin typeface="Comic Sans MS"/>
                <a:ea typeface="Comic Sans MS"/>
                <a:cs typeface="Comic Sans MS"/>
                <a:sym typeface="Comic Sans MS"/>
              </a:rPr>
              <a:t>?</a:t>
            </a:r>
            <a:endParaRPr sz="2400" b="1">
              <a:solidFill>
                <a:schemeClr val="dk1"/>
              </a:solidFill>
              <a:latin typeface="Comic Sans MS"/>
              <a:ea typeface="Comic Sans MS"/>
              <a:cs typeface="Comic Sans MS"/>
              <a:sym typeface="Comic Sans MS"/>
            </a:endParaRPr>
          </a:p>
        </p:txBody>
      </p:sp>
      <p:sp>
        <p:nvSpPr>
          <p:cNvPr id="956" name="Google Shape;956;p74"/>
          <p:cNvSpPr txBox="1"/>
          <p:nvPr/>
        </p:nvSpPr>
        <p:spPr>
          <a:xfrm>
            <a:off x="3257550" y="3727450"/>
            <a:ext cx="6191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END</a:t>
            </a:r>
            <a:endParaRPr sz="2400" b="1">
              <a:solidFill>
                <a:schemeClr val="dk1"/>
              </a:solidFill>
              <a:latin typeface="Comic Sans MS"/>
              <a:ea typeface="Comic Sans MS"/>
              <a:cs typeface="Comic Sans MS"/>
              <a:sym typeface="Comic Sans MS"/>
            </a:endParaRPr>
          </a:p>
        </p:txBody>
      </p:sp>
      <p:sp>
        <p:nvSpPr>
          <p:cNvPr id="957" name="Google Shape;957;p74"/>
          <p:cNvSpPr txBox="1"/>
          <p:nvPr/>
        </p:nvSpPr>
        <p:spPr>
          <a:xfrm>
            <a:off x="4186238" y="4765675"/>
            <a:ext cx="44291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YY</a:t>
            </a:r>
            <a:endParaRPr sz="2400" b="1">
              <a:solidFill>
                <a:schemeClr val="dk1"/>
              </a:solidFill>
              <a:latin typeface="Comic Sans MS"/>
              <a:ea typeface="Comic Sans MS"/>
              <a:cs typeface="Comic Sans MS"/>
              <a:sym typeface="Comic Sans MS"/>
            </a:endParaRPr>
          </a:p>
        </p:txBody>
      </p:sp>
      <p:sp>
        <p:nvSpPr>
          <p:cNvPr id="958" name="Google Shape;958;p74"/>
          <p:cNvSpPr txBox="1"/>
          <p:nvPr/>
        </p:nvSpPr>
        <p:spPr>
          <a:xfrm>
            <a:off x="4856163" y="4765675"/>
            <a:ext cx="62865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U,V?</a:t>
            </a:r>
            <a:endParaRPr sz="2400" b="1">
              <a:solidFill>
                <a:schemeClr val="dk1"/>
              </a:solidFill>
              <a:latin typeface="Comic Sans MS"/>
              <a:ea typeface="Comic Sans MS"/>
              <a:cs typeface="Comic Sans MS"/>
              <a:sym typeface="Comic Sans MS"/>
            </a:endParaRPr>
          </a:p>
        </p:txBody>
      </p:sp>
      <p:sp>
        <p:nvSpPr>
          <p:cNvPr id="959" name="Google Shape;959;p74"/>
          <p:cNvSpPr txBox="1"/>
          <p:nvPr/>
        </p:nvSpPr>
        <p:spPr>
          <a:xfrm>
            <a:off x="5791200" y="4765675"/>
            <a:ext cx="62865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U,V?</a:t>
            </a:r>
            <a:endParaRPr sz="2400" b="1">
              <a:solidFill>
                <a:schemeClr val="dk1"/>
              </a:solidFill>
              <a:latin typeface="Comic Sans MS"/>
              <a:ea typeface="Comic Sans MS"/>
              <a:cs typeface="Comic Sans MS"/>
              <a:sym typeface="Comic Sans MS"/>
            </a:endParaRPr>
          </a:p>
        </p:txBody>
      </p:sp>
      <p:sp>
        <p:nvSpPr>
          <p:cNvPr id="960" name="Google Shape;960;p74"/>
          <p:cNvSpPr txBox="1"/>
          <p:nvPr/>
        </p:nvSpPr>
        <p:spPr>
          <a:xfrm>
            <a:off x="7620000" y="4695825"/>
            <a:ext cx="6381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U,</a:t>
            </a:r>
            <a:r>
              <a:rPr lang="en-US" sz="1600">
                <a:solidFill>
                  <a:srgbClr val="0070C0"/>
                </a:solidFill>
                <a:latin typeface="Comic Sans MS"/>
                <a:ea typeface="Comic Sans MS"/>
                <a:cs typeface="Comic Sans MS"/>
                <a:sym typeface="Comic Sans MS"/>
              </a:rPr>
              <a:t>Z</a:t>
            </a:r>
            <a:r>
              <a:rPr lang="en-US" sz="1600">
                <a:solidFill>
                  <a:schemeClr val="dk1"/>
                </a:solidFill>
                <a:latin typeface="Comic Sans MS"/>
                <a:ea typeface="Comic Sans MS"/>
                <a:cs typeface="Comic Sans MS"/>
                <a:sym typeface="Comic Sans MS"/>
              </a:rPr>
              <a:t>?</a:t>
            </a:r>
            <a:endParaRPr sz="2400" b="1">
              <a:solidFill>
                <a:schemeClr val="dk1"/>
              </a:solidFill>
              <a:latin typeface="Comic Sans MS"/>
              <a:ea typeface="Comic Sans MS"/>
              <a:cs typeface="Comic Sans MS"/>
              <a:sym typeface="Comic Sans MS"/>
            </a:endParaRPr>
          </a:p>
        </p:txBody>
      </p:sp>
      <p:sp>
        <p:nvSpPr>
          <p:cNvPr id="961" name="Google Shape;961;p74"/>
          <p:cNvSpPr txBox="1"/>
          <p:nvPr/>
        </p:nvSpPr>
        <p:spPr>
          <a:xfrm>
            <a:off x="6751638" y="4067175"/>
            <a:ext cx="534987"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ELL</a:t>
            </a:r>
            <a:endParaRPr sz="2400" b="1">
              <a:solidFill>
                <a:schemeClr val="dk1"/>
              </a:solidFill>
              <a:latin typeface="Comic Sans MS"/>
              <a:ea typeface="Comic Sans MS"/>
              <a:cs typeface="Comic Sans MS"/>
              <a:sym typeface="Comic Sans MS"/>
            </a:endParaRPr>
          </a:p>
        </p:txBody>
      </p:sp>
      <p:sp>
        <p:nvSpPr>
          <p:cNvPr id="962" name="Google Shape;962;p74"/>
          <p:cNvSpPr txBox="1"/>
          <p:nvPr/>
        </p:nvSpPr>
        <p:spPr>
          <a:xfrm>
            <a:off x="6859588" y="3370263"/>
            <a:ext cx="65246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SAM</a:t>
            </a:r>
            <a:endParaRPr sz="2400" b="1">
              <a:solidFill>
                <a:schemeClr val="dk1"/>
              </a:solidFill>
              <a:latin typeface="Comic Sans MS"/>
              <a:ea typeface="Comic Sans MS"/>
              <a:cs typeface="Comic Sans MS"/>
              <a:sym typeface="Comic Sans MS"/>
            </a:endParaRPr>
          </a:p>
        </p:txBody>
      </p:sp>
      <p:sp>
        <p:nvSpPr>
          <p:cNvPr id="963" name="Google Shape;963;p74"/>
          <p:cNvSpPr txBox="1"/>
          <p:nvPr/>
        </p:nvSpPr>
        <p:spPr>
          <a:xfrm>
            <a:off x="7604125" y="2755900"/>
            <a:ext cx="7270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LOOP</a:t>
            </a:r>
            <a:endParaRPr sz="2400" b="1">
              <a:solidFill>
                <a:schemeClr val="dk1"/>
              </a:solidFill>
              <a:latin typeface="Comic Sans MS"/>
              <a:ea typeface="Comic Sans MS"/>
              <a:cs typeface="Comic Sans MS"/>
              <a:sym typeface="Comic Sans MS"/>
            </a:endParaRPr>
          </a:p>
        </p:txBody>
      </p:sp>
      <p:sp>
        <p:nvSpPr>
          <p:cNvPr id="964" name="Google Shape;964;p74"/>
          <p:cNvSpPr txBox="1"/>
          <p:nvPr/>
        </p:nvSpPr>
        <p:spPr>
          <a:xfrm>
            <a:off x="8413750" y="2755900"/>
            <a:ext cx="71755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B(U)?</a:t>
            </a:r>
            <a:endParaRPr sz="2400" b="1">
              <a:solidFill>
                <a:schemeClr val="dk1"/>
              </a:solidFill>
              <a:latin typeface="Comic Sans MS"/>
              <a:ea typeface="Comic Sans MS"/>
              <a:cs typeface="Comic Sans MS"/>
              <a:sym typeface="Comic Sans MS"/>
            </a:endParaRPr>
          </a:p>
        </p:txBody>
      </p:sp>
      <p:sp>
        <p:nvSpPr>
          <p:cNvPr id="965" name="Google Shape;965;p74"/>
          <p:cNvSpPr txBox="1"/>
          <p:nvPr/>
        </p:nvSpPr>
        <p:spPr>
          <a:xfrm>
            <a:off x="4503738" y="2930525"/>
            <a:ext cx="30321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d</a:t>
            </a:r>
            <a:endParaRPr sz="2400" b="1">
              <a:solidFill>
                <a:schemeClr val="dk1"/>
              </a:solidFill>
              <a:latin typeface="Comic Sans MS"/>
              <a:ea typeface="Comic Sans MS"/>
              <a:cs typeface="Comic Sans MS"/>
              <a:sym typeface="Comic Sans MS"/>
            </a:endParaRPr>
          </a:p>
        </p:txBody>
      </p:sp>
      <p:sp>
        <p:nvSpPr>
          <p:cNvPr id="966" name="Google Shape;966;p74"/>
          <p:cNvSpPr txBox="1"/>
          <p:nvPr/>
        </p:nvSpPr>
        <p:spPr>
          <a:xfrm>
            <a:off x="5867400" y="2814638"/>
            <a:ext cx="608013"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JOE</a:t>
            </a:r>
            <a:endParaRPr sz="2400" b="1">
              <a:solidFill>
                <a:schemeClr val="dk1"/>
              </a:solidFill>
              <a:latin typeface="Comic Sans MS"/>
              <a:ea typeface="Comic Sans MS"/>
              <a:cs typeface="Comic Sans MS"/>
              <a:sym typeface="Comic Sans MS"/>
            </a:endParaRPr>
          </a:p>
        </p:txBody>
      </p:sp>
      <p:sp>
        <p:nvSpPr>
          <p:cNvPr id="967" name="Google Shape;967;p74"/>
          <p:cNvSpPr txBox="1"/>
          <p:nvPr/>
        </p:nvSpPr>
        <p:spPr>
          <a:xfrm>
            <a:off x="5110163" y="2714625"/>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p</a:t>
            </a:r>
            <a:endParaRPr sz="2400" b="1">
              <a:solidFill>
                <a:schemeClr val="dk1"/>
              </a:solidFill>
              <a:latin typeface="Comic Sans MS"/>
              <a:ea typeface="Comic Sans MS"/>
              <a:cs typeface="Comic Sans MS"/>
              <a:sym typeface="Comic Sans MS"/>
            </a:endParaRPr>
          </a:p>
        </p:txBody>
      </p:sp>
      <p:sp>
        <p:nvSpPr>
          <p:cNvPr id="968" name="Google Shape;968;p74"/>
          <p:cNvSpPr txBox="1"/>
          <p:nvPr/>
        </p:nvSpPr>
        <p:spPr>
          <a:xfrm>
            <a:off x="5410200" y="3171825"/>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p</a:t>
            </a:r>
            <a:endParaRPr sz="2400" b="1">
              <a:solidFill>
                <a:schemeClr val="dk1"/>
              </a:solidFill>
              <a:latin typeface="Comic Sans MS"/>
              <a:ea typeface="Comic Sans MS"/>
              <a:cs typeface="Comic Sans MS"/>
              <a:sym typeface="Comic Sans MS"/>
            </a:endParaRPr>
          </a:p>
        </p:txBody>
      </p:sp>
      <p:sp>
        <p:nvSpPr>
          <p:cNvPr id="969" name="Google Shape;969;p74"/>
          <p:cNvSpPr txBox="1"/>
          <p:nvPr/>
        </p:nvSpPr>
        <p:spPr>
          <a:xfrm>
            <a:off x="6419850" y="3248025"/>
            <a:ext cx="407988"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cd</a:t>
            </a:r>
            <a:endParaRPr sz="2400" b="1">
              <a:solidFill>
                <a:schemeClr val="dk1"/>
              </a:solidFill>
              <a:latin typeface="Comic Sans MS"/>
              <a:ea typeface="Comic Sans MS"/>
              <a:cs typeface="Comic Sans MS"/>
              <a:sym typeface="Comic Sans MS"/>
            </a:endParaRPr>
          </a:p>
        </p:txBody>
      </p:sp>
      <p:sp>
        <p:nvSpPr>
          <p:cNvPr id="970" name="Google Shape;970;p74"/>
          <p:cNvSpPr txBox="1"/>
          <p:nvPr/>
        </p:nvSpPr>
        <p:spPr>
          <a:xfrm>
            <a:off x="7315200" y="3171825"/>
            <a:ext cx="407988"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cd</a:t>
            </a:r>
            <a:endParaRPr sz="2400" b="1">
              <a:solidFill>
                <a:schemeClr val="dk1"/>
              </a:solidFill>
              <a:latin typeface="Comic Sans MS"/>
              <a:ea typeface="Comic Sans MS"/>
              <a:cs typeface="Comic Sans MS"/>
              <a:sym typeface="Comic Sans MS"/>
            </a:endParaRPr>
          </a:p>
        </p:txBody>
      </p:sp>
      <p:sp>
        <p:nvSpPr>
          <p:cNvPr id="971" name="Google Shape;971;p74"/>
          <p:cNvSpPr txBox="1"/>
          <p:nvPr/>
        </p:nvSpPr>
        <p:spPr>
          <a:xfrm>
            <a:off x="8212138" y="3248025"/>
            <a:ext cx="2889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c</a:t>
            </a:r>
            <a:endParaRPr sz="2400" b="1">
              <a:solidFill>
                <a:schemeClr val="dk1"/>
              </a:solidFill>
              <a:latin typeface="Comic Sans MS"/>
              <a:ea typeface="Comic Sans MS"/>
              <a:cs typeface="Comic Sans MS"/>
              <a:sym typeface="Comic Sans MS"/>
            </a:endParaRPr>
          </a:p>
        </p:txBody>
      </p:sp>
      <p:sp>
        <p:nvSpPr>
          <p:cNvPr id="972" name="Google Shape;972;p74"/>
          <p:cNvSpPr txBox="1"/>
          <p:nvPr/>
        </p:nvSpPr>
        <p:spPr>
          <a:xfrm>
            <a:off x="8736013" y="3705225"/>
            <a:ext cx="407987"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cd</a:t>
            </a:r>
            <a:endParaRPr sz="2400" b="1">
              <a:solidFill>
                <a:schemeClr val="dk1"/>
              </a:solidFill>
              <a:latin typeface="Comic Sans MS"/>
              <a:ea typeface="Comic Sans MS"/>
              <a:cs typeface="Comic Sans MS"/>
              <a:sym typeface="Comic Sans MS"/>
            </a:endParaRPr>
          </a:p>
        </p:txBody>
      </p:sp>
      <p:sp>
        <p:nvSpPr>
          <p:cNvPr id="973" name="Google Shape;973;p74"/>
          <p:cNvSpPr txBox="1"/>
          <p:nvPr/>
        </p:nvSpPr>
        <p:spPr>
          <a:xfrm>
            <a:off x="7981950" y="3857625"/>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p</a:t>
            </a:r>
            <a:endParaRPr sz="2400" b="1">
              <a:solidFill>
                <a:schemeClr val="dk1"/>
              </a:solidFill>
              <a:latin typeface="Comic Sans MS"/>
              <a:ea typeface="Comic Sans MS"/>
              <a:cs typeface="Comic Sans MS"/>
              <a:sym typeface="Comic Sans MS"/>
            </a:endParaRPr>
          </a:p>
        </p:txBody>
      </p:sp>
      <p:sp>
        <p:nvSpPr>
          <p:cNvPr id="974" name="Google Shape;974;p74"/>
          <p:cNvSpPr txBox="1"/>
          <p:nvPr/>
        </p:nvSpPr>
        <p:spPr>
          <a:xfrm>
            <a:off x="3886200" y="4238625"/>
            <a:ext cx="303213"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d</a:t>
            </a:r>
            <a:endParaRPr sz="2400" b="1">
              <a:solidFill>
                <a:schemeClr val="dk1"/>
              </a:solidFill>
              <a:latin typeface="Comic Sans MS"/>
              <a:ea typeface="Comic Sans MS"/>
              <a:cs typeface="Comic Sans MS"/>
              <a:sym typeface="Comic Sans MS"/>
            </a:endParaRPr>
          </a:p>
        </p:txBody>
      </p:sp>
      <p:sp>
        <p:nvSpPr>
          <p:cNvPr id="975" name="Google Shape;975;p74"/>
          <p:cNvSpPr txBox="1"/>
          <p:nvPr/>
        </p:nvSpPr>
        <p:spPr>
          <a:xfrm>
            <a:off x="4654550" y="4314825"/>
            <a:ext cx="2889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c</a:t>
            </a:r>
            <a:endParaRPr sz="2400" b="1">
              <a:solidFill>
                <a:schemeClr val="dk1"/>
              </a:solidFill>
              <a:latin typeface="Comic Sans MS"/>
              <a:ea typeface="Comic Sans MS"/>
              <a:cs typeface="Comic Sans MS"/>
              <a:sym typeface="Comic Sans MS"/>
            </a:endParaRPr>
          </a:p>
        </p:txBody>
      </p:sp>
      <p:sp>
        <p:nvSpPr>
          <p:cNvPr id="976" name="Google Shape;976;p74"/>
          <p:cNvSpPr txBox="1"/>
          <p:nvPr/>
        </p:nvSpPr>
        <p:spPr>
          <a:xfrm>
            <a:off x="7396163" y="4238625"/>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p</a:t>
            </a:r>
            <a:endParaRPr sz="2400" b="1">
              <a:solidFill>
                <a:schemeClr val="dk1"/>
              </a:solidFill>
              <a:latin typeface="Comic Sans MS"/>
              <a:ea typeface="Comic Sans MS"/>
              <a:cs typeface="Comic Sans MS"/>
              <a:sym typeface="Comic Sans MS"/>
            </a:endParaRPr>
          </a:p>
        </p:txBody>
      </p:sp>
      <p:sp>
        <p:nvSpPr>
          <p:cNvPr id="977" name="Google Shape;977;p74"/>
          <p:cNvSpPr txBox="1"/>
          <p:nvPr/>
        </p:nvSpPr>
        <p:spPr>
          <a:xfrm>
            <a:off x="8310563" y="4238625"/>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p</a:t>
            </a:r>
            <a:endParaRPr sz="2400" b="1">
              <a:solidFill>
                <a:schemeClr val="dk1"/>
              </a:solidFill>
              <a:latin typeface="Comic Sans MS"/>
              <a:ea typeface="Comic Sans MS"/>
              <a:cs typeface="Comic Sans MS"/>
              <a:sym typeface="Comic Sans MS"/>
            </a:endParaRPr>
          </a:p>
        </p:txBody>
      </p:sp>
      <p:sp>
        <p:nvSpPr>
          <p:cNvPr id="978" name="Google Shape;978;p74"/>
          <p:cNvSpPr txBox="1"/>
          <p:nvPr/>
        </p:nvSpPr>
        <p:spPr>
          <a:xfrm>
            <a:off x="8462963" y="4924425"/>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p</a:t>
            </a:r>
            <a:endParaRPr sz="2400" b="1">
              <a:solidFill>
                <a:schemeClr val="dk1"/>
              </a:solidFill>
              <a:latin typeface="Comic Sans MS"/>
              <a:ea typeface="Comic Sans MS"/>
              <a:cs typeface="Comic Sans MS"/>
              <a:sym typeface="Comic Sans M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75"/>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Một số định nghĩa</a:t>
            </a:r>
            <a:endParaRPr/>
          </a:p>
        </p:txBody>
      </p:sp>
      <p:sp>
        <p:nvSpPr>
          <p:cNvPr id="985" name="Google Shape;985;p7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Đường đi </a:t>
            </a:r>
            <a:r>
              <a:rPr lang="en-US" b="1"/>
              <a:t>du-path</a:t>
            </a:r>
            <a:r>
              <a:rPr lang="en-US"/>
              <a:t> (def-use) cho biến v là đường đi thỏa mãn</a:t>
            </a:r>
            <a:endParaRPr/>
          </a:p>
          <a:p>
            <a:pPr marL="742950" lvl="1" indent="-285750" algn="l" rtl="0">
              <a:spcBef>
                <a:spcPts val="560"/>
              </a:spcBef>
              <a:spcAft>
                <a:spcPts val="0"/>
              </a:spcAft>
              <a:buClr>
                <a:srgbClr val="0070C0"/>
              </a:buClr>
              <a:buSzPts val="2800"/>
              <a:buChar char="–"/>
            </a:pPr>
            <a:r>
              <a:rPr lang="en-US"/>
              <a:t>Tồn tại DEF(v, m) và USE(v, n) sao cho m là đỉnh đầu và n là đỉnh cuối</a:t>
            </a:r>
            <a:endParaRPr/>
          </a:p>
          <a:p>
            <a:pPr marL="342900" lvl="0" indent="-342900" algn="l" rtl="0">
              <a:spcBef>
                <a:spcPts val="640"/>
              </a:spcBef>
              <a:spcAft>
                <a:spcPts val="0"/>
              </a:spcAft>
              <a:buClr>
                <a:schemeClr val="dk1"/>
              </a:buClr>
              <a:buSzPts val="3200"/>
              <a:buChar char="•"/>
            </a:pPr>
            <a:r>
              <a:rPr lang="en-US"/>
              <a:t>Một đường đi </a:t>
            </a:r>
            <a:r>
              <a:rPr lang="en-US" b="1"/>
              <a:t>dc-path</a:t>
            </a:r>
            <a:r>
              <a:rPr lang="en-US"/>
              <a:t> (definition clear) với biến v là một du-path với các đỉnh đầu DEF(v,m) và cuối USE(v,n) và không có đỉnh nào ở trên đường đi đó gán giá trị cho v.</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76"/>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Một số định nghĩa</a:t>
            </a:r>
            <a:endParaRPr/>
          </a:p>
        </p:txBody>
      </p:sp>
      <p:sp>
        <p:nvSpPr>
          <p:cNvPr id="992" name="Google Shape;992;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Gán toàn cục của biến x ở đỉnh n là </a:t>
            </a:r>
            <a:endParaRPr/>
          </a:p>
          <a:p>
            <a:pPr marL="742950" lvl="1" indent="-285750" algn="l" rtl="0">
              <a:spcBef>
                <a:spcPts val="560"/>
              </a:spcBef>
              <a:spcAft>
                <a:spcPts val="0"/>
              </a:spcAft>
              <a:buClr>
                <a:srgbClr val="0070C0"/>
              </a:buClr>
              <a:buSzPts val="2800"/>
              <a:buChar char="–"/>
            </a:pPr>
            <a:r>
              <a:rPr lang="en-US"/>
              <a:t>DEF(x, n) và </a:t>
            </a:r>
            <a:endParaRPr/>
          </a:p>
          <a:p>
            <a:pPr marL="742950" lvl="1" indent="-285750" algn="l" rtl="0">
              <a:spcBef>
                <a:spcPts val="560"/>
              </a:spcBef>
              <a:spcAft>
                <a:spcPts val="0"/>
              </a:spcAft>
              <a:buClr>
                <a:srgbClr val="0070C0"/>
              </a:buClr>
              <a:buSzPts val="2800"/>
              <a:buChar char="–"/>
            </a:pPr>
            <a:r>
              <a:rPr lang="en-US"/>
              <a:t>tồn tại một đường đi từ n đến một đỉnh m nào đó chứa C-use hoặc P-use toàn cục của x.</a:t>
            </a:r>
            <a:endParaRPr/>
          </a:p>
          <a:p>
            <a:pPr marL="1143000" lvl="2" indent="-228600" algn="l" rtl="0">
              <a:spcBef>
                <a:spcPts val="480"/>
              </a:spcBef>
              <a:spcAft>
                <a:spcPts val="0"/>
              </a:spcAft>
              <a:buClr>
                <a:schemeClr val="dk1"/>
              </a:buClr>
              <a:buSzPts val="2400"/>
              <a:buChar char="•"/>
            </a:pPr>
            <a:r>
              <a:rPr lang="en-US"/>
              <a:t>x được gán và được sử dụng ở đâu đó</a:t>
            </a:r>
            <a:endParaRPr/>
          </a:p>
          <a:p>
            <a:pPr marL="342900" lvl="0" indent="-342900" algn="l" rtl="0">
              <a:spcBef>
                <a:spcPts val="640"/>
              </a:spcBef>
              <a:spcAft>
                <a:spcPts val="0"/>
              </a:spcAft>
              <a:buClr>
                <a:schemeClr val="dk1"/>
              </a:buClr>
              <a:buSzPts val="3200"/>
              <a:buChar char="•"/>
            </a:pPr>
            <a:r>
              <a:rPr lang="en-US"/>
              <a:t>Một C-use toàn cục của x tại đỉnh n là </a:t>
            </a:r>
            <a:endParaRPr/>
          </a:p>
          <a:p>
            <a:pPr marL="742950" lvl="1" indent="-285750" algn="l" rtl="0">
              <a:spcBef>
                <a:spcPts val="560"/>
              </a:spcBef>
              <a:spcAft>
                <a:spcPts val="0"/>
              </a:spcAft>
              <a:buClr>
                <a:srgbClr val="0070C0"/>
              </a:buClr>
              <a:buSzPts val="2800"/>
              <a:buChar char="–"/>
            </a:pPr>
            <a:r>
              <a:rPr lang="en-US"/>
              <a:t>C-use của x ở n và </a:t>
            </a:r>
            <a:endParaRPr/>
          </a:p>
          <a:p>
            <a:pPr marL="742950" lvl="1" indent="-285750" algn="l" rtl="0">
              <a:spcBef>
                <a:spcPts val="560"/>
              </a:spcBef>
              <a:spcAft>
                <a:spcPts val="0"/>
              </a:spcAft>
              <a:buClr>
                <a:srgbClr val="0070C0"/>
              </a:buClr>
              <a:buSzPts val="2800"/>
              <a:buChar char="–"/>
            </a:pPr>
            <a:r>
              <a:rPr lang="en-US"/>
              <a:t>x đã được gán ở đỉnh nào đó trước n</a:t>
            </a:r>
            <a:endParaRPr/>
          </a:p>
          <a:p>
            <a:pPr marL="1143000" lvl="2" indent="-228600" algn="l" rtl="0">
              <a:spcBef>
                <a:spcPts val="480"/>
              </a:spcBef>
              <a:spcAft>
                <a:spcPts val="0"/>
              </a:spcAft>
              <a:buClr>
                <a:schemeClr val="dk1"/>
              </a:buClr>
              <a:buSzPts val="2400"/>
              <a:buChar char="•"/>
            </a:pPr>
            <a:r>
              <a:rPr lang="en-US"/>
              <a:t>x được sử dụng thì chắc chắn được gán giá trị ở trước</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77"/>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Một số định nghĩa</a:t>
            </a:r>
            <a:endParaRPr/>
          </a:p>
        </p:txBody>
      </p:sp>
      <p:sp>
        <p:nvSpPr>
          <p:cNvPr id="999" name="Google Shape;999;p7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sz="2800"/>
              <a:t>Đường đi đơn giản là đường có đỉnh đầu và cuối không trùng nhau.</a:t>
            </a:r>
            <a:endParaRPr/>
          </a:p>
          <a:p>
            <a:pPr marL="342900" lvl="0" indent="-342900" algn="l" rtl="0">
              <a:spcBef>
                <a:spcPts val="518"/>
              </a:spcBef>
              <a:spcAft>
                <a:spcPts val="0"/>
              </a:spcAft>
              <a:buClr>
                <a:schemeClr val="dk1"/>
              </a:buClr>
              <a:buSzPct val="100000"/>
              <a:buChar char="•"/>
            </a:pPr>
            <a:r>
              <a:rPr lang="en-US" sz="2800"/>
              <a:t>Đường đi không có vòng lặp là đường tất cả các đỉnh ko trùng nhau.</a:t>
            </a:r>
            <a:endParaRPr/>
          </a:p>
          <a:p>
            <a:pPr marL="342900" lvl="0" indent="-342900" algn="l" rtl="0">
              <a:spcBef>
                <a:spcPts val="518"/>
              </a:spcBef>
              <a:spcAft>
                <a:spcPts val="0"/>
              </a:spcAft>
              <a:buClr>
                <a:schemeClr val="dk1"/>
              </a:buClr>
              <a:buSzPct val="100000"/>
              <a:buChar char="•"/>
            </a:pPr>
            <a:r>
              <a:rPr lang="en-US" sz="2800"/>
              <a:t>Đường đi đầy đủ là đường từ đỉnh vào đến đỉnh ra của CFG</a:t>
            </a:r>
            <a:endParaRPr/>
          </a:p>
          <a:p>
            <a:pPr marL="342900" lvl="0" indent="-342900" algn="l" rtl="0">
              <a:spcBef>
                <a:spcPts val="518"/>
              </a:spcBef>
              <a:spcAft>
                <a:spcPts val="0"/>
              </a:spcAft>
              <a:buClr>
                <a:schemeClr val="dk1"/>
              </a:buClr>
              <a:buSzPct val="100000"/>
              <a:buChar char="•"/>
            </a:pPr>
            <a:r>
              <a:rPr lang="en-US" sz="2800"/>
              <a:t>Du-path của biến x ở đỉnh n1 là đường đi n1..nk mà </a:t>
            </a:r>
            <a:endParaRPr/>
          </a:p>
          <a:p>
            <a:pPr marL="742950" lvl="1" indent="-285750" algn="l" rtl="0">
              <a:spcBef>
                <a:spcPts val="444"/>
              </a:spcBef>
              <a:spcAft>
                <a:spcPts val="0"/>
              </a:spcAft>
              <a:buClr>
                <a:srgbClr val="0070C0"/>
              </a:buClr>
              <a:buSzPct val="100000"/>
              <a:buChar char="–"/>
            </a:pPr>
            <a:r>
              <a:rPr lang="en-US" sz="2400"/>
              <a:t>n1 có gán toàn cục cho x và </a:t>
            </a:r>
            <a:endParaRPr/>
          </a:p>
          <a:p>
            <a:pPr marL="742950" lvl="1" indent="-285750" algn="l" rtl="0">
              <a:spcBef>
                <a:spcPts val="444"/>
              </a:spcBef>
              <a:spcAft>
                <a:spcPts val="0"/>
              </a:spcAft>
              <a:buClr>
                <a:srgbClr val="0070C0"/>
              </a:buClr>
              <a:buSzPct val="100000"/>
              <a:buChar char="–"/>
            </a:pPr>
            <a:r>
              <a:rPr lang="en-US" sz="2400"/>
              <a:t>nk có </a:t>
            </a:r>
            <a:endParaRPr/>
          </a:p>
          <a:p>
            <a:pPr marL="1143000" lvl="2" indent="-228600" algn="l" rtl="0">
              <a:spcBef>
                <a:spcPts val="370"/>
              </a:spcBef>
              <a:spcAft>
                <a:spcPts val="0"/>
              </a:spcAft>
              <a:buClr>
                <a:schemeClr val="dk1"/>
              </a:buClr>
              <a:buSzPct val="100000"/>
              <a:buChar char="•"/>
            </a:pPr>
            <a:r>
              <a:rPr lang="en-US" sz="2000"/>
              <a:t>c-use của x và đường đi này là đơn giản, hoặc </a:t>
            </a:r>
            <a:endParaRPr/>
          </a:p>
          <a:p>
            <a:pPr marL="1143000" lvl="2" indent="-228600" algn="l" rtl="0">
              <a:spcBef>
                <a:spcPts val="370"/>
              </a:spcBef>
              <a:spcAft>
                <a:spcPts val="0"/>
              </a:spcAft>
              <a:buClr>
                <a:schemeClr val="dk1"/>
              </a:buClr>
              <a:buSzPct val="100000"/>
              <a:buChar char="•"/>
            </a:pPr>
            <a:r>
              <a:rPr lang="en-US" sz="2000"/>
              <a:t>p-use của x và đường đi này là không có vòng lặp với x.</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78"/>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 liên kết def-use</a:t>
            </a:r>
            <a:endParaRPr/>
          </a:p>
        </p:txBody>
      </p:sp>
      <p:sp>
        <p:nvSpPr>
          <p:cNvPr id="1006" name="Google Shape;1006;p78"/>
          <p:cNvSpPr txBox="1">
            <a:spLocks noGrp="1"/>
          </p:cNvSpPr>
          <p:nvPr>
            <p:ph type="body" idx="1"/>
          </p:nvPr>
        </p:nvSpPr>
        <p:spPr>
          <a:xfrm>
            <a:off x="457200" y="1600200"/>
            <a:ext cx="8201025" cy="119538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Liên kết def-use của chương trình dươi đây là gì?</a:t>
            </a:r>
            <a:endParaRPr/>
          </a:p>
          <a:p>
            <a:pPr marL="342900" lvl="0" indent="-139700" algn="l" rtl="0">
              <a:spcBef>
                <a:spcPts val="640"/>
              </a:spcBef>
              <a:spcAft>
                <a:spcPts val="0"/>
              </a:spcAft>
              <a:buClr>
                <a:schemeClr val="dk1"/>
              </a:buClr>
              <a:buSzPts val="3200"/>
              <a:buNone/>
            </a:pPr>
            <a:endParaRPr/>
          </a:p>
        </p:txBody>
      </p:sp>
      <p:sp>
        <p:nvSpPr>
          <p:cNvPr id="1007" name="Google Shape;1007;p78"/>
          <p:cNvSpPr txBox="1"/>
          <p:nvPr/>
        </p:nvSpPr>
        <p:spPr>
          <a:xfrm>
            <a:off x="1855788" y="2597625"/>
            <a:ext cx="5821362" cy="3646487"/>
          </a:xfrm>
          <a:prstGeom prst="rect">
            <a:avLst/>
          </a:prstGeom>
          <a:noFill/>
          <a:ln>
            <a:noFill/>
          </a:ln>
        </p:spPr>
        <p:txBody>
          <a:bodyPr spcFirstLastPara="1" wrap="square" lIns="91425" tIns="45700" rIns="91425" bIns="45700" anchor="t" anchorCtr="0">
            <a:spAutoFit/>
          </a:bodyPr>
          <a:lstStyle/>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read (z)</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x = 0 </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y = 0</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if (z ≥ 0) {</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	x = sqrt (z)</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	if (0 ≤ x &amp;&amp; x ≤ 5)</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		y = f (x) </a:t>
            </a:r>
            <a:br>
              <a:rPr lang="en-US" sz="2400">
                <a:solidFill>
                  <a:schemeClr val="dk1"/>
                </a:solidFill>
                <a:latin typeface="Consolas"/>
                <a:ea typeface="Consolas"/>
                <a:cs typeface="Consolas"/>
                <a:sym typeface="Consolas"/>
              </a:rPr>
            </a:br>
            <a:r>
              <a:rPr lang="en-US" sz="2400">
                <a:solidFill>
                  <a:schemeClr val="dk1"/>
                </a:solidFill>
                <a:latin typeface="Consolas"/>
                <a:ea typeface="Consolas"/>
                <a:cs typeface="Consolas"/>
                <a:sym typeface="Consolas"/>
              </a:rPr>
              <a:t> 	else</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		y = h (z)</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y = g (x, y)</a:t>
            </a:r>
            <a:endParaRPr/>
          </a:p>
          <a:p>
            <a:pPr marL="457200" marR="0" lvl="0" indent="-457200" algn="l" rtl="0">
              <a:lnSpc>
                <a:spcPct val="80000"/>
              </a:lnSpc>
              <a:spcBef>
                <a:spcPts val="0"/>
              </a:spcBef>
              <a:spcAft>
                <a:spcPts val="0"/>
              </a:spcAft>
              <a:buClr>
                <a:schemeClr val="dk1"/>
              </a:buClr>
              <a:buSzPts val="2400"/>
              <a:buFont typeface="Calibri"/>
              <a:buAutoNum type="arabicPeriod"/>
            </a:pPr>
            <a:r>
              <a:rPr lang="en-US" sz="2400">
                <a:solidFill>
                  <a:schemeClr val="dk1"/>
                </a:solidFill>
                <a:latin typeface="Consolas"/>
                <a:ea typeface="Consolas"/>
                <a:cs typeface="Consolas"/>
                <a:sym typeface="Consolas"/>
              </a:rPr>
              <a:t>print (y)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79"/>
          <p:cNvSpPr txBox="1"/>
          <p:nvPr/>
        </p:nvSpPr>
        <p:spPr>
          <a:xfrm>
            <a:off x="4034271" y="1817688"/>
            <a:ext cx="4615076" cy="4891088"/>
          </a:xfrm>
          <a:prstGeom prst="rect">
            <a:avLst/>
          </a:prstGeom>
          <a:noFill/>
          <a:ln>
            <a:noFill/>
          </a:ln>
        </p:spPr>
        <p:txBody>
          <a:bodyPr spcFirstLastPara="1" wrap="square" lIns="92075" tIns="46025" rIns="92075" bIns="46025" anchor="t" anchorCtr="0">
            <a:noAutofit/>
          </a:bodyPr>
          <a:lstStyle/>
          <a:p>
            <a:pPr marL="342900" marR="0" lvl="0" indent="-342900" algn="l" rtl="0">
              <a:lnSpc>
                <a:spcPct val="80000"/>
              </a:lnSpc>
              <a:spcBef>
                <a:spcPts val="0"/>
              </a:spcBef>
              <a:spcAft>
                <a:spcPts val="0"/>
              </a:spcAft>
              <a:buClr>
                <a:schemeClr val="dk1"/>
              </a:buClr>
              <a:buSzPts val="2400"/>
              <a:buFont typeface="Arial"/>
              <a:buNone/>
            </a:pPr>
            <a:r>
              <a:rPr lang="en-US" sz="2400">
                <a:solidFill>
                  <a:schemeClr val="dk1"/>
                </a:solidFill>
                <a:latin typeface="Consolas"/>
                <a:ea typeface="Consolas"/>
                <a:cs typeface="Consolas"/>
                <a:sym typeface="Consolas"/>
              </a:rPr>
              <a:t>	read (</a:t>
            </a:r>
            <a:r>
              <a:rPr lang="en-US" sz="2400">
                <a:solidFill>
                  <a:srgbClr val="3333CC"/>
                </a:solidFill>
                <a:latin typeface="Consolas"/>
                <a:ea typeface="Consolas"/>
                <a:cs typeface="Consolas"/>
                <a:sym typeface="Consolas"/>
              </a:rPr>
              <a:t>z</a:t>
            </a:r>
            <a:r>
              <a:rPr lang="en-US" sz="2400">
                <a:solidFill>
                  <a:schemeClr val="dk1"/>
                </a:solidFill>
                <a:latin typeface="Consolas"/>
                <a:ea typeface="Consolas"/>
                <a:cs typeface="Consolas"/>
                <a:sym typeface="Consolas"/>
              </a:rPr>
              <a:t>)</a:t>
            </a:r>
            <a:br>
              <a:rPr lang="en-US" sz="2400">
                <a:solidFill>
                  <a:schemeClr val="dk1"/>
                </a:solidFill>
                <a:latin typeface="Consolas"/>
                <a:ea typeface="Consolas"/>
                <a:cs typeface="Consolas"/>
                <a:sym typeface="Consolas"/>
              </a:rPr>
            </a:br>
            <a:r>
              <a:rPr lang="en-US" sz="2400">
                <a:solidFill>
                  <a:schemeClr val="dk1"/>
                </a:solidFill>
                <a:latin typeface="Consolas"/>
                <a:ea typeface="Consolas"/>
                <a:cs typeface="Consolas"/>
                <a:sym typeface="Consolas"/>
              </a:rPr>
              <a:t>x = 0 </a:t>
            </a:r>
            <a:br>
              <a:rPr lang="en-US" sz="2400">
                <a:solidFill>
                  <a:schemeClr val="dk1"/>
                </a:solidFill>
                <a:latin typeface="Consolas"/>
                <a:ea typeface="Consolas"/>
                <a:cs typeface="Consolas"/>
                <a:sym typeface="Consolas"/>
              </a:rPr>
            </a:br>
            <a:r>
              <a:rPr lang="en-US" sz="2400">
                <a:solidFill>
                  <a:schemeClr val="dk1"/>
                </a:solidFill>
                <a:latin typeface="Consolas"/>
                <a:ea typeface="Consolas"/>
                <a:cs typeface="Consolas"/>
                <a:sym typeface="Consolas"/>
              </a:rPr>
              <a:t>y = 0</a:t>
            </a:r>
            <a:br>
              <a:rPr lang="en-US" sz="2400">
                <a:solidFill>
                  <a:schemeClr val="dk1"/>
                </a:solidFill>
                <a:latin typeface="Consolas"/>
                <a:ea typeface="Consolas"/>
                <a:cs typeface="Consolas"/>
                <a:sym typeface="Consolas"/>
              </a:rPr>
            </a:br>
            <a:r>
              <a:rPr lang="en-US" sz="2400">
                <a:solidFill>
                  <a:schemeClr val="dk1"/>
                </a:solidFill>
                <a:latin typeface="Consolas"/>
                <a:ea typeface="Consolas"/>
                <a:cs typeface="Consolas"/>
                <a:sym typeface="Consolas"/>
              </a:rPr>
              <a:t>if (</a:t>
            </a:r>
            <a:r>
              <a:rPr lang="en-US" sz="2400">
                <a:solidFill>
                  <a:srgbClr val="3333CC"/>
                </a:solidFill>
                <a:latin typeface="Consolas"/>
                <a:ea typeface="Consolas"/>
                <a:cs typeface="Consolas"/>
                <a:sym typeface="Consolas"/>
              </a:rPr>
              <a:t>z</a:t>
            </a:r>
            <a:r>
              <a:rPr lang="en-US" sz="2400">
                <a:solidFill>
                  <a:schemeClr val="dk1"/>
                </a:solidFill>
                <a:latin typeface="Consolas"/>
                <a:ea typeface="Consolas"/>
                <a:cs typeface="Consolas"/>
                <a:sym typeface="Consolas"/>
              </a:rPr>
              <a:t> ≥ 0)</a:t>
            </a:r>
            <a:br>
              <a:rPr lang="en-US" sz="2400">
                <a:solidFill>
                  <a:schemeClr val="dk1"/>
                </a:solidFill>
                <a:latin typeface="Consolas"/>
                <a:ea typeface="Consolas"/>
                <a:cs typeface="Consolas"/>
                <a:sym typeface="Consolas"/>
              </a:rPr>
            </a:br>
            <a:r>
              <a:rPr lang="en-US" sz="2400">
                <a:solidFill>
                  <a:schemeClr val="dk1"/>
                </a:solidFill>
                <a:latin typeface="Consolas"/>
                <a:ea typeface="Consolas"/>
                <a:cs typeface="Consolas"/>
                <a:sym typeface="Consolas"/>
              </a:rPr>
              <a:t>{</a:t>
            </a:r>
            <a:endParaRPr/>
          </a:p>
          <a:p>
            <a:pPr marL="342900" marR="0" lvl="0" indent="-342900" algn="l" rtl="0">
              <a:lnSpc>
                <a:spcPct val="80000"/>
              </a:lnSpc>
              <a:spcBef>
                <a:spcPts val="480"/>
              </a:spcBef>
              <a:spcAft>
                <a:spcPts val="0"/>
              </a:spcAft>
              <a:buClr>
                <a:schemeClr val="dk1"/>
              </a:buClr>
              <a:buSzPts val="2400"/>
              <a:buFont typeface="Arial"/>
              <a:buNone/>
            </a:pPr>
            <a:r>
              <a:rPr lang="en-US" sz="2400">
                <a:solidFill>
                  <a:schemeClr val="dk1"/>
                </a:solidFill>
                <a:latin typeface="Consolas"/>
                <a:ea typeface="Consolas"/>
                <a:cs typeface="Consolas"/>
                <a:sym typeface="Consolas"/>
              </a:rPr>
              <a:t>		x = sqrt (</a:t>
            </a:r>
            <a:r>
              <a:rPr lang="en-US" sz="2400">
                <a:solidFill>
                  <a:srgbClr val="3333CC"/>
                </a:solidFill>
                <a:latin typeface="Consolas"/>
                <a:ea typeface="Consolas"/>
                <a:cs typeface="Consolas"/>
                <a:sym typeface="Consolas"/>
              </a:rPr>
              <a:t>z</a:t>
            </a:r>
            <a:r>
              <a:rPr lang="en-US" sz="2400">
                <a:solidFill>
                  <a:schemeClr val="dk1"/>
                </a:solidFill>
                <a:latin typeface="Consolas"/>
                <a:ea typeface="Consolas"/>
                <a:cs typeface="Consolas"/>
                <a:sym typeface="Consolas"/>
              </a:rPr>
              <a:t>)</a:t>
            </a:r>
            <a:br>
              <a:rPr lang="en-US" sz="2400">
                <a:solidFill>
                  <a:schemeClr val="dk1"/>
                </a:solidFill>
                <a:latin typeface="Consolas"/>
                <a:ea typeface="Consolas"/>
                <a:cs typeface="Consolas"/>
                <a:sym typeface="Consolas"/>
              </a:rPr>
            </a:br>
            <a:r>
              <a:rPr lang="en-US" sz="2400">
                <a:solidFill>
                  <a:schemeClr val="dk1"/>
                </a:solidFill>
                <a:latin typeface="Consolas"/>
                <a:ea typeface="Consolas"/>
                <a:cs typeface="Consolas"/>
                <a:sym typeface="Consolas"/>
              </a:rPr>
              <a:t>	if (0 ≤ x &amp;&amp; x ≤ 5)</a:t>
            </a:r>
            <a:br>
              <a:rPr lang="en-US" sz="2400">
                <a:solidFill>
                  <a:schemeClr val="dk1"/>
                </a:solidFill>
                <a:latin typeface="Consolas"/>
                <a:ea typeface="Consolas"/>
                <a:cs typeface="Consolas"/>
                <a:sym typeface="Consolas"/>
              </a:rPr>
            </a:br>
            <a:r>
              <a:rPr lang="en-US" sz="2400">
                <a:solidFill>
                  <a:schemeClr val="dk1"/>
                </a:solidFill>
                <a:latin typeface="Consolas"/>
                <a:ea typeface="Consolas"/>
                <a:cs typeface="Consolas"/>
                <a:sym typeface="Consolas"/>
              </a:rPr>
              <a:t>		y = f (x) </a:t>
            </a:r>
            <a:br>
              <a:rPr lang="en-US" sz="2400">
                <a:solidFill>
                  <a:schemeClr val="dk1"/>
                </a:solidFill>
                <a:latin typeface="Consolas"/>
                <a:ea typeface="Consolas"/>
                <a:cs typeface="Consolas"/>
                <a:sym typeface="Consolas"/>
              </a:rPr>
            </a:br>
            <a:r>
              <a:rPr lang="en-US" sz="2400">
                <a:solidFill>
                  <a:schemeClr val="dk1"/>
                </a:solidFill>
                <a:latin typeface="Consolas"/>
                <a:ea typeface="Consolas"/>
                <a:cs typeface="Consolas"/>
                <a:sym typeface="Consolas"/>
              </a:rPr>
              <a:t>	else</a:t>
            </a:r>
            <a:br>
              <a:rPr lang="en-US" sz="2400">
                <a:solidFill>
                  <a:schemeClr val="dk1"/>
                </a:solidFill>
                <a:latin typeface="Consolas"/>
                <a:ea typeface="Consolas"/>
                <a:cs typeface="Consolas"/>
                <a:sym typeface="Consolas"/>
              </a:rPr>
            </a:br>
            <a:r>
              <a:rPr lang="en-US" sz="2400">
                <a:solidFill>
                  <a:schemeClr val="dk1"/>
                </a:solidFill>
                <a:latin typeface="Consolas"/>
                <a:ea typeface="Consolas"/>
                <a:cs typeface="Consolas"/>
                <a:sym typeface="Consolas"/>
              </a:rPr>
              <a:t>		y = h (</a:t>
            </a:r>
            <a:r>
              <a:rPr lang="en-US" sz="2400">
                <a:solidFill>
                  <a:srgbClr val="3333CC"/>
                </a:solidFill>
                <a:latin typeface="Consolas"/>
                <a:ea typeface="Consolas"/>
                <a:cs typeface="Consolas"/>
                <a:sym typeface="Consolas"/>
              </a:rPr>
              <a:t>z</a:t>
            </a:r>
            <a:r>
              <a:rPr lang="en-US" sz="2400">
                <a:solidFill>
                  <a:schemeClr val="dk1"/>
                </a:solidFill>
                <a:latin typeface="Consolas"/>
                <a:ea typeface="Consolas"/>
                <a:cs typeface="Consolas"/>
                <a:sym typeface="Consolas"/>
              </a:rPr>
              <a:t>)</a:t>
            </a:r>
            <a:endParaRPr/>
          </a:p>
          <a:p>
            <a:pPr marL="342900" marR="0" lvl="0" indent="-342900" algn="l" rtl="0">
              <a:lnSpc>
                <a:spcPct val="80000"/>
              </a:lnSpc>
              <a:spcBef>
                <a:spcPts val="480"/>
              </a:spcBef>
              <a:spcAft>
                <a:spcPts val="0"/>
              </a:spcAft>
              <a:buClr>
                <a:schemeClr val="dk1"/>
              </a:buClr>
              <a:buSzPts val="2400"/>
              <a:buFont typeface="Arial"/>
              <a:buNone/>
            </a:pPr>
            <a:r>
              <a:rPr lang="en-US" sz="2400">
                <a:solidFill>
                  <a:schemeClr val="dk1"/>
                </a:solidFill>
                <a:latin typeface="Consolas"/>
                <a:ea typeface="Consolas"/>
                <a:cs typeface="Consolas"/>
                <a:sym typeface="Consolas"/>
              </a:rPr>
              <a:t>	}</a:t>
            </a:r>
            <a:endParaRPr/>
          </a:p>
          <a:p>
            <a:pPr marL="342900" marR="0" lvl="0" indent="-342900" algn="l" rtl="0">
              <a:lnSpc>
                <a:spcPct val="80000"/>
              </a:lnSpc>
              <a:spcBef>
                <a:spcPts val="480"/>
              </a:spcBef>
              <a:spcAft>
                <a:spcPts val="0"/>
              </a:spcAft>
              <a:buClr>
                <a:schemeClr val="dk1"/>
              </a:buClr>
              <a:buSzPts val="2400"/>
              <a:buFont typeface="Arial"/>
              <a:buNone/>
            </a:pPr>
            <a:r>
              <a:rPr lang="en-US" sz="2400">
                <a:solidFill>
                  <a:schemeClr val="dk1"/>
                </a:solidFill>
                <a:latin typeface="Consolas"/>
                <a:ea typeface="Consolas"/>
                <a:cs typeface="Consolas"/>
                <a:sym typeface="Consolas"/>
              </a:rPr>
              <a:t>	y = g (x, y)</a:t>
            </a:r>
            <a:endParaRPr/>
          </a:p>
          <a:p>
            <a:pPr marL="342900" marR="0" lvl="0" indent="-342900" algn="l" rtl="0">
              <a:lnSpc>
                <a:spcPct val="80000"/>
              </a:lnSpc>
              <a:spcBef>
                <a:spcPts val="480"/>
              </a:spcBef>
              <a:spcAft>
                <a:spcPts val="0"/>
              </a:spcAft>
              <a:buClr>
                <a:schemeClr val="dk1"/>
              </a:buClr>
              <a:buSzPts val="2400"/>
              <a:buFont typeface="Arial"/>
              <a:buNone/>
            </a:pPr>
            <a:r>
              <a:rPr lang="en-US" sz="2400">
                <a:solidFill>
                  <a:schemeClr val="dk1"/>
                </a:solidFill>
                <a:latin typeface="Consolas"/>
                <a:ea typeface="Consolas"/>
                <a:cs typeface="Consolas"/>
                <a:sym typeface="Consolas"/>
              </a:rPr>
              <a:t>	print (y)</a:t>
            </a:r>
            <a:endParaRPr/>
          </a:p>
        </p:txBody>
      </p:sp>
      <p:sp>
        <p:nvSpPr>
          <p:cNvPr id="1014" name="Google Shape;1014;p79"/>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 liên kết def-use</a:t>
            </a:r>
            <a:endParaRPr/>
          </a:p>
        </p:txBody>
      </p:sp>
      <p:sp>
        <p:nvSpPr>
          <p:cNvPr id="1015" name="Google Shape;1015;p79"/>
          <p:cNvSpPr txBox="1"/>
          <p:nvPr/>
        </p:nvSpPr>
        <p:spPr>
          <a:xfrm>
            <a:off x="519113" y="1817687"/>
            <a:ext cx="2346917" cy="341632"/>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dk1"/>
              </a:buClr>
              <a:buSzPts val="1800"/>
              <a:buFont typeface="Arial"/>
              <a:buNone/>
            </a:pPr>
            <a:r>
              <a:rPr lang="en-US" sz="1800">
                <a:solidFill>
                  <a:schemeClr val="dk1"/>
                </a:solidFill>
                <a:latin typeface="Palatino"/>
                <a:ea typeface="Palatino"/>
                <a:cs typeface="Palatino"/>
                <a:sym typeface="Palatino"/>
              </a:rPr>
              <a:t>def-use cho biến z.</a:t>
            </a:r>
            <a:endParaRPr/>
          </a:p>
        </p:txBody>
      </p:sp>
      <p:cxnSp>
        <p:nvCxnSpPr>
          <p:cNvPr id="1016" name="Google Shape;1016;p79"/>
          <p:cNvCxnSpPr/>
          <p:nvPr/>
        </p:nvCxnSpPr>
        <p:spPr>
          <a:xfrm>
            <a:off x="5646738" y="1989139"/>
            <a:ext cx="1163495" cy="1409154"/>
          </a:xfrm>
          <a:prstGeom prst="straightConnector1">
            <a:avLst/>
          </a:prstGeom>
          <a:noFill/>
          <a:ln w="9525" cap="flat" cmpd="sng">
            <a:solidFill>
              <a:srgbClr val="4A7DBA"/>
            </a:solidFill>
            <a:prstDash val="solid"/>
            <a:round/>
            <a:headEnd type="none" w="med" len="med"/>
            <a:tailEnd type="triangle" w="med" len="med"/>
          </a:ln>
        </p:spPr>
      </p:cxnSp>
      <p:cxnSp>
        <p:nvCxnSpPr>
          <p:cNvPr id="1017" name="Google Shape;1017;p79"/>
          <p:cNvCxnSpPr/>
          <p:nvPr/>
        </p:nvCxnSpPr>
        <p:spPr>
          <a:xfrm flipH="1">
            <a:off x="5322626" y="1989138"/>
            <a:ext cx="324111" cy="795005"/>
          </a:xfrm>
          <a:prstGeom prst="straightConnector1">
            <a:avLst/>
          </a:prstGeom>
          <a:noFill/>
          <a:ln w="9525" cap="flat" cmpd="sng">
            <a:solidFill>
              <a:srgbClr val="4A7DBA"/>
            </a:solidFill>
            <a:prstDash val="solid"/>
            <a:round/>
            <a:headEnd type="none" w="med" len="med"/>
            <a:tailEnd type="triangle" w="med" len="med"/>
          </a:ln>
        </p:spPr>
      </p:cxnSp>
      <p:cxnSp>
        <p:nvCxnSpPr>
          <p:cNvPr id="1018" name="Google Shape;1018;p79"/>
          <p:cNvCxnSpPr/>
          <p:nvPr/>
        </p:nvCxnSpPr>
        <p:spPr>
          <a:xfrm>
            <a:off x="5646739" y="1989139"/>
            <a:ext cx="1479926" cy="2564008"/>
          </a:xfrm>
          <a:prstGeom prst="straightConnector1">
            <a:avLst/>
          </a:prstGeom>
          <a:noFill/>
          <a:ln w="9525" cap="flat" cmpd="sng">
            <a:solidFill>
              <a:srgbClr val="4A7DBA"/>
            </a:solidFill>
            <a:prstDash val="solid"/>
            <a:round/>
            <a:headEnd type="none" w="med" len="med"/>
            <a:tailEnd type="triangle" w="med" len="med"/>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80"/>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Tiêu chuẩn bao phủ kiểm thử DU-Path</a:t>
            </a:r>
            <a:endParaRPr/>
          </a:p>
        </p:txBody>
      </p:sp>
      <p:sp>
        <p:nvSpPr>
          <p:cNvPr id="1025" name="Google Shape;1025;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Ý tưởng</a:t>
            </a:r>
            <a:endParaRPr/>
          </a:p>
          <a:p>
            <a:pPr marL="742950" lvl="1" indent="-285750" algn="l" rtl="0">
              <a:spcBef>
                <a:spcPts val="560"/>
              </a:spcBef>
              <a:spcAft>
                <a:spcPts val="0"/>
              </a:spcAft>
              <a:buClr>
                <a:srgbClr val="0070C0"/>
              </a:buClr>
              <a:buSzPts val="2800"/>
              <a:buChar char="–"/>
            </a:pPr>
            <a:r>
              <a:rPr lang="en-US"/>
              <a:t>Sử dụng thông tin def-use và tiêu chuẩn cụ thể để nhận được các đường đi cụ thể trong đồ thị CFG</a:t>
            </a:r>
            <a:endParaRPr/>
          </a:p>
          <a:p>
            <a:pPr marL="1143000" lvl="2" indent="-228600" algn="l" rtl="0">
              <a:spcBef>
                <a:spcPts val="480"/>
              </a:spcBef>
              <a:spcAft>
                <a:spcPts val="0"/>
              </a:spcAft>
              <a:buClr>
                <a:schemeClr val="dk1"/>
              </a:buClr>
              <a:buSzPts val="2400"/>
              <a:buChar char="•"/>
            </a:pPr>
            <a:r>
              <a:rPr lang="en-US"/>
              <a:t>Từ đó xác định các ca kiểm thử</a:t>
            </a:r>
            <a:endParaRPr/>
          </a:p>
          <a:p>
            <a:pPr marL="342900" lvl="0" indent="-342900" algn="l" rtl="0">
              <a:spcBef>
                <a:spcPts val="640"/>
              </a:spcBef>
              <a:spcAft>
                <a:spcPts val="0"/>
              </a:spcAft>
              <a:buClr>
                <a:schemeClr val="dk1"/>
              </a:buClr>
              <a:buSzPts val="3200"/>
              <a:buChar char="•"/>
            </a:pPr>
            <a:r>
              <a:rPr lang="en-US"/>
              <a:t>Cho chương trình P, gọi </a:t>
            </a:r>
            <a:endParaRPr/>
          </a:p>
          <a:p>
            <a:pPr marL="742950" lvl="1" indent="-285750" algn="l" rtl="0">
              <a:spcBef>
                <a:spcPts val="560"/>
              </a:spcBef>
              <a:spcAft>
                <a:spcPts val="0"/>
              </a:spcAft>
              <a:buClr>
                <a:srgbClr val="0070C0"/>
              </a:buClr>
              <a:buSzPts val="2800"/>
              <a:buChar char="–"/>
            </a:pPr>
            <a:r>
              <a:rPr lang="en-US"/>
              <a:t>T là tập các đường đi đầy đủ và khả thi trong CFG của P và </a:t>
            </a:r>
            <a:endParaRPr/>
          </a:p>
          <a:p>
            <a:pPr marL="742950" lvl="1" indent="-285750" algn="l" rtl="0">
              <a:spcBef>
                <a:spcPts val="560"/>
              </a:spcBef>
              <a:spcAft>
                <a:spcPts val="0"/>
              </a:spcAft>
              <a:buClr>
                <a:srgbClr val="0070C0"/>
              </a:buClr>
              <a:buSzPts val="2800"/>
              <a:buChar char="–"/>
            </a:pPr>
            <a:r>
              <a:rPr lang="en-US"/>
              <a:t>V là tập tất cả các biến trong P</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81"/>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Các tiêu chuẩn bao phủ</a:t>
            </a:r>
            <a:endParaRPr/>
          </a:p>
        </p:txBody>
      </p:sp>
      <p:sp>
        <p:nvSpPr>
          <p:cNvPr id="1031" name="Google Shape;1031;p8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Bảy tiêu chuẩn bao phủ luồng dữ liệu</a:t>
            </a:r>
            <a:endParaRPr/>
          </a:p>
          <a:p>
            <a:pPr marL="742950" lvl="1" indent="-285750" algn="l" rtl="0">
              <a:spcBef>
                <a:spcPts val="560"/>
              </a:spcBef>
              <a:spcAft>
                <a:spcPts val="0"/>
              </a:spcAft>
              <a:buClr>
                <a:srgbClr val="0070C0"/>
              </a:buClr>
              <a:buSzPts val="2800"/>
              <a:buChar char="–"/>
            </a:pPr>
            <a:r>
              <a:rPr lang="en-US"/>
              <a:t>All-defs</a:t>
            </a:r>
            <a:endParaRPr/>
          </a:p>
          <a:p>
            <a:pPr marL="742950" lvl="1" indent="-285750" algn="l" rtl="0">
              <a:spcBef>
                <a:spcPts val="560"/>
              </a:spcBef>
              <a:spcAft>
                <a:spcPts val="0"/>
              </a:spcAft>
              <a:buClr>
                <a:srgbClr val="0070C0"/>
              </a:buClr>
              <a:buSzPts val="2800"/>
              <a:buChar char="–"/>
            </a:pPr>
            <a:r>
              <a:rPr lang="en-US"/>
              <a:t>All-c-uses</a:t>
            </a:r>
            <a:endParaRPr/>
          </a:p>
          <a:p>
            <a:pPr marL="742950" lvl="1" indent="-285750" algn="l" rtl="0">
              <a:spcBef>
                <a:spcPts val="560"/>
              </a:spcBef>
              <a:spcAft>
                <a:spcPts val="0"/>
              </a:spcAft>
              <a:buClr>
                <a:srgbClr val="0070C0"/>
              </a:buClr>
              <a:buSzPts val="2800"/>
              <a:buChar char="–"/>
            </a:pPr>
            <a:r>
              <a:rPr lang="en-US"/>
              <a:t>All-p-uses</a:t>
            </a:r>
            <a:endParaRPr/>
          </a:p>
          <a:p>
            <a:pPr marL="742950" lvl="1" indent="-285750" algn="l" rtl="0">
              <a:spcBef>
                <a:spcPts val="560"/>
              </a:spcBef>
              <a:spcAft>
                <a:spcPts val="0"/>
              </a:spcAft>
              <a:buClr>
                <a:srgbClr val="0070C0"/>
              </a:buClr>
              <a:buSzPts val="2800"/>
              <a:buChar char="–"/>
            </a:pPr>
            <a:r>
              <a:rPr lang="en-US"/>
              <a:t>All-p-uses/some-c-uses</a:t>
            </a:r>
            <a:endParaRPr/>
          </a:p>
          <a:p>
            <a:pPr marL="742950" lvl="1" indent="-285750" algn="l" rtl="0">
              <a:spcBef>
                <a:spcPts val="560"/>
              </a:spcBef>
              <a:spcAft>
                <a:spcPts val="0"/>
              </a:spcAft>
              <a:buClr>
                <a:srgbClr val="0070C0"/>
              </a:buClr>
              <a:buSzPts val="2800"/>
              <a:buChar char="–"/>
            </a:pPr>
            <a:r>
              <a:rPr lang="en-US"/>
              <a:t>All-c-uses/some-p-uses</a:t>
            </a:r>
            <a:endParaRPr/>
          </a:p>
          <a:p>
            <a:pPr marL="742950" lvl="1" indent="-285750" algn="l" rtl="0">
              <a:spcBef>
                <a:spcPts val="560"/>
              </a:spcBef>
              <a:spcAft>
                <a:spcPts val="0"/>
              </a:spcAft>
              <a:buClr>
                <a:srgbClr val="0070C0"/>
              </a:buClr>
              <a:buSzPts val="2800"/>
              <a:buChar char="–"/>
            </a:pPr>
            <a:r>
              <a:rPr lang="en-US"/>
              <a:t>All-uses</a:t>
            </a:r>
            <a:endParaRPr/>
          </a:p>
          <a:p>
            <a:pPr marL="742950" lvl="1" indent="-285750" algn="l" rtl="0">
              <a:spcBef>
                <a:spcPts val="560"/>
              </a:spcBef>
              <a:spcAft>
                <a:spcPts val="0"/>
              </a:spcAft>
              <a:buClr>
                <a:srgbClr val="0070C0"/>
              </a:buClr>
              <a:buSzPts val="2800"/>
              <a:buChar char="–"/>
            </a:pPr>
            <a:r>
              <a:rPr lang="en-US"/>
              <a:t>All-du-paths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82"/>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Tiêu chuẩn</a:t>
            </a:r>
            <a:endParaRPr/>
          </a:p>
        </p:txBody>
      </p:sp>
      <p:sp>
        <p:nvSpPr>
          <p:cNvPr id="1038" name="Google Shape;1038;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Clr>
                <a:schemeClr val="dk1"/>
              </a:buClr>
              <a:buSzPts val="3200"/>
              <a:buChar char="•"/>
            </a:pPr>
            <a:r>
              <a:rPr lang="en-US"/>
              <a:t>T thỏa mãn tiêu chuẩn All-Defs nếu và chỉ nếu </a:t>
            </a:r>
            <a:endParaRPr/>
          </a:p>
          <a:p>
            <a:pPr marL="742950" lvl="1" indent="-285750" algn="l" rtl="0">
              <a:lnSpc>
                <a:spcPct val="90000"/>
              </a:lnSpc>
              <a:spcBef>
                <a:spcPts val="560"/>
              </a:spcBef>
              <a:spcAft>
                <a:spcPts val="0"/>
              </a:spcAft>
              <a:buClr>
                <a:srgbClr val="0070C0"/>
              </a:buClr>
              <a:buSzPts val="2800"/>
              <a:buChar char="–"/>
            </a:pPr>
            <a:r>
              <a:rPr lang="en-US"/>
              <a:t>với mọi v, T chứa các đường đi dc-path từ mọi đỉnh gán của v đến một đỉnh dùng của v</a:t>
            </a:r>
            <a:endParaRPr/>
          </a:p>
          <a:p>
            <a:pPr marL="1143000" lvl="2" indent="-228600" algn="l" rtl="0">
              <a:lnSpc>
                <a:spcPct val="90000"/>
              </a:lnSpc>
              <a:spcBef>
                <a:spcPts val="480"/>
              </a:spcBef>
              <a:spcAft>
                <a:spcPts val="0"/>
              </a:spcAft>
              <a:buClr>
                <a:schemeClr val="dk1"/>
              </a:buClr>
              <a:buSzPts val="2400"/>
              <a:buChar char="•"/>
            </a:pPr>
            <a:r>
              <a:rPr lang="en-US"/>
              <a:t>Tập đến được của các gán</a:t>
            </a:r>
            <a:endParaRPr/>
          </a:p>
          <a:p>
            <a:pPr marL="342900" lvl="0" indent="-342900" algn="l" rtl="0">
              <a:lnSpc>
                <a:spcPct val="90000"/>
              </a:lnSpc>
              <a:spcBef>
                <a:spcPts val="640"/>
              </a:spcBef>
              <a:spcAft>
                <a:spcPts val="0"/>
              </a:spcAft>
              <a:buClr>
                <a:schemeClr val="dk1"/>
              </a:buClr>
              <a:buSzPts val="3200"/>
              <a:buChar char="•"/>
            </a:pPr>
            <a:r>
              <a:rPr lang="en-US"/>
              <a:t>T thỏa mãn tiêu chuẩn All-Uses nếu và chỉ nếu </a:t>
            </a:r>
            <a:endParaRPr/>
          </a:p>
          <a:p>
            <a:pPr marL="742950" lvl="1" indent="-285750" algn="l" rtl="0">
              <a:lnSpc>
                <a:spcPct val="90000"/>
              </a:lnSpc>
              <a:spcBef>
                <a:spcPts val="560"/>
              </a:spcBef>
              <a:spcAft>
                <a:spcPts val="0"/>
              </a:spcAft>
              <a:buClr>
                <a:srgbClr val="0070C0"/>
              </a:buClr>
              <a:buSzPts val="2800"/>
              <a:buChar char="–"/>
            </a:pPr>
            <a:r>
              <a:rPr lang="en-US"/>
              <a:t>với mọi v, T chứa các đường đi dc-path từ mọi đỉnh gán của v đến mọi đỉnh dùng v và đến đỉnh tiếp theo của mỗi USE(v, n)</a:t>
            </a:r>
            <a:endParaRPr/>
          </a:p>
          <a:p>
            <a:pPr marL="342900" lvl="0" indent="-342900" algn="l" rtl="0">
              <a:lnSpc>
                <a:spcPct val="90000"/>
              </a:lnSpc>
              <a:spcBef>
                <a:spcPts val="640"/>
              </a:spcBef>
              <a:spcAft>
                <a:spcPts val="0"/>
              </a:spcAft>
              <a:buClr>
                <a:schemeClr val="dk1"/>
              </a:buClr>
              <a:buSzPts val="3200"/>
              <a:buChar char="•"/>
            </a:pPr>
            <a:r>
              <a:rPr lang="en-US"/>
              <a:t>Chúng ta có thể làm mịn hơn bằng All-C-Uses và All-P-Uses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83"/>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Tiêu chuẩn bao phủ DU-Path</a:t>
            </a:r>
            <a:endParaRPr/>
          </a:p>
        </p:txBody>
      </p:sp>
      <p:sp>
        <p:nvSpPr>
          <p:cNvPr id="1045" name="Google Shape;1045;p8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3200"/>
              <a:buChar char="•"/>
            </a:pPr>
            <a:r>
              <a:rPr lang="en-US"/>
              <a:t>All-P-Uses/Some-C-Uses </a:t>
            </a:r>
            <a:endParaRPr/>
          </a:p>
          <a:p>
            <a:pPr marL="742950" lvl="1" indent="-285750" algn="l" rtl="0">
              <a:lnSpc>
                <a:spcPct val="80000"/>
              </a:lnSpc>
              <a:spcBef>
                <a:spcPts val="560"/>
              </a:spcBef>
              <a:spcAft>
                <a:spcPts val="0"/>
              </a:spcAft>
              <a:buClr>
                <a:srgbClr val="0070C0"/>
              </a:buClr>
              <a:buSzPts val="2800"/>
              <a:buChar char="–"/>
            </a:pPr>
            <a:r>
              <a:rPr lang="en-US"/>
              <a:t>Với mọi v, T gồm các đường đi dc-path từ mọi đỉnh gán của v đến mọi đỉnh p-use của v và nếu một định nghĩa của v không có p-use thì tồn tại một đường đi dc-path đến ít nhất một c-use</a:t>
            </a:r>
            <a:endParaRPr/>
          </a:p>
          <a:p>
            <a:pPr marL="342900" lvl="0" indent="-342900" algn="l" rtl="0">
              <a:lnSpc>
                <a:spcPct val="80000"/>
              </a:lnSpc>
              <a:spcBef>
                <a:spcPts val="640"/>
              </a:spcBef>
              <a:spcAft>
                <a:spcPts val="0"/>
              </a:spcAft>
              <a:buClr>
                <a:schemeClr val="dk1"/>
              </a:buClr>
              <a:buSzPts val="3200"/>
              <a:buChar char="•"/>
            </a:pPr>
            <a:r>
              <a:rPr lang="en-US"/>
              <a:t>All-C-Uses/Some-P-Uses </a:t>
            </a:r>
            <a:endParaRPr/>
          </a:p>
          <a:p>
            <a:pPr marL="742950" lvl="1" indent="-285750" algn="l" rtl="0">
              <a:lnSpc>
                <a:spcPct val="80000"/>
              </a:lnSpc>
              <a:spcBef>
                <a:spcPts val="560"/>
              </a:spcBef>
              <a:spcAft>
                <a:spcPts val="0"/>
              </a:spcAft>
              <a:buClr>
                <a:srgbClr val="0070C0"/>
              </a:buClr>
              <a:buSzPts val="2800"/>
              <a:buChar char="–"/>
            </a:pPr>
            <a:r>
              <a:rPr lang="en-US"/>
              <a:t>Với mọi v, T gồm các đường đi dc-path từ mọi đỉnh gán của v đến mọi đỉnh c-use của v và nếu một định nghĩa của v không có c-use thì tồn tại một đường đi dc-path đến ít nhất một p-use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76200" y="98425"/>
            <a:ext cx="8978900" cy="787400"/>
          </a:xfrm>
          <a:prstGeom prst="rect">
            <a:avLst/>
          </a:prstGeom>
          <a:noFill/>
          <a:ln>
            <a:noFill/>
          </a:ln>
        </p:spPr>
        <p:txBody>
          <a:bodyPr spcFirstLastPara="1" wrap="square" lIns="90475" tIns="44450" rIns="90475" bIns="44450" anchor="ctr" anchorCtr="0">
            <a:normAutofit/>
          </a:bodyPr>
          <a:lstStyle/>
          <a:p>
            <a:pPr marL="0" lvl="0" indent="0" algn="ctr" rtl="0">
              <a:spcBef>
                <a:spcPts val="0"/>
              </a:spcBef>
              <a:spcAft>
                <a:spcPts val="0"/>
              </a:spcAft>
              <a:buNone/>
            </a:pPr>
            <a:r>
              <a:rPr lang="en-US" sz="3600"/>
              <a:t>Ví dụ các khối cơ bản</a:t>
            </a:r>
            <a:endParaRPr/>
          </a:p>
        </p:txBody>
      </p:sp>
      <p:sp>
        <p:nvSpPr>
          <p:cNvPr id="155" name="Google Shape;15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onsolas"/>
                <a:ea typeface="Consolas"/>
                <a:cs typeface="Consolas"/>
                <a:sym typeface="Consolas"/>
              </a:rPr>
              <a:t>7</a:t>
            </a:fld>
            <a:endParaRPr>
              <a:latin typeface="Consolas"/>
              <a:ea typeface="Consolas"/>
              <a:cs typeface="Consolas"/>
              <a:sym typeface="Consolas"/>
            </a:endParaRPr>
          </a:p>
        </p:txBody>
      </p:sp>
      <p:sp>
        <p:nvSpPr>
          <p:cNvPr id="156" name="Google Shape;156;p21"/>
          <p:cNvSpPr/>
          <p:nvPr/>
        </p:nvSpPr>
        <p:spPr>
          <a:xfrm>
            <a:off x="317500" y="1006475"/>
            <a:ext cx="7721600" cy="5568950"/>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57" name="Google Shape;157;p21"/>
          <p:cNvSpPr/>
          <p:nvPr/>
        </p:nvSpPr>
        <p:spPr>
          <a:xfrm>
            <a:off x="703263" y="1066800"/>
            <a:ext cx="6632575" cy="5907088"/>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chemeClr val="dk1"/>
                </a:solidFill>
                <a:latin typeface="Consolas"/>
                <a:ea typeface="Consolas"/>
                <a:cs typeface="Consolas"/>
                <a:sym typeface="Consolas"/>
              </a:rPr>
              <a:t>FindMean (FILE ScoreFile)</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a:t>
            </a:r>
            <a:r>
              <a:rPr lang="en-US" sz="1800" b="1">
                <a:solidFill>
                  <a:schemeClr val="dk1"/>
                </a:solidFill>
                <a:latin typeface="Consolas"/>
                <a:ea typeface="Consolas"/>
                <a:cs typeface="Consolas"/>
                <a:sym typeface="Consolas"/>
              </a:rPr>
              <a:t>float SumOfScores = 0.0; </a:t>
            </a:r>
            <a:endParaRPr/>
          </a:p>
          <a:p>
            <a:pPr marL="457200" marR="0" lvl="1" indent="0" algn="l" rtl="0">
              <a:spcBef>
                <a:spcPts val="0"/>
              </a:spcBef>
              <a:spcAft>
                <a:spcPts val="0"/>
              </a:spcAft>
              <a:buNone/>
            </a:pPr>
            <a:r>
              <a:rPr lang="en-US" sz="1800" b="1" i="0" u="none" strike="noStrike" cap="none">
                <a:solidFill>
                  <a:schemeClr val="dk1"/>
                </a:solidFill>
                <a:latin typeface="Consolas"/>
                <a:ea typeface="Consolas"/>
                <a:cs typeface="Consolas"/>
                <a:sym typeface="Consolas"/>
              </a:rPr>
              <a:t>int NumberOfScores = 0; </a:t>
            </a:r>
            <a:endParaRPr/>
          </a:p>
          <a:p>
            <a:pPr marL="457200" marR="0" lvl="1" indent="0" algn="l" rtl="0">
              <a:spcBef>
                <a:spcPts val="0"/>
              </a:spcBef>
              <a:spcAft>
                <a:spcPts val="0"/>
              </a:spcAft>
              <a:buNone/>
            </a:pPr>
            <a:r>
              <a:rPr lang="en-US" sz="1800" b="1" i="0" u="none" strike="noStrike" cap="none">
                <a:solidFill>
                  <a:schemeClr val="dk1"/>
                </a:solidFill>
                <a:latin typeface="Consolas"/>
                <a:ea typeface="Consolas"/>
                <a:cs typeface="Consolas"/>
                <a:sym typeface="Consolas"/>
              </a:rPr>
              <a:t>float Mean=0.0; float Score;</a:t>
            </a:r>
            <a:endParaRPr/>
          </a:p>
          <a:p>
            <a:pPr marL="457200" marR="0" lvl="1"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Read(ScoreFile, Score);</a:t>
            </a:r>
            <a:endParaRPr/>
          </a:p>
          <a:p>
            <a:pPr marL="457200" marR="0" lvl="1"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while (! EOF(ScoreFile) {</a:t>
            </a:r>
            <a:endParaRPr/>
          </a:p>
          <a:p>
            <a:pPr marL="914400" marR="0" lvl="2"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if (Score  &gt; 0.0 ) {</a:t>
            </a:r>
            <a:endParaRPr/>
          </a:p>
          <a:p>
            <a:pPr marL="1828800" marR="0" lvl="4"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SumOfScores = SumOfScores + Score;</a:t>
            </a:r>
            <a:endParaRPr/>
          </a:p>
          <a:p>
            <a:pPr marL="1828800" marR="0" lvl="4"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NumberOfScores++;</a:t>
            </a:r>
            <a:endParaRPr/>
          </a:p>
          <a:p>
            <a:pPr marL="1828800" marR="0" lvl="4"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a:t>
            </a:r>
            <a:endParaRPr/>
          </a:p>
          <a:p>
            <a:pPr marL="1828800" marR="0" lvl="4" indent="0" algn="l" rtl="0">
              <a:spcBef>
                <a:spcPts val="0"/>
              </a:spcBef>
              <a:spcAft>
                <a:spcPts val="0"/>
              </a:spcAft>
              <a:buNone/>
            </a:pPr>
            <a:endParaRPr sz="1800" b="0" i="0" u="none" strike="noStrike" cap="none">
              <a:solidFill>
                <a:schemeClr val="dk1"/>
              </a:solidFill>
              <a:latin typeface="Consolas"/>
              <a:ea typeface="Consolas"/>
              <a:cs typeface="Consolas"/>
              <a:sym typeface="Consolas"/>
            </a:endParaRPr>
          </a:p>
          <a:p>
            <a:pPr marL="914400" marR="0" lvl="2"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Read(ScoreFile, Score);</a:t>
            </a:r>
            <a:endParaRPr/>
          </a:p>
          <a:p>
            <a:pPr marL="457200" marR="0" lvl="1"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a:t>
            </a:r>
            <a:endParaRPr/>
          </a:p>
          <a:p>
            <a:pPr marL="457200" marR="0" lvl="1"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 Compute the mean and print the result */</a:t>
            </a:r>
            <a:endParaRPr/>
          </a:p>
          <a:p>
            <a:pPr marL="457200" marR="0" lvl="1"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if (NumberOfScores &gt; 0) {</a:t>
            </a:r>
            <a:endParaRPr/>
          </a:p>
          <a:p>
            <a:pPr marL="1371600" marR="0" lvl="3"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Mean = SumOfScores / NumberOfScores;</a:t>
            </a:r>
            <a:endParaRPr/>
          </a:p>
          <a:p>
            <a:pPr marL="1371600" marR="0" lvl="3"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printf(“ The mean score is %f\n”, Mean);</a:t>
            </a:r>
            <a:endParaRPr/>
          </a:p>
          <a:p>
            <a:pPr marL="457200" marR="0" lvl="1"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 else</a:t>
            </a:r>
            <a:endParaRPr/>
          </a:p>
          <a:p>
            <a:pPr marL="1371600" marR="0" lvl="3" indent="0" algn="l" rtl="0">
              <a:spcBef>
                <a:spcPts val="0"/>
              </a:spcBef>
              <a:spcAft>
                <a:spcPts val="0"/>
              </a:spcAft>
              <a:buNone/>
            </a:pPr>
            <a:r>
              <a:rPr lang="en-US" sz="1800" b="0" i="0" u="none" strike="noStrike" cap="none">
                <a:solidFill>
                  <a:schemeClr val="dk1"/>
                </a:solidFill>
                <a:latin typeface="Consolas"/>
                <a:ea typeface="Consolas"/>
                <a:cs typeface="Consolas"/>
                <a:sym typeface="Consolas"/>
              </a:rPr>
              <a:t>printf (“No scores found in file\n”);</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p:txBody>
      </p:sp>
      <p:sp>
        <p:nvSpPr>
          <p:cNvPr id="158" name="Google Shape;158;p21"/>
          <p:cNvSpPr/>
          <p:nvPr/>
        </p:nvSpPr>
        <p:spPr>
          <a:xfrm>
            <a:off x="1149350" y="1425575"/>
            <a:ext cx="4635500" cy="10541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sp>
        <p:nvSpPr>
          <p:cNvPr id="159" name="Google Shape;159;p21"/>
          <p:cNvSpPr/>
          <p:nvPr/>
        </p:nvSpPr>
        <p:spPr>
          <a:xfrm>
            <a:off x="2514600" y="3006725"/>
            <a:ext cx="4800600" cy="577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sp>
        <p:nvSpPr>
          <p:cNvPr id="160" name="Google Shape;160;p21"/>
          <p:cNvSpPr/>
          <p:nvPr/>
        </p:nvSpPr>
        <p:spPr>
          <a:xfrm>
            <a:off x="1600200" y="4092575"/>
            <a:ext cx="3302000" cy="38576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sp>
        <p:nvSpPr>
          <p:cNvPr id="161" name="Google Shape;161;p21"/>
          <p:cNvSpPr/>
          <p:nvPr/>
        </p:nvSpPr>
        <p:spPr>
          <a:xfrm>
            <a:off x="1981200" y="5254625"/>
            <a:ext cx="5867400" cy="577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sp>
        <p:nvSpPr>
          <p:cNvPr id="162" name="Google Shape;162;p21"/>
          <p:cNvSpPr/>
          <p:nvPr/>
        </p:nvSpPr>
        <p:spPr>
          <a:xfrm>
            <a:off x="2057400" y="6054725"/>
            <a:ext cx="5200650" cy="409575"/>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nvGrpSpPr>
          <p:cNvPr id="163" name="Google Shape;163;p21"/>
          <p:cNvGrpSpPr/>
          <p:nvPr/>
        </p:nvGrpSpPr>
        <p:grpSpPr>
          <a:xfrm>
            <a:off x="6902450" y="1752600"/>
            <a:ext cx="368300" cy="363538"/>
            <a:chOff x="4348" y="882"/>
            <a:chExt cx="232" cy="229"/>
          </a:xfrm>
        </p:grpSpPr>
        <p:sp>
          <p:nvSpPr>
            <p:cNvPr id="164" name="Google Shape;164;p21"/>
            <p:cNvSpPr/>
            <p:nvPr/>
          </p:nvSpPr>
          <p:spPr>
            <a:xfrm>
              <a:off x="4367" y="882"/>
              <a:ext cx="194" cy="229"/>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2"/>
                </a:buClr>
                <a:buSzPts val="1800"/>
                <a:buFont typeface="Arial"/>
                <a:buNone/>
              </a:pPr>
              <a:r>
                <a:rPr lang="en-US" sz="1800" b="1" u="none">
                  <a:solidFill>
                    <a:schemeClr val="accent2"/>
                  </a:solidFill>
                  <a:latin typeface="Consolas"/>
                  <a:ea typeface="Consolas"/>
                  <a:cs typeface="Consolas"/>
                  <a:sym typeface="Consolas"/>
                </a:rPr>
                <a:t>1</a:t>
              </a:r>
              <a:endParaRPr/>
            </a:p>
          </p:txBody>
        </p:sp>
        <p:sp>
          <p:nvSpPr>
            <p:cNvPr id="165" name="Google Shape;165;p21"/>
            <p:cNvSpPr/>
            <p:nvPr/>
          </p:nvSpPr>
          <p:spPr>
            <a:xfrm>
              <a:off x="4348" y="892"/>
              <a:ext cx="232" cy="20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grpSp>
        <p:nvGrpSpPr>
          <p:cNvPr id="166" name="Google Shape;166;p21"/>
          <p:cNvGrpSpPr/>
          <p:nvPr/>
        </p:nvGrpSpPr>
        <p:grpSpPr>
          <a:xfrm>
            <a:off x="825500" y="2457450"/>
            <a:ext cx="368300" cy="363538"/>
            <a:chOff x="520" y="1326"/>
            <a:chExt cx="232" cy="229"/>
          </a:xfrm>
        </p:grpSpPr>
        <p:sp>
          <p:nvSpPr>
            <p:cNvPr id="167" name="Google Shape;167;p21"/>
            <p:cNvSpPr/>
            <p:nvPr/>
          </p:nvSpPr>
          <p:spPr>
            <a:xfrm>
              <a:off x="539" y="1326"/>
              <a:ext cx="194" cy="229"/>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2"/>
                </a:buClr>
                <a:buSzPts val="1800"/>
                <a:buFont typeface="Arial"/>
                <a:buNone/>
              </a:pPr>
              <a:r>
                <a:rPr lang="en-US" sz="1800" b="1" u="none">
                  <a:solidFill>
                    <a:schemeClr val="accent2"/>
                  </a:solidFill>
                  <a:latin typeface="Consolas"/>
                  <a:ea typeface="Consolas"/>
                  <a:cs typeface="Consolas"/>
                  <a:sym typeface="Consolas"/>
                </a:rPr>
                <a:t>2</a:t>
              </a:r>
              <a:endParaRPr/>
            </a:p>
          </p:txBody>
        </p:sp>
        <p:sp>
          <p:nvSpPr>
            <p:cNvPr id="168" name="Google Shape;168;p21"/>
            <p:cNvSpPr/>
            <p:nvPr/>
          </p:nvSpPr>
          <p:spPr>
            <a:xfrm>
              <a:off x="520" y="1336"/>
              <a:ext cx="232" cy="20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grpSp>
        <p:nvGrpSpPr>
          <p:cNvPr id="169" name="Google Shape;169;p21"/>
          <p:cNvGrpSpPr/>
          <p:nvPr/>
        </p:nvGrpSpPr>
        <p:grpSpPr>
          <a:xfrm>
            <a:off x="1263650" y="2705100"/>
            <a:ext cx="368300" cy="363538"/>
            <a:chOff x="796" y="1482"/>
            <a:chExt cx="232" cy="229"/>
          </a:xfrm>
        </p:grpSpPr>
        <p:sp>
          <p:nvSpPr>
            <p:cNvPr id="170" name="Google Shape;170;p21"/>
            <p:cNvSpPr/>
            <p:nvPr/>
          </p:nvSpPr>
          <p:spPr>
            <a:xfrm>
              <a:off x="815" y="1482"/>
              <a:ext cx="194" cy="229"/>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2"/>
                </a:buClr>
                <a:buSzPts val="1800"/>
                <a:buFont typeface="Arial"/>
                <a:buNone/>
              </a:pPr>
              <a:r>
                <a:rPr lang="en-US" sz="1800" b="1" u="none">
                  <a:solidFill>
                    <a:schemeClr val="accent2"/>
                  </a:solidFill>
                  <a:latin typeface="Consolas"/>
                  <a:ea typeface="Consolas"/>
                  <a:cs typeface="Consolas"/>
                  <a:sym typeface="Consolas"/>
                </a:rPr>
                <a:t>3</a:t>
              </a:r>
              <a:endParaRPr/>
            </a:p>
          </p:txBody>
        </p:sp>
        <p:sp>
          <p:nvSpPr>
            <p:cNvPr id="171" name="Google Shape;171;p21"/>
            <p:cNvSpPr/>
            <p:nvPr/>
          </p:nvSpPr>
          <p:spPr>
            <a:xfrm>
              <a:off x="796" y="1492"/>
              <a:ext cx="232" cy="20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grpSp>
        <p:nvGrpSpPr>
          <p:cNvPr id="172" name="Google Shape;172;p21"/>
          <p:cNvGrpSpPr/>
          <p:nvPr/>
        </p:nvGrpSpPr>
        <p:grpSpPr>
          <a:xfrm>
            <a:off x="7632700" y="3124200"/>
            <a:ext cx="368300" cy="363538"/>
            <a:chOff x="4384" y="1746"/>
            <a:chExt cx="232" cy="229"/>
          </a:xfrm>
        </p:grpSpPr>
        <p:sp>
          <p:nvSpPr>
            <p:cNvPr id="173" name="Google Shape;173;p21"/>
            <p:cNvSpPr/>
            <p:nvPr/>
          </p:nvSpPr>
          <p:spPr>
            <a:xfrm>
              <a:off x="4403" y="1746"/>
              <a:ext cx="194" cy="229"/>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2"/>
                </a:buClr>
                <a:buSzPts val="1800"/>
                <a:buFont typeface="Arial"/>
                <a:buNone/>
              </a:pPr>
              <a:r>
                <a:rPr lang="en-US" sz="1800" b="1" u="none">
                  <a:solidFill>
                    <a:schemeClr val="accent2"/>
                  </a:solidFill>
                  <a:latin typeface="Consolas"/>
                  <a:ea typeface="Consolas"/>
                  <a:cs typeface="Consolas"/>
                  <a:sym typeface="Consolas"/>
                </a:rPr>
                <a:t>4</a:t>
              </a:r>
              <a:endParaRPr/>
            </a:p>
          </p:txBody>
        </p:sp>
        <p:sp>
          <p:nvSpPr>
            <p:cNvPr id="174" name="Google Shape;174;p21"/>
            <p:cNvSpPr/>
            <p:nvPr/>
          </p:nvSpPr>
          <p:spPr>
            <a:xfrm>
              <a:off x="4384" y="1756"/>
              <a:ext cx="232" cy="20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grpSp>
        <p:nvGrpSpPr>
          <p:cNvPr id="175" name="Google Shape;175;p21"/>
          <p:cNvGrpSpPr/>
          <p:nvPr/>
        </p:nvGrpSpPr>
        <p:grpSpPr>
          <a:xfrm>
            <a:off x="2235200" y="3657600"/>
            <a:ext cx="368300" cy="363538"/>
            <a:chOff x="1408" y="2082"/>
            <a:chExt cx="232" cy="229"/>
          </a:xfrm>
        </p:grpSpPr>
        <p:sp>
          <p:nvSpPr>
            <p:cNvPr id="176" name="Google Shape;176;p21"/>
            <p:cNvSpPr/>
            <p:nvPr/>
          </p:nvSpPr>
          <p:spPr>
            <a:xfrm>
              <a:off x="1427" y="2082"/>
              <a:ext cx="194" cy="229"/>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2"/>
                </a:buClr>
                <a:buSzPts val="1800"/>
                <a:buFont typeface="Arial"/>
                <a:buNone/>
              </a:pPr>
              <a:r>
                <a:rPr lang="en-US" sz="1800" b="1" u="none">
                  <a:solidFill>
                    <a:schemeClr val="accent2"/>
                  </a:solidFill>
                  <a:latin typeface="Consolas"/>
                  <a:ea typeface="Consolas"/>
                  <a:cs typeface="Consolas"/>
                  <a:sym typeface="Consolas"/>
                </a:rPr>
                <a:t>5</a:t>
              </a:r>
              <a:endParaRPr/>
            </a:p>
          </p:txBody>
        </p:sp>
        <p:sp>
          <p:nvSpPr>
            <p:cNvPr id="177" name="Google Shape;177;p21"/>
            <p:cNvSpPr/>
            <p:nvPr/>
          </p:nvSpPr>
          <p:spPr>
            <a:xfrm>
              <a:off x="1408" y="2092"/>
              <a:ext cx="232" cy="20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grpSp>
        <p:nvGrpSpPr>
          <p:cNvPr id="178" name="Google Shape;178;p21"/>
          <p:cNvGrpSpPr/>
          <p:nvPr/>
        </p:nvGrpSpPr>
        <p:grpSpPr>
          <a:xfrm>
            <a:off x="806450" y="4933950"/>
            <a:ext cx="368300" cy="363538"/>
            <a:chOff x="508" y="2886"/>
            <a:chExt cx="232" cy="229"/>
          </a:xfrm>
        </p:grpSpPr>
        <p:sp>
          <p:nvSpPr>
            <p:cNvPr id="179" name="Google Shape;179;p21"/>
            <p:cNvSpPr/>
            <p:nvPr/>
          </p:nvSpPr>
          <p:spPr>
            <a:xfrm>
              <a:off x="527" y="2886"/>
              <a:ext cx="194" cy="229"/>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2"/>
                </a:buClr>
                <a:buSzPts val="1800"/>
                <a:buFont typeface="Arial"/>
                <a:buNone/>
              </a:pPr>
              <a:r>
                <a:rPr lang="en-US" sz="1800" b="1" u="none">
                  <a:solidFill>
                    <a:schemeClr val="accent2"/>
                  </a:solidFill>
                  <a:latin typeface="Consolas"/>
                  <a:ea typeface="Consolas"/>
                  <a:cs typeface="Consolas"/>
                  <a:sym typeface="Consolas"/>
                </a:rPr>
                <a:t>7</a:t>
              </a:r>
              <a:endParaRPr/>
            </a:p>
          </p:txBody>
        </p:sp>
        <p:sp>
          <p:nvSpPr>
            <p:cNvPr id="180" name="Google Shape;180;p21"/>
            <p:cNvSpPr/>
            <p:nvPr/>
          </p:nvSpPr>
          <p:spPr>
            <a:xfrm>
              <a:off x="508" y="2896"/>
              <a:ext cx="232" cy="20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grpSp>
        <p:nvGrpSpPr>
          <p:cNvPr id="181" name="Google Shape;181;p21"/>
          <p:cNvGrpSpPr/>
          <p:nvPr/>
        </p:nvGrpSpPr>
        <p:grpSpPr>
          <a:xfrm>
            <a:off x="7258050" y="4095750"/>
            <a:ext cx="368300" cy="363538"/>
            <a:chOff x="4348" y="2358"/>
            <a:chExt cx="232" cy="229"/>
          </a:xfrm>
        </p:grpSpPr>
        <p:sp>
          <p:nvSpPr>
            <p:cNvPr id="182" name="Google Shape;182;p21"/>
            <p:cNvSpPr/>
            <p:nvPr/>
          </p:nvSpPr>
          <p:spPr>
            <a:xfrm>
              <a:off x="4367" y="2358"/>
              <a:ext cx="194" cy="229"/>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2"/>
                </a:buClr>
                <a:buSzPts val="1800"/>
                <a:buFont typeface="Arial"/>
                <a:buNone/>
              </a:pPr>
              <a:r>
                <a:rPr lang="en-US" sz="1800" b="1" u="none">
                  <a:solidFill>
                    <a:schemeClr val="accent2"/>
                  </a:solidFill>
                  <a:latin typeface="Consolas"/>
                  <a:ea typeface="Consolas"/>
                  <a:cs typeface="Consolas"/>
                  <a:sym typeface="Consolas"/>
                </a:rPr>
                <a:t>6</a:t>
              </a:r>
              <a:endParaRPr/>
            </a:p>
          </p:txBody>
        </p:sp>
        <p:sp>
          <p:nvSpPr>
            <p:cNvPr id="183" name="Google Shape;183;p21"/>
            <p:cNvSpPr/>
            <p:nvPr/>
          </p:nvSpPr>
          <p:spPr>
            <a:xfrm>
              <a:off x="4348" y="2368"/>
              <a:ext cx="232" cy="20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grpSp>
        <p:nvGrpSpPr>
          <p:cNvPr id="184" name="Google Shape;184;p21"/>
          <p:cNvGrpSpPr/>
          <p:nvPr/>
        </p:nvGrpSpPr>
        <p:grpSpPr>
          <a:xfrm>
            <a:off x="8166100" y="5353050"/>
            <a:ext cx="368300" cy="363538"/>
            <a:chOff x="4300" y="3150"/>
            <a:chExt cx="232" cy="229"/>
          </a:xfrm>
        </p:grpSpPr>
        <p:sp>
          <p:nvSpPr>
            <p:cNvPr id="185" name="Google Shape;185;p21"/>
            <p:cNvSpPr/>
            <p:nvPr/>
          </p:nvSpPr>
          <p:spPr>
            <a:xfrm>
              <a:off x="4319" y="3150"/>
              <a:ext cx="194" cy="229"/>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2"/>
                </a:buClr>
                <a:buSzPts val="1800"/>
                <a:buFont typeface="Arial"/>
                <a:buNone/>
              </a:pPr>
              <a:r>
                <a:rPr lang="en-US" sz="1800" b="1" u="none">
                  <a:solidFill>
                    <a:schemeClr val="accent2"/>
                  </a:solidFill>
                  <a:latin typeface="Consolas"/>
                  <a:ea typeface="Consolas"/>
                  <a:cs typeface="Consolas"/>
                  <a:sym typeface="Consolas"/>
                </a:rPr>
                <a:t>8</a:t>
              </a:r>
              <a:endParaRPr/>
            </a:p>
          </p:txBody>
        </p:sp>
        <p:sp>
          <p:nvSpPr>
            <p:cNvPr id="186" name="Google Shape;186;p21"/>
            <p:cNvSpPr/>
            <p:nvPr/>
          </p:nvSpPr>
          <p:spPr>
            <a:xfrm>
              <a:off x="4300" y="3160"/>
              <a:ext cx="232" cy="20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grpSp>
        <p:nvGrpSpPr>
          <p:cNvPr id="187" name="Google Shape;187;p21"/>
          <p:cNvGrpSpPr/>
          <p:nvPr/>
        </p:nvGrpSpPr>
        <p:grpSpPr>
          <a:xfrm>
            <a:off x="7632700" y="6038850"/>
            <a:ext cx="368300" cy="363538"/>
            <a:chOff x="4324" y="3582"/>
            <a:chExt cx="232" cy="229"/>
          </a:xfrm>
        </p:grpSpPr>
        <p:sp>
          <p:nvSpPr>
            <p:cNvPr id="188" name="Google Shape;188;p21"/>
            <p:cNvSpPr/>
            <p:nvPr/>
          </p:nvSpPr>
          <p:spPr>
            <a:xfrm>
              <a:off x="4343" y="3582"/>
              <a:ext cx="194" cy="229"/>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accent2"/>
                </a:buClr>
                <a:buSzPts val="1800"/>
                <a:buFont typeface="Arial"/>
                <a:buNone/>
              </a:pPr>
              <a:r>
                <a:rPr lang="en-US" sz="1800" b="1" u="none">
                  <a:solidFill>
                    <a:schemeClr val="accent2"/>
                  </a:solidFill>
                  <a:latin typeface="Consolas"/>
                  <a:ea typeface="Consolas"/>
                  <a:cs typeface="Consolas"/>
                  <a:sym typeface="Consolas"/>
                </a:rPr>
                <a:t>9</a:t>
              </a:r>
              <a:endParaRPr/>
            </a:p>
          </p:txBody>
        </p:sp>
        <p:sp>
          <p:nvSpPr>
            <p:cNvPr id="189" name="Google Shape;189;p21"/>
            <p:cNvSpPr/>
            <p:nvPr/>
          </p:nvSpPr>
          <p:spPr>
            <a:xfrm>
              <a:off x="4324" y="3592"/>
              <a:ext cx="232" cy="20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b="0" u="none">
                <a:solidFill>
                  <a:schemeClr val="dk1"/>
                </a:solidFill>
                <a:latin typeface="Consolas"/>
                <a:ea typeface="Consolas"/>
                <a:cs typeface="Consolas"/>
                <a:sym typeface="Consolas"/>
              </a:endParaRPr>
            </a:p>
          </p:txBody>
        </p:sp>
      </p:grpSp>
      <p:cxnSp>
        <p:nvCxnSpPr>
          <p:cNvPr id="190" name="Google Shape;190;p21"/>
          <p:cNvCxnSpPr/>
          <p:nvPr/>
        </p:nvCxnSpPr>
        <p:spPr>
          <a:xfrm rot="10800000">
            <a:off x="5791200" y="1933575"/>
            <a:ext cx="1162050" cy="0"/>
          </a:xfrm>
          <a:prstGeom prst="straightConnector1">
            <a:avLst/>
          </a:prstGeom>
          <a:noFill/>
          <a:ln w="12700" cap="flat" cmpd="sng">
            <a:solidFill>
              <a:schemeClr val="dk1"/>
            </a:solidFill>
            <a:prstDash val="solid"/>
            <a:round/>
            <a:headEnd type="none" w="med" len="med"/>
            <a:tailEnd type="triangle" w="med" len="med"/>
          </a:ln>
        </p:spPr>
      </p:cxnSp>
      <p:cxnSp>
        <p:nvCxnSpPr>
          <p:cNvPr id="191" name="Google Shape;191;p21"/>
          <p:cNvCxnSpPr/>
          <p:nvPr/>
        </p:nvCxnSpPr>
        <p:spPr>
          <a:xfrm>
            <a:off x="7346950" y="3305175"/>
            <a:ext cx="273050" cy="0"/>
          </a:xfrm>
          <a:prstGeom prst="straightConnector1">
            <a:avLst/>
          </a:prstGeom>
          <a:noFill/>
          <a:ln w="12700" cap="flat" cmpd="sng">
            <a:solidFill>
              <a:schemeClr val="dk1"/>
            </a:solidFill>
            <a:prstDash val="solid"/>
            <a:round/>
            <a:headEnd type="triangle" w="med" len="med"/>
            <a:tailEnd type="none" w="med" len="med"/>
          </a:ln>
        </p:spPr>
      </p:cxnSp>
      <p:cxnSp>
        <p:nvCxnSpPr>
          <p:cNvPr id="192" name="Google Shape;192;p21"/>
          <p:cNvCxnSpPr/>
          <p:nvPr/>
        </p:nvCxnSpPr>
        <p:spPr>
          <a:xfrm>
            <a:off x="4914900" y="4314825"/>
            <a:ext cx="2349500" cy="0"/>
          </a:xfrm>
          <a:prstGeom prst="straightConnector1">
            <a:avLst/>
          </a:prstGeom>
          <a:noFill/>
          <a:ln w="12700" cap="flat" cmpd="sng">
            <a:solidFill>
              <a:schemeClr val="dk1"/>
            </a:solidFill>
            <a:prstDash val="solid"/>
            <a:round/>
            <a:headEnd type="triangle" w="med" len="med"/>
            <a:tailEnd type="none" w="med" len="med"/>
          </a:ln>
        </p:spPr>
      </p:cxnSp>
      <p:cxnSp>
        <p:nvCxnSpPr>
          <p:cNvPr id="193" name="Google Shape;193;p21"/>
          <p:cNvCxnSpPr/>
          <p:nvPr/>
        </p:nvCxnSpPr>
        <p:spPr>
          <a:xfrm>
            <a:off x="7861300" y="5534025"/>
            <a:ext cx="330200" cy="0"/>
          </a:xfrm>
          <a:prstGeom prst="straightConnector1">
            <a:avLst/>
          </a:prstGeom>
          <a:noFill/>
          <a:ln w="12700" cap="flat" cmpd="sng">
            <a:solidFill>
              <a:schemeClr val="dk1"/>
            </a:solidFill>
            <a:prstDash val="solid"/>
            <a:round/>
            <a:headEnd type="triangle" w="med" len="med"/>
            <a:tailEnd type="none" w="med" len="med"/>
          </a:ln>
        </p:spPr>
      </p:cxnSp>
      <p:cxnSp>
        <p:nvCxnSpPr>
          <p:cNvPr id="194" name="Google Shape;194;p21"/>
          <p:cNvCxnSpPr/>
          <p:nvPr/>
        </p:nvCxnSpPr>
        <p:spPr>
          <a:xfrm>
            <a:off x="7270750" y="6200775"/>
            <a:ext cx="368300" cy="0"/>
          </a:xfrm>
          <a:prstGeom prst="straightConnector1">
            <a:avLst/>
          </a:prstGeom>
          <a:noFill/>
          <a:ln w="12700" cap="flat" cmpd="sng">
            <a:solidFill>
              <a:schemeClr val="dk1"/>
            </a:solidFill>
            <a:prstDash val="solid"/>
            <a:round/>
            <a:headEnd type="triangle" w="med" len="med"/>
            <a:tailEnd type="none" w="med" len="med"/>
          </a:ln>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84"/>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Tiêu chuẩn bao phủ DU-Path</a:t>
            </a:r>
            <a:endParaRPr/>
          </a:p>
        </p:txBody>
      </p:sp>
      <p:sp>
        <p:nvSpPr>
          <p:cNvPr id="1051" name="Google Shape;1051;p8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All-DU-Paths </a:t>
            </a:r>
            <a:endParaRPr/>
          </a:p>
          <a:p>
            <a:pPr marL="742950" lvl="1" indent="-285750" algn="l" rtl="0">
              <a:spcBef>
                <a:spcPts val="560"/>
              </a:spcBef>
              <a:spcAft>
                <a:spcPts val="0"/>
              </a:spcAft>
              <a:buClr>
                <a:srgbClr val="0070C0"/>
              </a:buClr>
              <a:buSzPts val="2800"/>
              <a:buChar char="–"/>
            </a:pPr>
            <a:r>
              <a:rPr lang="en-US"/>
              <a:t>Với mọi v, T gồm các đường đi dc-path từ mọi đỉnh gán của v đến mọi đỉnh dùng của v và đến đỉnh tiếp theo của mỗi USE(v, n) và các đường đi này hoặc là lặp một lần hoặc không lặp</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85"/>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4000"/>
              <a:t>Ví dụ All-DU-Paths: pow(x,y)</a:t>
            </a:r>
            <a:endParaRPr/>
          </a:p>
        </p:txBody>
      </p:sp>
      <p:sp>
        <p:nvSpPr>
          <p:cNvPr id="1058" name="Google Shape;1058;p85"/>
          <p:cNvSpPr/>
          <p:nvPr/>
        </p:nvSpPr>
        <p:spPr>
          <a:xfrm>
            <a:off x="2901950" y="475615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059" name="Google Shape;1059;p85"/>
          <p:cNvSpPr/>
          <p:nvPr/>
        </p:nvSpPr>
        <p:spPr>
          <a:xfrm>
            <a:off x="3816350" y="475615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060" name="Google Shape;1060;p85"/>
          <p:cNvSpPr/>
          <p:nvPr/>
        </p:nvSpPr>
        <p:spPr>
          <a:xfrm>
            <a:off x="4806950" y="475615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061" name="Google Shape;1061;p85"/>
          <p:cNvSpPr/>
          <p:nvPr/>
        </p:nvSpPr>
        <p:spPr>
          <a:xfrm>
            <a:off x="6726238" y="475615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062" name="Google Shape;1062;p85"/>
          <p:cNvSpPr/>
          <p:nvPr/>
        </p:nvSpPr>
        <p:spPr>
          <a:xfrm>
            <a:off x="5811838" y="475615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063" name="Google Shape;1063;p85"/>
          <p:cNvSpPr/>
          <p:nvPr/>
        </p:nvSpPr>
        <p:spPr>
          <a:xfrm>
            <a:off x="7716838" y="475615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064" name="Google Shape;1064;p85"/>
          <p:cNvSpPr/>
          <p:nvPr/>
        </p:nvSpPr>
        <p:spPr>
          <a:xfrm>
            <a:off x="8631238" y="475615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065" name="Google Shape;1065;p85"/>
          <p:cNvSpPr txBox="1"/>
          <p:nvPr/>
        </p:nvSpPr>
        <p:spPr>
          <a:xfrm>
            <a:off x="2901950" y="475615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a:t>
            </a:r>
            <a:endParaRPr/>
          </a:p>
        </p:txBody>
      </p:sp>
      <p:sp>
        <p:nvSpPr>
          <p:cNvPr id="1066" name="Google Shape;1066;p85"/>
          <p:cNvSpPr txBox="1"/>
          <p:nvPr/>
        </p:nvSpPr>
        <p:spPr>
          <a:xfrm>
            <a:off x="3816350" y="475615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5</a:t>
            </a:r>
            <a:endParaRPr/>
          </a:p>
        </p:txBody>
      </p:sp>
      <p:sp>
        <p:nvSpPr>
          <p:cNvPr id="1067" name="Google Shape;1067;p85"/>
          <p:cNvSpPr txBox="1"/>
          <p:nvPr/>
        </p:nvSpPr>
        <p:spPr>
          <a:xfrm>
            <a:off x="4806950" y="475615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8</a:t>
            </a:r>
            <a:endParaRPr/>
          </a:p>
        </p:txBody>
      </p:sp>
      <p:sp>
        <p:nvSpPr>
          <p:cNvPr id="1068" name="Google Shape;1068;p85"/>
          <p:cNvSpPr txBox="1"/>
          <p:nvPr/>
        </p:nvSpPr>
        <p:spPr>
          <a:xfrm>
            <a:off x="5811838" y="475615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9</a:t>
            </a:r>
            <a:endParaRPr/>
          </a:p>
        </p:txBody>
      </p:sp>
      <p:sp>
        <p:nvSpPr>
          <p:cNvPr id="1069" name="Google Shape;1069;p85"/>
          <p:cNvSpPr txBox="1"/>
          <p:nvPr/>
        </p:nvSpPr>
        <p:spPr>
          <a:xfrm>
            <a:off x="7654925" y="475615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16</a:t>
            </a:r>
            <a:endParaRPr/>
          </a:p>
        </p:txBody>
      </p:sp>
      <p:sp>
        <p:nvSpPr>
          <p:cNvPr id="1070" name="Google Shape;1070;p85"/>
          <p:cNvSpPr txBox="1"/>
          <p:nvPr/>
        </p:nvSpPr>
        <p:spPr>
          <a:xfrm>
            <a:off x="6664325" y="475615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14</a:t>
            </a:r>
            <a:endParaRPr/>
          </a:p>
        </p:txBody>
      </p:sp>
      <p:sp>
        <p:nvSpPr>
          <p:cNvPr id="1071" name="Google Shape;1071;p85"/>
          <p:cNvSpPr txBox="1"/>
          <p:nvPr/>
        </p:nvSpPr>
        <p:spPr>
          <a:xfrm>
            <a:off x="8566150" y="475615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17</a:t>
            </a:r>
            <a:endParaRPr/>
          </a:p>
        </p:txBody>
      </p:sp>
      <p:cxnSp>
        <p:nvCxnSpPr>
          <p:cNvPr id="1072" name="Google Shape;1072;p85"/>
          <p:cNvCxnSpPr/>
          <p:nvPr/>
        </p:nvCxnSpPr>
        <p:spPr>
          <a:xfrm>
            <a:off x="3206750" y="490855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073" name="Google Shape;1073;p85"/>
          <p:cNvCxnSpPr/>
          <p:nvPr/>
        </p:nvCxnSpPr>
        <p:spPr>
          <a:xfrm>
            <a:off x="5111750" y="4908550"/>
            <a:ext cx="685800" cy="0"/>
          </a:xfrm>
          <a:prstGeom prst="straightConnector1">
            <a:avLst/>
          </a:prstGeom>
          <a:noFill/>
          <a:ln w="12700" cap="flat" cmpd="sng">
            <a:solidFill>
              <a:schemeClr val="dk1"/>
            </a:solidFill>
            <a:prstDash val="solid"/>
            <a:round/>
            <a:headEnd type="none" w="sm" len="sm"/>
            <a:tailEnd type="triangle" w="lg" len="lg"/>
          </a:ln>
        </p:spPr>
      </p:cxnSp>
      <p:cxnSp>
        <p:nvCxnSpPr>
          <p:cNvPr id="1074" name="Google Shape;1074;p85"/>
          <p:cNvCxnSpPr/>
          <p:nvPr/>
        </p:nvCxnSpPr>
        <p:spPr>
          <a:xfrm>
            <a:off x="6116638" y="490855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075" name="Google Shape;1075;p85"/>
          <p:cNvCxnSpPr/>
          <p:nvPr/>
        </p:nvCxnSpPr>
        <p:spPr>
          <a:xfrm>
            <a:off x="8021638" y="490855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076" name="Google Shape;1076;p85"/>
          <p:cNvCxnSpPr>
            <a:stCxn id="1066" idx="0"/>
            <a:endCxn id="1067" idx="0"/>
          </p:cNvCxnSpPr>
          <p:nvPr/>
        </p:nvCxnSpPr>
        <p:spPr>
          <a:xfrm rot="-5400000" flipH="1">
            <a:off x="4465338" y="4261150"/>
            <a:ext cx="600" cy="990600"/>
          </a:xfrm>
          <a:prstGeom prst="bentConnector3">
            <a:avLst>
              <a:gd name="adj1" fmla="val -38112013"/>
            </a:avLst>
          </a:prstGeom>
          <a:noFill/>
          <a:ln w="12700" cap="flat" cmpd="sng">
            <a:solidFill>
              <a:schemeClr val="dk1"/>
            </a:solidFill>
            <a:prstDash val="solid"/>
            <a:miter lim="800000"/>
            <a:headEnd type="none" w="sm" len="sm"/>
            <a:tailEnd type="triangle" w="lg" len="lg"/>
          </a:ln>
        </p:spPr>
      </p:cxnSp>
      <p:cxnSp>
        <p:nvCxnSpPr>
          <p:cNvPr id="1077" name="Google Shape;1077;p85"/>
          <p:cNvCxnSpPr>
            <a:stCxn id="1066" idx="2"/>
            <a:endCxn id="1067" idx="2"/>
          </p:cNvCxnSpPr>
          <p:nvPr/>
        </p:nvCxnSpPr>
        <p:spPr>
          <a:xfrm rot="-5400000" flipH="1">
            <a:off x="4465338" y="4597700"/>
            <a:ext cx="600" cy="990600"/>
          </a:xfrm>
          <a:prstGeom prst="bentConnector3">
            <a:avLst>
              <a:gd name="adj1" fmla="val 38112013"/>
            </a:avLst>
          </a:prstGeom>
          <a:noFill/>
          <a:ln w="12700" cap="flat" cmpd="sng">
            <a:solidFill>
              <a:schemeClr val="dk1"/>
            </a:solidFill>
            <a:prstDash val="solid"/>
            <a:miter lim="800000"/>
            <a:headEnd type="none" w="sm" len="sm"/>
            <a:tailEnd type="triangle" w="lg" len="lg"/>
          </a:ln>
        </p:spPr>
      </p:cxnSp>
      <p:cxnSp>
        <p:nvCxnSpPr>
          <p:cNvPr id="1078" name="Google Shape;1078;p85"/>
          <p:cNvCxnSpPr/>
          <p:nvPr/>
        </p:nvCxnSpPr>
        <p:spPr>
          <a:xfrm>
            <a:off x="6864350" y="506095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079" name="Google Shape;1079;p85"/>
          <p:cNvCxnSpPr/>
          <p:nvPr/>
        </p:nvCxnSpPr>
        <p:spPr>
          <a:xfrm>
            <a:off x="6864350" y="475615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080" name="Google Shape;1080;p85"/>
          <p:cNvCxnSpPr>
            <a:stCxn id="1068" idx="3"/>
            <a:endCxn id="1068" idx="2"/>
          </p:cNvCxnSpPr>
          <p:nvPr/>
        </p:nvCxnSpPr>
        <p:spPr>
          <a:xfrm flipH="1">
            <a:off x="5965913" y="4924425"/>
            <a:ext cx="153900" cy="168300"/>
          </a:xfrm>
          <a:prstGeom prst="curvedConnector4">
            <a:avLst>
              <a:gd name="adj1" fmla="val -148539"/>
              <a:gd name="adj2" fmla="val 235812"/>
            </a:avLst>
          </a:prstGeom>
          <a:noFill/>
          <a:ln w="12700" cap="flat" cmpd="sng">
            <a:solidFill>
              <a:schemeClr val="dk1"/>
            </a:solidFill>
            <a:prstDash val="solid"/>
            <a:round/>
            <a:headEnd type="none" w="sm" len="sm"/>
            <a:tailEnd type="triangle" w="lg" len="lg"/>
          </a:ln>
        </p:spPr>
      </p:cxnSp>
      <p:sp>
        <p:nvSpPr>
          <p:cNvPr id="1081" name="Google Shape;1081;p85"/>
          <p:cNvSpPr txBox="1"/>
          <p:nvPr/>
        </p:nvSpPr>
        <p:spPr>
          <a:xfrm>
            <a:off x="3287713" y="4527550"/>
            <a:ext cx="29686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a</a:t>
            </a:r>
            <a:endParaRPr/>
          </a:p>
        </p:txBody>
      </p:sp>
      <p:sp>
        <p:nvSpPr>
          <p:cNvPr id="1082" name="Google Shape;1082;p85"/>
          <p:cNvSpPr txBox="1"/>
          <p:nvPr/>
        </p:nvSpPr>
        <p:spPr>
          <a:xfrm>
            <a:off x="4351338" y="4222750"/>
            <a:ext cx="304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b</a:t>
            </a:r>
            <a:endParaRPr/>
          </a:p>
        </p:txBody>
      </p:sp>
      <p:sp>
        <p:nvSpPr>
          <p:cNvPr id="1083" name="Google Shape;1083;p85"/>
          <p:cNvSpPr txBox="1"/>
          <p:nvPr/>
        </p:nvSpPr>
        <p:spPr>
          <a:xfrm>
            <a:off x="4359275" y="5289550"/>
            <a:ext cx="2889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c</a:t>
            </a:r>
            <a:endParaRPr/>
          </a:p>
        </p:txBody>
      </p:sp>
      <p:sp>
        <p:nvSpPr>
          <p:cNvPr id="1084" name="Google Shape;1084;p85"/>
          <p:cNvSpPr txBox="1"/>
          <p:nvPr/>
        </p:nvSpPr>
        <p:spPr>
          <a:xfrm>
            <a:off x="5265738" y="4603750"/>
            <a:ext cx="30321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d</a:t>
            </a:r>
            <a:endParaRPr/>
          </a:p>
        </p:txBody>
      </p:sp>
      <p:sp>
        <p:nvSpPr>
          <p:cNvPr id="1085" name="Google Shape;1085;p85"/>
          <p:cNvSpPr txBox="1"/>
          <p:nvPr/>
        </p:nvSpPr>
        <p:spPr>
          <a:xfrm>
            <a:off x="6107113" y="5365750"/>
            <a:ext cx="29845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e</a:t>
            </a:r>
            <a:endParaRPr/>
          </a:p>
        </p:txBody>
      </p:sp>
      <p:sp>
        <p:nvSpPr>
          <p:cNvPr id="1086" name="Google Shape;1086;p85"/>
          <p:cNvSpPr txBox="1"/>
          <p:nvPr/>
        </p:nvSpPr>
        <p:spPr>
          <a:xfrm>
            <a:off x="6188075" y="4527550"/>
            <a:ext cx="287338"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f</a:t>
            </a:r>
            <a:endParaRPr/>
          </a:p>
        </p:txBody>
      </p:sp>
      <p:sp>
        <p:nvSpPr>
          <p:cNvPr id="1087" name="Google Shape;1087;p85"/>
          <p:cNvSpPr txBox="1"/>
          <p:nvPr/>
        </p:nvSpPr>
        <p:spPr>
          <a:xfrm>
            <a:off x="7253288" y="4222750"/>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g</a:t>
            </a:r>
            <a:endParaRPr/>
          </a:p>
        </p:txBody>
      </p:sp>
      <p:sp>
        <p:nvSpPr>
          <p:cNvPr id="1088" name="Google Shape;1088;p85"/>
          <p:cNvSpPr txBox="1"/>
          <p:nvPr/>
        </p:nvSpPr>
        <p:spPr>
          <a:xfrm>
            <a:off x="7248525" y="5289550"/>
            <a:ext cx="3016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h</a:t>
            </a:r>
            <a:endParaRPr/>
          </a:p>
        </p:txBody>
      </p:sp>
      <p:sp>
        <p:nvSpPr>
          <p:cNvPr id="1089" name="Google Shape;1089;p85"/>
          <p:cNvSpPr txBox="1"/>
          <p:nvPr/>
        </p:nvSpPr>
        <p:spPr>
          <a:xfrm>
            <a:off x="8116888" y="4527550"/>
            <a:ext cx="2413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i</a:t>
            </a:r>
            <a:endParaRPr/>
          </a:p>
        </p:txBody>
      </p:sp>
      <p:sp>
        <p:nvSpPr>
          <p:cNvPr id="1090" name="Google Shape;1090;p85"/>
          <p:cNvSpPr txBox="1">
            <a:spLocks noGrp="1"/>
          </p:cNvSpPr>
          <p:nvPr>
            <p:ph type="body" idx="1"/>
          </p:nvPr>
        </p:nvSpPr>
        <p:spPr>
          <a:xfrm>
            <a:off x="242888" y="1357313"/>
            <a:ext cx="2909887" cy="52419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Font typeface="Calibri"/>
              <a:buAutoNum type="arabicPeriod"/>
            </a:pPr>
            <a:r>
              <a:rPr lang="en-US" sz="1600" b="1">
                <a:latin typeface="Consolas"/>
                <a:ea typeface="Consolas"/>
                <a:cs typeface="Consolas"/>
                <a:sym typeface="Consolas"/>
              </a:rPr>
              <a:t>void pow (int x, y)</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 </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float z;</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int p;</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if (y &lt; 0)</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    p = 0 – y;</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else p = y;</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z = 1.0;</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while (p != 0)</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    {</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    z = z * x;</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    p = p – 1;</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    }</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if (y &lt; 0)</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    z = 1.0 / z;</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printf(z);</a:t>
            </a:r>
            <a:endParaRPr sz="1600" b="1" u="sng">
              <a:latin typeface="Consolas"/>
              <a:ea typeface="Consolas"/>
              <a:cs typeface="Consolas"/>
              <a:sym typeface="Consolas"/>
            </a:endParaRPr>
          </a:p>
          <a:p>
            <a:pPr marL="342900" lvl="0" indent="-342900" algn="l" rtl="0">
              <a:spcBef>
                <a:spcPts val="320"/>
              </a:spcBef>
              <a:spcAft>
                <a:spcPts val="0"/>
              </a:spcAft>
              <a:buClr>
                <a:schemeClr val="dk1"/>
              </a:buClr>
              <a:buSzPts val="1600"/>
              <a:buFont typeface="Calibri"/>
              <a:buAutoNum type="arabicPeriod"/>
            </a:pPr>
            <a:r>
              <a:rPr lang="en-US" sz="1600" b="1">
                <a:latin typeface="Consolas"/>
                <a:ea typeface="Consolas"/>
                <a:cs typeface="Consolas"/>
                <a:sym typeface="Consolas"/>
              </a:rPr>
              <a:t>}</a:t>
            </a:r>
            <a:endParaRPr sz="1600" b="1" u="sng">
              <a:latin typeface="Consolas"/>
              <a:ea typeface="Consolas"/>
              <a:cs typeface="Consolas"/>
              <a:sym typeface="Consolas"/>
            </a:endParaRPr>
          </a:p>
          <a:p>
            <a:pPr marL="342900" lvl="0" indent="-241300" algn="l" rtl="0">
              <a:spcBef>
                <a:spcPts val="320"/>
              </a:spcBef>
              <a:spcAft>
                <a:spcPts val="0"/>
              </a:spcAft>
              <a:buClr>
                <a:schemeClr val="dk1"/>
              </a:buClr>
              <a:buSzPts val="1600"/>
              <a:buFont typeface="Calibri"/>
              <a:buNone/>
            </a:pPr>
            <a:endParaRPr sz="1600">
              <a:latin typeface="Consolas"/>
              <a:ea typeface="Consolas"/>
              <a:cs typeface="Consolas"/>
              <a:sym typeface="Consolas"/>
            </a:endParaRPr>
          </a:p>
        </p:txBody>
      </p:sp>
      <p:sp>
        <p:nvSpPr>
          <p:cNvPr id="1091" name="Google Shape;1091;p85"/>
          <p:cNvSpPr/>
          <p:nvPr/>
        </p:nvSpPr>
        <p:spPr>
          <a:xfrm>
            <a:off x="3570288" y="1252538"/>
            <a:ext cx="4572000" cy="1200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pow(x,y)   tính x mũ y với x, y là số nguyên</a:t>
            </a:r>
            <a:endParaRPr sz="1800" u="sng">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INPUT:     giá trị của x và y.</a:t>
            </a:r>
            <a:endParaRPr sz="1800" u="sng">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OUTPUT: in x mũ y ra màn hình.</a:t>
            </a:r>
            <a:endParaRPr sz="1800" u="sng">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u="sng">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86"/>
          <p:cNvSpPr txBox="1">
            <a:spLocks noGrp="1"/>
          </p:cNvSpPr>
          <p:nvPr>
            <p:ph type="title"/>
          </p:nvPr>
        </p:nvSpPr>
        <p:spPr>
          <a:xfrm>
            <a:off x="782638" y="182563"/>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All-DU-Paths vơi biến x</a:t>
            </a:r>
            <a:endParaRPr/>
          </a:p>
        </p:txBody>
      </p:sp>
      <p:grpSp>
        <p:nvGrpSpPr>
          <p:cNvPr id="1098" name="Google Shape;1098;p86"/>
          <p:cNvGrpSpPr/>
          <p:nvPr/>
        </p:nvGrpSpPr>
        <p:grpSpPr>
          <a:xfrm>
            <a:off x="736600" y="1947863"/>
            <a:ext cx="2673350" cy="3573462"/>
            <a:chOff x="735013" y="2559050"/>
            <a:chExt cx="2672626" cy="3571978"/>
          </a:xfrm>
        </p:grpSpPr>
        <p:sp>
          <p:nvSpPr>
            <p:cNvPr id="1099" name="Google Shape;1099;p86"/>
            <p:cNvSpPr/>
            <p:nvPr/>
          </p:nvSpPr>
          <p:spPr>
            <a:xfrm>
              <a:off x="735013" y="2563813"/>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1</a:t>
              </a:r>
              <a:endParaRPr sz="1600" b="1">
                <a:solidFill>
                  <a:schemeClr val="dk1"/>
                </a:solidFill>
                <a:latin typeface="Consolas"/>
                <a:ea typeface="Consolas"/>
                <a:cs typeface="Consolas"/>
                <a:sym typeface="Consolas"/>
              </a:endParaRPr>
            </a:p>
          </p:txBody>
        </p:sp>
        <p:sp>
          <p:nvSpPr>
            <p:cNvPr id="1100" name="Google Shape;1100;p86"/>
            <p:cNvSpPr/>
            <p:nvPr/>
          </p:nvSpPr>
          <p:spPr>
            <a:xfrm>
              <a:off x="825500" y="2559050"/>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01" name="Google Shape;1101;p86"/>
            <p:cNvSpPr/>
            <p:nvPr/>
          </p:nvSpPr>
          <p:spPr>
            <a:xfrm>
              <a:off x="1276350" y="2563813"/>
              <a:ext cx="2131289"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9999"/>
                </a:buClr>
                <a:buSzPts val="1600"/>
                <a:buFont typeface="Arial"/>
                <a:buNone/>
              </a:pPr>
              <a:r>
                <a:rPr lang="en-US" sz="1600" b="1">
                  <a:solidFill>
                    <a:srgbClr val="009999"/>
                  </a:solidFill>
                  <a:latin typeface="Consolas"/>
                  <a:ea typeface="Consolas"/>
                  <a:cs typeface="Consolas"/>
                  <a:sym typeface="Consolas"/>
                </a:rPr>
                <a:t>void pow (int x, y)</a:t>
              </a:r>
              <a:endParaRPr sz="1600" b="1">
                <a:solidFill>
                  <a:schemeClr val="dk1"/>
                </a:solidFill>
                <a:latin typeface="Consolas"/>
                <a:ea typeface="Consolas"/>
                <a:cs typeface="Consolas"/>
                <a:sym typeface="Consolas"/>
              </a:endParaRPr>
            </a:p>
          </p:txBody>
        </p:sp>
        <p:sp>
          <p:nvSpPr>
            <p:cNvPr id="1102" name="Google Shape;1102;p86"/>
            <p:cNvSpPr/>
            <p:nvPr/>
          </p:nvSpPr>
          <p:spPr>
            <a:xfrm>
              <a:off x="735013" y="2771775"/>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2</a:t>
              </a:r>
              <a:endParaRPr sz="1600" b="1">
                <a:solidFill>
                  <a:schemeClr val="dk1"/>
                </a:solidFill>
                <a:latin typeface="Consolas"/>
                <a:ea typeface="Consolas"/>
                <a:cs typeface="Consolas"/>
                <a:sym typeface="Consolas"/>
              </a:endParaRPr>
            </a:p>
          </p:txBody>
        </p:sp>
        <p:sp>
          <p:nvSpPr>
            <p:cNvPr id="1103" name="Google Shape;1103;p86"/>
            <p:cNvSpPr/>
            <p:nvPr/>
          </p:nvSpPr>
          <p:spPr>
            <a:xfrm>
              <a:off x="825500" y="2768600"/>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04" name="Google Shape;1104;p86"/>
            <p:cNvSpPr/>
            <p:nvPr/>
          </p:nvSpPr>
          <p:spPr>
            <a:xfrm>
              <a:off x="1276350" y="2771775"/>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9999"/>
                </a:buClr>
                <a:buSzPts val="1600"/>
                <a:buFont typeface="Arial"/>
                <a:buNone/>
              </a:pPr>
              <a:r>
                <a:rPr lang="en-US" sz="1600" b="1">
                  <a:solidFill>
                    <a:srgbClr val="009999"/>
                  </a:solidFill>
                  <a:latin typeface="Consolas"/>
                  <a:ea typeface="Consolas"/>
                  <a:cs typeface="Consolas"/>
                  <a:sym typeface="Consolas"/>
                </a:rPr>
                <a:t>{</a:t>
              </a:r>
              <a:endParaRPr/>
            </a:p>
          </p:txBody>
        </p:sp>
        <p:sp>
          <p:nvSpPr>
            <p:cNvPr id="1105" name="Google Shape;1105;p86"/>
            <p:cNvSpPr/>
            <p:nvPr/>
          </p:nvSpPr>
          <p:spPr>
            <a:xfrm>
              <a:off x="735013" y="2978150"/>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3</a:t>
              </a:r>
              <a:endParaRPr sz="1600" b="1">
                <a:solidFill>
                  <a:schemeClr val="dk1"/>
                </a:solidFill>
                <a:latin typeface="Consolas"/>
                <a:ea typeface="Consolas"/>
                <a:cs typeface="Consolas"/>
                <a:sym typeface="Consolas"/>
              </a:endParaRPr>
            </a:p>
          </p:txBody>
        </p:sp>
        <p:sp>
          <p:nvSpPr>
            <p:cNvPr id="1106" name="Google Shape;1106;p86"/>
            <p:cNvSpPr/>
            <p:nvPr/>
          </p:nvSpPr>
          <p:spPr>
            <a:xfrm>
              <a:off x="825500" y="2974975"/>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07" name="Google Shape;1107;p86"/>
            <p:cNvSpPr/>
            <p:nvPr/>
          </p:nvSpPr>
          <p:spPr>
            <a:xfrm>
              <a:off x="1276350" y="2978150"/>
              <a:ext cx="897385"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9999"/>
                </a:buClr>
                <a:buSzPts val="1600"/>
                <a:buFont typeface="Arial"/>
                <a:buNone/>
              </a:pPr>
              <a:r>
                <a:rPr lang="en-US" sz="1600" b="1">
                  <a:solidFill>
                    <a:srgbClr val="009999"/>
                  </a:solidFill>
                  <a:latin typeface="Consolas"/>
                  <a:ea typeface="Consolas"/>
                  <a:cs typeface="Consolas"/>
                  <a:sym typeface="Consolas"/>
                </a:rPr>
                <a:t>float z;</a:t>
              </a:r>
              <a:endParaRPr/>
            </a:p>
          </p:txBody>
        </p:sp>
        <p:sp>
          <p:nvSpPr>
            <p:cNvPr id="1108" name="Google Shape;1108;p86"/>
            <p:cNvSpPr/>
            <p:nvPr/>
          </p:nvSpPr>
          <p:spPr>
            <a:xfrm>
              <a:off x="735013" y="3187700"/>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4</a:t>
              </a:r>
              <a:endParaRPr sz="1600" b="1">
                <a:solidFill>
                  <a:schemeClr val="dk1"/>
                </a:solidFill>
                <a:latin typeface="Consolas"/>
                <a:ea typeface="Consolas"/>
                <a:cs typeface="Consolas"/>
                <a:sym typeface="Consolas"/>
              </a:endParaRPr>
            </a:p>
          </p:txBody>
        </p:sp>
        <p:sp>
          <p:nvSpPr>
            <p:cNvPr id="1109" name="Google Shape;1109;p86"/>
            <p:cNvSpPr/>
            <p:nvPr/>
          </p:nvSpPr>
          <p:spPr>
            <a:xfrm>
              <a:off x="825500" y="3182938"/>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10" name="Google Shape;1110;p86"/>
            <p:cNvSpPr/>
            <p:nvPr/>
          </p:nvSpPr>
          <p:spPr>
            <a:xfrm>
              <a:off x="1276350" y="3187700"/>
              <a:ext cx="673038"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9999"/>
                </a:buClr>
                <a:buSzPts val="1600"/>
                <a:buFont typeface="Arial"/>
                <a:buNone/>
              </a:pPr>
              <a:r>
                <a:rPr lang="en-US" sz="1600" b="1">
                  <a:solidFill>
                    <a:srgbClr val="009999"/>
                  </a:solidFill>
                  <a:latin typeface="Consolas"/>
                  <a:ea typeface="Consolas"/>
                  <a:cs typeface="Consolas"/>
                  <a:sym typeface="Consolas"/>
                </a:rPr>
                <a:t>int p;</a:t>
              </a:r>
              <a:endParaRPr/>
            </a:p>
          </p:txBody>
        </p:sp>
        <p:sp>
          <p:nvSpPr>
            <p:cNvPr id="1111" name="Google Shape;1111;p86"/>
            <p:cNvSpPr/>
            <p:nvPr/>
          </p:nvSpPr>
          <p:spPr>
            <a:xfrm>
              <a:off x="735013" y="3394075"/>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5</a:t>
              </a:r>
              <a:endParaRPr sz="1600" b="1">
                <a:solidFill>
                  <a:schemeClr val="dk1"/>
                </a:solidFill>
                <a:latin typeface="Consolas"/>
                <a:ea typeface="Consolas"/>
                <a:cs typeface="Consolas"/>
                <a:sym typeface="Consolas"/>
              </a:endParaRPr>
            </a:p>
          </p:txBody>
        </p:sp>
        <p:sp>
          <p:nvSpPr>
            <p:cNvPr id="1112" name="Google Shape;1112;p86"/>
            <p:cNvSpPr/>
            <p:nvPr/>
          </p:nvSpPr>
          <p:spPr>
            <a:xfrm>
              <a:off x="825500" y="3390900"/>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13" name="Google Shape;1113;p86"/>
            <p:cNvSpPr/>
            <p:nvPr/>
          </p:nvSpPr>
          <p:spPr>
            <a:xfrm>
              <a:off x="1276350" y="3394075"/>
              <a:ext cx="1121731"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9999"/>
                </a:buClr>
                <a:buSzPts val="1600"/>
                <a:buFont typeface="Arial"/>
                <a:buNone/>
              </a:pPr>
              <a:r>
                <a:rPr lang="en-US" sz="1600" b="1">
                  <a:solidFill>
                    <a:srgbClr val="009999"/>
                  </a:solidFill>
                  <a:latin typeface="Consolas"/>
                  <a:ea typeface="Consolas"/>
                  <a:cs typeface="Consolas"/>
                  <a:sym typeface="Consolas"/>
                </a:rPr>
                <a:t>if (y &lt; 0)</a:t>
              </a:r>
              <a:endParaRPr/>
            </a:p>
          </p:txBody>
        </p:sp>
        <p:sp>
          <p:nvSpPr>
            <p:cNvPr id="1114" name="Google Shape;1114;p86"/>
            <p:cNvSpPr/>
            <p:nvPr/>
          </p:nvSpPr>
          <p:spPr>
            <a:xfrm>
              <a:off x="735013" y="3600450"/>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6</a:t>
              </a:r>
              <a:endParaRPr sz="1600" b="1">
                <a:solidFill>
                  <a:schemeClr val="dk1"/>
                </a:solidFill>
                <a:latin typeface="Consolas"/>
                <a:ea typeface="Consolas"/>
                <a:cs typeface="Consolas"/>
                <a:sym typeface="Consolas"/>
              </a:endParaRPr>
            </a:p>
          </p:txBody>
        </p:sp>
        <p:sp>
          <p:nvSpPr>
            <p:cNvPr id="1115" name="Google Shape;1115;p86"/>
            <p:cNvSpPr/>
            <p:nvPr/>
          </p:nvSpPr>
          <p:spPr>
            <a:xfrm>
              <a:off x="825500" y="3597275"/>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16" name="Google Shape;1116;p86"/>
            <p:cNvSpPr/>
            <p:nvPr/>
          </p:nvSpPr>
          <p:spPr>
            <a:xfrm>
              <a:off x="1276350" y="3600450"/>
              <a:ext cx="1570424"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r>
                <a:rPr lang="en-US" sz="1600" b="1">
                  <a:solidFill>
                    <a:srgbClr val="009999"/>
                  </a:solidFill>
                  <a:latin typeface="Consolas"/>
                  <a:ea typeface="Consolas"/>
                  <a:cs typeface="Consolas"/>
                  <a:sym typeface="Consolas"/>
                </a:rPr>
                <a:t>p = 0 – y;</a:t>
              </a:r>
              <a:endParaRPr/>
            </a:p>
          </p:txBody>
        </p:sp>
        <p:sp>
          <p:nvSpPr>
            <p:cNvPr id="1117" name="Google Shape;1117;p86"/>
            <p:cNvSpPr/>
            <p:nvPr/>
          </p:nvSpPr>
          <p:spPr>
            <a:xfrm>
              <a:off x="735013" y="3810000"/>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7</a:t>
              </a:r>
              <a:endParaRPr sz="1600" b="1">
                <a:solidFill>
                  <a:schemeClr val="dk1"/>
                </a:solidFill>
                <a:latin typeface="Consolas"/>
                <a:ea typeface="Consolas"/>
                <a:cs typeface="Consolas"/>
                <a:sym typeface="Consolas"/>
              </a:endParaRPr>
            </a:p>
          </p:txBody>
        </p:sp>
        <p:sp>
          <p:nvSpPr>
            <p:cNvPr id="1118" name="Google Shape;1118;p86"/>
            <p:cNvSpPr/>
            <p:nvPr/>
          </p:nvSpPr>
          <p:spPr>
            <a:xfrm>
              <a:off x="825500" y="3805238"/>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19" name="Google Shape;1119;p86"/>
            <p:cNvSpPr/>
            <p:nvPr/>
          </p:nvSpPr>
          <p:spPr>
            <a:xfrm>
              <a:off x="1276350" y="3810000"/>
              <a:ext cx="1233904"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else p = y;</a:t>
              </a:r>
              <a:endParaRPr sz="1600" b="1">
                <a:solidFill>
                  <a:schemeClr val="dk1"/>
                </a:solidFill>
                <a:latin typeface="Consolas"/>
                <a:ea typeface="Consolas"/>
                <a:cs typeface="Consolas"/>
                <a:sym typeface="Consolas"/>
              </a:endParaRPr>
            </a:p>
          </p:txBody>
        </p:sp>
        <p:sp>
          <p:nvSpPr>
            <p:cNvPr id="1120" name="Google Shape;1120;p86"/>
            <p:cNvSpPr/>
            <p:nvPr/>
          </p:nvSpPr>
          <p:spPr>
            <a:xfrm>
              <a:off x="735013" y="4016375"/>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8</a:t>
              </a:r>
              <a:endParaRPr sz="1600" b="1">
                <a:solidFill>
                  <a:schemeClr val="dk1"/>
                </a:solidFill>
                <a:latin typeface="Consolas"/>
                <a:ea typeface="Consolas"/>
                <a:cs typeface="Consolas"/>
                <a:sym typeface="Consolas"/>
              </a:endParaRPr>
            </a:p>
          </p:txBody>
        </p:sp>
        <p:sp>
          <p:nvSpPr>
            <p:cNvPr id="1121" name="Google Shape;1121;p86"/>
            <p:cNvSpPr/>
            <p:nvPr/>
          </p:nvSpPr>
          <p:spPr>
            <a:xfrm>
              <a:off x="825500" y="4011613"/>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22" name="Google Shape;1122;p86"/>
            <p:cNvSpPr/>
            <p:nvPr/>
          </p:nvSpPr>
          <p:spPr>
            <a:xfrm>
              <a:off x="1276350" y="4016375"/>
              <a:ext cx="897385"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9999"/>
                </a:buClr>
                <a:buSzPts val="1600"/>
                <a:buFont typeface="Arial"/>
                <a:buNone/>
              </a:pPr>
              <a:r>
                <a:rPr lang="en-US" sz="1600" b="1">
                  <a:solidFill>
                    <a:srgbClr val="009999"/>
                  </a:solidFill>
                  <a:latin typeface="Consolas"/>
                  <a:ea typeface="Consolas"/>
                  <a:cs typeface="Consolas"/>
                  <a:sym typeface="Consolas"/>
                </a:rPr>
                <a:t>z = 1.0;</a:t>
              </a:r>
              <a:endParaRPr sz="1600" b="1">
                <a:solidFill>
                  <a:schemeClr val="dk1"/>
                </a:solidFill>
                <a:latin typeface="Consolas"/>
                <a:ea typeface="Consolas"/>
                <a:cs typeface="Consolas"/>
                <a:sym typeface="Consolas"/>
              </a:endParaRPr>
            </a:p>
          </p:txBody>
        </p:sp>
        <p:sp>
          <p:nvSpPr>
            <p:cNvPr id="1123" name="Google Shape;1123;p86"/>
            <p:cNvSpPr/>
            <p:nvPr/>
          </p:nvSpPr>
          <p:spPr>
            <a:xfrm>
              <a:off x="735013" y="4224338"/>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9</a:t>
              </a:r>
              <a:endParaRPr sz="1600" b="1">
                <a:solidFill>
                  <a:schemeClr val="dk1"/>
                </a:solidFill>
                <a:latin typeface="Consolas"/>
                <a:ea typeface="Consolas"/>
                <a:cs typeface="Consolas"/>
                <a:sym typeface="Consolas"/>
              </a:endParaRPr>
            </a:p>
          </p:txBody>
        </p:sp>
        <p:sp>
          <p:nvSpPr>
            <p:cNvPr id="1124" name="Google Shape;1124;p86"/>
            <p:cNvSpPr/>
            <p:nvPr/>
          </p:nvSpPr>
          <p:spPr>
            <a:xfrm>
              <a:off x="825500" y="4221163"/>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25" name="Google Shape;1125;p86"/>
            <p:cNvSpPr/>
            <p:nvPr/>
          </p:nvSpPr>
          <p:spPr>
            <a:xfrm>
              <a:off x="1276350" y="4224338"/>
              <a:ext cx="1570424"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9999"/>
                </a:buClr>
                <a:buSzPts val="1600"/>
                <a:buFont typeface="Arial"/>
                <a:buNone/>
              </a:pPr>
              <a:r>
                <a:rPr lang="en-US" sz="1600" b="1">
                  <a:solidFill>
                    <a:srgbClr val="009999"/>
                  </a:solidFill>
                  <a:latin typeface="Consolas"/>
                  <a:ea typeface="Consolas"/>
                  <a:cs typeface="Consolas"/>
                  <a:sym typeface="Consolas"/>
                </a:rPr>
                <a:t>while (p != 0)</a:t>
              </a:r>
              <a:endParaRPr/>
            </a:p>
          </p:txBody>
        </p:sp>
        <p:sp>
          <p:nvSpPr>
            <p:cNvPr id="1126" name="Google Shape;1126;p86"/>
            <p:cNvSpPr/>
            <p:nvPr/>
          </p:nvSpPr>
          <p:spPr>
            <a:xfrm>
              <a:off x="735013" y="4432300"/>
              <a:ext cx="224346"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10</a:t>
              </a:r>
              <a:endParaRPr sz="1600" b="1">
                <a:solidFill>
                  <a:schemeClr val="dk1"/>
                </a:solidFill>
                <a:latin typeface="Consolas"/>
                <a:ea typeface="Consolas"/>
                <a:cs typeface="Consolas"/>
                <a:sym typeface="Consolas"/>
              </a:endParaRPr>
            </a:p>
          </p:txBody>
        </p:sp>
        <p:sp>
          <p:nvSpPr>
            <p:cNvPr id="1127" name="Google Shape;1127;p86"/>
            <p:cNvSpPr/>
            <p:nvPr/>
          </p:nvSpPr>
          <p:spPr>
            <a:xfrm>
              <a:off x="915988" y="4427538"/>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28" name="Google Shape;1128;p86"/>
            <p:cNvSpPr/>
            <p:nvPr/>
          </p:nvSpPr>
          <p:spPr>
            <a:xfrm>
              <a:off x="1276350" y="4432300"/>
              <a:ext cx="560865"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9999"/>
                </a:buClr>
                <a:buSzPts val="1600"/>
                <a:buFont typeface="Arial"/>
                <a:buNone/>
              </a:pPr>
              <a:r>
                <a:rPr lang="en-US" sz="1600" b="1">
                  <a:solidFill>
                    <a:srgbClr val="009999"/>
                  </a:solidFill>
                  <a:latin typeface="Consolas"/>
                  <a:ea typeface="Consolas"/>
                  <a:cs typeface="Consolas"/>
                  <a:sym typeface="Consolas"/>
                </a:rPr>
                <a:t>    {</a:t>
              </a:r>
              <a:endParaRPr/>
            </a:p>
          </p:txBody>
        </p:sp>
        <p:sp>
          <p:nvSpPr>
            <p:cNvPr id="1129" name="Google Shape;1129;p86"/>
            <p:cNvSpPr/>
            <p:nvPr/>
          </p:nvSpPr>
          <p:spPr>
            <a:xfrm>
              <a:off x="735013" y="4640263"/>
              <a:ext cx="224346"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11</a:t>
              </a:r>
              <a:endParaRPr sz="1600" b="1">
                <a:solidFill>
                  <a:schemeClr val="dk1"/>
                </a:solidFill>
                <a:latin typeface="Consolas"/>
                <a:ea typeface="Consolas"/>
                <a:cs typeface="Consolas"/>
                <a:sym typeface="Consolas"/>
              </a:endParaRPr>
            </a:p>
          </p:txBody>
        </p:sp>
        <p:sp>
          <p:nvSpPr>
            <p:cNvPr id="1130" name="Google Shape;1130;p86"/>
            <p:cNvSpPr/>
            <p:nvPr/>
          </p:nvSpPr>
          <p:spPr>
            <a:xfrm>
              <a:off x="915988" y="4637088"/>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31" name="Google Shape;1131;p86"/>
            <p:cNvSpPr/>
            <p:nvPr/>
          </p:nvSpPr>
          <p:spPr>
            <a:xfrm>
              <a:off x="1276350" y="4640263"/>
              <a:ext cx="1570424"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9999"/>
                </a:buClr>
                <a:buSzPts val="1600"/>
                <a:buFont typeface="Arial"/>
                <a:buNone/>
              </a:pPr>
              <a:r>
                <a:rPr lang="en-US" sz="1600" b="1">
                  <a:solidFill>
                    <a:srgbClr val="009999"/>
                  </a:solidFill>
                  <a:latin typeface="Consolas"/>
                  <a:ea typeface="Consolas"/>
                  <a:cs typeface="Consolas"/>
                  <a:sym typeface="Consolas"/>
                </a:rPr>
                <a:t>    z = z * x;</a:t>
              </a:r>
              <a:endParaRPr/>
            </a:p>
          </p:txBody>
        </p:sp>
        <p:sp>
          <p:nvSpPr>
            <p:cNvPr id="1132" name="Google Shape;1132;p86"/>
            <p:cNvSpPr/>
            <p:nvPr/>
          </p:nvSpPr>
          <p:spPr>
            <a:xfrm>
              <a:off x="735013" y="4846638"/>
              <a:ext cx="224346"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12</a:t>
              </a:r>
              <a:endParaRPr sz="1600" b="1">
                <a:solidFill>
                  <a:schemeClr val="dk1"/>
                </a:solidFill>
                <a:latin typeface="Consolas"/>
                <a:ea typeface="Consolas"/>
                <a:cs typeface="Consolas"/>
                <a:sym typeface="Consolas"/>
              </a:endParaRPr>
            </a:p>
          </p:txBody>
        </p:sp>
        <p:sp>
          <p:nvSpPr>
            <p:cNvPr id="1133" name="Google Shape;1133;p86"/>
            <p:cNvSpPr/>
            <p:nvPr/>
          </p:nvSpPr>
          <p:spPr>
            <a:xfrm>
              <a:off x="915988" y="4843463"/>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34" name="Google Shape;1134;p86"/>
            <p:cNvSpPr/>
            <p:nvPr/>
          </p:nvSpPr>
          <p:spPr>
            <a:xfrm>
              <a:off x="1276350" y="4846638"/>
              <a:ext cx="1570424"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chemeClr val="dk1"/>
                </a:buClr>
                <a:buSzPts val="1600"/>
                <a:buFont typeface="Arial"/>
                <a:buNone/>
              </a:pPr>
              <a:r>
                <a:rPr lang="en-US" sz="1600" b="1">
                  <a:solidFill>
                    <a:schemeClr val="dk1"/>
                  </a:solidFill>
                  <a:latin typeface="Consolas"/>
                  <a:ea typeface="Consolas"/>
                  <a:cs typeface="Consolas"/>
                  <a:sym typeface="Consolas"/>
                </a:rPr>
                <a:t>    p = p – 1;</a:t>
              </a:r>
              <a:endParaRPr/>
            </a:p>
          </p:txBody>
        </p:sp>
        <p:sp>
          <p:nvSpPr>
            <p:cNvPr id="1135" name="Google Shape;1135;p86"/>
            <p:cNvSpPr/>
            <p:nvPr/>
          </p:nvSpPr>
          <p:spPr>
            <a:xfrm>
              <a:off x="735013" y="5053013"/>
              <a:ext cx="224346"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13</a:t>
              </a:r>
              <a:endParaRPr sz="1600" b="1">
                <a:solidFill>
                  <a:schemeClr val="dk1"/>
                </a:solidFill>
                <a:latin typeface="Consolas"/>
                <a:ea typeface="Consolas"/>
                <a:cs typeface="Consolas"/>
                <a:sym typeface="Consolas"/>
              </a:endParaRPr>
            </a:p>
          </p:txBody>
        </p:sp>
        <p:sp>
          <p:nvSpPr>
            <p:cNvPr id="1136" name="Google Shape;1136;p86"/>
            <p:cNvSpPr/>
            <p:nvPr/>
          </p:nvSpPr>
          <p:spPr>
            <a:xfrm>
              <a:off x="915988" y="5049838"/>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37" name="Google Shape;1137;p86"/>
            <p:cNvSpPr/>
            <p:nvPr/>
          </p:nvSpPr>
          <p:spPr>
            <a:xfrm>
              <a:off x="1276350" y="5053013"/>
              <a:ext cx="560865"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chemeClr val="dk1"/>
                </a:buClr>
                <a:buSzPts val="1600"/>
                <a:buFont typeface="Arial"/>
                <a:buNone/>
              </a:pPr>
              <a:r>
                <a:rPr lang="en-US" sz="1600" b="1">
                  <a:solidFill>
                    <a:schemeClr val="dk1"/>
                  </a:solidFill>
                  <a:latin typeface="Consolas"/>
                  <a:ea typeface="Consolas"/>
                  <a:cs typeface="Consolas"/>
                  <a:sym typeface="Consolas"/>
                </a:rPr>
                <a:t>    }</a:t>
              </a:r>
              <a:endParaRPr/>
            </a:p>
          </p:txBody>
        </p:sp>
        <p:sp>
          <p:nvSpPr>
            <p:cNvPr id="1138" name="Google Shape;1138;p86"/>
            <p:cNvSpPr/>
            <p:nvPr/>
          </p:nvSpPr>
          <p:spPr>
            <a:xfrm>
              <a:off x="735013" y="5262563"/>
              <a:ext cx="224346"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14</a:t>
              </a:r>
              <a:endParaRPr sz="1600" b="1">
                <a:solidFill>
                  <a:schemeClr val="dk1"/>
                </a:solidFill>
                <a:latin typeface="Consolas"/>
                <a:ea typeface="Consolas"/>
                <a:cs typeface="Consolas"/>
                <a:sym typeface="Consolas"/>
              </a:endParaRPr>
            </a:p>
          </p:txBody>
        </p:sp>
        <p:sp>
          <p:nvSpPr>
            <p:cNvPr id="1139" name="Google Shape;1139;p86"/>
            <p:cNvSpPr/>
            <p:nvPr/>
          </p:nvSpPr>
          <p:spPr>
            <a:xfrm>
              <a:off x="915988" y="5257800"/>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40" name="Google Shape;1140;p86"/>
            <p:cNvSpPr/>
            <p:nvPr/>
          </p:nvSpPr>
          <p:spPr>
            <a:xfrm>
              <a:off x="1276350" y="5262563"/>
              <a:ext cx="1121731"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if (y &lt; 0)</a:t>
              </a:r>
              <a:endParaRPr sz="1600" b="1">
                <a:solidFill>
                  <a:schemeClr val="dk1"/>
                </a:solidFill>
                <a:latin typeface="Consolas"/>
                <a:ea typeface="Consolas"/>
                <a:cs typeface="Consolas"/>
                <a:sym typeface="Consolas"/>
              </a:endParaRPr>
            </a:p>
          </p:txBody>
        </p:sp>
        <p:sp>
          <p:nvSpPr>
            <p:cNvPr id="1141" name="Google Shape;1141;p86"/>
            <p:cNvSpPr/>
            <p:nvPr/>
          </p:nvSpPr>
          <p:spPr>
            <a:xfrm>
              <a:off x="735013" y="5468938"/>
              <a:ext cx="224346"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15</a:t>
              </a:r>
              <a:endParaRPr sz="1600" b="1">
                <a:solidFill>
                  <a:schemeClr val="dk1"/>
                </a:solidFill>
                <a:latin typeface="Consolas"/>
                <a:ea typeface="Consolas"/>
                <a:cs typeface="Consolas"/>
                <a:sym typeface="Consolas"/>
              </a:endParaRPr>
            </a:p>
          </p:txBody>
        </p:sp>
        <p:sp>
          <p:nvSpPr>
            <p:cNvPr id="1142" name="Google Shape;1142;p86"/>
            <p:cNvSpPr/>
            <p:nvPr/>
          </p:nvSpPr>
          <p:spPr>
            <a:xfrm>
              <a:off x="915988" y="5465763"/>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43" name="Google Shape;1143;p86"/>
            <p:cNvSpPr/>
            <p:nvPr/>
          </p:nvSpPr>
          <p:spPr>
            <a:xfrm>
              <a:off x="1276350" y="5468938"/>
              <a:ext cx="1794769"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z = 1.0 / z;</a:t>
              </a:r>
              <a:endParaRPr sz="1600" b="1">
                <a:solidFill>
                  <a:schemeClr val="dk1"/>
                </a:solidFill>
                <a:latin typeface="Consolas"/>
                <a:ea typeface="Consolas"/>
                <a:cs typeface="Consolas"/>
                <a:sym typeface="Consolas"/>
              </a:endParaRPr>
            </a:p>
          </p:txBody>
        </p:sp>
        <p:sp>
          <p:nvSpPr>
            <p:cNvPr id="1144" name="Google Shape;1144;p86"/>
            <p:cNvSpPr/>
            <p:nvPr/>
          </p:nvSpPr>
          <p:spPr>
            <a:xfrm>
              <a:off x="735013" y="5678488"/>
              <a:ext cx="224346"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16</a:t>
              </a:r>
              <a:endParaRPr sz="1600" b="1">
                <a:solidFill>
                  <a:schemeClr val="dk1"/>
                </a:solidFill>
                <a:latin typeface="Consolas"/>
                <a:ea typeface="Consolas"/>
                <a:cs typeface="Consolas"/>
                <a:sym typeface="Consolas"/>
              </a:endParaRPr>
            </a:p>
          </p:txBody>
        </p:sp>
        <p:sp>
          <p:nvSpPr>
            <p:cNvPr id="1145" name="Google Shape;1145;p86"/>
            <p:cNvSpPr/>
            <p:nvPr/>
          </p:nvSpPr>
          <p:spPr>
            <a:xfrm>
              <a:off x="915988" y="5673725"/>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46" name="Google Shape;1146;p86"/>
            <p:cNvSpPr/>
            <p:nvPr/>
          </p:nvSpPr>
          <p:spPr>
            <a:xfrm>
              <a:off x="1276350" y="5678488"/>
              <a:ext cx="1121731"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printf(z);</a:t>
              </a:r>
              <a:endParaRPr sz="1600" b="1">
                <a:solidFill>
                  <a:schemeClr val="dk1"/>
                </a:solidFill>
                <a:latin typeface="Consolas"/>
                <a:ea typeface="Consolas"/>
                <a:cs typeface="Consolas"/>
                <a:sym typeface="Consolas"/>
              </a:endParaRPr>
            </a:p>
          </p:txBody>
        </p:sp>
        <p:sp>
          <p:nvSpPr>
            <p:cNvPr id="1147" name="Google Shape;1147;p86"/>
            <p:cNvSpPr/>
            <p:nvPr/>
          </p:nvSpPr>
          <p:spPr>
            <a:xfrm>
              <a:off x="735013" y="5884863"/>
              <a:ext cx="224346"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17</a:t>
              </a:r>
              <a:endParaRPr sz="1600" b="1">
                <a:solidFill>
                  <a:schemeClr val="dk1"/>
                </a:solidFill>
                <a:latin typeface="Consolas"/>
                <a:ea typeface="Consolas"/>
                <a:cs typeface="Consolas"/>
                <a:sym typeface="Consolas"/>
              </a:endParaRPr>
            </a:p>
          </p:txBody>
        </p:sp>
        <p:sp>
          <p:nvSpPr>
            <p:cNvPr id="1148" name="Google Shape;1148;p86"/>
            <p:cNvSpPr/>
            <p:nvPr/>
          </p:nvSpPr>
          <p:spPr>
            <a:xfrm>
              <a:off x="915988" y="5880100"/>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 </a:t>
              </a:r>
              <a:endParaRPr sz="1600" b="1">
                <a:solidFill>
                  <a:schemeClr val="dk1"/>
                </a:solidFill>
                <a:latin typeface="Consolas"/>
                <a:ea typeface="Consolas"/>
                <a:cs typeface="Consolas"/>
                <a:sym typeface="Consolas"/>
              </a:endParaRPr>
            </a:p>
          </p:txBody>
        </p:sp>
        <p:sp>
          <p:nvSpPr>
            <p:cNvPr id="1149" name="Google Shape;1149;p86"/>
            <p:cNvSpPr/>
            <p:nvPr/>
          </p:nvSpPr>
          <p:spPr>
            <a:xfrm>
              <a:off x="1276350" y="5884863"/>
              <a:ext cx="112173" cy="246165"/>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rgbClr val="000000"/>
                </a:buClr>
                <a:buSzPts val="1600"/>
                <a:buFont typeface="Arial"/>
                <a:buNone/>
              </a:pPr>
              <a:r>
                <a:rPr lang="en-US" sz="1600" b="1">
                  <a:solidFill>
                    <a:srgbClr val="000000"/>
                  </a:solidFill>
                  <a:latin typeface="Consolas"/>
                  <a:ea typeface="Consolas"/>
                  <a:cs typeface="Consolas"/>
                  <a:sym typeface="Consolas"/>
                </a:rPr>
                <a:t>}</a:t>
              </a:r>
              <a:endParaRPr sz="1600" b="1">
                <a:solidFill>
                  <a:schemeClr val="dk1"/>
                </a:solidFill>
                <a:latin typeface="Consolas"/>
                <a:ea typeface="Consolas"/>
                <a:cs typeface="Consolas"/>
                <a:sym typeface="Consolas"/>
              </a:endParaRPr>
            </a:p>
          </p:txBody>
        </p:sp>
      </p:grpSp>
      <p:sp>
        <p:nvSpPr>
          <p:cNvPr id="1150" name="Google Shape;1150;p86"/>
          <p:cNvSpPr/>
          <p:nvPr/>
        </p:nvSpPr>
        <p:spPr>
          <a:xfrm>
            <a:off x="3048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51" name="Google Shape;1151;p86"/>
          <p:cNvSpPr/>
          <p:nvPr/>
        </p:nvSpPr>
        <p:spPr>
          <a:xfrm>
            <a:off x="39624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52" name="Google Shape;1152;p86"/>
          <p:cNvSpPr/>
          <p:nvPr/>
        </p:nvSpPr>
        <p:spPr>
          <a:xfrm>
            <a:off x="4953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53" name="Google Shape;1153;p86"/>
          <p:cNvSpPr/>
          <p:nvPr/>
        </p:nvSpPr>
        <p:spPr>
          <a:xfrm>
            <a:off x="6872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54" name="Google Shape;1154;p86"/>
          <p:cNvSpPr/>
          <p:nvPr/>
        </p:nvSpPr>
        <p:spPr>
          <a:xfrm>
            <a:off x="5957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55" name="Google Shape;1155;p86"/>
          <p:cNvSpPr/>
          <p:nvPr/>
        </p:nvSpPr>
        <p:spPr>
          <a:xfrm>
            <a:off x="7862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56" name="Google Shape;1156;p86"/>
          <p:cNvSpPr/>
          <p:nvPr/>
        </p:nvSpPr>
        <p:spPr>
          <a:xfrm>
            <a:off x="8777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57" name="Google Shape;1157;p86"/>
          <p:cNvSpPr txBox="1"/>
          <p:nvPr/>
        </p:nvSpPr>
        <p:spPr>
          <a:xfrm>
            <a:off x="3048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a:t>
            </a:r>
            <a:endParaRPr/>
          </a:p>
        </p:txBody>
      </p:sp>
      <p:sp>
        <p:nvSpPr>
          <p:cNvPr id="1158" name="Google Shape;1158;p86"/>
          <p:cNvSpPr txBox="1"/>
          <p:nvPr/>
        </p:nvSpPr>
        <p:spPr>
          <a:xfrm>
            <a:off x="39624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5</a:t>
            </a:r>
            <a:endParaRPr/>
          </a:p>
        </p:txBody>
      </p:sp>
      <p:sp>
        <p:nvSpPr>
          <p:cNvPr id="1159" name="Google Shape;1159;p86"/>
          <p:cNvSpPr txBox="1"/>
          <p:nvPr/>
        </p:nvSpPr>
        <p:spPr>
          <a:xfrm>
            <a:off x="4953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8</a:t>
            </a:r>
            <a:endParaRPr/>
          </a:p>
        </p:txBody>
      </p:sp>
      <p:sp>
        <p:nvSpPr>
          <p:cNvPr id="1160" name="Google Shape;1160;p86"/>
          <p:cNvSpPr txBox="1"/>
          <p:nvPr/>
        </p:nvSpPr>
        <p:spPr>
          <a:xfrm>
            <a:off x="5957888"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9</a:t>
            </a:r>
            <a:endParaRPr/>
          </a:p>
        </p:txBody>
      </p:sp>
      <p:sp>
        <p:nvSpPr>
          <p:cNvPr id="1161" name="Google Shape;1161;p86"/>
          <p:cNvSpPr txBox="1"/>
          <p:nvPr/>
        </p:nvSpPr>
        <p:spPr>
          <a:xfrm>
            <a:off x="78009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16</a:t>
            </a:r>
            <a:endParaRPr/>
          </a:p>
        </p:txBody>
      </p:sp>
      <p:sp>
        <p:nvSpPr>
          <p:cNvPr id="1162" name="Google Shape;1162;p86"/>
          <p:cNvSpPr txBox="1"/>
          <p:nvPr/>
        </p:nvSpPr>
        <p:spPr>
          <a:xfrm>
            <a:off x="68103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14</a:t>
            </a:r>
            <a:endParaRPr/>
          </a:p>
        </p:txBody>
      </p:sp>
      <p:cxnSp>
        <p:nvCxnSpPr>
          <p:cNvPr id="1163" name="Google Shape;1163;p86"/>
          <p:cNvCxnSpPr/>
          <p:nvPr/>
        </p:nvCxnSpPr>
        <p:spPr>
          <a:xfrm>
            <a:off x="3352800" y="3962400"/>
            <a:ext cx="609600" cy="0"/>
          </a:xfrm>
          <a:prstGeom prst="straightConnector1">
            <a:avLst/>
          </a:prstGeom>
          <a:noFill/>
          <a:ln w="12700" cap="flat" cmpd="sng">
            <a:solidFill>
              <a:srgbClr val="008080"/>
            </a:solidFill>
            <a:prstDash val="solid"/>
            <a:round/>
            <a:headEnd type="none" w="sm" len="sm"/>
            <a:tailEnd type="triangle" w="lg" len="lg"/>
          </a:ln>
        </p:spPr>
      </p:cxnSp>
      <p:cxnSp>
        <p:nvCxnSpPr>
          <p:cNvPr id="1164" name="Google Shape;1164;p86"/>
          <p:cNvCxnSpPr/>
          <p:nvPr/>
        </p:nvCxnSpPr>
        <p:spPr>
          <a:xfrm>
            <a:off x="5257800" y="3962400"/>
            <a:ext cx="685800" cy="0"/>
          </a:xfrm>
          <a:prstGeom prst="straightConnector1">
            <a:avLst/>
          </a:prstGeom>
          <a:noFill/>
          <a:ln w="12700" cap="flat" cmpd="sng">
            <a:solidFill>
              <a:srgbClr val="008080"/>
            </a:solidFill>
            <a:prstDash val="solid"/>
            <a:round/>
            <a:headEnd type="none" w="sm" len="sm"/>
            <a:tailEnd type="triangle" w="lg" len="lg"/>
          </a:ln>
        </p:spPr>
      </p:cxnSp>
      <p:cxnSp>
        <p:nvCxnSpPr>
          <p:cNvPr id="1165" name="Google Shape;1165;p86"/>
          <p:cNvCxnSpPr/>
          <p:nvPr/>
        </p:nvCxnSpPr>
        <p:spPr>
          <a:xfrm>
            <a:off x="6262688" y="396240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166" name="Google Shape;1166;p86"/>
          <p:cNvCxnSpPr/>
          <p:nvPr/>
        </p:nvCxnSpPr>
        <p:spPr>
          <a:xfrm>
            <a:off x="8167688" y="396240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167" name="Google Shape;1167;p86"/>
          <p:cNvCxnSpPr>
            <a:stCxn id="1158" idx="0"/>
            <a:endCxn id="1159" idx="0"/>
          </p:cNvCxnSpPr>
          <p:nvPr/>
        </p:nvCxnSpPr>
        <p:spPr>
          <a:xfrm rot="-5400000" flipH="1">
            <a:off x="4611388" y="3315000"/>
            <a:ext cx="600" cy="990600"/>
          </a:xfrm>
          <a:prstGeom prst="bentConnector3">
            <a:avLst>
              <a:gd name="adj1" fmla="val -38112013"/>
            </a:avLst>
          </a:prstGeom>
          <a:noFill/>
          <a:ln w="12700" cap="flat" cmpd="sng">
            <a:solidFill>
              <a:srgbClr val="008080"/>
            </a:solidFill>
            <a:prstDash val="solid"/>
            <a:miter lim="800000"/>
            <a:headEnd type="none" w="sm" len="sm"/>
            <a:tailEnd type="triangle" w="lg" len="lg"/>
          </a:ln>
        </p:spPr>
      </p:cxnSp>
      <p:cxnSp>
        <p:nvCxnSpPr>
          <p:cNvPr id="1168" name="Google Shape;1168;p86"/>
          <p:cNvCxnSpPr>
            <a:stCxn id="1158" idx="2"/>
            <a:endCxn id="1159" idx="2"/>
          </p:cNvCxnSpPr>
          <p:nvPr/>
        </p:nvCxnSpPr>
        <p:spPr>
          <a:xfrm rot="-5400000" flipH="1">
            <a:off x="4611388" y="3651550"/>
            <a:ext cx="600" cy="990600"/>
          </a:xfrm>
          <a:prstGeom prst="bentConnector3">
            <a:avLst>
              <a:gd name="adj1" fmla="val 38112013"/>
            </a:avLst>
          </a:prstGeom>
          <a:noFill/>
          <a:ln w="12700" cap="flat" cmpd="sng">
            <a:solidFill>
              <a:schemeClr val="dk1"/>
            </a:solidFill>
            <a:prstDash val="solid"/>
            <a:miter lim="800000"/>
            <a:headEnd type="none" w="sm" len="sm"/>
            <a:tailEnd type="triangle" w="lg" len="lg"/>
          </a:ln>
        </p:spPr>
      </p:cxnSp>
      <p:cxnSp>
        <p:nvCxnSpPr>
          <p:cNvPr id="1169" name="Google Shape;1169;p86"/>
          <p:cNvCxnSpPr/>
          <p:nvPr/>
        </p:nvCxnSpPr>
        <p:spPr>
          <a:xfrm>
            <a:off x="7010400" y="41148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170" name="Google Shape;1170;p86"/>
          <p:cNvCxnSpPr/>
          <p:nvPr/>
        </p:nvCxnSpPr>
        <p:spPr>
          <a:xfrm>
            <a:off x="7010400" y="38100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171" name="Google Shape;1171;p86"/>
          <p:cNvCxnSpPr>
            <a:stCxn id="1160" idx="3"/>
            <a:endCxn id="1160" idx="2"/>
          </p:cNvCxnSpPr>
          <p:nvPr/>
        </p:nvCxnSpPr>
        <p:spPr>
          <a:xfrm flipH="1">
            <a:off x="6111963" y="3978275"/>
            <a:ext cx="153900" cy="168300"/>
          </a:xfrm>
          <a:prstGeom prst="curvedConnector4">
            <a:avLst>
              <a:gd name="adj1" fmla="val -148539"/>
              <a:gd name="adj2" fmla="val 235812"/>
            </a:avLst>
          </a:prstGeom>
          <a:noFill/>
          <a:ln w="12700" cap="flat" cmpd="sng">
            <a:solidFill>
              <a:srgbClr val="008080"/>
            </a:solidFill>
            <a:prstDash val="solid"/>
            <a:round/>
            <a:headEnd type="none" w="sm" len="sm"/>
            <a:tailEnd type="triangle" w="lg" len="lg"/>
          </a:ln>
        </p:spPr>
      </p:cxnSp>
      <p:sp>
        <p:nvSpPr>
          <p:cNvPr id="1172" name="Google Shape;1172;p86"/>
          <p:cNvSpPr txBox="1"/>
          <p:nvPr/>
        </p:nvSpPr>
        <p:spPr>
          <a:xfrm>
            <a:off x="3433763" y="3581400"/>
            <a:ext cx="29686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a</a:t>
            </a:r>
            <a:endParaRPr/>
          </a:p>
        </p:txBody>
      </p:sp>
      <p:sp>
        <p:nvSpPr>
          <p:cNvPr id="1173" name="Google Shape;1173;p86"/>
          <p:cNvSpPr txBox="1"/>
          <p:nvPr/>
        </p:nvSpPr>
        <p:spPr>
          <a:xfrm>
            <a:off x="4497388" y="3276600"/>
            <a:ext cx="304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b</a:t>
            </a:r>
            <a:endParaRPr/>
          </a:p>
        </p:txBody>
      </p:sp>
      <p:sp>
        <p:nvSpPr>
          <p:cNvPr id="1174" name="Google Shape;1174;p86"/>
          <p:cNvSpPr txBox="1"/>
          <p:nvPr/>
        </p:nvSpPr>
        <p:spPr>
          <a:xfrm>
            <a:off x="4505325" y="4343400"/>
            <a:ext cx="2889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c</a:t>
            </a:r>
            <a:endParaRPr/>
          </a:p>
        </p:txBody>
      </p:sp>
      <p:sp>
        <p:nvSpPr>
          <p:cNvPr id="1175" name="Google Shape;1175;p86"/>
          <p:cNvSpPr txBox="1"/>
          <p:nvPr/>
        </p:nvSpPr>
        <p:spPr>
          <a:xfrm>
            <a:off x="5411788" y="3657600"/>
            <a:ext cx="30321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d</a:t>
            </a:r>
            <a:endParaRPr/>
          </a:p>
        </p:txBody>
      </p:sp>
      <p:sp>
        <p:nvSpPr>
          <p:cNvPr id="1176" name="Google Shape;1176;p86"/>
          <p:cNvSpPr txBox="1"/>
          <p:nvPr/>
        </p:nvSpPr>
        <p:spPr>
          <a:xfrm>
            <a:off x="6253163" y="4419600"/>
            <a:ext cx="29845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e</a:t>
            </a:r>
            <a:endParaRPr/>
          </a:p>
        </p:txBody>
      </p:sp>
      <p:sp>
        <p:nvSpPr>
          <p:cNvPr id="1177" name="Google Shape;1177;p86"/>
          <p:cNvSpPr txBox="1"/>
          <p:nvPr/>
        </p:nvSpPr>
        <p:spPr>
          <a:xfrm>
            <a:off x="6334125" y="3581400"/>
            <a:ext cx="287338"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f</a:t>
            </a:r>
            <a:endParaRPr/>
          </a:p>
        </p:txBody>
      </p:sp>
      <p:sp>
        <p:nvSpPr>
          <p:cNvPr id="1178" name="Google Shape;1178;p86"/>
          <p:cNvSpPr txBox="1"/>
          <p:nvPr/>
        </p:nvSpPr>
        <p:spPr>
          <a:xfrm>
            <a:off x="7399338" y="3276600"/>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g</a:t>
            </a:r>
            <a:endParaRPr/>
          </a:p>
        </p:txBody>
      </p:sp>
      <p:sp>
        <p:nvSpPr>
          <p:cNvPr id="1179" name="Google Shape;1179;p86"/>
          <p:cNvSpPr txBox="1"/>
          <p:nvPr/>
        </p:nvSpPr>
        <p:spPr>
          <a:xfrm>
            <a:off x="7394575" y="4343400"/>
            <a:ext cx="3016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h</a:t>
            </a:r>
            <a:endParaRPr/>
          </a:p>
        </p:txBody>
      </p:sp>
      <p:sp>
        <p:nvSpPr>
          <p:cNvPr id="1180" name="Google Shape;1180;p86"/>
          <p:cNvSpPr txBox="1"/>
          <p:nvPr/>
        </p:nvSpPr>
        <p:spPr>
          <a:xfrm>
            <a:off x="8262938" y="3581400"/>
            <a:ext cx="2413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i</a:t>
            </a:r>
            <a:endParaRPr/>
          </a:p>
        </p:txBody>
      </p:sp>
      <p:sp>
        <p:nvSpPr>
          <p:cNvPr id="1181" name="Google Shape;1181;p86"/>
          <p:cNvSpPr txBox="1"/>
          <p:nvPr/>
        </p:nvSpPr>
        <p:spPr>
          <a:xfrm>
            <a:off x="8712200"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17</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87"/>
          <p:cNvSpPr txBox="1">
            <a:spLocks noGrp="1"/>
          </p:cNvSpPr>
          <p:nvPr>
            <p:ph type="title"/>
          </p:nvPr>
        </p:nvSpPr>
        <p:spPr>
          <a:xfrm>
            <a:off x="717550" y="214313"/>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All-DU-Paths với biến x</a:t>
            </a:r>
            <a:endParaRPr/>
          </a:p>
        </p:txBody>
      </p:sp>
      <p:sp>
        <p:nvSpPr>
          <p:cNvPr id="1188" name="Google Shape;1188;p87"/>
          <p:cNvSpPr/>
          <p:nvPr/>
        </p:nvSpPr>
        <p:spPr>
          <a:xfrm>
            <a:off x="3048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89" name="Google Shape;1189;p87"/>
          <p:cNvSpPr/>
          <p:nvPr/>
        </p:nvSpPr>
        <p:spPr>
          <a:xfrm>
            <a:off x="39624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90" name="Google Shape;1190;p87"/>
          <p:cNvSpPr/>
          <p:nvPr/>
        </p:nvSpPr>
        <p:spPr>
          <a:xfrm>
            <a:off x="4953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91" name="Google Shape;1191;p87"/>
          <p:cNvSpPr/>
          <p:nvPr/>
        </p:nvSpPr>
        <p:spPr>
          <a:xfrm>
            <a:off x="6872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92" name="Google Shape;1192;p87"/>
          <p:cNvSpPr/>
          <p:nvPr/>
        </p:nvSpPr>
        <p:spPr>
          <a:xfrm>
            <a:off x="5957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93" name="Google Shape;1193;p87"/>
          <p:cNvSpPr/>
          <p:nvPr/>
        </p:nvSpPr>
        <p:spPr>
          <a:xfrm>
            <a:off x="7862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94" name="Google Shape;1194;p87"/>
          <p:cNvSpPr/>
          <p:nvPr/>
        </p:nvSpPr>
        <p:spPr>
          <a:xfrm>
            <a:off x="8777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195" name="Google Shape;1195;p87"/>
          <p:cNvSpPr txBox="1"/>
          <p:nvPr/>
        </p:nvSpPr>
        <p:spPr>
          <a:xfrm>
            <a:off x="3048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a:t>
            </a:r>
            <a:endParaRPr/>
          </a:p>
        </p:txBody>
      </p:sp>
      <p:sp>
        <p:nvSpPr>
          <p:cNvPr id="1196" name="Google Shape;1196;p87"/>
          <p:cNvSpPr txBox="1"/>
          <p:nvPr/>
        </p:nvSpPr>
        <p:spPr>
          <a:xfrm>
            <a:off x="39624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5</a:t>
            </a:r>
            <a:endParaRPr/>
          </a:p>
        </p:txBody>
      </p:sp>
      <p:sp>
        <p:nvSpPr>
          <p:cNvPr id="1197" name="Google Shape;1197;p87"/>
          <p:cNvSpPr txBox="1"/>
          <p:nvPr/>
        </p:nvSpPr>
        <p:spPr>
          <a:xfrm>
            <a:off x="4953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8</a:t>
            </a:r>
            <a:endParaRPr/>
          </a:p>
        </p:txBody>
      </p:sp>
      <p:sp>
        <p:nvSpPr>
          <p:cNvPr id="1198" name="Google Shape;1198;p87"/>
          <p:cNvSpPr txBox="1"/>
          <p:nvPr/>
        </p:nvSpPr>
        <p:spPr>
          <a:xfrm>
            <a:off x="5957888"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9</a:t>
            </a:r>
            <a:endParaRPr/>
          </a:p>
        </p:txBody>
      </p:sp>
      <p:sp>
        <p:nvSpPr>
          <p:cNvPr id="1199" name="Google Shape;1199;p87"/>
          <p:cNvSpPr txBox="1"/>
          <p:nvPr/>
        </p:nvSpPr>
        <p:spPr>
          <a:xfrm>
            <a:off x="78009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16</a:t>
            </a:r>
            <a:endParaRPr/>
          </a:p>
        </p:txBody>
      </p:sp>
      <p:sp>
        <p:nvSpPr>
          <p:cNvPr id="1200" name="Google Shape;1200;p87"/>
          <p:cNvSpPr txBox="1"/>
          <p:nvPr/>
        </p:nvSpPr>
        <p:spPr>
          <a:xfrm>
            <a:off x="68103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14</a:t>
            </a:r>
            <a:endParaRPr/>
          </a:p>
        </p:txBody>
      </p:sp>
      <p:sp>
        <p:nvSpPr>
          <p:cNvPr id="1201" name="Google Shape;1201;p87"/>
          <p:cNvSpPr txBox="1"/>
          <p:nvPr/>
        </p:nvSpPr>
        <p:spPr>
          <a:xfrm>
            <a:off x="8712200"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17</a:t>
            </a:r>
            <a:endParaRPr/>
          </a:p>
        </p:txBody>
      </p:sp>
      <p:cxnSp>
        <p:nvCxnSpPr>
          <p:cNvPr id="1202" name="Google Shape;1202;p87"/>
          <p:cNvCxnSpPr/>
          <p:nvPr/>
        </p:nvCxnSpPr>
        <p:spPr>
          <a:xfrm>
            <a:off x="3352800" y="3962400"/>
            <a:ext cx="609600" cy="0"/>
          </a:xfrm>
          <a:prstGeom prst="straightConnector1">
            <a:avLst/>
          </a:prstGeom>
          <a:noFill/>
          <a:ln w="12700" cap="flat" cmpd="sng">
            <a:solidFill>
              <a:srgbClr val="008080"/>
            </a:solidFill>
            <a:prstDash val="solid"/>
            <a:round/>
            <a:headEnd type="none" w="sm" len="sm"/>
            <a:tailEnd type="triangle" w="lg" len="lg"/>
          </a:ln>
        </p:spPr>
      </p:cxnSp>
      <p:cxnSp>
        <p:nvCxnSpPr>
          <p:cNvPr id="1203" name="Google Shape;1203;p87"/>
          <p:cNvCxnSpPr/>
          <p:nvPr/>
        </p:nvCxnSpPr>
        <p:spPr>
          <a:xfrm>
            <a:off x="5257800" y="3962400"/>
            <a:ext cx="685800" cy="0"/>
          </a:xfrm>
          <a:prstGeom prst="straightConnector1">
            <a:avLst/>
          </a:prstGeom>
          <a:noFill/>
          <a:ln w="12700" cap="flat" cmpd="sng">
            <a:solidFill>
              <a:srgbClr val="008080"/>
            </a:solidFill>
            <a:prstDash val="solid"/>
            <a:round/>
            <a:headEnd type="none" w="sm" len="sm"/>
            <a:tailEnd type="triangle" w="lg" len="lg"/>
          </a:ln>
        </p:spPr>
      </p:cxnSp>
      <p:cxnSp>
        <p:nvCxnSpPr>
          <p:cNvPr id="1204" name="Google Shape;1204;p87"/>
          <p:cNvCxnSpPr/>
          <p:nvPr/>
        </p:nvCxnSpPr>
        <p:spPr>
          <a:xfrm>
            <a:off x="6262688" y="396240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205" name="Google Shape;1205;p87"/>
          <p:cNvCxnSpPr/>
          <p:nvPr/>
        </p:nvCxnSpPr>
        <p:spPr>
          <a:xfrm>
            <a:off x="8167688" y="396240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206" name="Google Shape;1206;p87"/>
          <p:cNvCxnSpPr>
            <a:stCxn id="1196" idx="0"/>
            <a:endCxn id="1197" idx="0"/>
          </p:cNvCxnSpPr>
          <p:nvPr/>
        </p:nvCxnSpPr>
        <p:spPr>
          <a:xfrm rot="-5400000" flipH="1">
            <a:off x="4611388" y="3315000"/>
            <a:ext cx="600" cy="990600"/>
          </a:xfrm>
          <a:prstGeom prst="bentConnector3">
            <a:avLst>
              <a:gd name="adj1" fmla="val -38112013"/>
            </a:avLst>
          </a:prstGeom>
          <a:noFill/>
          <a:ln w="12700" cap="flat" cmpd="sng">
            <a:solidFill>
              <a:srgbClr val="000000"/>
            </a:solidFill>
            <a:prstDash val="solid"/>
            <a:miter lim="800000"/>
            <a:headEnd type="none" w="sm" len="sm"/>
            <a:tailEnd type="triangle" w="lg" len="lg"/>
          </a:ln>
        </p:spPr>
      </p:cxnSp>
      <p:cxnSp>
        <p:nvCxnSpPr>
          <p:cNvPr id="1207" name="Google Shape;1207;p87"/>
          <p:cNvCxnSpPr>
            <a:stCxn id="1196" idx="2"/>
            <a:endCxn id="1197" idx="2"/>
          </p:cNvCxnSpPr>
          <p:nvPr/>
        </p:nvCxnSpPr>
        <p:spPr>
          <a:xfrm rot="-5400000" flipH="1">
            <a:off x="4611388" y="3651550"/>
            <a:ext cx="600" cy="990600"/>
          </a:xfrm>
          <a:prstGeom prst="bentConnector3">
            <a:avLst>
              <a:gd name="adj1" fmla="val 38112013"/>
            </a:avLst>
          </a:prstGeom>
          <a:noFill/>
          <a:ln w="12700" cap="flat" cmpd="sng">
            <a:solidFill>
              <a:srgbClr val="008080"/>
            </a:solidFill>
            <a:prstDash val="solid"/>
            <a:miter lim="800000"/>
            <a:headEnd type="none" w="sm" len="sm"/>
            <a:tailEnd type="triangle" w="lg" len="lg"/>
          </a:ln>
        </p:spPr>
      </p:cxnSp>
      <p:cxnSp>
        <p:nvCxnSpPr>
          <p:cNvPr id="1208" name="Google Shape;1208;p87"/>
          <p:cNvCxnSpPr/>
          <p:nvPr/>
        </p:nvCxnSpPr>
        <p:spPr>
          <a:xfrm>
            <a:off x="7010400" y="41148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209" name="Google Shape;1209;p87"/>
          <p:cNvCxnSpPr/>
          <p:nvPr/>
        </p:nvCxnSpPr>
        <p:spPr>
          <a:xfrm>
            <a:off x="7010400" y="38100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210" name="Google Shape;1210;p87"/>
          <p:cNvCxnSpPr>
            <a:stCxn id="1198" idx="3"/>
            <a:endCxn id="1198" idx="2"/>
          </p:cNvCxnSpPr>
          <p:nvPr/>
        </p:nvCxnSpPr>
        <p:spPr>
          <a:xfrm flipH="1">
            <a:off x="6111963" y="3978275"/>
            <a:ext cx="153900" cy="168300"/>
          </a:xfrm>
          <a:prstGeom prst="curvedConnector4">
            <a:avLst>
              <a:gd name="adj1" fmla="val -148539"/>
              <a:gd name="adj2" fmla="val 235812"/>
            </a:avLst>
          </a:prstGeom>
          <a:noFill/>
          <a:ln w="12700" cap="flat" cmpd="sng">
            <a:solidFill>
              <a:srgbClr val="008080"/>
            </a:solidFill>
            <a:prstDash val="solid"/>
            <a:round/>
            <a:headEnd type="none" w="sm" len="sm"/>
            <a:tailEnd type="triangle" w="lg" len="lg"/>
          </a:ln>
        </p:spPr>
      </p:cxnSp>
      <p:sp>
        <p:nvSpPr>
          <p:cNvPr id="1211" name="Google Shape;1211;p87"/>
          <p:cNvSpPr txBox="1"/>
          <p:nvPr/>
        </p:nvSpPr>
        <p:spPr>
          <a:xfrm>
            <a:off x="3433763" y="3581400"/>
            <a:ext cx="29686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a</a:t>
            </a:r>
            <a:endParaRPr/>
          </a:p>
        </p:txBody>
      </p:sp>
      <p:sp>
        <p:nvSpPr>
          <p:cNvPr id="1212" name="Google Shape;1212;p87"/>
          <p:cNvSpPr txBox="1"/>
          <p:nvPr/>
        </p:nvSpPr>
        <p:spPr>
          <a:xfrm>
            <a:off x="4497388" y="3276600"/>
            <a:ext cx="304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b</a:t>
            </a:r>
            <a:endParaRPr/>
          </a:p>
        </p:txBody>
      </p:sp>
      <p:sp>
        <p:nvSpPr>
          <p:cNvPr id="1213" name="Google Shape;1213;p87"/>
          <p:cNvSpPr txBox="1"/>
          <p:nvPr/>
        </p:nvSpPr>
        <p:spPr>
          <a:xfrm>
            <a:off x="4505325" y="4343400"/>
            <a:ext cx="2889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c</a:t>
            </a:r>
            <a:endParaRPr/>
          </a:p>
        </p:txBody>
      </p:sp>
      <p:sp>
        <p:nvSpPr>
          <p:cNvPr id="1214" name="Google Shape;1214;p87"/>
          <p:cNvSpPr txBox="1"/>
          <p:nvPr/>
        </p:nvSpPr>
        <p:spPr>
          <a:xfrm>
            <a:off x="5411788" y="3657600"/>
            <a:ext cx="30321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d</a:t>
            </a:r>
            <a:endParaRPr/>
          </a:p>
        </p:txBody>
      </p:sp>
      <p:sp>
        <p:nvSpPr>
          <p:cNvPr id="1215" name="Google Shape;1215;p87"/>
          <p:cNvSpPr txBox="1"/>
          <p:nvPr/>
        </p:nvSpPr>
        <p:spPr>
          <a:xfrm>
            <a:off x="6253163" y="4419600"/>
            <a:ext cx="29845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e</a:t>
            </a:r>
            <a:endParaRPr/>
          </a:p>
        </p:txBody>
      </p:sp>
      <p:sp>
        <p:nvSpPr>
          <p:cNvPr id="1216" name="Google Shape;1216;p87"/>
          <p:cNvSpPr txBox="1"/>
          <p:nvPr/>
        </p:nvSpPr>
        <p:spPr>
          <a:xfrm>
            <a:off x="6334125" y="3581400"/>
            <a:ext cx="287338"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f</a:t>
            </a:r>
            <a:endParaRPr/>
          </a:p>
        </p:txBody>
      </p:sp>
      <p:sp>
        <p:nvSpPr>
          <p:cNvPr id="1217" name="Google Shape;1217;p87"/>
          <p:cNvSpPr txBox="1"/>
          <p:nvPr/>
        </p:nvSpPr>
        <p:spPr>
          <a:xfrm>
            <a:off x="7399338" y="3276600"/>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g</a:t>
            </a:r>
            <a:endParaRPr/>
          </a:p>
        </p:txBody>
      </p:sp>
      <p:sp>
        <p:nvSpPr>
          <p:cNvPr id="1218" name="Google Shape;1218;p87"/>
          <p:cNvSpPr txBox="1"/>
          <p:nvPr/>
        </p:nvSpPr>
        <p:spPr>
          <a:xfrm>
            <a:off x="7394575" y="4343400"/>
            <a:ext cx="3016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h</a:t>
            </a:r>
            <a:endParaRPr/>
          </a:p>
        </p:txBody>
      </p:sp>
      <p:sp>
        <p:nvSpPr>
          <p:cNvPr id="1219" name="Google Shape;1219;p87"/>
          <p:cNvSpPr txBox="1"/>
          <p:nvPr/>
        </p:nvSpPr>
        <p:spPr>
          <a:xfrm>
            <a:off x="8262938" y="3581400"/>
            <a:ext cx="2413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i</a:t>
            </a:r>
            <a:endParaRPr/>
          </a:p>
        </p:txBody>
      </p:sp>
      <p:sp>
        <p:nvSpPr>
          <p:cNvPr id="1220" name="Google Shape;1220;p87"/>
          <p:cNvSpPr txBox="1"/>
          <p:nvPr/>
        </p:nvSpPr>
        <p:spPr>
          <a:xfrm>
            <a:off x="308557" y="1556018"/>
            <a:ext cx="2662908" cy="427809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void pow (int x,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float z;</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int p;</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if (y &lt; 0)</a:t>
            </a:r>
            <a:endParaRPr/>
          </a:p>
          <a:p>
            <a:pPr marL="342900" marR="0" lvl="0" indent="-342900" algn="l" rtl="0">
              <a:spcBef>
                <a:spcPts val="0"/>
              </a:spcBef>
              <a:spcAft>
                <a:spcPts val="0"/>
              </a:spcAft>
              <a:buClr>
                <a:srgbClr val="000000"/>
              </a:buClr>
              <a:buSzPts val="1600"/>
              <a:buFont typeface="Calibri"/>
              <a:buAutoNum type="arabicPeriod"/>
            </a:pPr>
            <a:r>
              <a:rPr lang="en-US" sz="1600" b="1">
                <a:solidFill>
                  <a:srgbClr val="000000"/>
                </a:solidFill>
                <a:latin typeface="Consolas"/>
                <a:ea typeface="Consolas"/>
                <a:cs typeface="Consolas"/>
                <a:sym typeface="Consolas"/>
              </a:rPr>
              <a:t> </a:t>
            </a:r>
            <a:r>
              <a:rPr lang="en-US" sz="1600" b="1">
                <a:solidFill>
                  <a:schemeClr val="dk1"/>
                </a:solidFill>
                <a:latin typeface="Consolas"/>
                <a:ea typeface="Consolas"/>
                <a:cs typeface="Consolas"/>
                <a:sym typeface="Consolas"/>
              </a:rPr>
              <a:t>p = 0 –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else p =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z = 1.0;</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while (p != 0)</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 z = z * x;</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 p = p – 1;</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a:t>
            </a:r>
            <a:endParaRPr/>
          </a:p>
          <a:p>
            <a:pPr marL="342900" marR="0" lvl="0" indent="-342900" algn="l" rtl="0">
              <a:spcBef>
                <a:spcPts val="0"/>
              </a:spcBef>
              <a:spcAft>
                <a:spcPts val="0"/>
              </a:spcAft>
              <a:buClr>
                <a:srgbClr val="000000"/>
              </a:buClr>
              <a:buSzPts val="1600"/>
              <a:buFont typeface="Calibri"/>
              <a:buAutoNum type="arabicPeriod"/>
            </a:pPr>
            <a:r>
              <a:rPr lang="en-US" sz="1600" b="1">
                <a:solidFill>
                  <a:srgbClr val="000000"/>
                </a:solidFill>
                <a:latin typeface="Consolas"/>
                <a:ea typeface="Consolas"/>
                <a:cs typeface="Consolas"/>
                <a:sym typeface="Consolas"/>
              </a:rPr>
              <a:t>if (y &lt; 0)</a:t>
            </a:r>
            <a:endParaRPr/>
          </a:p>
          <a:p>
            <a:pPr marL="342900" marR="0" lvl="0" indent="-342900" algn="l" rtl="0">
              <a:spcBef>
                <a:spcPts val="0"/>
              </a:spcBef>
              <a:spcAft>
                <a:spcPts val="0"/>
              </a:spcAft>
              <a:buClr>
                <a:srgbClr val="000000"/>
              </a:buClr>
              <a:buSzPts val="1600"/>
              <a:buFont typeface="Calibri"/>
              <a:buAutoNum type="arabicPeriod"/>
            </a:pPr>
            <a:r>
              <a:rPr lang="en-US" sz="1600" b="1">
                <a:solidFill>
                  <a:srgbClr val="000000"/>
                </a:solidFill>
                <a:latin typeface="Consolas"/>
                <a:ea typeface="Consolas"/>
                <a:cs typeface="Consolas"/>
                <a:sym typeface="Consolas"/>
              </a:rPr>
              <a:t> z = 1.0 / z;</a:t>
            </a:r>
            <a:endParaRPr/>
          </a:p>
          <a:p>
            <a:pPr marL="342900" marR="0" lvl="0" indent="-342900" algn="l" rtl="0">
              <a:spcBef>
                <a:spcPts val="0"/>
              </a:spcBef>
              <a:spcAft>
                <a:spcPts val="0"/>
              </a:spcAft>
              <a:buClr>
                <a:srgbClr val="000000"/>
              </a:buClr>
              <a:buSzPts val="1600"/>
              <a:buFont typeface="Calibri"/>
              <a:buAutoNum type="arabicPeriod"/>
            </a:pPr>
            <a:r>
              <a:rPr lang="en-US" sz="1600" b="1">
                <a:solidFill>
                  <a:srgbClr val="000000"/>
                </a:solidFill>
                <a:latin typeface="Consolas"/>
                <a:ea typeface="Consolas"/>
                <a:cs typeface="Consolas"/>
                <a:sym typeface="Consolas"/>
              </a:rPr>
              <a:t>printf(z);</a:t>
            </a:r>
            <a:endParaRPr sz="1600" b="1">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88"/>
          <p:cNvSpPr txBox="1">
            <a:spLocks noGrp="1"/>
          </p:cNvSpPr>
          <p:nvPr>
            <p:ph type="title"/>
          </p:nvPr>
        </p:nvSpPr>
        <p:spPr>
          <a:xfrm>
            <a:off x="646113" y="200025"/>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All-DU-Paths với biến y</a:t>
            </a:r>
            <a:endParaRPr/>
          </a:p>
        </p:txBody>
      </p:sp>
      <p:sp>
        <p:nvSpPr>
          <p:cNvPr id="1227" name="Google Shape;1227;p88"/>
          <p:cNvSpPr/>
          <p:nvPr/>
        </p:nvSpPr>
        <p:spPr>
          <a:xfrm>
            <a:off x="3048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28" name="Google Shape;1228;p88"/>
          <p:cNvSpPr/>
          <p:nvPr/>
        </p:nvSpPr>
        <p:spPr>
          <a:xfrm>
            <a:off x="39624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29" name="Google Shape;1229;p88"/>
          <p:cNvSpPr/>
          <p:nvPr/>
        </p:nvSpPr>
        <p:spPr>
          <a:xfrm>
            <a:off x="4953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30" name="Google Shape;1230;p88"/>
          <p:cNvSpPr/>
          <p:nvPr/>
        </p:nvSpPr>
        <p:spPr>
          <a:xfrm>
            <a:off x="6872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31" name="Google Shape;1231;p88"/>
          <p:cNvSpPr/>
          <p:nvPr/>
        </p:nvSpPr>
        <p:spPr>
          <a:xfrm>
            <a:off x="5957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32" name="Google Shape;1232;p88"/>
          <p:cNvSpPr/>
          <p:nvPr/>
        </p:nvSpPr>
        <p:spPr>
          <a:xfrm>
            <a:off x="7862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33" name="Google Shape;1233;p88"/>
          <p:cNvSpPr/>
          <p:nvPr/>
        </p:nvSpPr>
        <p:spPr>
          <a:xfrm>
            <a:off x="8777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34" name="Google Shape;1234;p88"/>
          <p:cNvSpPr txBox="1"/>
          <p:nvPr/>
        </p:nvSpPr>
        <p:spPr>
          <a:xfrm>
            <a:off x="3048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a:t>
            </a:r>
            <a:endParaRPr/>
          </a:p>
        </p:txBody>
      </p:sp>
      <p:sp>
        <p:nvSpPr>
          <p:cNvPr id="1235" name="Google Shape;1235;p88"/>
          <p:cNvSpPr txBox="1"/>
          <p:nvPr/>
        </p:nvSpPr>
        <p:spPr>
          <a:xfrm>
            <a:off x="39624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5</a:t>
            </a:r>
            <a:endParaRPr/>
          </a:p>
        </p:txBody>
      </p:sp>
      <p:sp>
        <p:nvSpPr>
          <p:cNvPr id="1236" name="Google Shape;1236;p88"/>
          <p:cNvSpPr txBox="1"/>
          <p:nvPr/>
        </p:nvSpPr>
        <p:spPr>
          <a:xfrm>
            <a:off x="4953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8</a:t>
            </a:r>
            <a:endParaRPr/>
          </a:p>
        </p:txBody>
      </p:sp>
      <p:sp>
        <p:nvSpPr>
          <p:cNvPr id="1237" name="Google Shape;1237;p88"/>
          <p:cNvSpPr txBox="1"/>
          <p:nvPr/>
        </p:nvSpPr>
        <p:spPr>
          <a:xfrm>
            <a:off x="5957888"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9</a:t>
            </a:r>
            <a:endParaRPr/>
          </a:p>
        </p:txBody>
      </p:sp>
      <p:sp>
        <p:nvSpPr>
          <p:cNvPr id="1238" name="Google Shape;1238;p88"/>
          <p:cNvSpPr txBox="1"/>
          <p:nvPr/>
        </p:nvSpPr>
        <p:spPr>
          <a:xfrm>
            <a:off x="78009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16</a:t>
            </a:r>
            <a:endParaRPr/>
          </a:p>
        </p:txBody>
      </p:sp>
      <p:sp>
        <p:nvSpPr>
          <p:cNvPr id="1239" name="Google Shape;1239;p88"/>
          <p:cNvSpPr txBox="1"/>
          <p:nvPr/>
        </p:nvSpPr>
        <p:spPr>
          <a:xfrm>
            <a:off x="68103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14</a:t>
            </a:r>
            <a:endParaRPr/>
          </a:p>
        </p:txBody>
      </p:sp>
      <p:sp>
        <p:nvSpPr>
          <p:cNvPr id="1240" name="Google Shape;1240;p88"/>
          <p:cNvSpPr txBox="1"/>
          <p:nvPr/>
        </p:nvSpPr>
        <p:spPr>
          <a:xfrm>
            <a:off x="8712200"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17</a:t>
            </a:r>
            <a:endParaRPr/>
          </a:p>
        </p:txBody>
      </p:sp>
      <p:cxnSp>
        <p:nvCxnSpPr>
          <p:cNvPr id="1241" name="Google Shape;1241;p88"/>
          <p:cNvCxnSpPr/>
          <p:nvPr/>
        </p:nvCxnSpPr>
        <p:spPr>
          <a:xfrm>
            <a:off x="3352800" y="3962400"/>
            <a:ext cx="609600" cy="0"/>
          </a:xfrm>
          <a:prstGeom prst="straightConnector1">
            <a:avLst/>
          </a:prstGeom>
          <a:noFill/>
          <a:ln w="12700" cap="flat" cmpd="sng">
            <a:solidFill>
              <a:srgbClr val="008080"/>
            </a:solidFill>
            <a:prstDash val="solid"/>
            <a:round/>
            <a:headEnd type="none" w="sm" len="sm"/>
            <a:tailEnd type="triangle" w="lg" len="lg"/>
          </a:ln>
        </p:spPr>
      </p:cxnSp>
      <p:cxnSp>
        <p:nvCxnSpPr>
          <p:cNvPr id="1242" name="Google Shape;1242;p88"/>
          <p:cNvCxnSpPr/>
          <p:nvPr/>
        </p:nvCxnSpPr>
        <p:spPr>
          <a:xfrm>
            <a:off x="5257800" y="3962400"/>
            <a:ext cx="685800" cy="0"/>
          </a:xfrm>
          <a:prstGeom prst="straightConnector1">
            <a:avLst/>
          </a:prstGeom>
          <a:noFill/>
          <a:ln w="12700" cap="flat" cmpd="sng">
            <a:solidFill>
              <a:srgbClr val="008080"/>
            </a:solidFill>
            <a:prstDash val="solid"/>
            <a:round/>
            <a:headEnd type="none" w="sm" len="sm"/>
            <a:tailEnd type="triangle" w="lg" len="lg"/>
          </a:ln>
        </p:spPr>
      </p:cxnSp>
      <p:cxnSp>
        <p:nvCxnSpPr>
          <p:cNvPr id="1243" name="Google Shape;1243;p88"/>
          <p:cNvCxnSpPr/>
          <p:nvPr/>
        </p:nvCxnSpPr>
        <p:spPr>
          <a:xfrm>
            <a:off x="6262688" y="3962400"/>
            <a:ext cx="609600" cy="0"/>
          </a:xfrm>
          <a:prstGeom prst="straightConnector1">
            <a:avLst/>
          </a:prstGeom>
          <a:noFill/>
          <a:ln w="12700" cap="flat" cmpd="sng">
            <a:solidFill>
              <a:srgbClr val="008080"/>
            </a:solidFill>
            <a:prstDash val="solid"/>
            <a:round/>
            <a:headEnd type="none" w="sm" len="sm"/>
            <a:tailEnd type="triangle" w="lg" len="lg"/>
          </a:ln>
        </p:spPr>
      </p:cxnSp>
      <p:cxnSp>
        <p:nvCxnSpPr>
          <p:cNvPr id="1244" name="Google Shape;1244;p88"/>
          <p:cNvCxnSpPr/>
          <p:nvPr/>
        </p:nvCxnSpPr>
        <p:spPr>
          <a:xfrm>
            <a:off x="8167688" y="396240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245" name="Google Shape;1245;p88"/>
          <p:cNvCxnSpPr>
            <a:stCxn id="1235" idx="0"/>
            <a:endCxn id="1236" idx="0"/>
          </p:cNvCxnSpPr>
          <p:nvPr/>
        </p:nvCxnSpPr>
        <p:spPr>
          <a:xfrm rot="-5400000" flipH="1">
            <a:off x="4611388" y="3315000"/>
            <a:ext cx="600" cy="990600"/>
          </a:xfrm>
          <a:prstGeom prst="bentConnector3">
            <a:avLst>
              <a:gd name="adj1" fmla="val -38112013"/>
            </a:avLst>
          </a:prstGeom>
          <a:noFill/>
          <a:ln w="12700" cap="flat" cmpd="sng">
            <a:solidFill>
              <a:srgbClr val="008080"/>
            </a:solidFill>
            <a:prstDash val="solid"/>
            <a:miter lim="800000"/>
            <a:headEnd type="none" w="sm" len="sm"/>
            <a:tailEnd type="triangle" w="lg" len="lg"/>
          </a:ln>
        </p:spPr>
      </p:cxnSp>
      <p:cxnSp>
        <p:nvCxnSpPr>
          <p:cNvPr id="1246" name="Google Shape;1246;p88"/>
          <p:cNvCxnSpPr>
            <a:stCxn id="1235" idx="2"/>
            <a:endCxn id="1236" idx="2"/>
          </p:cNvCxnSpPr>
          <p:nvPr/>
        </p:nvCxnSpPr>
        <p:spPr>
          <a:xfrm rot="-5400000" flipH="1">
            <a:off x="4611388" y="3651550"/>
            <a:ext cx="600" cy="990600"/>
          </a:xfrm>
          <a:prstGeom prst="bentConnector3">
            <a:avLst>
              <a:gd name="adj1" fmla="val 38112013"/>
            </a:avLst>
          </a:prstGeom>
          <a:noFill/>
          <a:ln w="12700" cap="flat" cmpd="sng">
            <a:solidFill>
              <a:schemeClr val="dk1"/>
            </a:solidFill>
            <a:prstDash val="solid"/>
            <a:miter lim="800000"/>
            <a:headEnd type="none" w="sm" len="sm"/>
            <a:tailEnd type="triangle" w="lg" len="lg"/>
          </a:ln>
        </p:spPr>
      </p:cxnSp>
      <p:cxnSp>
        <p:nvCxnSpPr>
          <p:cNvPr id="1247" name="Google Shape;1247;p88"/>
          <p:cNvCxnSpPr/>
          <p:nvPr/>
        </p:nvCxnSpPr>
        <p:spPr>
          <a:xfrm>
            <a:off x="7010400" y="41148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248" name="Google Shape;1248;p88"/>
          <p:cNvCxnSpPr/>
          <p:nvPr/>
        </p:nvCxnSpPr>
        <p:spPr>
          <a:xfrm>
            <a:off x="7010400" y="38100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249" name="Google Shape;1249;p88"/>
          <p:cNvCxnSpPr>
            <a:stCxn id="1237" idx="3"/>
            <a:endCxn id="1237" idx="2"/>
          </p:cNvCxnSpPr>
          <p:nvPr/>
        </p:nvCxnSpPr>
        <p:spPr>
          <a:xfrm flipH="1">
            <a:off x="6111963" y="3978275"/>
            <a:ext cx="153900" cy="168300"/>
          </a:xfrm>
          <a:prstGeom prst="curvedConnector4">
            <a:avLst>
              <a:gd name="adj1" fmla="val -148539"/>
              <a:gd name="adj2" fmla="val 235812"/>
            </a:avLst>
          </a:prstGeom>
          <a:noFill/>
          <a:ln w="12700" cap="flat" cmpd="sng">
            <a:solidFill>
              <a:srgbClr val="008080"/>
            </a:solidFill>
            <a:prstDash val="solid"/>
            <a:round/>
            <a:headEnd type="none" w="sm" len="sm"/>
            <a:tailEnd type="triangle" w="lg" len="lg"/>
          </a:ln>
        </p:spPr>
      </p:cxnSp>
      <p:sp>
        <p:nvSpPr>
          <p:cNvPr id="1250" name="Google Shape;1250;p88"/>
          <p:cNvSpPr txBox="1"/>
          <p:nvPr/>
        </p:nvSpPr>
        <p:spPr>
          <a:xfrm>
            <a:off x="3433763" y="3581400"/>
            <a:ext cx="29686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a</a:t>
            </a:r>
            <a:endParaRPr/>
          </a:p>
        </p:txBody>
      </p:sp>
      <p:sp>
        <p:nvSpPr>
          <p:cNvPr id="1251" name="Google Shape;1251;p88"/>
          <p:cNvSpPr txBox="1"/>
          <p:nvPr/>
        </p:nvSpPr>
        <p:spPr>
          <a:xfrm>
            <a:off x="4497388" y="3276600"/>
            <a:ext cx="304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b</a:t>
            </a:r>
            <a:endParaRPr/>
          </a:p>
        </p:txBody>
      </p:sp>
      <p:sp>
        <p:nvSpPr>
          <p:cNvPr id="1252" name="Google Shape;1252;p88"/>
          <p:cNvSpPr txBox="1"/>
          <p:nvPr/>
        </p:nvSpPr>
        <p:spPr>
          <a:xfrm>
            <a:off x="4505325" y="4343400"/>
            <a:ext cx="2889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c</a:t>
            </a:r>
            <a:endParaRPr/>
          </a:p>
        </p:txBody>
      </p:sp>
      <p:sp>
        <p:nvSpPr>
          <p:cNvPr id="1253" name="Google Shape;1253;p88"/>
          <p:cNvSpPr txBox="1"/>
          <p:nvPr/>
        </p:nvSpPr>
        <p:spPr>
          <a:xfrm>
            <a:off x="5411788" y="3657600"/>
            <a:ext cx="30321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d</a:t>
            </a:r>
            <a:endParaRPr/>
          </a:p>
        </p:txBody>
      </p:sp>
      <p:sp>
        <p:nvSpPr>
          <p:cNvPr id="1254" name="Google Shape;1254;p88"/>
          <p:cNvSpPr txBox="1"/>
          <p:nvPr/>
        </p:nvSpPr>
        <p:spPr>
          <a:xfrm>
            <a:off x="6253163" y="4419600"/>
            <a:ext cx="29845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e</a:t>
            </a:r>
            <a:endParaRPr/>
          </a:p>
        </p:txBody>
      </p:sp>
      <p:sp>
        <p:nvSpPr>
          <p:cNvPr id="1255" name="Google Shape;1255;p88"/>
          <p:cNvSpPr txBox="1"/>
          <p:nvPr/>
        </p:nvSpPr>
        <p:spPr>
          <a:xfrm>
            <a:off x="6334125" y="3581400"/>
            <a:ext cx="287338"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f</a:t>
            </a:r>
            <a:endParaRPr/>
          </a:p>
        </p:txBody>
      </p:sp>
      <p:sp>
        <p:nvSpPr>
          <p:cNvPr id="1256" name="Google Shape;1256;p88"/>
          <p:cNvSpPr txBox="1"/>
          <p:nvPr/>
        </p:nvSpPr>
        <p:spPr>
          <a:xfrm>
            <a:off x="7399338" y="3276600"/>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g</a:t>
            </a:r>
            <a:endParaRPr/>
          </a:p>
        </p:txBody>
      </p:sp>
      <p:sp>
        <p:nvSpPr>
          <p:cNvPr id="1257" name="Google Shape;1257;p88"/>
          <p:cNvSpPr txBox="1"/>
          <p:nvPr/>
        </p:nvSpPr>
        <p:spPr>
          <a:xfrm>
            <a:off x="7394575" y="4343400"/>
            <a:ext cx="3016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h</a:t>
            </a:r>
            <a:endParaRPr/>
          </a:p>
        </p:txBody>
      </p:sp>
      <p:sp>
        <p:nvSpPr>
          <p:cNvPr id="1258" name="Google Shape;1258;p88"/>
          <p:cNvSpPr txBox="1"/>
          <p:nvPr/>
        </p:nvSpPr>
        <p:spPr>
          <a:xfrm>
            <a:off x="8262938" y="3581400"/>
            <a:ext cx="2413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i</a:t>
            </a:r>
            <a:endParaRPr/>
          </a:p>
        </p:txBody>
      </p:sp>
      <p:sp>
        <p:nvSpPr>
          <p:cNvPr id="1259" name="Google Shape;1259;p88"/>
          <p:cNvSpPr txBox="1"/>
          <p:nvPr/>
        </p:nvSpPr>
        <p:spPr>
          <a:xfrm>
            <a:off x="388726" y="1610628"/>
            <a:ext cx="2662908" cy="427809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void pow (int x,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float z;</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int p;</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if (y &lt; 0)</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 p = 0 – y;</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else p =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z = 1.0;</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while (p != 0)</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 z = z * x;</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 p = p – 1;</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if (y &lt; 0)</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 z = 1.0 / z;</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printf(z);</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89"/>
          <p:cNvSpPr txBox="1">
            <a:spLocks noGrp="1"/>
          </p:cNvSpPr>
          <p:nvPr>
            <p:ph type="title"/>
          </p:nvPr>
        </p:nvSpPr>
        <p:spPr>
          <a:xfrm>
            <a:off x="700088" y="296863"/>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All-DU-Paths với biến y</a:t>
            </a:r>
            <a:endParaRPr/>
          </a:p>
        </p:txBody>
      </p:sp>
      <p:sp>
        <p:nvSpPr>
          <p:cNvPr id="1266" name="Google Shape;1266;p89"/>
          <p:cNvSpPr/>
          <p:nvPr/>
        </p:nvSpPr>
        <p:spPr>
          <a:xfrm>
            <a:off x="3048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67" name="Google Shape;1267;p89"/>
          <p:cNvSpPr/>
          <p:nvPr/>
        </p:nvSpPr>
        <p:spPr>
          <a:xfrm>
            <a:off x="39624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68" name="Google Shape;1268;p89"/>
          <p:cNvSpPr/>
          <p:nvPr/>
        </p:nvSpPr>
        <p:spPr>
          <a:xfrm>
            <a:off x="4953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69" name="Google Shape;1269;p89"/>
          <p:cNvSpPr/>
          <p:nvPr/>
        </p:nvSpPr>
        <p:spPr>
          <a:xfrm>
            <a:off x="6872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70" name="Google Shape;1270;p89"/>
          <p:cNvSpPr/>
          <p:nvPr/>
        </p:nvSpPr>
        <p:spPr>
          <a:xfrm>
            <a:off x="5957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71" name="Google Shape;1271;p89"/>
          <p:cNvSpPr/>
          <p:nvPr/>
        </p:nvSpPr>
        <p:spPr>
          <a:xfrm>
            <a:off x="7862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72" name="Google Shape;1272;p89"/>
          <p:cNvSpPr/>
          <p:nvPr/>
        </p:nvSpPr>
        <p:spPr>
          <a:xfrm>
            <a:off x="8777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273" name="Google Shape;1273;p89"/>
          <p:cNvSpPr txBox="1"/>
          <p:nvPr/>
        </p:nvSpPr>
        <p:spPr>
          <a:xfrm>
            <a:off x="3048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a:t>
            </a:r>
            <a:endParaRPr/>
          </a:p>
        </p:txBody>
      </p:sp>
      <p:sp>
        <p:nvSpPr>
          <p:cNvPr id="1274" name="Google Shape;1274;p89"/>
          <p:cNvSpPr txBox="1"/>
          <p:nvPr/>
        </p:nvSpPr>
        <p:spPr>
          <a:xfrm>
            <a:off x="39624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5</a:t>
            </a:r>
            <a:endParaRPr/>
          </a:p>
        </p:txBody>
      </p:sp>
      <p:sp>
        <p:nvSpPr>
          <p:cNvPr id="1275" name="Google Shape;1275;p89"/>
          <p:cNvSpPr txBox="1"/>
          <p:nvPr/>
        </p:nvSpPr>
        <p:spPr>
          <a:xfrm>
            <a:off x="4953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8</a:t>
            </a:r>
            <a:endParaRPr/>
          </a:p>
        </p:txBody>
      </p:sp>
      <p:sp>
        <p:nvSpPr>
          <p:cNvPr id="1276" name="Google Shape;1276;p89"/>
          <p:cNvSpPr txBox="1"/>
          <p:nvPr/>
        </p:nvSpPr>
        <p:spPr>
          <a:xfrm>
            <a:off x="5957888"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9</a:t>
            </a:r>
            <a:endParaRPr/>
          </a:p>
        </p:txBody>
      </p:sp>
      <p:sp>
        <p:nvSpPr>
          <p:cNvPr id="1277" name="Google Shape;1277;p89"/>
          <p:cNvSpPr txBox="1"/>
          <p:nvPr/>
        </p:nvSpPr>
        <p:spPr>
          <a:xfrm>
            <a:off x="78009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16</a:t>
            </a:r>
            <a:endParaRPr/>
          </a:p>
        </p:txBody>
      </p:sp>
      <p:sp>
        <p:nvSpPr>
          <p:cNvPr id="1278" name="Google Shape;1278;p89"/>
          <p:cNvSpPr txBox="1"/>
          <p:nvPr/>
        </p:nvSpPr>
        <p:spPr>
          <a:xfrm>
            <a:off x="68103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14</a:t>
            </a:r>
            <a:endParaRPr/>
          </a:p>
        </p:txBody>
      </p:sp>
      <p:sp>
        <p:nvSpPr>
          <p:cNvPr id="1279" name="Google Shape;1279;p89"/>
          <p:cNvSpPr txBox="1"/>
          <p:nvPr/>
        </p:nvSpPr>
        <p:spPr>
          <a:xfrm>
            <a:off x="8712200"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17</a:t>
            </a:r>
            <a:endParaRPr/>
          </a:p>
        </p:txBody>
      </p:sp>
      <p:cxnSp>
        <p:nvCxnSpPr>
          <p:cNvPr id="1280" name="Google Shape;1280;p89"/>
          <p:cNvCxnSpPr/>
          <p:nvPr/>
        </p:nvCxnSpPr>
        <p:spPr>
          <a:xfrm>
            <a:off x="3352800" y="3962400"/>
            <a:ext cx="609600" cy="0"/>
          </a:xfrm>
          <a:prstGeom prst="straightConnector1">
            <a:avLst/>
          </a:prstGeom>
          <a:noFill/>
          <a:ln w="12700" cap="flat" cmpd="sng">
            <a:solidFill>
              <a:srgbClr val="008080"/>
            </a:solidFill>
            <a:prstDash val="solid"/>
            <a:round/>
            <a:headEnd type="none" w="sm" len="sm"/>
            <a:tailEnd type="triangle" w="lg" len="lg"/>
          </a:ln>
        </p:spPr>
      </p:cxnSp>
      <p:cxnSp>
        <p:nvCxnSpPr>
          <p:cNvPr id="1281" name="Google Shape;1281;p89"/>
          <p:cNvCxnSpPr/>
          <p:nvPr/>
        </p:nvCxnSpPr>
        <p:spPr>
          <a:xfrm>
            <a:off x="5257800" y="3962400"/>
            <a:ext cx="685800" cy="0"/>
          </a:xfrm>
          <a:prstGeom prst="straightConnector1">
            <a:avLst/>
          </a:prstGeom>
          <a:noFill/>
          <a:ln w="12700" cap="flat" cmpd="sng">
            <a:solidFill>
              <a:srgbClr val="008080"/>
            </a:solidFill>
            <a:prstDash val="solid"/>
            <a:round/>
            <a:headEnd type="none" w="sm" len="sm"/>
            <a:tailEnd type="triangle" w="lg" len="lg"/>
          </a:ln>
        </p:spPr>
      </p:cxnSp>
      <p:cxnSp>
        <p:nvCxnSpPr>
          <p:cNvPr id="1282" name="Google Shape;1282;p89"/>
          <p:cNvCxnSpPr/>
          <p:nvPr/>
        </p:nvCxnSpPr>
        <p:spPr>
          <a:xfrm>
            <a:off x="6262688" y="3962400"/>
            <a:ext cx="609600" cy="0"/>
          </a:xfrm>
          <a:prstGeom prst="straightConnector1">
            <a:avLst/>
          </a:prstGeom>
          <a:noFill/>
          <a:ln w="12700" cap="flat" cmpd="sng">
            <a:solidFill>
              <a:srgbClr val="008080"/>
            </a:solidFill>
            <a:prstDash val="solid"/>
            <a:round/>
            <a:headEnd type="none" w="sm" len="sm"/>
            <a:tailEnd type="triangle" w="lg" len="lg"/>
          </a:ln>
        </p:spPr>
      </p:cxnSp>
      <p:cxnSp>
        <p:nvCxnSpPr>
          <p:cNvPr id="1283" name="Google Shape;1283;p89"/>
          <p:cNvCxnSpPr/>
          <p:nvPr/>
        </p:nvCxnSpPr>
        <p:spPr>
          <a:xfrm>
            <a:off x="8167688" y="396240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284" name="Google Shape;1284;p89"/>
          <p:cNvCxnSpPr>
            <a:stCxn id="1274" idx="0"/>
            <a:endCxn id="1275" idx="0"/>
          </p:cNvCxnSpPr>
          <p:nvPr/>
        </p:nvCxnSpPr>
        <p:spPr>
          <a:xfrm rot="-5400000" flipH="1">
            <a:off x="4611388" y="3315000"/>
            <a:ext cx="600" cy="990600"/>
          </a:xfrm>
          <a:prstGeom prst="bentConnector3">
            <a:avLst>
              <a:gd name="adj1" fmla="val -38112013"/>
            </a:avLst>
          </a:prstGeom>
          <a:noFill/>
          <a:ln w="12700" cap="flat" cmpd="sng">
            <a:solidFill>
              <a:schemeClr val="dk1"/>
            </a:solidFill>
            <a:prstDash val="solid"/>
            <a:miter lim="800000"/>
            <a:headEnd type="none" w="sm" len="sm"/>
            <a:tailEnd type="triangle" w="lg" len="lg"/>
          </a:ln>
        </p:spPr>
      </p:cxnSp>
      <p:cxnSp>
        <p:nvCxnSpPr>
          <p:cNvPr id="1285" name="Google Shape;1285;p89"/>
          <p:cNvCxnSpPr>
            <a:stCxn id="1274" idx="2"/>
            <a:endCxn id="1275" idx="2"/>
          </p:cNvCxnSpPr>
          <p:nvPr/>
        </p:nvCxnSpPr>
        <p:spPr>
          <a:xfrm rot="-5400000" flipH="1">
            <a:off x="4611388" y="3651550"/>
            <a:ext cx="600" cy="990600"/>
          </a:xfrm>
          <a:prstGeom prst="bentConnector3">
            <a:avLst>
              <a:gd name="adj1" fmla="val 38112013"/>
            </a:avLst>
          </a:prstGeom>
          <a:noFill/>
          <a:ln w="12700" cap="flat" cmpd="sng">
            <a:solidFill>
              <a:srgbClr val="008080"/>
            </a:solidFill>
            <a:prstDash val="solid"/>
            <a:miter lim="800000"/>
            <a:headEnd type="none" w="sm" len="sm"/>
            <a:tailEnd type="triangle" w="lg" len="lg"/>
          </a:ln>
        </p:spPr>
      </p:cxnSp>
      <p:cxnSp>
        <p:nvCxnSpPr>
          <p:cNvPr id="1286" name="Google Shape;1286;p89"/>
          <p:cNvCxnSpPr/>
          <p:nvPr/>
        </p:nvCxnSpPr>
        <p:spPr>
          <a:xfrm>
            <a:off x="7010400" y="41148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287" name="Google Shape;1287;p89"/>
          <p:cNvCxnSpPr/>
          <p:nvPr/>
        </p:nvCxnSpPr>
        <p:spPr>
          <a:xfrm>
            <a:off x="7010400" y="38100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288" name="Google Shape;1288;p89"/>
          <p:cNvCxnSpPr>
            <a:stCxn id="1276" idx="3"/>
            <a:endCxn id="1276" idx="2"/>
          </p:cNvCxnSpPr>
          <p:nvPr/>
        </p:nvCxnSpPr>
        <p:spPr>
          <a:xfrm flipH="1">
            <a:off x="6111963" y="3978275"/>
            <a:ext cx="153900" cy="168300"/>
          </a:xfrm>
          <a:prstGeom prst="curvedConnector4">
            <a:avLst>
              <a:gd name="adj1" fmla="val -148539"/>
              <a:gd name="adj2" fmla="val 235812"/>
            </a:avLst>
          </a:prstGeom>
          <a:noFill/>
          <a:ln w="12700" cap="flat" cmpd="sng">
            <a:solidFill>
              <a:srgbClr val="008080"/>
            </a:solidFill>
            <a:prstDash val="solid"/>
            <a:round/>
            <a:headEnd type="none" w="sm" len="sm"/>
            <a:tailEnd type="triangle" w="lg" len="lg"/>
          </a:ln>
        </p:spPr>
      </p:cxnSp>
      <p:sp>
        <p:nvSpPr>
          <p:cNvPr id="1289" name="Google Shape;1289;p89"/>
          <p:cNvSpPr txBox="1"/>
          <p:nvPr/>
        </p:nvSpPr>
        <p:spPr>
          <a:xfrm>
            <a:off x="3433763" y="3581400"/>
            <a:ext cx="29686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a</a:t>
            </a:r>
            <a:endParaRPr/>
          </a:p>
        </p:txBody>
      </p:sp>
      <p:sp>
        <p:nvSpPr>
          <p:cNvPr id="1290" name="Google Shape;1290;p89"/>
          <p:cNvSpPr txBox="1"/>
          <p:nvPr/>
        </p:nvSpPr>
        <p:spPr>
          <a:xfrm>
            <a:off x="4497388" y="3276600"/>
            <a:ext cx="304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b</a:t>
            </a:r>
            <a:endParaRPr/>
          </a:p>
        </p:txBody>
      </p:sp>
      <p:sp>
        <p:nvSpPr>
          <p:cNvPr id="1291" name="Google Shape;1291;p89"/>
          <p:cNvSpPr txBox="1"/>
          <p:nvPr/>
        </p:nvSpPr>
        <p:spPr>
          <a:xfrm>
            <a:off x="4505325" y="4343400"/>
            <a:ext cx="2889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c</a:t>
            </a:r>
            <a:endParaRPr/>
          </a:p>
        </p:txBody>
      </p:sp>
      <p:sp>
        <p:nvSpPr>
          <p:cNvPr id="1292" name="Google Shape;1292;p89"/>
          <p:cNvSpPr txBox="1"/>
          <p:nvPr/>
        </p:nvSpPr>
        <p:spPr>
          <a:xfrm>
            <a:off x="5411788" y="3657600"/>
            <a:ext cx="30321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d</a:t>
            </a:r>
            <a:endParaRPr/>
          </a:p>
        </p:txBody>
      </p:sp>
      <p:sp>
        <p:nvSpPr>
          <p:cNvPr id="1293" name="Google Shape;1293;p89"/>
          <p:cNvSpPr txBox="1"/>
          <p:nvPr/>
        </p:nvSpPr>
        <p:spPr>
          <a:xfrm>
            <a:off x="6253163" y="4419600"/>
            <a:ext cx="29845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e</a:t>
            </a:r>
            <a:endParaRPr/>
          </a:p>
        </p:txBody>
      </p:sp>
      <p:sp>
        <p:nvSpPr>
          <p:cNvPr id="1294" name="Google Shape;1294;p89"/>
          <p:cNvSpPr txBox="1"/>
          <p:nvPr/>
        </p:nvSpPr>
        <p:spPr>
          <a:xfrm>
            <a:off x="6334125" y="3581400"/>
            <a:ext cx="287338"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f</a:t>
            </a:r>
            <a:endParaRPr/>
          </a:p>
        </p:txBody>
      </p:sp>
      <p:sp>
        <p:nvSpPr>
          <p:cNvPr id="1295" name="Google Shape;1295;p89"/>
          <p:cNvSpPr txBox="1"/>
          <p:nvPr/>
        </p:nvSpPr>
        <p:spPr>
          <a:xfrm>
            <a:off x="7399338" y="3276600"/>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g</a:t>
            </a:r>
            <a:endParaRPr/>
          </a:p>
        </p:txBody>
      </p:sp>
      <p:sp>
        <p:nvSpPr>
          <p:cNvPr id="1296" name="Google Shape;1296;p89"/>
          <p:cNvSpPr txBox="1"/>
          <p:nvPr/>
        </p:nvSpPr>
        <p:spPr>
          <a:xfrm>
            <a:off x="7394575" y="4343400"/>
            <a:ext cx="3016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h</a:t>
            </a:r>
            <a:endParaRPr/>
          </a:p>
        </p:txBody>
      </p:sp>
      <p:sp>
        <p:nvSpPr>
          <p:cNvPr id="1297" name="Google Shape;1297;p89"/>
          <p:cNvSpPr txBox="1"/>
          <p:nvPr/>
        </p:nvSpPr>
        <p:spPr>
          <a:xfrm>
            <a:off x="8262938" y="3581400"/>
            <a:ext cx="2413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i</a:t>
            </a:r>
            <a:endParaRPr/>
          </a:p>
        </p:txBody>
      </p:sp>
      <p:sp>
        <p:nvSpPr>
          <p:cNvPr id="1298" name="Google Shape;1298;p89"/>
          <p:cNvSpPr txBox="1"/>
          <p:nvPr/>
        </p:nvSpPr>
        <p:spPr>
          <a:xfrm>
            <a:off x="294605" y="1855103"/>
            <a:ext cx="2662908" cy="427809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void pow (int x,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float z;</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int p;</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if (y &lt; 0)</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 p = 0 – y;</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else p =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z = 1.0;</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while (p != 0)</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 z = z * x;</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 p = p – 1;</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if (y &lt; 0)</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 z = 1.0 / z;</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printf(z);</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90"/>
          <p:cNvSpPr txBox="1">
            <a:spLocks noGrp="1"/>
          </p:cNvSpPr>
          <p:nvPr>
            <p:ph type="title"/>
          </p:nvPr>
        </p:nvSpPr>
        <p:spPr>
          <a:xfrm>
            <a:off x="700088" y="254000"/>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All-DU-Paths với biến y</a:t>
            </a:r>
            <a:endParaRPr/>
          </a:p>
        </p:txBody>
      </p:sp>
      <p:sp>
        <p:nvSpPr>
          <p:cNvPr id="1305" name="Google Shape;1305;p90"/>
          <p:cNvSpPr/>
          <p:nvPr/>
        </p:nvSpPr>
        <p:spPr>
          <a:xfrm>
            <a:off x="3048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06" name="Google Shape;1306;p90"/>
          <p:cNvSpPr/>
          <p:nvPr/>
        </p:nvSpPr>
        <p:spPr>
          <a:xfrm>
            <a:off x="39624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07" name="Google Shape;1307;p90"/>
          <p:cNvSpPr/>
          <p:nvPr/>
        </p:nvSpPr>
        <p:spPr>
          <a:xfrm>
            <a:off x="4953000"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08" name="Google Shape;1308;p90"/>
          <p:cNvSpPr/>
          <p:nvPr/>
        </p:nvSpPr>
        <p:spPr>
          <a:xfrm>
            <a:off x="6872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09" name="Google Shape;1309;p90"/>
          <p:cNvSpPr/>
          <p:nvPr/>
        </p:nvSpPr>
        <p:spPr>
          <a:xfrm>
            <a:off x="5957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10" name="Google Shape;1310;p90"/>
          <p:cNvSpPr/>
          <p:nvPr/>
        </p:nvSpPr>
        <p:spPr>
          <a:xfrm>
            <a:off x="78628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11" name="Google Shape;1311;p90"/>
          <p:cNvSpPr/>
          <p:nvPr/>
        </p:nvSpPr>
        <p:spPr>
          <a:xfrm>
            <a:off x="8777288" y="3810000"/>
            <a:ext cx="304800" cy="3048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12" name="Google Shape;1312;p90"/>
          <p:cNvSpPr txBox="1"/>
          <p:nvPr/>
        </p:nvSpPr>
        <p:spPr>
          <a:xfrm>
            <a:off x="3048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a:t>
            </a:r>
            <a:endParaRPr/>
          </a:p>
        </p:txBody>
      </p:sp>
      <p:sp>
        <p:nvSpPr>
          <p:cNvPr id="1313" name="Google Shape;1313;p90"/>
          <p:cNvSpPr txBox="1"/>
          <p:nvPr/>
        </p:nvSpPr>
        <p:spPr>
          <a:xfrm>
            <a:off x="39624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5</a:t>
            </a:r>
            <a:endParaRPr/>
          </a:p>
        </p:txBody>
      </p:sp>
      <p:sp>
        <p:nvSpPr>
          <p:cNvPr id="1314" name="Google Shape;1314;p90"/>
          <p:cNvSpPr txBox="1"/>
          <p:nvPr/>
        </p:nvSpPr>
        <p:spPr>
          <a:xfrm>
            <a:off x="4953000"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8</a:t>
            </a:r>
            <a:endParaRPr/>
          </a:p>
        </p:txBody>
      </p:sp>
      <p:sp>
        <p:nvSpPr>
          <p:cNvPr id="1315" name="Google Shape;1315;p90"/>
          <p:cNvSpPr txBox="1"/>
          <p:nvPr/>
        </p:nvSpPr>
        <p:spPr>
          <a:xfrm>
            <a:off x="5957888" y="3810000"/>
            <a:ext cx="30797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9</a:t>
            </a:r>
            <a:endParaRPr/>
          </a:p>
        </p:txBody>
      </p:sp>
      <p:sp>
        <p:nvSpPr>
          <p:cNvPr id="1316" name="Google Shape;1316;p90"/>
          <p:cNvSpPr txBox="1"/>
          <p:nvPr/>
        </p:nvSpPr>
        <p:spPr>
          <a:xfrm>
            <a:off x="78009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16</a:t>
            </a:r>
            <a:endParaRPr/>
          </a:p>
        </p:txBody>
      </p:sp>
      <p:sp>
        <p:nvSpPr>
          <p:cNvPr id="1317" name="Google Shape;1317;p90"/>
          <p:cNvSpPr txBox="1"/>
          <p:nvPr/>
        </p:nvSpPr>
        <p:spPr>
          <a:xfrm>
            <a:off x="6810375"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14</a:t>
            </a:r>
            <a:endParaRPr/>
          </a:p>
        </p:txBody>
      </p:sp>
      <p:sp>
        <p:nvSpPr>
          <p:cNvPr id="1318" name="Google Shape;1318;p90"/>
          <p:cNvSpPr txBox="1"/>
          <p:nvPr/>
        </p:nvSpPr>
        <p:spPr>
          <a:xfrm>
            <a:off x="8712200" y="3810000"/>
            <a:ext cx="431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17</a:t>
            </a:r>
            <a:endParaRPr/>
          </a:p>
        </p:txBody>
      </p:sp>
      <p:cxnSp>
        <p:nvCxnSpPr>
          <p:cNvPr id="1319" name="Google Shape;1319;p90"/>
          <p:cNvCxnSpPr/>
          <p:nvPr/>
        </p:nvCxnSpPr>
        <p:spPr>
          <a:xfrm>
            <a:off x="3352800" y="3962400"/>
            <a:ext cx="609600" cy="0"/>
          </a:xfrm>
          <a:prstGeom prst="straightConnector1">
            <a:avLst/>
          </a:prstGeom>
          <a:noFill/>
          <a:ln w="12700" cap="flat" cmpd="sng">
            <a:solidFill>
              <a:srgbClr val="008080"/>
            </a:solidFill>
            <a:prstDash val="solid"/>
            <a:round/>
            <a:headEnd type="none" w="sm" len="sm"/>
            <a:tailEnd type="triangle" w="lg" len="lg"/>
          </a:ln>
        </p:spPr>
      </p:cxnSp>
      <p:cxnSp>
        <p:nvCxnSpPr>
          <p:cNvPr id="1320" name="Google Shape;1320;p90"/>
          <p:cNvCxnSpPr/>
          <p:nvPr/>
        </p:nvCxnSpPr>
        <p:spPr>
          <a:xfrm>
            <a:off x="5257800" y="3962400"/>
            <a:ext cx="685800" cy="0"/>
          </a:xfrm>
          <a:prstGeom prst="straightConnector1">
            <a:avLst/>
          </a:prstGeom>
          <a:noFill/>
          <a:ln w="12700" cap="flat" cmpd="sng">
            <a:solidFill>
              <a:srgbClr val="008080"/>
            </a:solidFill>
            <a:prstDash val="solid"/>
            <a:round/>
            <a:headEnd type="none" w="sm" len="sm"/>
            <a:tailEnd type="triangle" w="lg" len="lg"/>
          </a:ln>
        </p:spPr>
      </p:cxnSp>
      <p:cxnSp>
        <p:nvCxnSpPr>
          <p:cNvPr id="1321" name="Google Shape;1321;p90"/>
          <p:cNvCxnSpPr/>
          <p:nvPr/>
        </p:nvCxnSpPr>
        <p:spPr>
          <a:xfrm>
            <a:off x="6262688" y="3962400"/>
            <a:ext cx="609600" cy="0"/>
          </a:xfrm>
          <a:prstGeom prst="straightConnector1">
            <a:avLst/>
          </a:prstGeom>
          <a:noFill/>
          <a:ln w="12700" cap="flat" cmpd="sng">
            <a:solidFill>
              <a:srgbClr val="008080"/>
            </a:solidFill>
            <a:prstDash val="solid"/>
            <a:round/>
            <a:headEnd type="none" w="sm" len="sm"/>
            <a:tailEnd type="triangle" w="lg" len="lg"/>
          </a:ln>
        </p:spPr>
      </p:cxnSp>
      <p:cxnSp>
        <p:nvCxnSpPr>
          <p:cNvPr id="1322" name="Google Shape;1322;p90"/>
          <p:cNvCxnSpPr/>
          <p:nvPr/>
        </p:nvCxnSpPr>
        <p:spPr>
          <a:xfrm>
            <a:off x="8167688" y="3962400"/>
            <a:ext cx="609600" cy="0"/>
          </a:xfrm>
          <a:prstGeom prst="straightConnector1">
            <a:avLst/>
          </a:prstGeom>
          <a:noFill/>
          <a:ln w="12700" cap="flat" cmpd="sng">
            <a:solidFill>
              <a:schemeClr val="dk1"/>
            </a:solidFill>
            <a:prstDash val="solid"/>
            <a:round/>
            <a:headEnd type="none" w="sm" len="sm"/>
            <a:tailEnd type="triangle" w="lg" len="lg"/>
          </a:ln>
        </p:spPr>
      </p:cxnSp>
      <p:cxnSp>
        <p:nvCxnSpPr>
          <p:cNvPr id="1323" name="Google Shape;1323;p90"/>
          <p:cNvCxnSpPr>
            <a:stCxn id="1313" idx="0"/>
            <a:endCxn id="1314" idx="0"/>
          </p:cNvCxnSpPr>
          <p:nvPr/>
        </p:nvCxnSpPr>
        <p:spPr>
          <a:xfrm rot="-5400000" flipH="1">
            <a:off x="4611388" y="3315000"/>
            <a:ext cx="600" cy="990600"/>
          </a:xfrm>
          <a:prstGeom prst="bentConnector3">
            <a:avLst>
              <a:gd name="adj1" fmla="val -38112013"/>
            </a:avLst>
          </a:prstGeom>
          <a:noFill/>
          <a:ln w="12700" cap="flat" cmpd="sng">
            <a:solidFill>
              <a:schemeClr val="dk1"/>
            </a:solidFill>
            <a:prstDash val="solid"/>
            <a:miter lim="800000"/>
            <a:headEnd type="none" w="sm" len="sm"/>
            <a:tailEnd type="triangle" w="lg" len="lg"/>
          </a:ln>
        </p:spPr>
      </p:cxnSp>
      <p:cxnSp>
        <p:nvCxnSpPr>
          <p:cNvPr id="1324" name="Google Shape;1324;p90"/>
          <p:cNvCxnSpPr>
            <a:stCxn id="1313" idx="2"/>
            <a:endCxn id="1314" idx="2"/>
          </p:cNvCxnSpPr>
          <p:nvPr/>
        </p:nvCxnSpPr>
        <p:spPr>
          <a:xfrm rot="-5400000" flipH="1">
            <a:off x="4611388" y="3651550"/>
            <a:ext cx="600" cy="990600"/>
          </a:xfrm>
          <a:prstGeom prst="bentConnector3">
            <a:avLst>
              <a:gd name="adj1" fmla="val 38112013"/>
            </a:avLst>
          </a:prstGeom>
          <a:noFill/>
          <a:ln w="12700" cap="flat" cmpd="sng">
            <a:solidFill>
              <a:srgbClr val="008080"/>
            </a:solidFill>
            <a:prstDash val="solid"/>
            <a:miter lim="800000"/>
            <a:headEnd type="none" w="sm" len="sm"/>
            <a:tailEnd type="triangle" w="lg" len="lg"/>
          </a:ln>
        </p:spPr>
      </p:cxnSp>
      <p:cxnSp>
        <p:nvCxnSpPr>
          <p:cNvPr id="1325" name="Google Shape;1325;p90"/>
          <p:cNvCxnSpPr/>
          <p:nvPr/>
        </p:nvCxnSpPr>
        <p:spPr>
          <a:xfrm>
            <a:off x="7010400" y="41148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326" name="Google Shape;1326;p90"/>
          <p:cNvCxnSpPr/>
          <p:nvPr/>
        </p:nvCxnSpPr>
        <p:spPr>
          <a:xfrm>
            <a:off x="7010400" y="3810000"/>
            <a:ext cx="990600" cy="1500"/>
          </a:xfrm>
          <a:prstGeom prst="bentConnector3">
            <a:avLst>
              <a:gd name="adj1" fmla="val 0"/>
            </a:avLst>
          </a:prstGeom>
          <a:noFill/>
          <a:ln w="12700" cap="flat" cmpd="sng">
            <a:solidFill>
              <a:schemeClr val="dk1"/>
            </a:solidFill>
            <a:prstDash val="solid"/>
            <a:miter lim="800000"/>
            <a:headEnd type="none" w="sm" len="sm"/>
            <a:tailEnd type="triangle" w="lg" len="lg"/>
          </a:ln>
        </p:spPr>
      </p:cxnSp>
      <p:cxnSp>
        <p:nvCxnSpPr>
          <p:cNvPr id="1327" name="Google Shape;1327;p90"/>
          <p:cNvCxnSpPr>
            <a:stCxn id="1315" idx="3"/>
            <a:endCxn id="1315" idx="2"/>
          </p:cNvCxnSpPr>
          <p:nvPr/>
        </p:nvCxnSpPr>
        <p:spPr>
          <a:xfrm flipH="1">
            <a:off x="6111963" y="3978275"/>
            <a:ext cx="153900" cy="168300"/>
          </a:xfrm>
          <a:prstGeom prst="curvedConnector4">
            <a:avLst>
              <a:gd name="adj1" fmla="val -148539"/>
              <a:gd name="adj2" fmla="val 235812"/>
            </a:avLst>
          </a:prstGeom>
          <a:noFill/>
          <a:ln w="12700" cap="flat" cmpd="sng">
            <a:solidFill>
              <a:schemeClr val="dk1"/>
            </a:solidFill>
            <a:prstDash val="solid"/>
            <a:round/>
            <a:headEnd type="none" w="sm" len="sm"/>
            <a:tailEnd type="triangle" w="lg" len="lg"/>
          </a:ln>
        </p:spPr>
      </p:cxnSp>
      <p:sp>
        <p:nvSpPr>
          <p:cNvPr id="1328" name="Google Shape;1328;p90"/>
          <p:cNvSpPr txBox="1"/>
          <p:nvPr/>
        </p:nvSpPr>
        <p:spPr>
          <a:xfrm>
            <a:off x="3433763" y="3581400"/>
            <a:ext cx="29686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a</a:t>
            </a:r>
            <a:endParaRPr/>
          </a:p>
        </p:txBody>
      </p:sp>
      <p:sp>
        <p:nvSpPr>
          <p:cNvPr id="1329" name="Google Shape;1329;p90"/>
          <p:cNvSpPr txBox="1"/>
          <p:nvPr/>
        </p:nvSpPr>
        <p:spPr>
          <a:xfrm>
            <a:off x="4497388" y="3276600"/>
            <a:ext cx="3048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b</a:t>
            </a:r>
            <a:endParaRPr/>
          </a:p>
        </p:txBody>
      </p:sp>
      <p:sp>
        <p:nvSpPr>
          <p:cNvPr id="1330" name="Google Shape;1330;p90"/>
          <p:cNvSpPr txBox="1"/>
          <p:nvPr/>
        </p:nvSpPr>
        <p:spPr>
          <a:xfrm>
            <a:off x="4505325" y="4343400"/>
            <a:ext cx="2889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c</a:t>
            </a:r>
            <a:endParaRPr/>
          </a:p>
        </p:txBody>
      </p:sp>
      <p:sp>
        <p:nvSpPr>
          <p:cNvPr id="1331" name="Google Shape;1331;p90"/>
          <p:cNvSpPr txBox="1"/>
          <p:nvPr/>
        </p:nvSpPr>
        <p:spPr>
          <a:xfrm>
            <a:off x="5411788" y="3657600"/>
            <a:ext cx="303212"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d</a:t>
            </a:r>
            <a:endParaRPr/>
          </a:p>
        </p:txBody>
      </p:sp>
      <p:sp>
        <p:nvSpPr>
          <p:cNvPr id="1332" name="Google Shape;1332;p90"/>
          <p:cNvSpPr txBox="1"/>
          <p:nvPr/>
        </p:nvSpPr>
        <p:spPr>
          <a:xfrm>
            <a:off x="6253163" y="4419600"/>
            <a:ext cx="29845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e</a:t>
            </a:r>
            <a:endParaRPr/>
          </a:p>
        </p:txBody>
      </p:sp>
      <p:sp>
        <p:nvSpPr>
          <p:cNvPr id="1333" name="Google Shape;1333;p90"/>
          <p:cNvSpPr txBox="1"/>
          <p:nvPr/>
        </p:nvSpPr>
        <p:spPr>
          <a:xfrm>
            <a:off x="6334125" y="3581400"/>
            <a:ext cx="287338"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f</a:t>
            </a:r>
            <a:endParaRPr/>
          </a:p>
        </p:txBody>
      </p:sp>
      <p:sp>
        <p:nvSpPr>
          <p:cNvPr id="1334" name="Google Shape;1334;p90"/>
          <p:cNvSpPr txBox="1"/>
          <p:nvPr/>
        </p:nvSpPr>
        <p:spPr>
          <a:xfrm>
            <a:off x="7399338" y="3276600"/>
            <a:ext cx="2921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g</a:t>
            </a:r>
            <a:endParaRPr/>
          </a:p>
        </p:txBody>
      </p:sp>
      <p:sp>
        <p:nvSpPr>
          <p:cNvPr id="1335" name="Google Shape;1335;p90"/>
          <p:cNvSpPr txBox="1"/>
          <p:nvPr/>
        </p:nvSpPr>
        <p:spPr>
          <a:xfrm>
            <a:off x="7394575" y="4343400"/>
            <a:ext cx="301625"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h</a:t>
            </a:r>
            <a:endParaRPr/>
          </a:p>
        </p:txBody>
      </p:sp>
      <p:sp>
        <p:nvSpPr>
          <p:cNvPr id="1336" name="Google Shape;1336;p90"/>
          <p:cNvSpPr txBox="1"/>
          <p:nvPr/>
        </p:nvSpPr>
        <p:spPr>
          <a:xfrm>
            <a:off x="8262938" y="3581400"/>
            <a:ext cx="241300" cy="336550"/>
          </a:xfrm>
          <a:prstGeom prst="rect">
            <a:avLst/>
          </a:prstGeom>
          <a:noFill/>
          <a:ln>
            <a:noFill/>
          </a:ln>
        </p:spPr>
        <p:txBody>
          <a:bodyPr spcFirstLastPara="1" wrap="square" lIns="91425" tIns="45700" rIns="91425" bIns="45700" anchor="ctr" anchorCtr="0">
            <a:spAutoFit/>
          </a:bodyPr>
          <a:lstStyle/>
          <a:p>
            <a:pPr marL="342900" marR="0" lvl="0" indent="-342900" algn="ctr" rtl="0">
              <a:spcBef>
                <a:spcPts val="0"/>
              </a:spcBef>
              <a:spcAft>
                <a:spcPts val="0"/>
              </a:spcAft>
              <a:buClr>
                <a:schemeClr val="dk1"/>
              </a:buClr>
              <a:buSzPts val="1600"/>
              <a:buFont typeface="Arial"/>
              <a:buNone/>
            </a:pPr>
            <a:r>
              <a:rPr lang="en-US" sz="1600" b="1">
                <a:solidFill>
                  <a:schemeClr val="dk1"/>
                </a:solidFill>
                <a:latin typeface="Comic Sans MS"/>
                <a:ea typeface="Comic Sans MS"/>
                <a:cs typeface="Comic Sans MS"/>
                <a:sym typeface="Comic Sans MS"/>
              </a:rPr>
              <a:t>i</a:t>
            </a:r>
            <a:endParaRPr/>
          </a:p>
        </p:txBody>
      </p:sp>
      <p:sp>
        <p:nvSpPr>
          <p:cNvPr id="1337" name="Google Shape;1337;p90"/>
          <p:cNvSpPr txBox="1"/>
          <p:nvPr/>
        </p:nvSpPr>
        <p:spPr>
          <a:xfrm>
            <a:off x="360053" y="1610628"/>
            <a:ext cx="2662908" cy="427809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void pow (int x,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float z;</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int p;</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if (y &lt; 0)</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 p = 0 –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else p = y;</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z = 1.0;</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while (p != 0)</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 z = z * x;</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 p = p – 1;</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a:t>
            </a:r>
            <a:endParaRPr/>
          </a:p>
          <a:p>
            <a:pPr marL="342900" marR="0" lvl="0" indent="-342900" algn="l" rtl="0">
              <a:spcBef>
                <a:spcPts val="0"/>
              </a:spcBef>
              <a:spcAft>
                <a:spcPts val="0"/>
              </a:spcAft>
              <a:buClr>
                <a:srgbClr val="0070C0"/>
              </a:buClr>
              <a:buSzPts val="1600"/>
              <a:buFont typeface="Calibri"/>
              <a:buAutoNum type="arabicPeriod"/>
            </a:pPr>
            <a:r>
              <a:rPr lang="en-US" sz="1600" b="1">
                <a:solidFill>
                  <a:srgbClr val="0070C0"/>
                </a:solidFill>
                <a:latin typeface="Consolas"/>
                <a:ea typeface="Consolas"/>
                <a:cs typeface="Consolas"/>
                <a:sym typeface="Consolas"/>
              </a:rPr>
              <a:t>if (y &lt; 0)</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 z = 1.0 / z;</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printf(z);</a:t>
            </a:r>
            <a:endParaRPr/>
          </a:p>
          <a:p>
            <a:pPr marL="342900" marR="0" lvl="0" indent="-342900" algn="l" rtl="0">
              <a:spcBef>
                <a:spcPts val="0"/>
              </a:spcBef>
              <a:spcAft>
                <a:spcPts val="0"/>
              </a:spcAft>
              <a:buClr>
                <a:schemeClr val="dk1"/>
              </a:buClr>
              <a:buSzPts val="1600"/>
              <a:buFont typeface="Calibri"/>
              <a:buAutoNum type="arabicPeriod"/>
            </a:pPr>
            <a:r>
              <a:rPr lang="en-US" sz="1600" b="1">
                <a:solidFill>
                  <a:schemeClr val="dk1"/>
                </a:solidFill>
                <a:latin typeface="Consolas"/>
                <a:ea typeface="Consolas"/>
                <a:cs typeface="Consolas"/>
                <a:sym typeface="Consolas"/>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91"/>
          <p:cNvSpPr txBox="1">
            <a:spLocks noGrp="1"/>
          </p:cNvSpPr>
          <p:nvPr>
            <p:ph type="title"/>
          </p:nvPr>
        </p:nvSpPr>
        <p:spPr>
          <a:xfrm>
            <a:off x="685800" y="244475"/>
            <a:ext cx="7772400" cy="879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Ví dụ tính trung bình</a:t>
            </a:r>
            <a:endParaRPr/>
          </a:p>
        </p:txBody>
      </p:sp>
      <p:sp>
        <p:nvSpPr>
          <p:cNvPr id="1344" name="Google Shape;1344;p91"/>
          <p:cNvSpPr txBox="1">
            <a:spLocks noGrp="1"/>
          </p:cNvSpPr>
          <p:nvPr>
            <p:ph type="body" idx="1"/>
          </p:nvPr>
        </p:nvSpPr>
        <p:spPr>
          <a:xfrm>
            <a:off x="639763" y="1563688"/>
            <a:ext cx="8001000" cy="4986337"/>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Font typeface="Calibri"/>
              <a:buAutoNum type="arabicPeriod"/>
            </a:pPr>
            <a:r>
              <a:rPr lang="en-US" sz="1600" b="1">
                <a:latin typeface="Consolas"/>
                <a:ea typeface="Consolas"/>
                <a:cs typeface="Consolas"/>
                <a:sym typeface="Consolas"/>
              </a:rPr>
              <a:t>public static double ReturnAverage(int value[], int AS, int MIN, int MAX) {</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int i, ti, tv, sum;</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double av;</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i = 0; ti = 0; tv = 0; sum = 0;</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while (ti &lt; AS &amp;&amp; value [i] != -999) {</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ti++;</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if (value[i] &gt;= MIN &amp;&amp; value[i} &lt;= MAX) {</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tv++;</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sum = sum + value[i];</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i++;</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if (tv &gt; 0) </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av = (double) sum/tv;</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else</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av = (double) - 999;</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  return (av) </a:t>
            </a:r>
            <a:endParaRPr/>
          </a:p>
          <a:p>
            <a:pPr marL="342900" lvl="0" indent="-342900" algn="l" rtl="0">
              <a:spcBef>
                <a:spcPts val="296"/>
              </a:spcBef>
              <a:spcAft>
                <a:spcPts val="0"/>
              </a:spcAft>
              <a:buClr>
                <a:schemeClr val="dk1"/>
              </a:buClr>
              <a:buSzPct val="100000"/>
              <a:buFont typeface="Calibri"/>
              <a:buAutoNum type="arabicPeriod"/>
            </a:pPr>
            <a:r>
              <a:rPr lang="en-US" sz="1600" b="1">
                <a:latin typeface="Consolas"/>
                <a:ea typeface="Consolas"/>
                <a:cs typeface="Consolas"/>
                <a:sym typeface="Consolas"/>
              </a:rPr>
              <a:t>}</a:t>
            </a:r>
            <a:endParaRPr/>
          </a:p>
          <a:p>
            <a:pPr marL="342900" lvl="0" indent="-248920" algn="l" rtl="0">
              <a:spcBef>
                <a:spcPts val="296"/>
              </a:spcBef>
              <a:spcAft>
                <a:spcPts val="0"/>
              </a:spcAft>
              <a:buClr>
                <a:schemeClr val="dk1"/>
              </a:buClr>
              <a:buSzPct val="100000"/>
              <a:buFont typeface="Calibri"/>
              <a:buNone/>
            </a:pPr>
            <a:endParaRPr sz="1600" b="1">
              <a:latin typeface="Consolas"/>
              <a:ea typeface="Consolas"/>
              <a:cs typeface="Consolas"/>
              <a:sym typeface="Consola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92"/>
          <p:cNvSpPr txBox="1">
            <a:spLocks noGrp="1"/>
          </p:cNvSpPr>
          <p:nvPr>
            <p:ph type="title"/>
          </p:nvPr>
        </p:nvSpPr>
        <p:spPr>
          <a:xfrm>
            <a:off x="685800" y="-38100"/>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CFG của hàm tính trung bình</a:t>
            </a:r>
            <a:endParaRPr/>
          </a:p>
        </p:txBody>
      </p:sp>
      <p:sp>
        <p:nvSpPr>
          <p:cNvPr id="1351" name="Google Shape;1351;p92"/>
          <p:cNvSpPr/>
          <p:nvPr/>
        </p:nvSpPr>
        <p:spPr>
          <a:xfrm>
            <a:off x="3670300" y="876300"/>
            <a:ext cx="1636713"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2" name="Google Shape;1352;p92"/>
          <p:cNvSpPr/>
          <p:nvPr/>
        </p:nvSpPr>
        <p:spPr>
          <a:xfrm>
            <a:off x="3676650" y="1987550"/>
            <a:ext cx="1636713"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3" name="Google Shape;1353;p92"/>
          <p:cNvSpPr/>
          <p:nvPr/>
        </p:nvSpPr>
        <p:spPr>
          <a:xfrm>
            <a:off x="3686175" y="3016250"/>
            <a:ext cx="1636713"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4" name="Google Shape;1354;p92"/>
          <p:cNvSpPr/>
          <p:nvPr/>
        </p:nvSpPr>
        <p:spPr>
          <a:xfrm>
            <a:off x="6019800" y="3940175"/>
            <a:ext cx="1636713"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5" name="Google Shape;1355;p92"/>
          <p:cNvSpPr/>
          <p:nvPr/>
        </p:nvSpPr>
        <p:spPr>
          <a:xfrm>
            <a:off x="1323975" y="3940175"/>
            <a:ext cx="1636713"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6" name="Google Shape;1356;p92"/>
          <p:cNvSpPr/>
          <p:nvPr/>
        </p:nvSpPr>
        <p:spPr>
          <a:xfrm>
            <a:off x="180975" y="5054600"/>
            <a:ext cx="1636713"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7" name="Google Shape;1357;p92"/>
          <p:cNvSpPr/>
          <p:nvPr/>
        </p:nvSpPr>
        <p:spPr>
          <a:xfrm>
            <a:off x="2886075" y="5010150"/>
            <a:ext cx="1636713"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8" name="Google Shape;1358;p92"/>
          <p:cNvSpPr/>
          <p:nvPr/>
        </p:nvSpPr>
        <p:spPr>
          <a:xfrm>
            <a:off x="1624013" y="5991225"/>
            <a:ext cx="1636712"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9" name="Google Shape;1359;p92"/>
          <p:cNvSpPr/>
          <p:nvPr/>
        </p:nvSpPr>
        <p:spPr>
          <a:xfrm>
            <a:off x="4984750" y="5019675"/>
            <a:ext cx="1636713"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60" name="Google Shape;1360;p92"/>
          <p:cNvSpPr/>
          <p:nvPr/>
        </p:nvSpPr>
        <p:spPr>
          <a:xfrm>
            <a:off x="6311900" y="5983288"/>
            <a:ext cx="1636713" cy="6445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cxnSp>
        <p:nvCxnSpPr>
          <p:cNvPr id="1361" name="Google Shape;1361;p92"/>
          <p:cNvCxnSpPr>
            <a:stCxn id="1351" idx="2"/>
            <a:endCxn id="1352" idx="0"/>
          </p:cNvCxnSpPr>
          <p:nvPr/>
        </p:nvCxnSpPr>
        <p:spPr>
          <a:xfrm>
            <a:off x="4488657" y="1520825"/>
            <a:ext cx="6300" cy="466800"/>
          </a:xfrm>
          <a:prstGeom prst="straightConnector1">
            <a:avLst/>
          </a:prstGeom>
          <a:noFill/>
          <a:ln w="9525" cap="flat" cmpd="sng">
            <a:solidFill>
              <a:schemeClr val="dk1"/>
            </a:solidFill>
            <a:prstDash val="solid"/>
            <a:round/>
            <a:headEnd type="none" w="med" len="med"/>
            <a:tailEnd type="triangle" w="med" len="med"/>
          </a:ln>
        </p:spPr>
      </p:cxnSp>
      <p:cxnSp>
        <p:nvCxnSpPr>
          <p:cNvPr id="1362" name="Google Shape;1362;p92"/>
          <p:cNvCxnSpPr>
            <a:stCxn id="1352" idx="2"/>
            <a:endCxn id="1353" idx="0"/>
          </p:cNvCxnSpPr>
          <p:nvPr/>
        </p:nvCxnSpPr>
        <p:spPr>
          <a:xfrm>
            <a:off x="4495007" y="2632075"/>
            <a:ext cx="9600" cy="384300"/>
          </a:xfrm>
          <a:prstGeom prst="straightConnector1">
            <a:avLst/>
          </a:prstGeom>
          <a:noFill/>
          <a:ln w="9525" cap="flat" cmpd="sng">
            <a:solidFill>
              <a:schemeClr val="dk1"/>
            </a:solidFill>
            <a:prstDash val="solid"/>
            <a:round/>
            <a:headEnd type="none" w="med" len="med"/>
            <a:tailEnd type="triangle" w="med" len="med"/>
          </a:ln>
        </p:spPr>
      </p:cxnSp>
      <p:cxnSp>
        <p:nvCxnSpPr>
          <p:cNvPr id="1363" name="Google Shape;1363;p92"/>
          <p:cNvCxnSpPr>
            <a:stCxn id="1353" idx="2"/>
            <a:endCxn id="1355" idx="0"/>
          </p:cNvCxnSpPr>
          <p:nvPr/>
        </p:nvCxnSpPr>
        <p:spPr>
          <a:xfrm flipH="1">
            <a:off x="2142332" y="3660775"/>
            <a:ext cx="2362200" cy="279300"/>
          </a:xfrm>
          <a:prstGeom prst="straightConnector1">
            <a:avLst/>
          </a:prstGeom>
          <a:noFill/>
          <a:ln w="9525" cap="flat" cmpd="sng">
            <a:solidFill>
              <a:schemeClr val="dk1"/>
            </a:solidFill>
            <a:prstDash val="solid"/>
            <a:round/>
            <a:headEnd type="none" w="med" len="med"/>
            <a:tailEnd type="triangle" w="med" len="med"/>
          </a:ln>
        </p:spPr>
      </p:cxnSp>
      <p:cxnSp>
        <p:nvCxnSpPr>
          <p:cNvPr id="1364" name="Google Shape;1364;p92"/>
          <p:cNvCxnSpPr>
            <a:stCxn id="1353" idx="2"/>
            <a:endCxn id="1354" idx="0"/>
          </p:cNvCxnSpPr>
          <p:nvPr/>
        </p:nvCxnSpPr>
        <p:spPr>
          <a:xfrm>
            <a:off x="4504532" y="3660775"/>
            <a:ext cx="2333700" cy="279300"/>
          </a:xfrm>
          <a:prstGeom prst="straightConnector1">
            <a:avLst/>
          </a:prstGeom>
          <a:noFill/>
          <a:ln w="9525" cap="flat" cmpd="sng">
            <a:solidFill>
              <a:schemeClr val="dk1"/>
            </a:solidFill>
            <a:prstDash val="solid"/>
            <a:round/>
            <a:headEnd type="none" w="med" len="med"/>
            <a:tailEnd type="triangle" w="med" len="med"/>
          </a:ln>
        </p:spPr>
      </p:cxnSp>
      <p:cxnSp>
        <p:nvCxnSpPr>
          <p:cNvPr id="1365" name="Google Shape;1365;p92"/>
          <p:cNvCxnSpPr>
            <a:stCxn id="1355" idx="2"/>
            <a:endCxn id="1356" idx="0"/>
          </p:cNvCxnSpPr>
          <p:nvPr/>
        </p:nvCxnSpPr>
        <p:spPr>
          <a:xfrm flipH="1">
            <a:off x="999331" y="4584700"/>
            <a:ext cx="1143000" cy="469800"/>
          </a:xfrm>
          <a:prstGeom prst="straightConnector1">
            <a:avLst/>
          </a:prstGeom>
          <a:noFill/>
          <a:ln w="9525" cap="flat" cmpd="sng">
            <a:solidFill>
              <a:schemeClr val="dk1"/>
            </a:solidFill>
            <a:prstDash val="solid"/>
            <a:round/>
            <a:headEnd type="none" w="med" len="med"/>
            <a:tailEnd type="triangle" w="med" len="med"/>
          </a:ln>
        </p:spPr>
      </p:cxnSp>
      <p:cxnSp>
        <p:nvCxnSpPr>
          <p:cNvPr id="1366" name="Google Shape;1366;p92"/>
          <p:cNvCxnSpPr>
            <a:stCxn id="1355" idx="2"/>
            <a:endCxn id="1357" idx="0"/>
          </p:cNvCxnSpPr>
          <p:nvPr/>
        </p:nvCxnSpPr>
        <p:spPr>
          <a:xfrm>
            <a:off x="2142331" y="4584700"/>
            <a:ext cx="1562100" cy="425400"/>
          </a:xfrm>
          <a:prstGeom prst="straightConnector1">
            <a:avLst/>
          </a:prstGeom>
          <a:noFill/>
          <a:ln w="9525" cap="flat" cmpd="sng">
            <a:solidFill>
              <a:schemeClr val="dk1"/>
            </a:solidFill>
            <a:prstDash val="solid"/>
            <a:round/>
            <a:headEnd type="none" w="med" len="med"/>
            <a:tailEnd type="triangle" w="med" len="med"/>
          </a:ln>
        </p:spPr>
      </p:cxnSp>
      <p:cxnSp>
        <p:nvCxnSpPr>
          <p:cNvPr id="1367" name="Google Shape;1367;p92"/>
          <p:cNvCxnSpPr>
            <a:stCxn id="1356" idx="2"/>
            <a:endCxn id="1358" idx="0"/>
          </p:cNvCxnSpPr>
          <p:nvPr/>
        </p:nvCxnSpPr>
        <p:spPr>
          <a:xfrm>
            <a:off x="999332" y="5699125"/>
            <a:ext cx="1443000" cy="292200"/>
          </a:xfrm>
          <a:prstGeom prst="straightConnector1">
            <a:avLst/>
          </a:prstGeom>
          <a:noFill/>
          <a:ln w="9525" cap="flat" cmpd="sng">
            <a:solidFill>
              <a:schemeClr val="dk1"/>
            </a:solidFill>
            <a:prstDash val="solid"/>
            <a:round/>
            <a:headEnd type="none" w="med" len="med"/>
            <a:tailEnd type="triangle" w="med" len="med"/>
          </a:ln>
        </p:spPr>
      </p:cxnSp>
      <p:cxnSp>
        <p:nvCxnSpPr>
          <p:cNvPr id="1368" name="Google Shape;1368;p92"/>
          <p:cNvCxnSpPr>
            <a:stCxn id="1357" idx="2"/>
            <a:endCxn id="1358" idx="0"/>
          </p:cNvCxnSpPr>
          <p:nvPr/>
        </p:nvCxnSpPr>
        <p:spPr>
          <a:xfrm flipH="1">
            <a:off x="2442332" y="5654675"/>
            <a:ext cx="1262100" cy="336600"/>
          </a:xfrm>
          <a:prstGeom prst="straightConnector1">
            <a:avLst/>
          </a:prstGeom>
          <a:noFill/>
          <a:ln w="9525" cap="flat" cmpd="sng">
            <a:solidFill>
              <a:schemeClr val="dk1"/>
            </a:solidFill>
            <a:prstDash val="solid"/>
            <a:round/>
            <a:headEnd type="none" w="med" len="med"/>
            <a:tailEnd type="triangle" w="med" len="med"/>
          </a:ln>
        </p:spPr>
      </p:cxnSp>
      <p:cxnSp>
        <p:nvCxnSpPr>
          <p:cNvPr id="1369" name="Google Shape;1369;p92"/>
          <p:cNvCxnSpPr>
            <a:stCxn id="1354" idx="2"/>
            <a:endCxn id="1359" idx="0"/>
          </p:cNvCxnSpPr>
          <p:nvPr/>
        </p:nvCxnSpPr>
        <p:spPr>
          <a:xfrm flipH="1">
            <a:off x="5803157" y="4584700"/>
            <a:ext cx="1035000" cy="435000"/>
          </a:xfrm>
          <a:prstGeom prst="straightConnector1">
            <a:avLst/>
          </a:prstGeom>
          <a:noFill/>
          <a:ln w="9525" cap="flat" cmpd="sng">
            <a:solidFill>
              <a:schemeClr val="dk1"/>
            </a:solidFill>
            <a:prstDash val="solid"/>
            <a:round/>
            <a:headEnd type="none" w="med" len="med"/>
            <a:tailEnd type="triangle" w="med" len="med"/>
          </a:ln>
        </p:spPr>
      </p:cxnSp>
      <p:cxnSp>
        <p:nvCxnSpPr>
          <p:cNvPr id="1370" name="Google Shape;1370;p92"/>
          <p:cNvCxnSpPr>
            <a:stCxn id="1354" idx="2"/>
            <a:endCxn id="1360" idx="0"/>
          </p:cNvCxnSpPr>
          <p:nvPr/>
        </p:nvCxnSpPr>
        <p:spPr>
          <a:xfrm>
            <a:off x="6838157" y="4584700"/>
            <a:ext cx="292200" cy="1398600"/>
          </a:xfrm>
          <a:prstGeom prst="straightConnector1">
            <a:avLst/>
          </a:prstGeom>
          <a:noFill/>
          <a:ln w="9525" cap="flat" cmpd="sng">
            <a:solidFill>
              <a:schemeClr val="dk1"/>
            </a:solidFill>
            <a:prstDash val="solid"/>
            <a:round/>
            <a:headEnd type="none" w="med" len="med"/>
            <a:tailEnd type="triangle" w="med" len="med"/>
          </a:ln>
        </p:spPr>
      </p:cxnSp>
      <p:cxnSp>
        <p:nvCxnSpPr>
          <p:cNvPr id="1371" name="Google Shape;1371;p92"/>
          <p:cNvCxnSpPr>
            <a:stCxn id="1359" idx="2"/>
          </p:cNvCxnSpPr>
          <p:nvPr/>
        </p:nvCxnSpPr>
        <p:spPr>
          <a:xfrm>
            <a:off x="5803107" y="5664200"/>
            <a:ext cx="1311300" cy="295200"/>
          </a:xfrm>
          <a:prstGeom prst="straightConnector1">
            <a:avLst/>
          </a:prstGeom>
          <a:noFill/>
          <a:ln w="9525" cap="flat" cmpd="sng">
            <a:solidFill>
              <a:schemeClr val="dk1"/>
            </a:solidFill>
            <a:prstDash val="solid"/>
            <a:round/>
            <a:headEnd type="none" w="med" len="med"/>
            <a:tailEnd type="triangle" w="med" len="med"/>
          </a:ln>
        </p:spPr>
      </p:cxnSp>
      <p:cxnSp>
        <p:nvCxnSpPr>
          <p:cNvPr id="1372" name="Google Shape;1372;p92"/>
          <p:cNvCxnSpPr>
            <a:stCxn id="1360" idx="3"/>
            <a:endCxn id="1353" idx="3"/>
          </p:cNvCxnSpPr>
          <p:nvPr/>
        </p:nvCxnSpPr>
        <p:spPr>
          <a:xfrm rot="10800000">
            <a:off x="5323013" y="3338550"/>
            <a:ext cx="2625600" cy="2967000"/>
          </a:xfrm>
          <a:prstGeom prst="bentConnector3">
            <a:avLst>
              <a:gd name="adj1" fmla="val -8708"/>
            </a:avLst>
          </a:prstGeom>
          <a:noFill/>
          <a:ln w="9525" cap="flat" cmpd="sng">
            <a:solidFill>
              <a:schemeClr val="dk1"/>
            </a:solidFill>
            <a:prstDash val="solid"/>
            <a:miter lim="800000"/>
            <a:headEnd type="none" w="med" len="med"/>
            <a:tailEnd type="triangle" w="med" len="med"/>
          </a:ln>
        </p:spPr>
      </p:cxnSp>
      <p:sp>
        <p:nvSpPr>
          <p:cNvPr id="1373" name="Google Shape;1373;p92"/>
          <p:cNvSpPr txBox="1"/>
          <p:nvPr/>
        </p:nvSpPr>
        <p:spPr>
          <a:xfrm>
            <a:off x="3816350" y="928688"/>
            <a:ext cx="1423988" cy="523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Initialize: value[]</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AS, MIN, MAX</a:t>
            </a:r>
            <a:endParaRPr/>
          </a:p>
        </p:txBody>
      </p:sp>
      <p:sp>
        <p:nvSpPr>
          <p:cNvPr id="1374" name="Google Shape;1374;p92"/>
          <p:cNvSpPr txBox="1"/>
          <p:nvPr/>
        </p:nvSpPr>
        <p:spPr>
          <a:xfrm>
            <a:off x="3979863" y="2073275"/>
            <a:ext cx="1127125" cy="523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i=0; ti=0; </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tv=0, sum=0</a:t>
            </a:r>
            <a:endParaRPr/>
          </a:p>
        </p:txBody>
      </p:sp>
      <p:sp>
        <p:nvSpPr>
          <p:cNvPr id="1375" name="Google Shape;1375;p92"/>
          <p:cNvSpPr txBox="1"/>
          <p:nvPr/>
        </p:nvSpPr>
        <p:spPr>
          <a:xfrm>
            <a:off x="3740150" y="3113088"/>
            <a:ext cx="1519238" cy="523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((ti &lt; AS) &amp;&amp; </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(value[i] != -999))</a:t>
            </a:r>
            <a:endParaRPr/>
          </a:p>
        </p:txBody>
      </p:sp>
      <p:sp>
        <p:nvSpPr>
          <p:cNvPr id="1376" name="Google Shape;1376;p92"/>
          <p:cNvSpPr txBox="1"/>
          <p:nvPr/>
        </p:nvSpPr>
        <p:spPr>
          <a:xfrm>
            <a:off x="1852613" y="4122738"/>
            <a:ext cx="611187" cy="3048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tv &gt; 0</a:t>
            </a:r>
            <a:endParaRPr/>
          </a:p>
        </p:txBody>
      </p:sp>
      <p:sp>
        <p:nvSpPr>
          <p:cNvPr id="1377" name="Google Shape;1377;p92"/>
          <p:cNvSpPr txBox="1"/>
          <p:nvPr/>
        </p:nvSpPr>
        <p:spPr>
          <a:xfrm>
            <a:off x="225425" y="5251450"/>
            <a:ext cx="1552575" cy="3048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av = (double) -999</a:t>
            </a:r>
            <a:endParaRPr/>
          </a:p>
        </p:txBody>
      </p:sp>
      <p:sp>
        <p:nvSpPr>
          <p:cNvPr id="1378" name="Google Shape;1378;p92"/>
          <p:cNvSpPr txBox="1"/>
          <p:nvPr/>
        </p:nvSpPr>
        <p:spPr>
          <a:xfrm>
            <a:off x="2894013" y="5149850"/>
            <a:ext cx="1739900" cy="3048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av = (double) sum/tv</a:t>
            </a:r>
            <a:endParaRPr/>
          </a:p>
        </p:txBody>
      </p:sp>
      <p:sp>
        <p:nvSpPr>
          <p:cNvPr id="1379" name="Google Shape;1379;p92"/>
          <p:cNvSpPr txBox="1"/>
          <p:nvPr/>
        </p:nvSpPr>
        <p:spPr>
          <a:xfrm>
            <a:off x="2103438" y="6192838"/>
            <a:ext cx="973137" cy="3048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return(av)</a:t>
            </a:r>
            <a:endParaRPr/>
          </a:p>
        </p:txBody>
      </p:sp>
      <p:sp>
        <p:nvSpPr>
          <p:cNvPr id="1380" name="Google Shape;1380;p92"/>
          <p:cNvSpPr txBox="1"/>
          <p:nvPr/>
        </p:nvSpPr>
        <p:spPr>
          <a:xfrm>
            <a:off x="5926138" y="3873500"/>
            <a:ext cx="1927225" cy="95408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ti++;</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(value[i] &gt;= MIN &amp;&amp;</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value[i] &lt;= MAX)</a:t>
            </a:r>
            <a:endParaRPr/>
          </a:p>
          <a:p>
            <a:pPr marL="342900" marR="0" lvl="0" indent="-342900" algn="l" rtl="0">
              <a:spcBef>
                <a:spcPts val="0"/>
              </a:spcBef>
              <a:spcAft>
                <a:spcPts val="0"/>
              </a:spcAft>
              <a:buClr>
                <a:schemeClr val="dk1"/>
              </a:buClr>
              <a:buSzPts val="1400"/>
              <a:buFont typeface="Arial"/>
              <a:buNone/>
            </a:pPr>
            <a:endParaRPr sz="1400" b="1">
              <a:solidFill>
                <a:schemeClr val="dk1"/>
              </a:solidFill>
              <a:latin typeface="Calibri"/>
              <a:ea typeface="Calibri"/>
              <a:cs typeface="Calibri"/>
              <a:sym typeface="Calibri"/>
            </a:endParaRPr>
          </a:p>
        </p:txBody>
      </p:sp>
      <p:sp>
        <p:nvSpPr>
          <p:cNvPr id="1381" name="Google Shape;1381;p92"/>
          <p:cNvSpPr txBox="1"/>
          <p:nvPr/>
        </p:nvSpPr>
        <p:spPr>
          <a:xfrm>
            <a:off x="6934200" y="4913313"/>
            <a:ext cx="266700"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F</a:t>
            </a:r>
            <a:endParaRPr/>
          </a:p>
        </p:txBody>
      </p:sp>
      <p:sp>
        <p:nvSpPr>
          <p:cNvPr id="1382" name="Google Shape;1382;p92"/>
          <p:cNvSpPr txBox="1"/>
          <p:nvPr/>
        </p:nvSpPr>
        <p:spPr>
          <a:xfrm>
            <a:off x="2701925" y="3532188"/>
            <a:ext cx="266700"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F</a:t>
            </a:r>
            <a:endParaRPr/>
          </a:p>
        </p:txBody>
      </p:sp>
      <p:sp>
        <p:nvSpPr>
          <p:cNvPr id="1383" name="Google Shape;1383;p92"/>
          <p:cNvSpPr txBox="1"/>
          <p:nvPr/>
        </p:nvSpPr>
        <p:spPr>
          <a:xfrm>
            <a:off x="874713" y="4629150"/>
            <a:ext cx="266700"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F</a:t>
            </a:r>
            <a:endParaRPr/>
          </a:p>
        </p:txBody>
      </p:sp>
      <p:sp>
        <p:nvSpPr>
          <p:cNvPr id="1384" name="Google Shape;1384;p92"/>
          <p:cNvSpPr txBox="1"/>
          <p:nvPr/>
        </p:nvSpPr>
        <p:spPr>
          <a:xfrm>
            <a:off x="5649913" y="4618038"/>
            <a:ext cx="273050"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T</a:t>
            </a:r>
            <a:endParaRPr/>
          </a:p>
        </p:txBody>
      </p:sp>
      <p:sp>
        <p:nvSpPr>
          <p:cNvPr id="1385" name="Google Shape;1385;p92"/>
          <p:cNvSpPr txBox="1"/>
          <p:nvPr/>
        </p:nvSpPr>
        <p:spPr>
          <a:xfrm>
            <a:off x="3065463" y="4525963"/>
            <a:ext cx="273050"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T</a:t>
            </a:r>
            <a:endParaRPr/>
          </a:p>
        </p:txBody>
      </p:sp>
      <p:sp>
        <p:nvSpPr>
          <p:cNvPr id="1386" name="Google Shape;1386;p92"/>
          <p:cNvSpPr txBox="1"/>
          <p:nvPr/>
        </p:nvSpPr>
        <p:spPr>
          <a:xfrm>
            <a:off x="5711825" y="3505200"/>
            <a:ext cx="273050"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T</a:t>
            </a:r>
            <a:endParaRPr/>
          </a:p>
        </p:txBody>
      </p:sp>
      <p:sp>
        <p:nvSpPr>
          <p:cNvPr id="1387" name="Google Shape;1387;p92"/>
          <p:cNvSpPr txBox="1"/>
          <p:nvPr/>
        </p:nvSpPr>
        <p:spPr>
          <a:xfrm>
            <a:off x="5076825" y="5114925"/>
            <a:ext cx="1649413" cy="523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tv++; </a:t>
            </a:r>
            <a:endParaRPr/>
          </a:p>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sum= sum+value[i]</a:t>
            </a:r>
            <a:endParaRPr/>
          </a:p>
        </p:txBody>
      </p:sp>
      <p:sp>
        <p:nvSpPr>
          <p:cNvPr id="1388" name="Google Shape;1388;p92"/>
          <p:cNvSpPr txBox="1"/>
          <p:nvPr/>
        </p:nvSpPr>
        <p:spPr>
          <a:xfrm>
            <a:off x="6635750" y="6126163"/>
            <a:ext cx="411163"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b="1">
                <a:solidFill>
                  <a:schemeClr val="dk1"/>
                </a:solidFill>
                <a:latin typeface="Calibri"/>
                <a:ea typeface="Calibri"/>
                <a:cs typeface="Calibri"/>
                <a:sym typeface="Calibri"/>
              </a:rPr>
              <a:t>i++</a:t>
            </a:r>
            <a:endParaRPr/>
          </a:p>
        </p:txBody>
      </p:sp>
      <p:sp>
        <p:nvSpPr>
          <p:cNvPr id="1389" name="Google Shape;1389;p92"/>
          <p:cNvSpPr txBox="1"/>
          <p:nvPr/>
        </p:nvSpPr>
        <p:spPr>
          <a:xfrm>
            <a:off x="3227388" y="1092200"/>
            <a:ext cx="276225"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1</a:t>
            </a:r>
            <a:endParaRPr/>
          </a:p>
        </p:txBody>
      </p:sp>
      <p:sp>
        <p:nvSpPr>
          <p:cNvPr id="1390" name="Google Shape;1390;p92"/>
          <p:cNvSpPr txBox="1"/>
          <p:nvPr/>
        </p:nvSpPr>
        <p:spPr>
          <a:xfrm>
            <a:off x="3281363" y="2116138"/>
            <a:ext cx="276225"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2</a:t>
            </a:r>
            <a:endParaRPr/>
          </a:p>
        </p:txBody>
      </p:sp>
      <p:sp>
        <p:nvSpPr>
          <p:cNvPr id="1391" name="Google Shape;1391;p92"/>
          <p:cNvSpPr txBox="1"/>
          <p:nvPr/>
        </p:nvSpPr>
        <p:spPr>
          <a:xfrm>
            <a:off x="3281363" y="3117850"/>
            <a:ext cx="276225"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3</a:t>
            </a:r>
            <a:endParaRPr/>
          </a:p>
        </p:txBody>
      </p:sp>
      <p:sp>
        <p:nvSpPr>
          <p:cNvPr id="1392" name="Google Shape;1392;p92"/>
          <p:cNvSpPr txBox="1"/>
          <p:nvPr/>
        </p:nvSpPr>
        <p:spPr>
          <a:xfrm>
            <a:off x="5732463" y="4057650"/>
            <a:ext cx="276225"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4</a:t>
            </a:r>
            <a:endParaRPr/>
          </a:p>
        </p:txBody>
      </p:sp>
      <p:sp>
        <p:nvSpPr>
          <p:cNvPr id="1393" name="Google Shape;1393;p92"/>
          <p:cNvSpPr txBox="1"/>
          <p:nvPr/>
        </p:nvSpPr>
        <p:spPr>
          <a:xfrm>
            <a:off x="5308600" y="5673725"/>
            <a:ext cx="276225"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5</a:t>
            </a:r>
            <a:endParaRPr/>
          </a:p>
        </p:txBody>
      </p:sp>
      <p:sp>
        <p:nvSpPr>
          <p:cNvPr id="1394" name="Google Shape;1394;p92"/>
          <p:cNvSpPr txBox="1"/>
          <p:nvPr/>
        </p:nvSpPr>
        <p:spPr>
          <a:xfrm>
            <a:off x="5964238" y="6223000"/>
            <a:ext cx="276225"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6</a:t>
            </a:r>
            <a:endParaRPr/>
          </a:p>
        </p:txBody>
      </p:sp>
      <p:sp>
        <p:nvSpPr>
          <p:cNvPr id="1395" name="Google Shape;1395;p92"/>
          <p:cNvSpPr txBox="1"/>
          <p:nvPr/>
        </p:nvSpPr>
        <p:spPr>
          <a:xfrm>
            <a:off x="995363" y="3922713"/>
            <a:ext cx="276225"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7</a:t>
            </a:r>
            <a:endParaRPr/>
          </a:p>
        </p:txBody>
      </p:sp>
      <p:sp>
        <p:nvSpPr>
          <p:cNvPr id="1396" name="Google Shape;1396;p92"/>
          <p:cNvSpPr txBox="1"/>
          <p:nvPr/>
        </p:nvSpPr>
        <p:spPr>
          <a:xfrm>
            <a:off x="198438" y="5732463"/>
            <a:ext cx="276225"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8</a:t>
            </a:r>
            <a:endParaRPr/>
          </a:p>
        </p:txBody>
      </p:sp>
      <p:sp>
        <p:nvSpPr>
          <p:cNvPr id="1397" name="Google Shape;1397;p92"/>
          <p:cNvSpPr txBox="1"/>
          <p:nvPr/>
        </p:nvSpPr>
        <p:spPr>
          <a:xfrm>
            <a:off x="1312863" y="6184900"/>
            <a:ext cx="366712"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10</a:t>
            </a:r>
            <a:endParaRPr/>
          </a:p>
        </p:txBody>
      </p:sp>
      <p:sp>
        <p:nvSpPr>
          <p:cNvPr id="1398" name="Google Shape;1398;p92"/>
          <p:cNvSpPr txBox="1"/>
          <p:nvPr/>
        </p:nvSpPr>
        <p:spPr>
          <a:xfrm>
            <a:off x="2595563" y="5164138"/>
            <a:ext cx="276225" cy="3079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400"/>
              <a:buFont typeface="Arial"/>
              <a:buNone/>
            </a:pPr>
            <a:r>
              <a:rPr lang="en-US" sz="1400">
                <a:solidFill>
                  <a:schemeClr val="dk1"/>
                </a:solidFill>
                <a:latin typeface="Calibri"/>
                <a:ea typeface="Calibri"/>
                <a:cs typeface="Calibri"/>
                <a:sym typeface="Calibri"/>
              </a:rPr>
              <a:t>9</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93"/>
          <p:cNvSpPr txBox="1">
            <a:spLocks noGrp="1"/>
          </p:cNvSpPr>
          <p:nvPr>
            <p:ph type="title"/>
          </p:nvPr>
        </p:nvSpPr>
        <p:spPr>
          <a:xfrm>
            <a:off x="685800" y="123825"/>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Đường đi</a:t>
            </a:r>
            <a:endParaRPr/>
          </a:p>
        </p:txBody>
      </p:sp>
      <p:sp>
        <p:nvSpPr>
          <p:cNvPr id="1405" name="Google Shape;1405;p93"/>
          <p:cNvSpPr txBox="1">
            <a:spLocks noGrp="1"/>
          </p:cNvSpPr>
          <p:nvPr>
            <p:ph type="body" idx="1"/>
          </p:nvPr>
        </p:nvSpPr>
        <p:spPr>
          <a:xfrm>
            <a:off x="685800" y="1663700"/>
            <a:ext cx="7772400" cy="506730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3200"/>
              <a:buChar char="•"/>
            </a:pPr>
            <a:r>
              <a:rPr lang="en-US"/>
              <a:t>c-use toàn cục cho biến </a:t>
            </a:r>
            <a:r>
              <a:rPr lang="en-US" i="1"/>
              <a:t>tv</a:t>
            </a:r>
            <a:r>
              <a:rPr lang="en-US"/>
              <a:t>: đỉnh 9 (tv được gán ở đỉnh 2 và 5)</a:t>
            </a:r>
            <a:endParaRPr/>
          </a:p>
          <a:p>
            <a:pPr marL="342900" lvl="0" indent="-342900" algn="l" rtl="0">
              <a:lnSpc>
                <a:spcPct val="80000"/>
              </a:lnSpc>
              <a:spcBef>
                <a:spcPts val="640"/>
              </a:spcBef>
              <a:spcAft>
                <a:spcPts val="0"/>
              </a:spcAft>
              <a:buClr>
                <a:schemeClr val="dk1"/>
              </a:buClr>
              <a:buSzPts val="3200"/>
              <a:buChar char="•"/>
            </a:pPr>
            <a:r>
              <a:rPr lang="en-US"/>
              <a:t>Các đường đi def-clear cho biến </a:t>
            </a:r>
            <a:r>
              <a:rPr lang="en-US" i="1"/>
              <a:t>tv</a:t>
            </a:r>
            <a:r>
              <a:rPr lang="en-US"/>
              <a:t>: 2-3-4-5, 2-3-4-6</a:t>
            </a:r>
            <a:endParaRPr/>
          </a:p>
          <a:p>
            <a:pPr marL="342900" lvl="0" indent="-342900" algn="l" rtl="0">
              <a:lnSpc>
                <a:spcPct val="80000"/>
              </a:lnSpc>
              <a:spcBef>
                <a:spcPts val="640"/>
              </a:spcBef>
              <a:spcAft>
                <a:spcPts val="0"/>
              </a:spcAft>
              <a:buClr>
                <a:schemeClr val="dk1"/>
              </a:buClr>
              <a:buSzPts val="3200"/>
              <a:buChar char="•"/>
            </a:pPr>
            <a:r>
              <a:rPr lang="en-US"/>
              <a:t>Đường đi đơn giản: 2-3-4-5 và 3-4-6-3</a:t>
            </a:r>
            <a:endParaRPr/>
          </a:p>
          <a:p>
            <a:pPr marL="342900" lvl="0" indent="-342900" algn="l" rtl="0">
              <a:lnSpc>
                <a:spcPct val="80000"/>
              </a:lnSpc>
              <a:spcBef>
                <a:spcPts val="640"/>
              </a:spcBef>
              <a:spcAft>
                <a:spcPts val="0"/>
              </a:spcAft>
              <a:buClr>
                <a:schemeClr val="dk1"/>
              </a:buClr>
              <a:buSzPts val="3200"/>
              <a:buChar char="•"/>
            </a:pPr>
            <a:r>
              <a:rPr lang="en-US"/>
              <a:t>Đường đi thỏa mãn All-defs cho biến </a:t>
            </a:r>
            <a:r>
              <a:rPr lang="en-US" i="1"/>
              <a:t>tv</a:t>
            </a:r>
            <a:r>
              <a:rPr lang="en-US"/>
              <a:t>: </a:t>
            </a:r>
            <a:endParaRPr/>
          </a:p>
          <a:p>
            <a:pPr marL="742950" lvl="1" indent="-285750" algn="l" rtl="0">
              <a:lnSpc>
                <a:spcPct val="80000"/>
              </a:lnSpc>
              <a:spcBef>
                <a:spcPts val="560"/>
              </a:spcBef>
              <a:spcAft>
                <a:spcPts val="0"/>
              </a:spcAft>
              <a:buClr>
                <a:srgbClr val="0070C0"/>
              </a:buClr>
              <a:buSzPts val="2800"/>
              <a:buChar char="–"/>
            </a:pPr>
            <a:r>
              <a:rPr lang="en-US"/>
              <a:t>1-2-3-4-5-6-3-7-9-10, </a:t>
            </a:r>
            <a:endParaRPr/>
          </a:p>
          <a:p>
            <a:pPr marL="742950" lvl="1" indent="-285750" algn="l" rtl="0">
              <a:lnSpc>
                <a:spcPct val="80000"/>
              </a:lnSpc>
              <a:spcBef>
                <a:spcPts val="560"/>
              </a:spcBef>
              <a:spcAft>
                <a:spcPts val="0"/>
              </a:spcAft>
              <a:buClr>
                <a:srgbClr val="0070C0"/>
              </a:buClr>
              <a:buSzPts val="2800"/>
              <a:buChar char="–"/>
            </a:pPr>
            <a:r>
              <a:rPr lang="en-US"/>
              <a:t>Và với p-uses 1-2-3-7-8-10 và 1-2-3-4-5-6-3-7-9-10</a:t>
            </a:r>
            <a:endParaRPr/>
          </a:p>
          <a:p>
            <a:pPr marL="342900" lvl="0" indent="-139700" algn="l" rtl="0">
              <a:lnSpc>
                <a:spcPct val="80000"/>
              </a:lnSpc>
              <a:spcBef>
                <a:spcPts val="640"/>
              </a:spcBef>
              <a:spcAft>
                <a:spcPts val="0"/>
              </a:spcAft>
              <a:buClr>
                <a:schemeClr val="dk1"/>
              </a:buClr>
              <a:buSzPts val="32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685800" y="66675"/>
            <a:ext cx="7772400" cy="1143000"/>
          </a:xfrm>
          <a:prstGeom prst="rect">
            <a:avLst/>
          </a:prstGeom>
          <a:noFill/>
          <a:ln>
            <a:noFill/>
          </a:ln>
        </p:spPr>
        <p:txBody>
          <a:bodyPr spcFirstLastPara="1" wrap="square" lIns="90475" tIns="44450" rIns="90475" bIns="44450" anchor="ctr" anchorCtr="0">
            <a:normAutofit/>
          </a:bodyPr>
          <a:lstStyle/>
          <a:p>
            <a:pPr marL="0" lvl="0" indent="0" algn="ctr" rtl="0">
              <a:spcBef>
                <a:spcPts val="0"/>
              </a:spcBef>
              <a:spcAft>
                <a:spcPts val="0"/>
              </a:spcAft>
              <a:buNone/>
            </a:pPr>
            <a:r>
              <a:rPr lang="en-US" sz="3600"/>
              <a:t>Đồ thị khối của ch</a:t>
            </a:r>
            <a:r>
              <a:rPr lang="en-US" sz="3600">
                <a:latin typeface="Calibri"/>
                <a:ea typeface="Calibri"/>
                <a:cs typeface="Calibri"/>
                <a:sym typeface="Calibri"/>
              </a:rPr>
              <a:t>ư</a:t>
            </a:r>
            <a:r>
              <a:rPr lang="en-US" sz="3600"/>
              <a:t>ơng trình</a:t>
            </a:r>
            <a:endParaRPr sz="3600"/>
          </a:p>
        </p:txBody>
      </p:sp>
      <p:sp>
        <p:nvSpPr>
          <p:cNvPr id="201" name="Google Shape;20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pSp>
        <p:nvGrpSpPr>
          <p:cNvPr id="202" name="Google Shape;202;p22"/>
          <p:cNvGrpSpPr/>
          <p:nvPr/>
        </p:nvGrpSpPr>
        <p:grpSpPr>
          <a:xfrm>
            <a:off x="2971800" y="1552575"/>
            <a:ext cx="3454400" cy="5168900"/>
            <a:chOff x="1872" y="978"/>
            <a:chExt cx="2176" cy="3256"/>
          </a:xfrm>
        </p:grpSpPr>
        <p:sp>
          <p:nvSpPr>
            <p:cNvPr id="203" name="Google Shape;203;p22"/>
            <p:cNvSpPr/>
            <p:nvPr/>
          </p:nvSpPr>
          <p:spPr>
            <a:xfrm>
              <a:off x="1872" y="978"/>
              <a:ext cx="2176" cy="32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 name="Google Shape;204;p22"/>
            <p:cNvSpPr/>
            <p:nvPr/>
          </p:nvSpPr>
          <p:spPr>
            <a:xfrm>
              <a:off x="2699" y="1005"/>
              <a:ext cx="640" cy="281"/>
            </a:xfrm>
            <a:prstGeom prst="ellipse">
              <a:avLst/>
            </a:pr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 name="Google Shape;205;p22"/>
            <p:cNvSpPr/>
            <p:nvPr/>
          </p:nvSpPr>
          <p:spPr>
            <a:xfrm>
              <a:off x="2889" y="1050"/>
              <a:ext cx="252"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Start</a:t>
              </a:r>
              <a:endParaRPr sz="1800" b="0" i="0" u="none" strike="noStrike" cap="none">
                <a:solidFill>
                  <a:schemeClr val="dk1"/>
                </a:solidFill>
                <a:latin typeface="Calibri"/>
                <a:ea typeface="Calibri"/>
                <a:cs typeface="Calibri"/>
                <a:sym typeface="Calibri"/>
              </a:endParaRPr>
            </a:p>
          </p:txBody>
        </p:sp>
        <p:sp>
          <p:nvSpPr>
            <p:cNvPr id="206" name="Google Shape;206;p22"/>
            <p:cNvSpPr/>
            <p:nvPr/>
          </p:nvSpPr>
          <p:spPr>
            <a:xfrm>
              <a:off x="2726" y="1736"/>
              <a:ext cx="616" cy="240"/>
            </a:xfrm>
            <a:custGeom>
              <a:avLst/>
              <a:gdLst/>
              <a:ahLst/>
              <a:cxnLst/>
              <a:rect l="l" t="t" r="r" b="b"/>
              <a:pathLst>
                <a:path w="616" h="240" extrusionOk="0">
                  <a:moveTo>
                    <a:pt x="305" y="0"/>
                  </a:moveTo>
                  <a:lnTo>
                    <a:pt x="0" y="104"/>
                  </a:lnTo>
                  <a:lnTo>
                    <a:pt x="305" y="240"/>
                  </a:lnTo>
                  <a:lnTo>
                    <a:pt x="616" y="120"/>
                  </a:lnTo>
                  <a:lnTo>
                    <a:pt x="305" y="0"/>
                  </a:lnTo>
                  <a:close/>
                </a:path>
              </a:pathLst>
            </a:cu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 name="Google Shape;207;p22"/>
            <p:cNvSpPr/>
            <p:nvPr/>
          </p:nvSpPr>
          <p:spPr>
            <a:xfrm>
              <a:off x="2979" y="1776"/>
              <a:ext cx="66"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a:t>
              </a:r>
              <a:endParaRPr sz="1800" b="0" i="0" u="none" strike="noStrike" cap="none">
                <a:solidFill>
                  <a:schemeClr val="dk1"/>
                </a:solidFill>
                <a:latin typeface="Calibri"/>
                <a:ea typeface="Calibri"/>
                <a:cs typeface="Calibri"/>
                <a:sym typeface="Calibri"/>
              </a:endParaRPr>
            </a:p>
          </p:txBody>
        </p:sp>
        <p:cxnSp>
          <p:nvCxnSpPr>
            <p:cNvPr id="208" name="Google Shape;208;p22"/>
            <p:cNvCxnSpPr/>
            <p:nvPr/>
          </p:nvCxnSpPr>
          <p:spPr>
            <a:xfrm flipH="1">
              <a:off x="3031" y="1313"/>
              <a:ext cx="14" cy="32"/>
            </a:xfrm>
            <a:prstGeom prst="straightConnector1">
              <a:avLst/>
            </a:prstGeom>
            <a:noFill/>
            <a:ln w="11100" cap="flat" cmpd="sng">
              <a:solidFill>
                <a:srgbClr val="000000"/>
              </a:solidFill>
              <a:prstDash val="solid"/>
              <a:round/>
              <a:headEnd type="none" w="med" len="med"/>
              <a:tailEnd type="none" w="med" len="med"/>
            </a:ln>
          </p:spPr>
        </p:cxnSp>
        <p:cxnSp>
          <p:nvCxnSpPr>
            <p:cNvPr id="209" name="Google Shape;209;p22"/>
            <p:cNvCxnSpPr/>
            <p:nvPr/>
          </p:nvCxnSpPr>
          <p:spPr>
            <a:xfrm rot="10800000">
              <a:off x="3016" y="1313"/>
              <a:ext cx="15" cy="32"/>
            </a:xfrm>
            <a:prstGeom prst="straightConnector1">
              <a:avLst/>
            </a:prstGeom>
            <a:noFill/>
            <a:ln w="11100" cap="flat" cmpd="sng">
              <a:solidFill>
                <a:srgbClr val="000000"/>
              </a:solidFill>
              <a:prstDash val="solid"/>
              <a:round/>
              <a:headEnd type="none" w="med" len="med"/>
              <a:tailEnd type="none" w="med" len="med"/>
            </a:ln>
          </p:spPr>
        </p:cxnSp>
        <p:cxnSp>
          <p:nvCxnSpPr>
            <p:cNvPr id="210" name="Google Shape;210;p22"/>
            <p:cNvCxnSpPr/>
            <p:nvPr/>
          </p:nvCxnSpPr>
          <p:spPr>
            <a:xfrm>
              <a:off x="3031" y="1281"/>
              <a:ext cx="0" cy="64"/>
            </a:xfrm>
            <a:prstGeom prst="straightConnector1">
              <a:avLst/>
            </a:prstGeom>
            <a:noFill/>
            <a:ln w="11100" cap="flat" cmpd="sng">
              <a:solidFill>
                <a:srgbClr val="000000"/>
              </a:solidFill>
              <a:prstDash val="solid"/>
              <a:round/>
              <a:headEnd type="none" w="med" len="med"/>
              <a:tailEnd type="none" w="med" len="med"/>
            </a:ln>
          </p:spPr>
        </p:cxnSp>
        <p:cxnSp>
          <p:nvCxnSpPr>
            <p:cNvPr id="211" name="Google Shape;211;p22"/>
            <p:cNvCxnSpPr/>
            <p:nvPr/>
          </p:nvCxnSpPr>
          <p:spPr>
            <a:xfrm flipH="1">
              <a:off x="3031" y="1704"/>
              <a:ext cx="14" cy="32"/>
            </a:xfrm>
            <a:prstGeom prst="straightConnector1">
              <a:avLst/>
            </a:prstGeom>
            <a:noFill/>
            <a:ln w="11100" cap="flat" cmpd="sng">
              <a:solidFill>
                <a:srgbClr val="000000"/>
              </a:solidFill>
              <a:prstDash val="solid"/>
              <a:round/>
              <a:headEnd type="none" w="med" len="med"/>
              <a:tailEnd type="none" w="med" len="med"/>
            </a:ln>
          </p:spPr>
        </p:cxnSp>
        <p:cxnSp>
          <p:nvCxnSpPr>
            <p:cNvPr id="212" name="Google Shape;212;p22"/>
            <p:cNvCxnSpPr/>
            <p:nvPr/>
          </p:nvCxnSpPr>
          <p:spPr>
            <a:xfrm rot="10800000">
              <a:off x="3016" y="1704"/>
              <a:ext cx="15" cy="32"/>
            </a:xfrm>
            <a:prstGeom prst="straightConnector1">
              <a:avLst/>
            </a:prstGeom>
            <a:noFill/>
            <a:ln w="11100" cap="flat" cmpd="sng">
              <a:solidFill>
                <a:srgbClr val="000000"/>
              </a:solidFill>
              <a:prstDash val="solid"/>
              <a:round/>
              <a:headEnd type="none" w="med" len="med"/>
              <a:tailEnd type="none" w="med" len="med"/>
            </a:ln>
          </p:spPr>
        </p:cxnSp>
        <p:cxnSp>
          <p:nvCxnSpPr>
            <p:cNvPr id="213" name="Google Shape;213;p22"/>
            <p:cNvCxnSpPr/>
            <p:nvPr/>
          </p:nvCxnSpPr>
          <p:spPr>
            <a:xfrm>
              <a:off x="3031" y="1521"/>
              <a:ext cx="0" cy="215"/>
            </a:xfrm>
            <a:prstGeom prst="straightConnector1">
              <a:avLst/>
            </a:prstGeom>
            <a:noFill/>
            <a:ln w="11100" cap="flat" cmpd="sng">
              <a:solidFill>
                <a:srgbClr val="000000"/>
              </a:solidFill>
              <a:prstDash val="solid"/>
              <a:round/>
              <a:headEnd type="none" w="med" len="med"/>
              <a:tailEnd type="none" w="med" len="med"/>
            </a:ln>
          </p:spPr>
        </p:cxnSp>
        <p:cxnSp>
          <p:nvCxnSpPr>
            <p:cNvPr id="214" name="Google Shape;214;p22"/>
            <p:cNvCxnSpPr/>
            <p:nvPr/>
          </p:nvCxnSpPr>
          <p:spPr>
            <a:xfrm flipH="1">
              <a:off x="3038" y="2159"/>
              <a:ext cx="15" cy="16"/>
            </a:xfrm>
            <a:prstGeom prst="straightConnector1">
              <a:avLst/>
            </a:prstGeom>
            <a:noFill/>
            <a:ln w="11100" cap="flat" cmpd="sng">
              <a:solidFill>
                <a:srgbClr val="000000"/>
              </a:solidFill>
              <a:prstDash val="solid"/>
              <a:round/>
              <a:headEnd type="none" w="med" len="med"/>
              <a:tailEnd type="none" w="med" len="med"/>
            </a:ln>
          </p:spPr>
        </p:cxnSp>
        <p:cxnSp>
          <p:nvCxnSpPr>
            <p:cNvPr id="215" name="Google Shape;215;p22"/>
            <p:cNvCxnSpPr/>
            <p:nvPr/>
          </p:nvCxnSpPr>
          <p:spPr>
            <a:xfrm rot="10800000">
              <a:off x="3023" y="2159"/>
              <a:ext cx="15" cy="16"/>
            </a:xfrm>
            <a:prstGeom prst="straightConnector1">
              <a:avLst/>
            </a:prstGeom>
            <a:noFill/>
            <a:ln w="11100" cap="flat" cmpd="sng">
              <a:solidFill>
                <a:srgbClr val="000000"/>
              </a:solidFill>
              <a:prstDash val="solid"/>
              <a:round/>
              <a:headEnd type="none" w="med" len="med"/>
              <a:tailEnd type="none" w="med" len="med"/>
            </a:ln>
          </p:spPr>
        </p:cxnSp>
        <p:cxnSp>
          <p:nvCxnSpPr>
            <p:cNvPr id="216" name="Google Shape;216;p22"/>
            <p:cNvCxnSpPr/>
            <p:nvPr/>
          </p:nvCxnSpPr>
          <p:spPr>
            <a:xfrm>
              <a:off x="3038" y="1968"/>
              <a:ext cx="0" cy="207"/>
            </a:xfrm>
            <a:prstGeom prst="straightConnector1">
              <a:avLst/>
            </a:prstGeom>
            <a:noFill/>
            <a:ln w="11100" cap="flat" cmpd="sng">
              <a:solidFill>
                <a:srgbClr val="000000"/>
              </a:solidFill>
              <a:prstDash val="solid"/>
              <a:round/>
              <a:headEnd type="none" w="med" len="med"/>
              <a:tailEnd type="none" w="med" len="med"/>
            </a:ln>
          </p:spPr>
        </p:cxnSp>
        <p:cxnSp>
          <p:nvCxnSpPr>
            <p:cNvPr id="217" name="Google Shape;217;p22"/>
            <p:cNvCxnSpPr/>
            <p:nvPr/>
          </p:nvCxnSpPr>
          <p:spPr>
            <a:xfrm>
              <a:off x="3974" y="2877"/>
              <a:ext cx="15" cy="16"/>
            </a:xfrm>
            <a:prstGeom prst="straightConnector1">
              <a:avLst/>
            </a:prstGeom>
            <a:noFill/>
            <a:ln w="11100" cap="flat" cmpd="sng">
              <a:solidFill>
                <a:srgbClr val="000000"/>
              </a:solidFill>
              <a:prstDash val="solid"/>
              <a:round/>
              <a:headEnd type="none" w="med" len="med"/>
              <a:tailEnd type="none" w="med" len="med"/>
            </a:ln>
          </p:spPr>
        </p:cxnSp>
        <p:cxnSp>
          <p:nvCxnSpPr>
            <p:cNvPr id="218" name="Google Shape;218;p22"/>
            <p:cNvCxnSpPr/>
            <p:nvPr/>
          </p:nvCxnSpPr>
          <p:spPr>
            <a:xfrm flipH="1">
              <a:off x="3974" y="2893"/>
              <a:ext cx="15" cy="16"/>
            </a:xfrm>
            <a:prstGeom prst="straightConnector1">
              <a:avLst/>
            </a:prstGeom>
            <a:noFill/>
            <a:ln w="11100" cap="flat" cmpd="sng">
              <a:solidFill>
                <a:srgbClr val="000000"/>
              </a:solidFill>
              <a:prstDash val="solid"/>
              <a:round/>
              <a:headEnd type="none" w="med" len="med"/>
              <a:tailEnd type="none" w="med" len="med"/>
            </a:ln>
          </p:spPr>
        </p:cxnSp>
        <p:cxnSp>
          <p:nvCxnSpPr>
            <p:cNvPr id="219" name="Google Shape;219;p22"/>
            <p:cNvCxnSpPr/>
            <p:nvPr/>
          </p:nvCxnSpPr>
          <p:spPr>
            <a:xfrm>
              <a:off x="3164" y="2893"/>
              <a:ext cx="825" cy="0"/>
            </a:xfrm>
            <a:prstGeom prst="straightConnector1">
              <a:avLst/>
            </a:prstGeom>
            <a:noFill/>
            <a:ln w="11100" cap="flat" cmpd="sng">
              <a:solidFill>
                <a:srgbClr val="000000"/>
              </a:solidFill>
              <a:prstDash val="solid"/>
              <a:round/>
              <a:headEnd type="none" w="med" len="med"/>
              <a:tailEnd type="none" w="med" len="med"/>
            </a:ln>
          </p:spPr>
        </p:cxnSp>
        <p:cxnSp>
          <p:nvCxnSpPr>
            <p:cNvPr id="220" name="Google Shape;220;p22"/>
            <p:cNvCxnSpPr/>
            <p:nvPr/>
          </p:nvCxnSpPr>
          <p:spPr>
            <a:xfrm rot="10800000" flipH="1">
              <a:off x="3981" y="1840"/>
              <a:ext cx="8" cy="24"/>
            </a:xfrm>
            <a:prstGeom prst="straightConnector1">
              <a:avLst/>
            </a:prstGeom>
            <a:noFill/>
            <a:ln w="11100" cap="flat" cmpd="sng">
              <a:solidFill>
                <a:srgbClr val="000000"/>
              </a:solidFill>
              <a:prstDash val="solid"/>
              <a:round/>
              <a:headEnd type="none" w="med" len="med"/>
              <a:tailEnd type="none" w="med" len="med"/>
            </a:ln>
          </p:spPr>
        </p:cxnSp>
        <p:cxnSp>
          <p:nvCxnSpPr>
            <p:cNvPr id="221" name="Google Shape;221;p22"/>
            <p:cNvCxnSpPr/>
            <p:nvPr/>
          </p:nvCxnSpPr>
          <p:spPr>
            <a:xfrm>
              <a:off x="3989" y="1840"/>
              <a:ext cx="14" cy="24"/>
            </a:xfrm>
            <a:prstGeom prst="straightConnector1">
              <a:avLst/>
            </a:prstGeom>
            <a:noFill/>
            <a:ln w="11100" cap="flat" cmpd="sng">
              <a:solidFill>
                <a:srgbClr val="000000"/>
              </a:solidFill>
              <a:prstDash val="solid"/>
              <a:round/>
              <a:headEnd type="none" w="med" len="med"/>
              <a:tailEnd type="none" w="med" len="med"/>
            </a:ln>
          </p:spPr>
        </p:cxnSp>
        <p:cxnSp>
          <p:nvCxnSpPr>
            <p:cNvPr id="222" name="Google Shape;222;p22"/>
            <p:cNvCxnSpPr/>
            <p:nvPr/>
          </p:nvCxnSpPr>
          <p:spPr>
            <a:xfrm rot="10800000">
              <a:off x="3989" y="1840"/>
              <a:ext cx="0" cy="1053"/>
            </a:xfrm>
            <a:prstGeom prst="straightConnector1">
              <a:avLst/>
            </a:prstGeom>
            <a:noFill/>
            <a:ln w="11100" cap="flat" cmpd="sng">
              <a:solidFill>
                <a:srgbClr val="000000"/>
              </a:solidFill>
              <a:prstDash val="solid"/>
              <a:round/>
              <a:headEnd type="none" w="med" len="med"/>
              <a:tailEnd type="none" w="med" len="med"/>
            </a:ln>
          </p:spPr>
        </p:cxnSp>
        <p:cxnSp>
          <p:nvCxnSpPr>
            <p:cNvPr id="223" name="Google Shape;223;p22"/>
            <p:cNvCxnSpPr/>
            <p:nvPr/>
          </p:nvCxnSpPr>
          <p:spPr>
            <a:xfrm rot="10800000">
              <a:off x="3335" y="1840"/>
              <a:ext cx="22" cy="16"/>
            </a:xfrm>
            <a:prstGeom prst="straightConnector1">
              <a:avLst/>
            </a:prstGeom>
            <a:noFill/>
            <a:ln w="11100" cap="flat" cmpd="sng">
              <a:solidFill>
                <a:srgbClr val="000000"/>
              </a:solidFill>
              <a:prstDash val="solid"/>
              <a:round/>
              <a:headEnd type="none" w="med" len="med"/>
              <a:tailEnd type="none" w="med" len="med"/>
            </a:ln>
          </p:spPr>
        </p:cxnSp>
        <p:cxnSp>
          <p:nvCxnSpPr>
            <p:cNvPr id="224" name="Google Shape;224;p22"/>
            <p:cNvCxnSpPr/>
            <p:nvPr/>
          </p:nvCxnSpPr>
          <p:spPr>
            <a:xfrm rot="10800000" flipH="1">
              <a:off x="3335" y="1824"/>
              <a:ext cx="22" cy="16"/>
            </a:xfrm>
            <a:prstGeom prst="straightConnector1">
              <a:avLst/>
            </a:prstGeom>
            <a:noFill/>
            <a:ln w="11100" cap="flat" cmpd="sng">
              <a:solidFill>
                <a:srgbClr val="000000"/>
              </a:solidFill>
              <a:prstDash val="solid"/>
              <a:round/>
              <a:headEnd type="none" w="med" len="med"/>
              <a:tailEnd type="none" w="med" len="med"/>
            </a:ln>
          </p:spPr>
        </p:cxnSp>
        <p:cxnSp>
          <p:nvCxnSpPr>
            <p:cNvPr id="225" name="Google Shape;225;p22"/>
            <p:cNvCxnSpPr/>
            <p:nvPr/>
          </p:nvCxnSpPr>
          <p:spPr>
            <a:xfrm rot="10800000">
              <a:off x="3335" y="1840"/>
              <a:ext cx="654" cy="0"/>
            </a:xfrm>
            <a:prstGeom prst="straightConnector1">
              <a:avLst/>
            </a:prstGeom>
            <a:noFill/>
            <a:ln w="11100" cap="flat" cmpd="sng">
              <a:solidFill>
                <a:srgbClr val="000000"/>
              </a:solidFill>
              <a:prstDash val="solid"/>
              <a:round/>
              <a:headEnd type="none" w="med" len="med"/>
              <a:tailEnd type="none" w="med" len="med"/>
            </a:ln>
          </p:spPr>
        </p:cxnSp>
        <p:sp>
          <p:nvSpPr>
            <p:cNvPr id="226" name="Google Shape;226;p22"/>
            <p:cNvSpPr/>
            <p:nvPr/>
          </p:nvSpPr>
          <p:spPr>
            <a:xfrm>
              <a:off x="2733" y="2175"/>
              <a:ext cx="617" cy="239"/>
            </a:xfrm>
            <a:custGeom>
              <a:avLst/>
              <a:gdLst/>
              <a:ahLst/>
              <a:cxnLst/>
              <a:rect l="l" t="t" r="r" b="b"/>
              <a:pathLst>
                <a:path w="617" h="239" extrusionOk="0">
                  <a:moveTo>
                    <a:pt x="305" y="0"/>
                  </a:moveTo>
                  <a:lnTo>
                    <a:pt x="0" y="104"/>
                  </a:lnTo>
                  <a:lnTo>
                    <a:pt x="305" y="239"/>
                  </a:lnTo>
                  <a:lnTo>
                    <a:pt x="617" y="120"/>
                  </a:lnTo>
                  <a:lnTo>
                    <a:pt x="305" y="0"/>
                  </a:lnTo>
                  <a:close/>
                </a:path>
              </a:pathLst>
            </a:cu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 name="Google Shape;227;p22"/>
            <p:cNvSpPr/>
            <p:nvPr/>
          </p:nvSpPr>
          <p:spPr>
            <a:xfrm>
              <a:off x="2986" y="2215"/>
              <a:ext cx="66"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3</a:t>
              </a:r>
              <a:endParaRPr sz="1800" b="0" i="0" u="none" strike="noStrike" cap="none">
                <a:solidFill>
                  <a:schemeClr val="dk1"/>
                </a:solidFill>
                <a:latin typeface="Calibri"/>
                <a:ea typeface="Calibri"/>
                <a:cs typeface="Calibri"/>
                <a:sym typeface="Calibri"/>
              </a:endParaRPr>
            </a:p>
          </p:txBody>
        </p:sp>
        <p:sp>
          <p:nvSpPr>
            <p:cNvPr id="228" name="Google Shape;228;p22"/>
            <p:cNvSpPr/>
            <p:nvPr/>
          </p:nvSpPr>
          <p:spPr>
            <a:xfrm>
              <a:off x="2350" y="2505"/>
              <a:ext cx="217" cy="178"/>
            </a:xfrm>
            <a:prstGeom prst="ellipse">
              <a:avLst/>
            </a:pr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 name="Google Shape;229;p22"/>
            <p:cNvSpPr/>
            <p:nvPr/>
          </p:nvSpPr>
          <p:spPr>
            <a:xfrm>
              <a:off x="2407" y="2534"/>
              <a:ext cx="66"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4</a:t>
              </a:r>
              <a:endParaRPr sz="1800" b="0" i="0" u="none" strike="noStrike" cap="none">
                <a:solidFill>
                  <a:schemeClr val="dk1"/>
                </a:solidFill>
                <a:latin typeface="Calibri"/>
                <a:ea typeface="Calibri"/>
                <a:cs typeface="Calibri"/>
                <a:sym typeface="Calibri"/>
              </a:endParaRPr>
            </a:p>
          </p:txBody>
        </p:sp>
        <p:sp>
          <p:nvSpPr>
            <p:cNvPr id="230" name="Google Shape;230;p22"/>
            <p:cNvSpPr/>
            <p:nvPr/>
          </p:nvSpPr>
          <p:spPr>
            <a:xfrm>
              <a:off x="3487" y="2505"/>
              <a:ext cx="216" cy="170"/>
            </a:xfrm>
            <a:prstGeom prst="ellipse">
              <a:avLst/>
            </a:pr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 name="Google Shape;231;p22"/>
            <p:cNvSpPr/>
            <p:nvPr/>
          </p:nvSpPr>
          <p:spPr>
            <a:xfrm>
              <a:off x="3543" y="2526"/>
              <a:ext cx="66"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5</a:t>
              </a:r>
              <a:endParaRPr sz="1800" b="0" i="0" u="none" strike="noStrike" cap="none">
                <a:solidFill>
                  <a:schemeClr val="dk1"/>
                </a:solidFill>
                <a:latin typeface="Calibri"/>
                <a:ea typeface="Calibri"/>
                <a:cs typeface="Calibri"/>
                <a:sym typeface="Calibri"/>
              </a:endParaRPr>
            </a:p>
          </p:txBody>
        </p:sp>
        <p:sp>
          <p:nvSpPr>
            <p:cNvPr id="232" name="Google Shape;232;p22"/>
            <p:cNvSpPr/>
            <p:nvPr/>
          </p:nvSpPr>
          <p:spPr>
            <a:xfrm>
              <a:off x="2944" y="2801"/>
              <a:ext cx="217" cy="177"/>
            </a:xfrm>
            <a:prstGeom prst="ellipse">
              <a:avLst/>
            </a:pr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3" name="Google Shape;233;p22"/>
            <p:cNvSpPr/>
            <p:nvPr/>
          </p:nvSpPr>
          <p:spPr>
            <a:xfrm>
              <a:off x="3008" y="2829"/>
              <a:ext cx="66"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6</a:t>
              </a:r>
              <a:endParaRPr sz="1800" b="0" i="0" u="none" strike="noStrike" cap="none">
                <a:solidFill>
                  <a:schemeClr val="dk1"/>
                </a:solidFill>
                <a:latin typeface="Calibri"/>
                <a:ea typeface="Calibri"/>
                <a:cs typeface="Calibri"/>
                <a:sym typeface="Calibri"/>
              </a:endParaRPr>
            </a:p>
          </p:txBody>
        </p:sp>
        <p:cxnSp>
          <p:nvCxnSpPr>
            <p:cNvPr id="234" name="Google Shape;234;p22"/>
            <p:cNvCxnSpPr/>
            <p:nvPr/>
          </p:nvCxnSpPr>
          <p:spPr>
            <a:xfrm rot="10800000">
              <a:off x="2481" y="2518"/>
              <a:ext cx="22" cy="0"/>
            </a:xfrm>
            <a:prstGeom prst="straightConnector1">
              <a:avLst/>
            </a:prstGeom>
            <a:noFill/>
            <a:ln w="11100" cap="flat" cmpd="sng">
              <a:solidFill>
                <a:srgbClr val="000000"/>
              </a:solidFill>
              <a:prstDash val="solid"/>
              <a:round/>
              <a:headEnd type="none" w="med" len="med"/>
              <a:tailEnd type="none" w="med" len="med"/>
            </a:ln>
          </p:spPr>
        </p:cxnSp>
        <p:cxnSp>
          <p:nvCxnSpPr>
            <p:cNvPr id="235" name="Google Shape;235;p22"/>
            <p:cNvCxnSpPr/>
            <p:nvPr/>
          </p:nvCxnSpPr>
          <p:spPr>
            <a:xfrm rot="10800000" flipH="1">
              <a:off x="2481" y="2494"/>
              <a:ext cx="15" cy="24"/>
            </a:xfrm>
            <a:prstGeom prst="straightConnector1">
              <a:avLst/>
            </a:prstGeom>
            <a:noFill/>
            <a:ln w="11100" cap="flat" cmpd="sng">
              <a:solidFill>
                <a:srgbClr val="000000"/>
              </a:solidFill>
              <a:prstDash val="solid"/>
              <a:round/>
              <a:headEnd type="none" w="med" len="med"/>
              <a:tailEnd type="none" w="med" len="med"/>
            </a:ln>
          </p:spPr>
        </p:cxnSp>
        <p:cxnSp>
          <p:nvCxnSpPr>
            <p:cNvPr id="236" name="Google Shape;236;p22"/>
            <p:cNvCxnSpPr/>
            <p:nvPr/>
          </p:nvCxnSpPr>
          <p:spPr>
            <a:xfrm flipH="1">
              <a:off x="2481" y="2351"/>
              <a:ext cx="431" cy="167"/>
            </a:xfrm>
            <a:prstGeom prst="straightConnector1">
              <a:avLst/>
            </a:prstGeom>
            <a:noFill/>
            <a:ln w="11100" cap="flat" cmpd="sng">
              <a:solidFill>
                <a:srgbClr val="000000"/>
              </a:solidFill>
              <a:prstDash val="solid"/>
              <a:round/>
              <a:headEnd type="none" w="med" len="med"/>
              <a:tailEnd type="none" w="med" len="med"/>
            </a:ln>
          </p:spPr>
        </p:cxnSp>
        <p:cxnSp>
          <p:nvCxnSpPr>
            <p:cNvPr id="237" name="Google Shape;237;p22"/>
            <p:cNvCxnSpPr/>
            <p:nvPr/>
          </p:nvCxnSpPr>
          <p:spPr>
            <a:xfrm>
              <a:off x="3528" y="2510"/>
              <a:ext cx="15" cy="16"/>
            </a:xfrm>
            <a:prstGeom prst="straightConnector1">
              <a:avLst/>
            </a:prstGeom>
            <a:noFill/>
            <a:ln w="11100" cap="flat" cmpd="sng">
              <a:solidFill>
                <a:srgbClr val="000000"/>
              </a:solidFill>
              <a:prstDash val="solid"/>
              <a:round/>
              <a:headEnd type="none" w="med" len="med"/>
              <a:tailEnd type="none" w="med" len="med"/>
            </a:ln>
          </p:spPr>
        </p:cxnSp>
        <p:cxnSp>
          <p:nvCxnSpPr>
            <p:cNvPr id="238" name="Google Shape;238;p22"/>
            <p:cNvCxnSpPr/>
            <p:nvPr/>
          </p:nvCxnSpPr>
          <p:spPr>
            <a:xfrm rot="10800000">
              <a:off x="3513" y="2526"/>
              <a:ext cx="30" cy="0"/>
            </a:xfrm>
            <a:prstGeom prst="straightConnector1">
              <a:avLst/>
            </a:prstGeom>
            <a:noFill/>
            <a:ln w="11100" cap="flat" cmpd="sng">
              <a:solidFill>
                <a:srgbClr val="000000"/>
              </a:solidFill>
              <a:prstDash val="solid"/>
              <a:round/>
              <a:headEnd type="none" w="med" len="med"/>
              <a:tailEnd type="none" w="med" len="med"/>
            </a:ln>
          </p:spPr>
        </p:cxnSp>
        <p:cxnSp>
          <p:nvCxnSpPr>
            <p:cNvPr id="239" name="Google Shape;239;p22"/>
            <p:cNvCxnSpPr/>
            <p:nvPr/>
          </p:nvCxnSpPr>
          <p:spPr>
            <a:xfrm>
              <a:off x="3209" y="2359"/>
              <a:ext cx="334" cy="167"/>
            </a:xfrm>
            <a:prstGeom prst="straightConnector1">
              <a:avLst/>
            </a:prstGeom>
            <a:noFill/>
            <a:ln w="11100" cap="flat" cmpd="sng">
              <a:solidFill>
                <a:srgbClr val="000000"/>
              </a:solidFill>
              <a:prstDash val="solid"/>
              <a:round/>
              <a:headEnd type="none" w="med" len="med"/>
              <a:tailEnd type="none" w="med" len="med"/>
            </a:ln>
          </p:spPr>
        </p:cxnSp>
        <p:cxnSp>
          <p:nvCxnSpPr>
            <p:cNvPr id="240" name="Google Shape;240;p22"/>
            <p:cNvCxnSpPr/>
            <p:nvPr/>
          </p:nvCxnSpPr>
          <p:spPr>
            <a:xfrm>
              <a:off x="2941" y="2837"/>
              <a:ext cx="15" cy="24"/>
            </a:xfrm>
            <a:prstGeom prst="straightConnector1">
              <a:avLst/>
            </a:prstGeom>
            <a:noFill/>
            <a:ln w="11100" cap="flat" cmpd="sng">
              <a:solidFill>
                <a:srgbClr val="000000"/>
              </a:solidFill>
              <a:prstDash val="solid"/>
              <a:round/>
              <a:headEnd type="none" w="med" len="med"/>
              <a:tailEnd type="none" w="med" len="med"/>
            </a:ln>
          </p:spPr>
        </p:cxnSp>
        <p:cxnSp>
          <p:nvCxnSpPr>
            <p:cNvPr id="241" name="Google Shape;241;p22"/>
            <p:cNvCxnSpPr/>
            <p:nvPr/>
          </p:nvCxnSpPr>
          <p:spPr>
            <a:xfrm flipH="1">
              <a:off x="2927" y="2861"/>
              <a:ext cx="29" cy="8"/>
            </a:xfrm>
            <a:prstGeom prst="straightConnector1">
              <a:avLst/>
            </a:prstGeom>
            <a:noFill/>
            <a:ln w="11100" cap="flat" cmpd="sng">
              <a:solidFill>
                <a:srgbClr val="000000"/>
              </a:solidFill>
              <a:prstDash val="solid"/>
              <a:round/>
              <a:headEnd type="none" w="med" len="med"/>
              <a:tailEnd type="none" w="med" len="med"/>
            </a:ln>
          </p:spPr>
        </p:cxnSp>
        <p:cxnSp>
          <p:nvCxnSpPr>
            <p:cNvPr id="242" name="Google Shape;242;p22"/>
            <p:cNvCxnSpPr/>
            <p:nvPr/>
          </p:nvCxnSpPr>
          <p:spPr>
            <a:xfrm>
              <a:off x="2540" y="2670"/>
              <a:ext cx="416" cy="191"/>
            </a:xfrm>
            <a:prstGeom prst="straightConnector1">
              <a:avLst/>
            </a:prstGeom>
            <a:noFill/>
            <a:ln w="11100" cap="flat" cmpd="sng">
              <a:solidFill>
                <a:srgbClr val="000000"/>
              </a:solidFill>
              <a:prstDash val="solid"/>
              <a:round/>
              <a:headEnd type="none" w="med" len="med"/>
              <a:tailEnd type="none" w="med" len="med"/>
            </a:ln>
          </p:spPr>
        </p:cxnSp>
        <p:cxnSp>
          <p:nvCxnSpPr>
            <p:cNvPr id="243" name="Google Shape;243;p22"/>
            <p:cNvCxnSpPr/>
            <p:nvPr/>
          </p:nvCxnSpPr>
          <p:spPr>
            <a:xfrm rot="10800000">
              <a:off x="3149" y="2845"/>
              <a:ext cx="23" cy="8"/>
            </a:xfrm>
            <a:prstGeom prst="straightConnector1">
              <a:avLst/>
            </a:prstGeom>
            <a:noFill/>
            <a:ln w="11100" cap="flat" cmpd="sng">
              <a:solidFill>
                <a:srgbClr val="000000"/>
              </a:solidFill>
              <a:prstDash val="solid"/>
              <a:round/>
              <a:headEnd type="none" w="med" len="med"/>
              <a:tailEnd type="none" w="med" len="med"/>
            </a:ln>
          </p:spPr>
        </p:cxnSp>
        <p:cxnSp>
          <p:nvCxnSpPr>
            <p:cNvPr id="244" name="Google Shape;244;p22"/>
            <p:cNvCxnSpPr/>
            <p:nvPr/>
          </p:nvCxnSpPr>
          <p:spPr>
            <a:xfrm rot="10800000" flipH="1">
              <a:off x="3149" y="2821"/>
              <a:ext cx="15" cy="24"/>
            </a:xfrm>
            <a:prstGeom prst="straightConnector1">
              <a:avLst/>
            </a:prstGeom>
            <a:noFill/>
            <a:ln w="11100" cap="flat" cmpd="sng">
              <a:solidFill>
                <a:srgbClr val="000000"/>
              </a:solidFill>
              <a:prstDash val="solid"/>
              <a:round/>
              <a:headEnd type="none" w="med" len="med"/>
              <a:tailEnd type="none" w="med" len="med"/>
            </a:ln>
          </p:spPr>
        </p:cxnSp>
        <p:cxnSp>
          <p:nvCxnSpPr>
            <p:cNvPr id="245" name="Google Shape;245;p22"/>
            <p:cNvCxnSpPr/>
            <p:nvPr/>
          </p:nvCxnSpPr>
          <p:spPr>
            <a:xfrm flipH="1">
              <a:off x="3149" y="2670"/>
              <a:ext cx="387" cy="175"/>
            </a:xfrm>
            <a:prstGeom prst="straightConnector1">
              <a:avLst/>
            </a:prstGeom>
            <a:noFill/>
            <a:ln w="11100" cap="flat" cmpd="sng">
              <a:solidFill>
                <a:srgbClr val="000000"/>
              </a:solidFill>
              <a:prstDash val="solid"/>
              <a:round/>
              <a:headEnd type="none" w="med" len="med"/>
              <a:tailEnd type="none" w="med" len="med"/>
            </a:ln>
          </p:spPr>
        </p:cxnSp>
        <p:sp>
          <p:nvSpPr>
            <p:cNvPr id="246" name="Google Shape;246;p22"/>
            <p:cNvSpPr/>
            <p:nvPr/>
          </p:nvSpPr>
          <p:spPr>
            <a:xfrm>
              <a:off x="2763" y="3228"/>
              <a:ext cx="624" cy="240"/>
            </a:xfrm>
            <a:custGeom>
              <a:avLst/>
              <a:gdLst/>
              <a:ahLst/>
              <a:cxnLst/>
              <a:rect l="l" t="t" r="r" b="b"/>
              <a:pathLst>
                <a:path w="624" h="240" extrusionOk="0">
                  <a:moveTo>
                    <a:pt x="312" y="0"/>
                  </a:moveTo>
                  <a:lnTo>
                    <a:pt x="0" y="112"/>
                  </a:lnTo>
                  <a:lnTo>
                    <a:pt x="312" y="240"/>
                  </a:lnTo>
                  <a:lnTo>
                    <a:pt x="624" y="128"/>
                  </a:lnTo>
                  <a:lnTo>
                    <a:pt x="312" y="0"/>
                  </a:lnTo>
                  <a:close/>
                </a:path>
              </a:pathLst>
            </a:cu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47" name="Google Shape;247;p22"/>
            <p:cNvSpPr/>
            <p:nvPr/>
          </p:nvSpPr>
          <p:spPr>
            <a:xfrm>
              <a:off x="3023" y="3268"/>
              <a:ext cx="66"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7</a:t>
              </a:r>
              <a:endParaRPr sz="1800" b="0" i="0" u="none" strike="noStrike" cap="none">
                <a:solidFill>
                  <a:schemeClr val="dk1"/>
                </a:solidFill>
                <a:latin typeface="Calibri"/>
                <a:ea typeface="Calibri"/>
                <a:cs typeface="Calibri"/>
                <a:sym typeface="Calibri"/>
              </a:endParaRPr>
            </a:p>
          </p:txBody>
        </p:sp>
        <p:sp>
          <p:nvSpPr>
            <p:cNvPr id="248" name="Google Shape;248;p22"/>
            <p:cNvSpPr/>
            <p:nvPr/>
          </p:nvSpPr>
          <p:spPr>
            <a:xfrm>
              <a:off x="2380" y="3567"/>
              <a:ext cx="217" cy="169"/>
            </a:xfrm>
            <a:prstGeom prst="ellipse">
              <a:avLst/>
            </a:pr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49" name="Google Shape;249;p22"/>
            <p:cNvSpPr/>
            <p:nvPr/>
          </p:nvSpPr>
          <p:spPr>
            <a:xfrm>
              <a:off x="2444" y="3587"/>
              <a:ext cx="66"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8</a:t>
              </a:r>
              <a:endParaRPr sz="1800" b="0" i="0" u="none" strike="noStrike" cap="none">
                <a:solidFill>
                  <a:schemeClr val="dk1"/>
                </a:solidFill>
                <a:latin typeface="Calibri"/>
                <a:ea typeface="Calibri"/>
                <a:cs typeface="Calibri"/>
                <a:sym typeface="Calibri"/>
              </a:endParaRPr>
            </a:p>
          </p:txBody>
        </p:sp>
        <p:sp>
          <p:nvSpPr>
            <p:cNvPr id="250" name="Google Shape;250;p22"/>
            <p:cNvSpPr/>
            <p:nvPr/>
          </p:nvSpPr>
          <p:spPr>
            <a:xfrm>
              <a:off x="3516" y="3559"/>
              <a:ext cx="217" cy="169"/>
            </a:xfrm>
            <a:prstGeom prst="ellipse">
              <a:avLst/>
            </a:pr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51" name="Google Shape;251;p22"/>
            <p:cNvSpPr/>
            <p:nvPr/>
          </p:nvSpPr>
          <p:spPr>
            <a:xfrm>
              <a:off x="3580" y="3579"/>
              <a:ext cx="66"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9</a:t>
              </a:r>
              <a:endParaRPr sz="1800" b="0" i="0" u="none" strike="noStrike" cap="none">
                <a:solidFill>
                  <a:schemeClr val="dk1"/>
                </a:solidFill>
                <a:latin typeface="Calibri"/>
                <a:ea typeface="Calibri"/>
                <a:cs typeface="Calibri"/>
                <a:sym typeface="Calibri"/>
              </a:endParaRPr>
            </a:p>
          </p:txBody>
        </p:sp>
        <p:cxnSp>
          <p:nvCxnSpPr>
            <p:cNvPr id="252" name="Google Shape;252;p22"/>
            <p:cNvCxnSpPr/>
            <p:nvPr/>
          </p:nvCxnSpPr>
          <p:spPr>
            <a:xfrm rot="10800000">
              <a:off x="2511" y="3572"/>
              <a:ext cx="22" cy="0"/>
            </a:xfrm>
            <a:prstGeom prst="straightConnector1">
              <a:avLst/>
            </a:prstGeom>
            <a:noFill/>
            <a:ln w="11100" cap="flat" cmpd="sng">
              <a:solidFill>
                <a:srgbClr val="000000"/>
              </a:solidFill>
              <a:prstDash val="solid"/>
              <a:round/>
              <a:headEnd type="none" w="med" len="med"/>
              <a:tailEnd type="none" w="med" len="med"/>
            </a:ln>
          </p:spPr>
        </p:cxnSp>
        <p:cxnSp>
          <p:nvCxnSpPr>
            <p:cNvPr id="253" name="Google Shape;253;p22"/>
            <p:cNvCxnSpPr/>
            <p:nvPr/>
          </p:nvCxnSpPr>
          <p:spPr>
            <a:xfrm rot="10800000" flipH="1">
              <a:off x="2511" y="3556"/>
              <a:ext cx="15" cy="16"/>
            </a:xfrm>
            <a:prstGeom prst="straightConnector1">
              <a:avLst/>
            </a:prstGeom>
            <a:noFill/>
            <a:ln w="11100" cap="flat" cmpd="sng">
              <a:solidFill>
                <a:srgbClr val="000000"/>
              </a:solidFill>
              <a:prstDash val="solid"/>
              <a:round/>
              <a:headEnd type="none" w="med" len="med"/>
              <a:tailEnd type="none" w="med" len="med"/>
            </a:ln>
          </p:spPr>
        </p:cxnSp>
        <p:cxnSp>
          <p:nvCxnSpPr>
            <p:cNvPr id="254" name="Google Shape;254;p22"/>
            <p:cNvCxnSpPr/>
            <p:nvPr/>
          </p:nvCxnSpPr>
          <p:spPr>
            <a:xfrm flipH="1">
              <a:off x="2511" y="3412"/>
              <a:ext cx="430" cy="160"/>
            </a:xfrm>
            <a:prstGeom prst="straightConnector1">
              <a:avLst/>
            </a:prstGeom>
            <a:noFill/>
            <a:ln w="11100" cap="flat" cmpd="sng">
              <a:solidFill>
                <a:srgbClr val="000000"/>
              </a:solidFill>
              <a:prstDash val="solid"/>
              <a:round/>
              <a:headEnd type="none" w="med" len="med"/>
              <a:tailEnd type="none" w="med" len="med"/>
            </a:ln>
          </p:spPr>
        </p:cxnSp>
        <p:cxnSp>
          <p:nvCxnSpPr>
            <p:cNvPr id="255" name="Google Shape;255;p22"/>
            <p:cNvCxnSpPr/>
            <p:nvPr/>
          </p:nvCxnSpPr>
          <p:spPr>
            <a:xfrm>
              <a:off x="3565" y="3564"/>
              <a:ext cx="8" cy="16"/>
            </a:xfrm>
            <a:prstGeom prst="straightConnector1">
              <a:avLst/>
            </a:prstGeom>
            <a:noFill/>
            <a:ln w="11100" cap="flat" cmpd="sng">
              <a:solidFill>
                <a:srgbClr val="000000"/>
              </a:solidFill>
              <a:prstDash val="solid"/>
              <a:round/>
              <a:headEnd type="none" w="med" len="med"/>
              <a:tailEnd type="none" w="med" len="med"/>
            </a:ln>
          </p:spPr>
        </p:cxnSp>
        <p:cxnSp>
          <p:nvCxnSpPr>
            <p:cNvPr id="256" name="Google Shape;256;p22"/>
            <p:cNvCxnSpPr/>
            <p:nvPr/>
          </p:nvCxnSpPr>
          <p:spPr>
            <a:xfrm flipH="1">
              <a:off x="3550" y="3580"/>
              <a:ext cx="23" cy="8"/>
            </a:xfrm>
            <a:prstGeom prst="straightConnector1">
              <a:avLst/>
            </a:prstGeom>
            <a:noFill/>
            <a:ln w="11100" cap="flat" cmpd="sng">
              <a:solidFill>
                <a:srgbClr val="000000"/>
              </a:solidFill>
              <a:prstDash val="solid"/>
              <a:round/>
              <a:headEnd type="none" w="med" len="med"/>
              <a:tailEnd type="none" w="med" len="med"/>
            </a:ln>
          </p:spPr>
        </p:cxnSp>
        <p:cxnSp>
          <p:nvCxnSpPr>
            <p:cNvPr id="257" name="Google Shape;257;p22"/>
            <p:cNvCxnSpPr/>
            <p:nvPr/>
          </p:nvCxnSpPr>
          <p:spPr>
            <a:xfrm>
              <a:off x="3238" y="3412"/>
              <a:ext cx="335" cy="168"/>
            </a:xfrm>
            <a:prstGeom prst="straightConnector1">
              <a:avLst/>
            </a:prstGeom>
            <a:noFill/>
            <a:ln w="11100" cap="flat" cmpd="sng">
              <a:solidFill>
                <a:srgbClr val="000000"/>
              </a:solidFill>
              <a:prstDash val="solid"/>
              <a:round/>
              <a:headEnd type="none" w="med" len="med"/>
              <a:tailEnd type="none" w="med" len="med"/>
            </a:ln>
          </p:spPr>
        </p:cxnSp>
        <p:cxnSp>
          <p:nvCxnSpPr>
            <p:cNvPr id="258" name="Google Shape;258;p22"/>
            <p:cNvCxnSpPr/>
            <p:nvPr/>
          </p:nvCxnSpPr>
          <p:spPr>
            <a:xfrm>
              <a:off x="2979" y="3891"/>
              <a:ext cx="14" cy="24"/>
            </a:xfrm>
            <a:prstGeom prst="straightConnector1">
              <a:avLst/>
            </a:prstGeom>
            <a:noFill/>
            <a:ln w="11100" cap="flat" cmpd="sng">
              <a:solidFill>
                <a:srgbClr val="000000"/>
              </a:solidFill>
              <a:prstDash val="solid"/>
              <a:round/>
              <a:headEnd type="none" w="med" len="med"/>
              <a:tailEnd type="none" w="med" len="med"/>
            </a:ln>
          </p:spPr>
        </p:cxnSp>
        <p:cxnSp>
          <p:nvCxnSpPr>
            <p:cNvPr id="259" name="Google Shape;259;p22"/>
            <p:cNvCxnSpPr/>
            <p:nvPr/>
          </p:nvCxnSpPr>
          <p:spPr>
            <a:xfrm rot="10800000">
              <a:off x="2964" y="3915"/>
              <a:ext cx="29" cy="0"/>
            </a:xfrm>
            <a:prstGeom prst="straightConnector1">
              <a:avLst/>
            </a:prstGeom>
            <a:noFill/>
            <a:ln w="11100" cap="flat" cmpd="sng">
              <a:solidFill>
                <a:srgbClr val="000000"/>
              </a:solidFill>
              <a:prstDash val="solid"/>
              <a:round/>
              <a:headEnd type="none" w="med" len="med"/>
              <a:tailEnd type="none" w="med" len="med"/>
            </a:ln>
          </p:spPr>
        </p:cxnSp>
        <p:cxnSp>
          <p:nvCxnSpPr>
            <p:cNvPr id="260" name="Google Shape;260;p22"/>
            <p:cNvCxnSpPr/>
            <p:nvPr/>
          </p:nvCxnSpPr>
          <p:spPr>
            <a:xfrm>
              <a:off x="2578" y="3723"/>
              <a:ext cx="415" cy="192"/>
            </a:xfrm>
            <a:prstGeom prst="straightConnector1">
              <a:avLst/>
            </a:prstGeom>
            <a:noFill/>
            <a:ln w="11100" cap="flat" cmpd="sng">
              <a:solidFill>
                <a:srgbClr val="000000"/>
              </a:solidFill>
              <a:prstDash val="solid"/>
              <a:round/>
              <a:headEnd type="none" w="med" len="med"/>
              <a:tailEnd type="none" w="med" len="med"/>
            </a:ln>
          </p:spPr>
        </p:cxnSp>
        <p:cxnSp>
          <p:nvCxnSpPr>
            <p:cNvPr id="261" name="Google Shape;261;p22"/>
            <p:cNvCxnSpPr/>
            <p:nvPr/>
          </p:nvCxnSpPr>
          <p:spPr>
            <a:xfrm rot="10800000">
              <a:off x="3179" y="3907"/>
              <a:ext cx="30" cy="0"/>
            </a:xfrm>
            <a:prstGeom prst="straightConnector1">
              <a:avLst/>
            </a:prstGeom>
            <a:noFill/>
            <a:ln w="11100" cap="flat" cmpd="sng">
              <a:solidFill>
                <a:srgbClr val="000000"/>
              </a:solidFill>
              <a:prstDash val="solid"/>
              <a:round/>
              <a:headEnd type="none" w="med" len="med"/>
              <a:tailEnd type="none" w="med" len="med"/>
            </a:ln>
          </p:spPr>
        </p:cxnSp>
        <p:cxnSp>
          <p:nvCxnSpPr>
            <p:cNvPr id="262" name="Google Shape;262;p22"/>
            <p:cNvCxnSpPr/>
            <p:nvPr/>
          </p:nvCxnSpPr>
          <p:spPr>
            <a:xfrm rot="10800000" flipH="1">
              <a:off x="3179" y="3883"/>
              <a:ext cx="15" cy="24"/>
            </a:xfrm>
            <a:prstGeom prst="straightConnector1">
              <a:avLst/>
            </a:prstGeom>
            <a:noFill/>
            <a:ln w="11100" cap="flat" cmpd="sng">
              <a:solidFill>
                <a:srgbClr val="000000"/>
              </a:solidFill>
              <a:prstDash val="solid"/>
              <a:round/>
              <a:headEnd type="none" w="med" len="med"/>
              <a:tailEnd type="none" w="med" len="med"/>
            </a:ln>
          </p:spPr>
        </p:cxnSp>
        <p:cxnSp>
          <p:nvCxnSpPr>
            <p:cNvPr id="263" name="Google Shape;263;p22"/>
            <p:cNvCxnSpPr/>
            <p:nvPr/>
          </p:nvCxnSpPr>
          <p:spPr>
            <a:xfrm flipH="1">
              <a:off x="3179" y="3723"/>
              <a:ext cx="394" cy="184"/>
            </a:xfrm>
            <a:prstGeom prst="straightConnector1">
              <a:avLst/>
            </a:prstGeom>
            <a:noFill/>
            <a:ln w="11100" cap="flat" cmpd="sng">
              <a:solidFill>
                <a:srgbClr val="000000"/>
              </a:solidFill>
              <a:prstDash val="solid"/>
              <a:round/>
              <a:headEnd type="none" w="med" len="med"/>
              <a:tailEnd type="none" w="med" len="med"/>
            </a:ln>
          </p:spPr>
        </p:cxnSp>
        <p:sp>
          <p:nvSpPr>
            <p:cNvPr id="264" name="Google Shape;264;p22"/>
            <p:cNvSpPr/>
            <p:nvPr/>
          </p:nvSpPr>
          <p:spPr>
            <a:xfrm>
              <a:off x="2744" y="3918"/>
              <a:ext cx="640" cy="281"/>
            </a:xfrm>
            <a:prstGeom prst="ellipse">
              <a:avLst/>
            </a:pr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22"/>
            <p:cNvSpPr/>
            <p:nvPr/>
          </p:nvSpPr>
          <p:spPr>
            <a:xfrm>
              <a:off x="2934" y="3954"/>
              <a:ext cx="221"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Exit</a:t>
              </a:r>
              <a:endParaRPr sz="1800" b="0" i="0" u="none" strike="noStrike" cap="none">
                <a:solidFill>
                  <a:schemeClr val="dk1"/>
                </a:solidFill>
                <a:latin typeface="Calibri"/>
                <a:ea typeface="Calibri"/>
                <a:cs typeface="Calibri"/>
                <a:sym typeface="Calibri"/>
              </a:endParaRPr>
            </a:p>
          </p:txBody>
        </p:sp>
        <p:cxnSp>
          <p:nvCxnSpPr>
            <p:cNvPr id="266" name="Google Shape;266;p22"/>
            <p:cNvCxnSpPr/>
            <p:nvPr/>
          </p:nvCxnSpPr>
          <p:spPr>
            <a:xfrm rot="10800000">
              <a:off x="1909" y="1848"/>
              <a:ext cx="22" cy="16"/>
            </a:xfrm>
            <a:prstGeom prst="straightConnector1">
              <a:avLst/>
            </a:prstGeom>
            <a:noFill/>
            <a:ln w="11100" cap="flat" cmpd="sng">
              <a:solidFill>
                <a:srgbClr val="000000"/>
              </a:solidFill>
              <a:prstDash val="solid"/>
              <a:round/>
              <a:headEnd type="none" w="med" len="med"/>
              <a:tailEnd type="none" w="med" len="med"/>
            </a:ln>
          </p:spPr>
        </p:cxnSp>
        <p:cxnSp>
          <p:nvCxnSpPr>
            <p:cNvPr id="267" name="Google Shape;267;p22"/>
            <p:cNvCxnSpPr/>
            <p:nvPr/>
          </p:nvCxnSpPr>
          <p:spPr>
            <a:xfrm rot="10800000" flipH="1">
              <a:off x="1909" y="1832"/>
              <a:ext cx="22" cy="16"/>
            </a:xfrm>
            <a:prstGeom prst="straightConnector1">
              <a:avLst/>
            </a:prstGeom>
            <a:noFill/>
            <a:ln w="11100" cap="flat" cmpd="sng">
              <a:solidFill>
                <a:srgbClr val="000000"/>
              </a:solidFill>
              <a:prstDash val="solid"/>
              <a:round/>
              <a:headEnd type="none" w="med" len="med"/>
              <a:tailEnd type="none" w="med" len="med"/>
            </a:ln>
          </p:spPr>
        </p:cxnSp>
        <p:cxnSp>
          <p:nvCxnSpPr>
            <p:cNvPr id="268" name="Google Shape;268;p22"/>
            <p:cNvCxnSpPr/>
            <p:nvPr/>
          </p:nvCxnSpPr>
          <p:spPr>
            <a:xfrm rot="10800000">
              <a:off x="1909" y="1848"/>
              <a:ext cx="817" cy="0"/>
            </a:xfrm>
            <a:prstGeom prst="straightConnector1">
              <a:avLst/>
            </a:prstGeom>
            <a:noFill/>
            <a:ln w="11100" cap="flat" cmpd="sng">
              <a:solidFill>
                <a:srgbClr val="000000"/>
              </a:solidFill>
              <a:prstDash val="solid"/>
              <a:round/>
              <a:headEnd type="none" w="med" len="med"/>
              <a:tailEnd type="none" w="med" len="med"/>
            </a:ln>
          </p:spPr>
        </p:cxnSp>
        <p:cxnSp>
          <p:nvCxnSpPr>
            <p:cNvPr id="269" name="Google Shape;269;p22"/>
            <p:cNvCxnSpPr/>
            <p:nvPr/>
          </p:nvCxnSpPr>
          <p:spPr>
            <a:xfrm flipH="1">
              <a:off x="1909" y="3324"/>
              <a:ext cx="15" cy="32"/>
            </a:xfrm>
            <a:prstGeom prst="straightConnector1">
              <a:avLst/>
            </a:prstGeom>
            <a:noFill/>
            <a:ln w="11100" cap="flat" cmpd="sng">
              <a:solidFill>
                <a:srgbClr val="000000"/>
              </a:solidFill>
              <a:prstDash val="solid"/>
              <a:round/>
              <a:headEnd type="none" w="med" len="med"/>
              <a:tailEnd type="none" w="med" len="med"/>
            </a:ln>
          </p:spPr>
        </p:cxnSp>
        <p:cxnSp>
          <p:nvCxnSpPr>
            <p:cNvPr id="270" name="Google Shape;270;p22"/>
            <p:cNvCxnSpPr/>
            <p:nvPr/>
          </p:nvCxnSpPr>
          <p:spPr>
            <a:xfrm rot="10800000">
              <a:off x="1894" y="3324"/>
              <a:ext cx="15" cy="32"/>
            </a:xfrm>
            <a:prstGeom prst="straightConnector1">
              <a:avLst/>
            </a:prstGeom>
            <a:noFill/>
            <a:ln w="11100" cap="flat" cmpd="sng">
              <a:solidFill>
                <a:srgbClr val="000000"/>
              </a:solidFill>
              <a:prstDash val="solid"/>
              <a:round/>
              <a:headEnd type="none" w="med" len="med"/>
              <a:tailEnd type="none" w="med" len="med"/>
            </a:ln>
          </p:spPr>
        </p:cxnSp>
        <p:cxnSp>
          <p:nvCxnSpPr>
            <p:cNvPr id="271" name="Google Shape;271;p22"/>
            <p:cNvCxnSpPr/>
            <p:nvPr/>
          </p:nvCxnSpPr>
          <p:spPr>
            <a:xfrm>
              <a:off x="1909" y="1848"/>
              <a:ext cx="0" cy="1500"/>
            </a:xfrm>
            <a:prstGeom prst="straightConnector1">
              <a:avLst/>
            </a:prstGeom>
            <a:noFill/>
            <a:ln w="11100" cap="flat" cmpd="sng">
              <a:solidFill>
                <a:srgbClr val="000000"/>
              </a:solidFill>
              <a:prstDash val="solid"/>
              <a:round/>
              <a:headEnd type="none" w="med" len="med"/>
              <a:tailEnd type="none" w="med" len="med"/>
            </a:ln>
          </p:spPr>
        </p:cxnSp>
        <p:cxnSp>
          <p:nvCxnSpPr>
            <p:cNvPr id="272" name="Google Shape;272;p22"/>
            <p:cNvCxnSpPr/>
            <p:nvPr/>
          </p:nvCxnSpPr>
          <p:spPr>
            <a:xfrm>
              <a:off x="2756" y="3324"/>
              <a:ext cx="15" cy="16"/>
            </a:xfrm>
            <a:prstGeom prst="straightConnector1">
              <a:avLst/>
            </a:prstGeom>
            <a:noFill/>
            <a:ln w="11100" cap="flat" cmpd="sng">
              <a:solidFill>
                <a:srgbClr val="000000"/>
              </a:solidFill>
              <a:prstDash val="solid"/>
              <a:round/>
              <a:headEnd type="none" w="med" len="med"/>
              <a:tailEnd type="none" w="med" len="med"/>
            </a:ln>
          </p:spPr>
        </p:cxnSp>
        <p:cxnSp>
          <p:nvCxnSpPr>
            <p:cNvPr id="273" name="Google Shape;273;p22"/>
            <p:cNvCxnSpPr/>
            <p:nvPr/>
          </p:nvCxnSpPr>
          <p:spPr>
            <a:xfrm flipH="1">
              <a:off x="2756" y="3340"/>
              <a:ext cx="15" cy="16"/>
            </a:xfrm>
            <a:prstGeom prst="straightConnector1">
              <a:avLst/>
            </a:prstGeom>
            <a:noFill/>
            <a:ln w="11100" cap="flat" cmpd="sng">
              <a:solidFill>
                <a:srgbClr val="000000"/>
              </a:solidFill>
              <a:prstDash val="solid"/>
              <a:round/>
              <a:headEnd type="none" w="med" len="med"/>
              <a:tailEnd type="none" w="med" len="med"/>
            </a:ln>
          </p:spPr>
        </p:cxnSp>
        <p:cxnSp>
          <p:nvCxnSpPr>
            <p:cNvPr id="274" name="Google Shape;274;p22"/>
            <p:cNvCxnSpPr/>
            <p:nvPr/>
          </p:nvCxnSpPr>
          <p:spPr>
            <a:xfrm>
              <a:off x="1909" y="3340"/>
              <a:ext cx="862" cy="0"/>
            </a:xfrm>
            <a:prstGeom prst="straightConnector1">
              <a:avLst/>
            </a:prstGeom>
            <a:noFill/>
            <a:ln w="11100" cap="flat" cmpd="sng">
              <a:solidFill>
                <a:srgbClr val="000000"/>
              </a:solidFill>
              <a:prstDash val="solid"/>
              <a:round/>
              <a:headEnd type="none" w="med" len="med"/>
              <a:tailEnd type="none" w="med" len="med"/>
            </a:ln>
          </p:spPr>
        </p:cxnSp>
        <p:sp>
          <p:nvSpPr>
            <p:cNvPr id="275" name="Google Shape;275;p22"/>
            <p:cNvSpPr/>
            <p:nvPr/>
          </p:nvSpPr>
          <p:spPr>
            <a:xfrm>
              <a:off x="2922" y="1348"/>
              <a:ext cx="217" cy="178"/>
            </a:xfrm>
            <a:prstGeom prst="ellipse">
              <a:avLst/>
            </a:prstGeom>
            <a:solidFill>
              <a:srgbClr val="FFFFFF"/>
            </a:solidFill>
            <a:ln w="11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22"/>
            <p:cNvSpPr/>
            <p:nvPr/>
          </p:nvSpPr>
          <p:spPr>
            <a:xfrm>
              <a:off x="3001" y="1369"/>
              <a:ext cx="66"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a:t>
              </a:r>
              <a:endParaRPr sz="1800" b="0" i="0" u="none" strike="noStrike" cap="none">
                <a:solidFill>
                  <a:schemeClr val="dk1"/>
                </a:solidFill>
                <a:latin typeface="Calibri"/>
                <a:ea typeface="Calibri"/>
                <a:cs typeface="Calibri"/>
                <a:sym typeface="Calibri"/>
              </a:endParaRPr>
            </a:p>
          </p:txBody>
        </p:sp>
        <p:sp>
          <p:nvSpPr>
            <p:cNvPr id="277" name="Google Shape;277;p22"/>
            <p:cNvSpPr/>
            <p:nvPr/>
          </p:nvSpPr>
          <p:spPr>
            <a:xfrm>
              <a:off x="2548" y="1664"/>
              <a:ext cx="60"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F</a:t>
              </a:r>
              <a:endParaRPr sz="1800" b="0" i="0" u="none" strike="noStrike" cap="none">
                <a:solidFill>
                  <a:schemeClr val="dk1"/>
                </a:solidFill>
                <a:latin typeface="Calibri"/>
                <a:ea typeface="Calibri"/>
                <a:cs typeface="Calibri"/>
                <a:sym typeface="Calibri"/>
              </a:endParaRPr>
            </a:p>
          </p:txBody>
        </p:sp>
        <p:sp>
          <p:nvSpPr>
            <p:cNvPr id="278" name="Google Shape;278;p22"/>
            <p:cNvSpPr/>
            <p:nvPr/>
          </p:nvSpPr>
          <p:spPr>
            <a:xfrm>
              <a:off x="2860" y="2366"/>
              <a:ext cx="63"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T</a:t>
              </a:r>
              <a:endParaRPr sz="1800" b="0" i="0" u="none" strike="noStrike" cap="none">
                <a:solidFill>
                  <a:schemeClr val="dk1"/>
                </a:solidFill>
                <a:latin typeface="Calibri"/>
                <a:ea typeface="Calibri"/>
                <a:cs typeface="Calibri"/>
                <a:sym typeface="Calibri"/>
              </a:endParaRPr>
            </a:p>
          </p:txBody>
        </p:sp>
        <p:sp>
          <p:nvSpPr>
            <p:cNvPr id="279" name="Google Shape;279;p22"/>
            <p:cNvSpPr/>
            <p:nvPr/>
          </p:nvSpPr>
          <p:spPr>
            <a:xfrm>
              <a:off x="3172" y="2366"/>
              <a:ext cx="60"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F</a:t>
              </a:r>
              <a:endParaRPr sz="1800" b="0" i="0" u="none" strike="noStrike" cap="none">
                <a:solidFill>
                  <a:schemeClr val="dk1"/>
                </a:solidFill>
                <a:latin typeface="Calibri"/>
                <a:ea typeface="Calibri"/>
                <a:cs typeface="Calibri"/>
                <a:sym typeface="Calibri"/>
              </a:endParaRPr>
            </a:p>
          </p:txBody>
        </p:sp>
        <p:sp>
          <p:nvSpPr>
            <p:cNvPr id="280" name="Google Shape;280;p22"/>
            <p:cNvSpPr/>
            <p:nvPr/>
          </p:nvSpPr>
          <p:spPr>
            <a:xfrm>
              <a:off x="2889" y="3436"/>
              <a:ext cx="63"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T</a:t>
              </a:r>
              <a:endParaRPr sz="1800" b="0" i="0" u="none" strike="noStrike" cap="none">
                <a:solidFill>
                  <a:schemeClr val="dk1"/>
                </a:solidFill>
                <a:latin typeface="Calibri"/>
                <a:ea typeface="Calibri"/>
                <a:cs typeface="Calibri"/>
                <a:sym typeface="Calibri"/>
              </a:endParaRPr>
            </a:p>
          </p:txBody>
        </p:sp>
        <p:sp>
          <p:nvSpPr>
            <p:cNvPr id="281" name="Google Shape;281;p22"/>
            <p:cNvSpPr/>
            <p:nvPr/>
          </p:nvSpPr>
          <p:spPr>
            <a:xfrm>
              <a:off x="3187" y="3436"/>
              <a:ext cx="60"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F</a:t>
              </a:r>
              <a:endParaRPr sz="1800" b="0" i="0" u="none" strike="noStrike" cap="none">
                <a:solidFill>
                  <a:schemeClr val="dk1"/>
                </a:solidFill>
                <a:latin typeface="Calibri"/>
                <a:ea typeface="Calibri"/>
                <a:cs typeface="Calibri"/>
                <a:sym typeface="Calibri"/>
              </a:endParaRPr>
            </a:p>
          </p:txBody>
        </p:sp>
        <p:sp>
          <p:nvSpPr>
            <p:cNvPr id="282" name="Google Shape;282;p22"/>
            <p:cNvSpPr/>
            <p:nvPr/>
          </p:nvSpPr>
          <p:spPr>
            <a:xfrm>
              <a:off x="2882" y="2015"/>
              <a:ext cx="63" cy="1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T</a:t>
              </a: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Đường đi</a:t>
            </a:r>
            <a:endParaRPr/>
          </a:p>
        </p:txBody>
      </p:sp>
      <p:sp>
        <p:nvSpPr>
          <p:cNvPr id="1411" name="Google Shape;1411;p9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800"/>
              <a:buChar char="•"/>
            </a:pPr>
            <a:r>
              <a:rPr lang="en-US" sz="2800"/>
              <a:t>Đường đi cho tiêu chuẩn All-c-uses cho biến </a:t>
            </a:r>
            <a:r>
              <a:rPr lang="en-US" sz="2800" i="1"/>
              <a:t>ti</a:t>
            </a:r>
            <a:r>
              <a:rPr lang="en-US" sz="2800"/>
              <a:t>: </a:t>
            </a:r>
            <a:endParaRPr/>
          </a:p>
          <a:p>
            <a:pPr marL="742950" lvl="1" indent="-285750" algn="l" rtl="0">
              <a:lnSpc>
                <a:spcPct val="80000"/>
              </a:lnSpc>
              <a:spcBef>
                <a:spcPts val="480"/>
              </a:spcBef>
              <a:spcAft>
                <a:spcPts val="0"/>
              </a:spcAft>
              <a:buClr>
                <a:srgbClr val="0070C0"/>
              </a:buClr>
              <a:buSzPts val="2400"/>
              <a:buChar char="–"/>
            </a:pPr>
            <a:r>
              <a:rPr lang="en-US" sz="2400"/>
              <a:t>1-</a:t>
            </a:r>
            <a:r>
              <a:rPr lang="en-US" sz="2400" u="sng"/>
              <a:t>2-3-4</a:t>
            </a:r>
            <a:r>
              <a:rPr lang="en-US" sz="2400"/>
              <a:t>-5-6-3-7-8-10, </a:t>
            </a:r>
            <a:endParaRPr/>
          </a:p>
          <a:p>
            <a:pPr marL="742950" lvl="1" indent="-285750" algn="l" rtl="0">
              <a:lnSpc>
                <a:spcPct val="80000"/>
              </a:lnSpc>
              <a:spcBef>
                <a:spcPts val="480"/>
              </a:spcBef>
              <a:spcAft>
                <a:spcPts val="0"/>
              </a:spcAft>
              <a:buClr>
                <a:srgbClr val="0070C0"/>
              </a:buClr>
              <a:buSzPts val="2400"/>
              <a:buChar char="–"/>
            </a:pPr>
            <a:r>
              <a:rPr lang="en-US" sz="2400"/>
              <a:t>1-</a:t>
            </a:r>
            <a:r>
              <a:rPr lang="en-US" sz="2400" u="sng"/>
              <a:t>2-3-4</a:t>
            </a:r>
            <a:r>
              <a:rPr lang="en-US" sz="2400"/>
              <a:t>-5-6-3-7-9-10, </a:t>
            </a:r>
            <a:endParaRPr/>
          </a:p>
          <a:p>
            <a:pPr marL="742950" lvl="1" indent="-285750" algn="l" rtl="0">
              <a:lnSpc>
                <a:spcPct val="80000"/>
              </a:lnSpc>
              <a:spcBef>
                <a:spcPts val="480"/>
              </a:spcBef>
              <a:spcAft>
                <a:spcPts val="0"/>
              </a:spcAft>
              <a:buClr>
                <a:srgbClr val="0070C0"/>
              </a:buClr>
              <a:buSzPts val="2400"/>
              <a:buChar char="–"/>
            </a:pPr>
            <a:r>
              <a:rPr lang="en-US" sz="2400"/>
              <a:t>1-</a:t>
            </a:r>
            <a:r>
              <a:rPr lang="en-US" sz="2400" u="sng"/>
              <a:t>2-3-4</a:t>
            </a:r>
            <a:r>
              <a:rPr lang="en-US" sz="2400"/>
              <a:t>-6-3-7-8-10, </a:t>
            </a:r>
            <a:endParaRPr/>
          </a:p>
          <a:p>
            <a:pPr marL="742950" lvl="1" indent="-285750" algn="l" rtl="0">
              <a:lnSpc>
                <a:spcPct val="80000"/>
              </a:lnSpc>
              <a:spcBef>
                <a:spcPts val="480"/>
              </a:spcBef>
              <a:spcAft>
                <a:spcPts val="0"/>
              </a:spcAft>
              <a:buClr>
                <a:srgbClr val="0070C0"/>
              </a:buClr>
              <a:buSzPts val="2400"/>
              <a:buChar char="–"/>
            </a:pPr>
            <a:r>
              <a:rPr lang="en-US" sz="2400"/>
              <a:t>1-</a:t>
            </a:r>
            <a:r>
              <a:rPr lang="en-US" sz="2400" u="sng"/>
              <a:t>2-3-4</a:t>
            </a:r>
            <a:r>
              <a:rPr lang="en-US" sz="2400"/>
              <a:t>-6-3-7-9-10</a:t>
            </a:r>
            <a:endParaRPr/>
          </a:p>
          <a:p>
            <a:pPr marL="342900" lvl="0" indent="-342900" algn="l" rtl="0">
              <a:lnSpc>
                <a:spcPct val="80000"/>
              </a:lnSpc>
              <a:spcBef>
                <a:spcPts val="560"/>
              </a:spcBef>
              <a:spcAft>
                <a:spcPts val="0"/>
              </a:spcAft>
              <a:buClr>
                <a:schemeClr val="dk1"/>
              </a:buClr>
              <a:buSzPts val="2800"/>
              <a:buChar char="•"/>
            </a:pPr>
            <a:r>
              <a:rPr lang="en-US" sz="2800"/>
              <a:t>Đường đi cho tiêu chuẩn All-p-uses cho biến </a:t>
            </a:r>
            <a:r>
              <a:rPr lang="en-US" sz="2800" i="1"/>
              <a:t>tv</a:t>
            </a:r>
            <a:r>
              <a:rPr lang="en-US" sz="2800"/>
              <a:t>:</a:t>
            </a:r>
            <a:endParaRPr/>
          </a:p>
          <a:p>
            <a:pPr marL="742950" lvl="1" indent="-285750" algn="l" rtl="0">
              <a:lnSpc>
                <a:spcPct val="80000"/>
              </a:lnSpc>
              <a:spcBef>
                <a:spcPts val="480"/>
              </a:spcBef>
              <a:spcAft>
                <a:spcPts val="0"/>
              </a:spcAft>
              <a:buClr>
                <a:srgbClr val="0070C0"/>
              </a:buClr>
              <a:buSzPts val="2400"/>
              <a:buChar char="–"/>
            </a:pPr>
            <a:r>
              <a:rPr lang="en-US" sz="2400"/>
              <a:t>1-</a:t>
            </a:r>
            <a:r>
              <a:rPr lang="en-US" sz="2400" u="sng"/>
              <a:t>2-3-7</a:t>
            </a:r>
            <a:r>
              <a:rPr lang="en-US" sz="2400"/>
              <a:t>-8-10</a:t>
            </a:r>
            <a:endParaRPr/>
          </a:p>
          <a:p>
            <a:pPr marL="742950" lvl="1" indent="-285750" algn="l" rtl="0">
              <a:lnSpc>
                <a:spcPct val="80000"/>
              </a:lnSpc>
              <a:spcBef>
                <a:spcPts val="480"/>
              </a:spcBef>
              <a:spcAft>
                <a:spcPts val="0"/>
              </a:spcAft>
              <a:buClr>
                <a:srgbClr val="0070C0"/>
              </a:buClr>
              <a:buSzPts val="2400"/>
              <a:buChar char="–"/>
            </a:pPr>
            <a:r>
              <a:rPr lang="en-US" sz="2400"/>
              <a:t>1-</a:t>
            </a:r>
            <a:r>
              <a:rPr lang="en-US" sz="2400" u="sng"/>
              <a:t>2-3-7</a:t>
            </a:r>
            <a:r>
              <a:rPr lang="en-US" sz="2400"/>
              <a:t>-9-10</a:t>
            </a:r>
            <a:endParaRPr/>
          </a:p>
          <a:p>
            <a:pPr marL="742950" lvl="1" indent="-285750" algn="l" rtl="0">
              <a:lnSpc>
                <a:spcPct val="80000"/>
              </a:lnSpc>
              <a:spcBef>
                <a:spcPts val="480"/>
              </a:spcBef>
              <a:spcAft>
                <a:spcPts val="0"/>
              </a:spcAft>
              <a:buClr>
                <a:srgbClr val="0070C0"/>
              </a:buClr>
              <a:buSzPts val="2400"/>
              <a:buChar char="–"/>
            </a:pPr>
            <a:r>
              <a:rPr lang="en-US" sz="2400"/>
              <a:t>1-2-3-4-</a:t>
            </a:r>
            <a:r>
              <a:rPr lang="en-US" sz="2400" u="sng"/>
              <a:t>5-6-3-7-8</a:t>
            </a:r>
            <a:r>
              <a:rPr lang="en-US" sz="2400"/>
              <a:t>-10</a:t>
            </a:r>
            <a:endParaRPr/>
          </a:p>
          <a:p>
            <a:pPr marL="742950" lvl="1" indent="-285750" algn="l" rtl="0">
              <a:lnSpc>
                <a:spcPct val="80000"/>
              </a:lnSpc>
              <a:spcBef>
                <a:spcPts val="480"/>
              </a:spcBef>
              <a:spcAft>
                <a:spcPts val="0"/>
              </a:spcAft>
              <a:buClr>
                <a:srgbClr val="0070C0"/>
              </a:buClr>
              <a:buSzPts val="2400"/>
              <a:buChar char="–"/>
            </a:pPr>
            <a:r>
              <a:rPr lang="en-US" sz="2400"/>
              <a:t>1-2-3-4-</a:t>
            </a:r>
            <a:r>
              <a:rPr lang="en-US" sz="2400" u="sng"/>
              <a:t>5-6-3-7-9</a:t>
            </a:r>
            <a:r>
              <a:rPr lang="en-US" sz="2400"/>
              <a:t>-10</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95"/>
          <p:cNvSpPr txBox="1">
            <a:spLocks noGrp="1"/>
          </p:cNvSpPr>
          <p:nvPr>
            <p:ph type="title"/>
          </p:nvPr>
        </p:nvSpPr>
        <p:spPr>
          <a:xfrm>
            <a:off x="428625" y="2143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Đường đi</a:t>
            </a:r>
            <a:endParaRPr/>
          </a:p>
        </p:txBody>
      </p:sp>
      <p:sp>
        <p:nvSpPr>
          <p:cNvPr id="1417" name="Google Shape;1417;p9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3200"/>
              <a:buChar char="•"/>
            </a:pPr>
            <a:r>
              <a:rPr lang="en-US"/>
              <a:t>All-p-uses/some-c-uses cho </a:t>
            </a:r>
            <a:r>
              <a:rPr lang="en-US" i="1"/>
              <a:t>i</a:t>
            </a:r>
            <a:r>
              <a:rPr lang="en-US"/>
              <a:t>: </a:t>
            </a:r>
            <a:endParaRPr/>
          </a:p>
          <a:p>
            <a:pPr marL="742950" lvl="1" indent="-285750" algn="l" rtl="0">
              <a:lnSpc>
                <a:spcPct val="80000"/>
              </a:lnSpc>
              <a:spcBef>
                <a:spcPts val="560"/>
              </a:spcBef>
              <a:spcAft>
                <a:spcPts val="0"/>
              </a:spcAft>
              <a:buClr>
                <a:srgbClr val="0070C0"/>
              </a:buClr>
              <a:buSzPts val="2800"/>
              <a:buChar char="–"/>
            </a:pPr>
            <a:r>
              <a:rPr lang="en-US"/>
              <a:t>1-</a:t>
            </a:r>
            <a:r>
              <a:rPr lang="en-US" u="sng"/>
              <a:t>2-3-4-5-6</a:t>
            </a:r>
            <a:r>
              <a:rPr lang="en-US"/>
              <a:t>-3-7-9-10</a:t>
            </a:r>
            <a:endParaRPr/>
          </a:p>
          <a:p>
            <a:pPr marL="342900" lvl="0" indent="-342900" algn="l" rtl="0">
              <a:lnSpc>
                <a:spcPct val="80000"/>
              </a:lnSpc>
              <a:spcBef>
                <a:spcPts val="640"/>
              </a:spcBef>
              <a:spcAft>
                <a:spcPts val="0"/>
              </a:spcAft>
              <a:buClr>
                <a:schemeClr val="dk1"/>
              </a:buClr>
              <a:buSzPts val="3200"/>
              <a:buChar char="•"/>
            </a:pPr>
            <a:r>
              <a:rPr lang="en-US"/>
              <a:t>All-c-uses/some-p-uses cho </a:t>
            </a:r>
            <a:r>
              <a:rPr lang="en-US" i="1"/>
              <a:t>AS</a:t>
            </a:r>
            <a:r>
              <a:rPr lang="en-US"/>
              <a:t>: </a:t>
            </a:r>
            <a:endParaRPr/>
          </a:p>
          <a:p>
            <a:pPr marL="742950" lvl="1" indent="-285750" algn="l" rtl="0">
              <a:lnSpc>
                <a:spcPct val="80000"/>
              </a:lnSpc>
              <a:spcBef>
                <a:spcPts val="560"/>
              </a:spcBef>
              <a:spcAft>
                <a:spcPts val="0"/>
              </a:spcAft>
              <a:buClr>
                <a:srgbClr val="0070C0"/>
              </a:buClr>
              <a:buSzPts val="2800"/>
              <a:buChar char="–"/>
            </a:pPr>
            <a:r>
              <a:rPr lang="en-US"/>
              <a:t>1-</a:t>
            </a:r>
            <a:r>
              <a:rPr lang="en-US" u="sng"/>
              <a:t>2-3-4</a:t>
            </a:r>
            <a:r>
              <a:rPr lang="en-US"/>
              <a:t>-5-6-3-7-9-10</a:t>
            </a:r>
            <a:endParaRPr/>
          </a:p>
          <a:p>
            <a:pPr marL="342900" lvl="0" indent="-342900" algn="l" rtl="0">
              <a:lnSpc>
                <a:spcPct val="80000"/>
              </a:lnSpc>
              <a:spcBef>
                <a:spcPts val="640"/>
              </a:spcBef>
              <a:spcAft>
                <a:spcPts val="0"/>
              </a:spcAft>
              <a:buClr>
                <a:schemeClr val="dk1"/>
              </a:buClr>
              <a:buSzPts val="3200"/>
              <a:buChar char="•"/>
            </a:pPr>
            <a:r>
              <a:rPr lang="en-US"/>
              <a:t>All-uses: </a:t>
            </a:r>
            <a:endParaRPr/>
          </a:p>
          <a:p>
            <a:pPr marL="742950" lvl="1" indent="-285750" algn="l" rtl="0">
              <a:lnSpc>
                <a:spcPct val="80000"/>
              </a:lnSpc>
              <a:spcBef>
                <a:spcPts val="560"/>
              </a:spcBef>
              <a:spcAft>
                <a:spcPts val="0"/>
              </a:spcAft>
              <a:buClr>
                <a:srgbClr val="0070C0"/>
              </a:buClr>
              <a:buSzPts val="2800"/>
              <a:buChar char="–"/>
            </a:pPr>
            <a:r>
              <a:rPr lang="en-US"/>
              <a:t>Hợp của all-c-uses và all-p-uses</a:t>
            </a:r>
            <a:endParaRPr/>
          </a:p>
          <a:p>
            <a:pPr marL="342900" lvl="0" indent="-342900" algn="l" rtl="0">
              <a:lnSpc>
                <a:spcPct val="80000"/>
              </a:lnSpc>
              <a:spcBef>
                <a:spcPts val="640"/>
              </a:spcBef>
              <a:spcAft>
                <a:spcPts val="0"/>
              </a:spcAft>
              <a:buClr>
                <a:schemeClr val="dk1"/>
              </a:buClr>
              <a:buSzPts val="3200"/>
              <a:buChar char="•"/>
            </a:pPr>
            <a:r>
              <a:rPr lang="en-US"/>
              <a:t>All-du-paths cho </a:t>
            </a:r>
            <a:r>
              <a:rPr lang="en-US" i="1"/>
              <a:t>tv</a:t>
            </a:r>
            <a:r>
              <a:rPr lang="en-US"/>
              <a:t>: </a:t>
            </a:r>
            <a:endParaRPr/>
          </a:p>
          <a:p>
            <a:pPr marL="742950" lvl="1" indent="-285750" algn="l" rtl="0">
              <a:lnSpc>
                <a:spcPct val="80000"/>
              </a:lnSpc>
              <a:spcBef>
                <a:spcPts val="560"/>
              </a:spcBef>
              <a:spcAft>
                <a:spcPts val="0"/>
              </a:spcAft>
              <a:buClr>
                <a:srgbClr val="0070C0"/>
              </a:buClr>
              <a:buSzPts val="2800"/>
              <a:buChar char="–"/>
            </a:pPr>
            <a:r>
              <a:rPr lang="en-US"/>
              <a:t>1-</a:t>
            </a:r>
            <a:r>
              <a:rPr lang="en-US" u="sng"/>
              <a:t>2-3-4-5</a:t>
            </a:r>
            <a:r>
              <a:rPr lang="en-US"/>
              <a:t>-6-3-7-8-10   …. 1-2</a:t>
            </a:r>
            <a:r>
              <a:rPr lang="en-US" u="sng"/>
              <a:t>-3-7-9</a:t>
            </a:r>
            <a:r>
              <a:rPr lang="en-US"/>
              <a:t>-10</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96"/>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Qui trình tổng quát</a:t>
            </a:r>
            <a:endParaRPr/>
          </a:p>
        </p:txBody>
      </p:sp>
      <p:sp>
        <p:nvSpPr>
          <p:cNvPr id="1423" name="Google Shape;1423;p9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Qui trình tổng quát của kiểm thử luồng dữ liệu là:</a:t>
            </a:r>
            <a:endParaRPr/>
          </a:p>
          <a:p>
            <a:pPr marL="971550" lvl="1" indent="-514350" algn="l" rtl="0">
              <a:spcBef>
                <a:spcPts val="560"/>
              </a:spcBef>
              <a:spcAft>
                <a:spcPts val="0"/>
              </a:spcAft>
              <a:buClr>
                <a:srgbClr val="0070C0"/>
              </a:buClr>
              <a:buSzPts val="2800"/>
              <a:buFont typeface="Calibri"/>
              <a:buAutoNum type="arabicPeriod"/>
            </a:pPr>
            <a:r>
              <a:rPr lang="en-US"/>
              <a:t>Vẽ đồ thị luồng dữ liệu cho chương trình</a:t>
            </a:r>
            <a:endParaRPr/>
          </a:p>
          <a:p>
            <a:pPr marL="971550" lvl="1" indent="-514350" algn="l" rtl="0">
              <a:spcBef>
                <a:spcPts val="560"/>
              </a:spcBef>
              <a:spcAft>
                <a:spcPts val="0"/>
              </a:spcAft>
              <a:buClr>
                <a:srgbClr val="0070C0"/>
              </a:buClr>
              <a:buSzPts val="2800"/>
              <a:buFont typeface="Calibri"/>
              <a:buAutoNum type="arabicPeriod"/>
            </a:pPr>
            <a:r>
              <a:rPr lang="en-US"/>
              <a:t>Chọn tiêu chuẩn kiểm thử luồng dữ liệu</a:t>
            </a:r>
            <a:endParaRPr/>
          </a:p>
          <a:p>
            <a:pPr marL="971550" lvl="1" indent="-514350" algn="l" rtl="0">
              <a:spcBef>
                <a:spcPts val="560"/>
              </a:spcBef>
              <a:spcAft>
                <a:spcPts val="0"/>
              </a:spcAft>
              <a:buClr>
                <a:srgbClr val="0070C0"/>
              </a:buClr>
              <a:buSzPts val="2800"/>
              <a:buFont typeface="Calibri"/>
              <a:buAutoNum type="arabicPeriod"/>
            </a:pPr>
            <a:r>
              <a:rPr lang="en-US"/>
              <a:t>Xác định các đường đi trong đồ thị để thỏa mãn tiêu chuẩn lựa chọn (all-defs, all-uses, all-P-uses/some-C-uses, v.v..)</a:t>
            </a:r>
            <a:endParaRPr/>
          </a:p>
          <a:p>
            <a:pPr marL="971550" lvl="1" indent="-514350" algn="l" rtl="0">
              <a:spcBef>
                <a:spcPts val="560"/>
              </a:spcBef>
              <a:spcAft>
                <a:spcPts val="0"/>
              </a:spcAft>
              <a:buClr>
                <a:srgbClr val="0070C0"/>
              </a:buClr>
              <a:buSzPts val="2800"/>
              <a:buFont typeface="Calibri"/>
              <a:buAutoNum type="arabicPeriod"/>
            </a:pPr>
            <a:r>
              <a:rPr lang="en-US"/>
              <a:t>Tạo các ca kiểm thử cho các đường đi đã xác định</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9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Ứng dụng tiêu chuẩn C</a:t>
            </a:r>
            <a:r>
              <a:rPr lang="en-US" baseline="-25000"/>
              <a:t>MCC </a:t>
            </a:r>
            <a:r>
              <a:rPr lang="en-US"/>
              <a:t>hoặc MC/DC, bao phủ các điều kiện phức, cho một phương thức/hàm chứa 2 lệnh điều kiện và một vòng lặp của 1 github repo có trên 1K sao. </a:t>
            </a:r>
            <a:endParaRPr/>
          </a:p>
          <a:p>
            <a:pPr marL="342900" lvl="0" indent="-342900" algn="l" rtl="0">
              <a:spcBef>
                <a:spcPts val="640"/>
              </a:spcBef>
              <a:spcAft>
                <a:spcPts val="0"/>
              </a:spcAft>
              <a:buClr>
                <a:schemeClr val="dk1"/>
              </a:buClr>
              <a:buSzPts val="3200"/>
              <a:buChar char="•"/>
            </a:pPr>
            <a:r>
              <a:rPr lang="en-US"/>
              <a:t>Chọn một hàm khác t</a:t>
            </a:r>
            <a:r>
              <a:rPr lang="en-US">
                <a:latin typeface="Calibri"/>
                <a:ea typeface="Calibri"/>
                <a:cs typeface="Calibri"/>
                <a:sym typeface="Calibri"/>
              </a:rPr>
              <a:t>ư</a:t>
            </a:r>
            <a:r>
              <a:rPr lang="en-US"/>
              <a:t>ơng tự và áp dụng tiêu chuẩn All-DU path.</a:t>
            </a:r>
            <a:endParaRPr/>
          </a:p>
          <a:p>
            <a:pPr marL="342900" lvl="0" indent="-342900" algn="l" rtl="0">
              <a:spcBef>
                <a:spcPts val="640"/>
              </a:spcBef>
              <a:spcAft>
                <a:spcPts val="0"/>
              </a:spcAft>
              <a:buClr>
                <a:schemeClr val="dk1"/>
              </a:buClr>
              <a:buSzPts val="3200"/>
              <a:buChar char="•"/>
            </a:pPr>
            <a:r>
              <a:rPr lang="en-US"/>
              <a:t>So sánh nỗ lực và thảo luận hiệu quả của kiểm thử luồng kiểu khiển và luồng dữ liệu</a:t>
            </a:r>
            <a:endParaRPr/>
          </a:p>
        </p:txBody>
      </p:sp>
      <p:sp>
        <p:nvSpPr>
          <p:cNvPr id="1429" name="Google Shape;1429;p97"/>
          <p:cNvSpPr txBox="1">
            <a:spLocks noGrp="1"/>
          </p:cNvSpPr>
          <p:nvPr>
            <p:ph type="title"/>
          </p:nvPr>
        </p:nvSpPr>
        <p:spPr>
          <a:xfrm>
            <a:off x="428596" y="21429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Bài tập về nhà</a:t>
            </a:r>
            <a:endParaRPr/>
          </a:p>
        </p:txBody>
      </p:sp>
      <p:sp>
        <p:nvSpPr>
          <p:cNvPr id="1430" name="Google Shape;1430;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3"/>
          <p:cNvSpPr txBox="1">
            <a:spLocks noGrp="1"/>
          </p:cNvSpPr>
          <p:nvPr>
            <p:ph type="title"/>
          </p:nvPr>
        </p:nvSpPr>
        <p:spPr>
          <a:xfrm>
            <a:off x="685800" y="-19050"/>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a:t>Đồ thị chương trình tam giác</a:t>
            </a:r>
            <a:endParaRPr/>
          </a:p>
        </p:txBody>
      </p:sp>
      <p:sp>
        <p:nvSpPr>
          <p:cNvPr id="289" name="Google Shape;28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90" name="Google Shape;290;p23" descr="2"/>
          <p:cNvPicPr preferRelativeResize="0"/>
          <p:nvPr/>
        </p:nvPicPr>
        <p:blipFill rotWithShape="1">
          <a:blip r:embed="rId3">
            <a:alphaModFix/>
          </a:blip>
          <a:srcRect/>
          <a:stretch/>
        </p:blipFill>
        <p:spPr>
          <a:xfrm>
            <a:off x="6370638" y="1169988"/>
            <a:ext cx="2498725" cy="5314950"/>
          </a:xfrm>
          <a:prstGeom prst="rect">
            <a:avLst/>
          </a:prstGeom>
          <a:noFill/>
          <a:ln w="9525" cap="flat" cmpd="sng">
            <a:solidFill>
              <a:schemeClr val="dk1"/>
            </a:solidFill>
            <a:prstDash val="solid"/>
            <a:miter lim="800000"/>
            <a:headEnd type="none" w="sm" len="sm"/>
            <a:tailEnd type="none" w="sm" len="sm"/>
          </a:ln>
        </p:spPr>
      </p:pic>
      <p:pic>
        <p:nvPicPr>
          <p:cNvPr id="291" name="Google Shape;291;p23"/>
          <p:cNvPicPr preferRelativeResize="0"/>
          <p:nvPr/>
        </p:nvPicPr>
        <p:blipFill rotWithShape="1">
          <a:blip r:embed="rId4">
            <a:alphaModFix/>
          </a:blip>
          <a:srcRect r="49895" b="45404"/>
          <a:stretch/>
        </p:blipFill>
        <p:spPr>
          <a:xfrm>
            <a:off x="203200" y="1169988"/>
            <a:ext cx="6108700" cy="5324475"/>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fade">
                                      <p:cBhvr>
                                        <p:cTn id="12"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7678</Words>
  <Application>Microsoft Office PowerPoint</Application>
  <PresentationFormat>On-screen Show (4:3)</PresentationFormat>
  <Paragraphs>1269</Paragraphs>
  <Slides>83</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Calibri</vt:lpstr>
      <vt:lpstr>Comic Sans MS</vt:lpstr>
      <vt:lpstr>Consolas</vt:lpstr>
      <vt:lpstr>Palatino</vt:lpstr>
      <vt:lpstr>Times New Roman</vt:lpstr>
      <vt:lpstr>SE</vt:lpstr>
      <vt:lpstr>Kiểm thử và đảm bảo chất lượng phần mềm</vt:lpstr>
      <vt:lpstr>Nội dung</vt:lpstr>
      <vt:lpstr>Kiểm thử cấu trúc</vt:lpstr>
      <vt:lpstr>Kiểm thử cấu trúc</vt:lpstr>
      <vt:lpstr>Định nghĩa đồ thị chương trình</vt:lpstr>
      <vt:lpstr>Đồ thị chương trình</vt:lpstr>
      <vt:lpstr>Ví dụ các khối cơ bản</vt:lpstr>
      <vt:lpstr>Đồ thị khối của chương trình</vt:lpstr>
      <vt:lpstr>Đồ thị chương trình tam giác</vt:lpstr>
      <vt:lpstr>Đường đi đồ thị chương trình</vt:lpstr>
      <vt:lpstr>Đường đi DD (1)</vt:lpstr>
      <vt:lpstr>Đường đi DD (2)</vt:lpstr>
      <vt:lpstr>Đường đi DD của ví dụ</vt:lpstr>
      <vt:lpstr>Đồ thị đường đi DD</vt:lpstr>
      <vt:lpstr>Độ đo bao phủ</vt:lpstr>
      <vt:lpstr>Ví dụ</vt:lpstr>
      <vt:lpstr>Một số độ đo bao phủ kiểm thử</vt:lpstr>
      <vt:lpstr>Bao phủ dòng lệnh và điều kiện</vt:lpstr>
      <vt:lpstr>Bao phủ cạnh đồ thị đường đi DD và C1</vt:lpstr>
      <vt:lpstr>C1P</vt:lpstr>
      <vt:lpstr>Kiểm thử bao phủ điều kiện phức MC/DC</vt:lpstr>
      <vt:lpstr>Kiểm thử đường đi cơ sở</vt:lpstr>
      <vt:lpstr>Lý do kiểm thử đường đi cơ sở</vt:lpstr>
      <vt:lpstr>Thuật toán McCabe để xác định đường đi cơ sở</vt:lpstr>
      <vt:lpstr>Ví dụ</vt:lpstr>
      <vt:lpstr>Kiểm thử cấu trúc với chương trình sau</vt:lpstr>
      <vt:lpstr>Kiểm thử cấu trúc với chương trình sau</vt:lpstr>
      <vt:lpstr>Kiểm thử và đảm bảo chất lượng phần mềm</vt:lpstr>
      <vt:lpstr>Các tiêu chuẩn bao phủ luồng điều khiển</vt:lpstr>
      <vt:lpstr>Phân tích bao phủ</vt:lpstr>
      <vt:lpstr>Phân tích bao phủ và kế hoạch kiểm thử</vt:lpstr>
      <vt:lpstr>Bao phủ lệnh / dòng lệnh</vt:lpstr>
      <vt:lpstr>Ví dụ bao phủ dòng lệnh</vt:lpstr>
      <vt:lpstr>Nhận xét về bao phủ dòng lệnh</vt:lpstr>
      <vt:lpstr>Bao phủ quyết định</vt:lpstr>
      <vt:lpstr>Ví dụ</vt:lpstr>
      <vt:lpstr>Nhận xét về bao phủ quyết định</vt:lpstr>
      <vt:lpstr>Bao phủ điều kiện</vt:lpstr>
      <vt:lpstr>Ví dụ bao phủ điều kiện</vt:lpstr>
      <vt:lpstr>Bao phủ điều kiện phức</vt:lpstr>
      <vt:lpstr>Ví dụ MCC</vt:lpstr>
      <vt:lpstr>Nhận xét về MCC</vt:lpstr>
      <vt:lpstr>MCC sửa đổi</vt:lpstr>
      <vt:lpstr>Ví dụ MCDC</vt:lpstr>
      <vt:lpstr>Bao phủ đường đi</vt:lpstr>
      <vt:lpstr>Ví dụ bao phủ đường đi</vt:lpstr>
      <vt:lpstr>Nhận xét về bao phủ đường đi</vt:lpstr>
      <vt:lpstr>Bao phủ vòng lặp</vt:lpstr>
      <vt:lpstr>Bao phủ hàm</vt:lpstr>
      <vt:lpstr>Bao phủ gọi</vt:lpstr>
      <vt:lpstr>So sánh các phép đo bao phủ</vt:lpstr>
      <vt:lpstr>Chiến lược kiểm thử</vt:lpstr>
      <vt:lpstr>Chiến lược kiểm thử</vt:lpstr>
      <vt:lpstr>Bài tập về nhà</vt:lpstr>
      <vt:lpstr>Kiểm thử và đảm bảo chất lượng phần mềm</vt:lpstr>
      <vt:lpstr>Ý tưởng của kiểm thử luồng dữ liệu</vt:lpstr>
      <vt:lpstr>Đỉnh gán</vt:lpstr>
      <vt:lpstr>Đỉnh dùng</vt:lpstr>
      <vt:lpstr>Ví dụ</vt:lpstr>
      <vt:lpstr>Ví dụ</vt:lpstr>
      <vt:lpstr>Một số định nghĩa</vt:lpstr>
      <vt:lpstr>Một số định nghĩa</vt:lpstr>
      <vt:lpstr>Một số định nghĩa</vt:lpstr>
      <vt:lpstr>Ví dụ liên kết def-use</vt:lpstr>
      <vt:lpstr>Ví dụ liên kết def-use</vt:lpstr>
      <vt:lpstr>Tiêu chuẩn bao phủ kiểm thử DU-Path</vt:lpstr>
      <vt:lpstr>Các tiêu chuẩn bao phủ</vt:lpstr>
      <vt:lpstr>Tiêu chuẩn</vt:lpstr>
      <vt:lpstr>Tiêu chuẩn bao phủ DU-Path</vt:lpstr>
      <vt:lpstr>Tiêu chuẩn bao phủ DU-Path</vt:lpstr>
      <vt:lpstr>Ví dụ All-DU-Paths: pow(x,y)</vt:lpstr>
      <vt:lpstr>All-DU-Paths vơi biến x</vt:lpstr>
      <vt:lpstr>All-DU-Paths với biến x</vt:lpstr>
      <vt:lpstr>All-DU-Paths với biến y</vt:lpstr>
      <vt:lpstr>All-DU-Paths với biến y</vt:lpstr>
      <vt:lpstr>All-DU-Paths với biến y</vt:lpstr>
      <vt:lpstr>Ví dụ tính trung bình</vt:lpstr>
      <vt:lpstr>CFG của hàm tính trung bình</vt:lpstr>
      <vt:lpstr>Đường đi</vt:lpstr>
      <vt:lpstr>Đường đi</vt:lpstr>
      <vt:lpstr>Đường đi</vt:lpstr>
      <vt:lpstr>Qui trình tổng quát</vt:lpstr>
      <vt:lpstr>Bài tập về nhà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và đảm bảo chất lượng phần mềm</dc:title>
  <cp:lastModifiedBy>Trinh Thanh Binh</cp:lastModifiedBy>
  <cp:revision>1</cp:revision>
  <dcterms:modified xsi:type="dcterms:W3CDTF">2023-02-19T07:47:39Z</dcterms:modified>
</cp:coreProperties>
</file>