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4"/>
  </p:sldMasterIdLst>
  <p:notesMasterIdLst>
    <p:notesMasterId r:id="rId41"/>
  </p:notesMasterIdLst>
  <p:sldIdLst>
    <p:sldId id="260" r:id="rId5"/>
    <p:sldId id="262" r:id="rId6"/>
    <p:sldId id="264" r:id="rId7"/>
    <p:sldId id="364" r:id="rId8"/>
    <p:sldId id="266" r:id="rId9"/>
    <p:sldId id="278" r:id="rId10"/>
    <p:sldId id="280" r:id="rId11"/>
    <p:sldId id="282" r:id="rId12"/>
    <p:sldId id="276" r:id="rId13"/>
    <p:sldId id="288" r:id="rId14"/>
    <p:sldId id="292" r:id="rId15"/>
    <p:sldId id="294" r:id="rId16"/>
    <p:sldId id="296" r:id="rId17"/>
    <p:sldId id="298" r:id="rId18"/>
    <p:sldId id="367" r:id="rId19"/>
    <p:sldId id="270" r:id="rId20"/>
    <p:sldId id="272" r:id="rId21"/>
    <p:sldId id="328" r:id="rId22"/>
    <p:sldId id="323" r:id="rId23"/>
    <p:sldId id="324" r:id="rId24"/>
    <p:sldId id="325" r:id="rId25"/>
    <p:sldId id="326" r:id="rId26"/>
    <p:sldId id="286" r:id="rId27"/>
    <p:sldId id="368" r:id="rId28"/>
    <p:sldId id="302" r:id="rId29"/>
    <p:sldId id="304" r:id="rId30"/>
    <p:sldId id="306" r:id="rId31"/>
    <p:sldId id="308" r:id="rId32"/>
    <p:sldId id="310" r:id="rId33"/>
    <p:sldId id="344" r:id="rId34"/>
    <p:sldId id="346" r:id="rId35"/>
    <p:sldId id="316" r:id="rId36"/>
    <p:sldId id="363" r:id="rId37"/>
    <p:sldId id="320" r:id="rId38"/>
    <p:sldId id="366" r:id="rId39"/>
    <p:sldId id="322"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66A0C-1517-4DAD-A6DF-374F08F4BFAD}" v="59" dt="2022-02-28T14:44:27.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87686" autoAdjust="0"/>
  </p:normalViewPr>
  <p:slideViewPr>
    <p:cSldViewPr>
      <p:cViewPr varScale="1">
        <p:scale>
          <a:sx n="58" d="100"/>
          <a:sy n="58" d="100"/>
        </p:scale>
        <p:origin x="952" y="8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C0EEA-62BD-4CB5-B00A-ECFD6C0FFD5A}" type="datetimeFigureOut">
              <a:t>3/11/2022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1939F-EAC9-4105-99ED-C3D5E2E7AFD7}"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admin.powerplatform.microsoft.com/?azure-portal=true" TargetMode="External"/><Relationship Id="rId4" Type="http://schemas.openxmlformats.org/officeDocument/2006/relationships/hyperlink" Target="https://create.powerapps.com/studio/?azure-portal=tru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https://docs.microsoft.com/en-us/learn/modules/learn-pr/wwl-data-ai/classify-images-custom-vision/ </a:t>
            </a: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perform image classification using the Custom Vision service, available as part of the Azure Cognitive Services offerings. </a:t>
            </a:r>
            <a:endParaRPr lang="en-US" dirty="0"/>
          </a:p>
          <a:p>
            <a:pPr>
              <a:spcBef>
                <a:spcPct val="43750"/>
              </a:spcBef>
              <a:spcAft>
                <a:spcPct val="43750"/>
              </a:spcAft>
            </a:pPr>
            <a:endParaRPr lang="en-US" dirty="0"/>
          </a:p>
          <a:p>
            <a:pPr>
              <a:spcBef>
                <a:spcPct val="43750"/>
              </a:spcBef>
              <a:spcAft>
                <a:spcPct val="43750"/>
              </a:spcAft>
            </a:pPr>
            <a:r>
              <a:rPr lang="en-US" sz="1200" dirty="0">
                <a:solidFill>
                  <a:srgbClr val="000000"/>
                </a:solidFill>
              </a:rPr>
              <a:t>Cognitive Services comprises various AI services that enable you to build cognitive solutions that can see, hear, speak, understand, and even make decisions.</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train a classification model, you must upload images to your training resource and label them with the appropriate class labels. Then, you must train the model and evaluate the training results.</a:t>
            </a:r>
          </a:p>
          <a:p>
            <a:endParaRPr dirty="0"/>
          </a:p>
          <a:p>
            <a:pPr>
              <a:spcBef>
                <a:spcPct val="43750"/>
              </a:spcBef>
              <a:spcAft>
                <a:spcPct val="43750"/>
              </a:spcAft>
            </a:pPr>
            <a:r>
              <a:rPr dirty="0"/>
              <a:t>You can perform these tasks in the </a:t>
            </a:r>
            <a:r>
              <a:rPr i="1" dirty="0"/>
              <a:t>Custom Vision portal</a:t>
            </a:r>
            <a:r>
              <a:rPr dirty="0"/>
              <a:t>, One of the key considerations when using images for classification, is to ensure that you have sufficient images of the objects in question and those images should be of the object from many different angles.</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Model training process is an iterative process in which the Custom Vision service repeatedly trains the model using some of the data, but holds some back to evaluate the model. At the end of the training process, the performance for the trained model is indicated by the following evaluation metrics:</a:t>
            </a:r>
          </a:p>
          <a:p>
            <a:endParaRPr dirty="0"/>
          </a:p>
          <a:p>
            <a:r>
              <a:rPr b="1" dirty="0"/>
              <a:t>Precision</a:t>
            </a:r>
            <a:r>
              <a:rPr dirty="0"/>
              <a:t>: What percentage of the class predictions made by the model were correct? For example, if the model predicted that 10 images are oranges, of which eight were actually oranges, then the precision is 0.8 (80%).</a:t>
            </a:r>
          </a:p>
          <a:p>
            <a:endParaRPr dirty="0"/>
          </a:p>
          <a:p>
            <a:r>
              <a:rPr b="1" dirty="0"/>
              <a:t>Recall</a:t>
            </a:r>
            <a:r>
              <a:rPr dirty="0"/>
              <a:t>: What percentage of class predictions did the model correctly identify? For example, if there are 10 images of apples, and the model found 7 of them, then the recall is 0.7 (70%).</a:t>
            </a:r>
          </a:p>
          <a:p>
            <a:endParaRPr dirty="0"/>
          </a:p>
          <a:p>
            <a:r>
              <a:rPr b="1" dirty="0"/>
              <a:t>Average Precision (AP)</a:t>
            </a:r>
            <a:r>
              <a:rPr dirty="0"/>
              <a:t>: An overall metric that takes into account both precision and recall).</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After you've trained the model, and you're satisfied with its evaluated performance, you can publish the model to your prediction resource. When you publish the model, you can assign it a name</a:t>
            </a:r>
            <a:endParaRPr lang="en-US" dirty="0"/>
          </a:p>
          <a:p>
            <a:pPr>
              <a:spcBef>
                <a:spcPct val="43750"/>
              </a:spcBef>
              <a:spcAft>
                <a:spcPct val="43750"/>
              </a:spcAft>
            </a:pPr>
            <a:endParaRPr dirty="0"/>
          </a:p>
          <a:p>
            <a:pPr>
              <a:spcBef>
                <a:spcPct val="43750"/>
              </a:spcBef>
              <a:spcAft>
                <a:spcPct val="43750"/>
              </a:spcAft>
            </a:pPr>
            <a:r>
              <a:rPr dirty="0"/>
              <a:t>To use your model, client application developers need the following information:</a:t>
            </a:r>
          </a:p>
          <a:p>
            <a:endParaRPr dirty="0"/>
          </a:p>
          <a:p>
            <a:r>
              <a:rPr b="1" dirty="0"/>
              <a:t>Project ID</a:t>
            </a:r>
            <a:r>
              <a:rPr dirty="0"/>
              <a:t>: The unique ID of the Custom Vision project you created to train the model.</a:t>
            </a:r>
          </a:p>
          <a:p>
            <a:endParaRPr dirty="0"/>
          </a:p>
          <a:p>
            <a:r>
              <a:rPr b="1" dirty="0"/>
              <a:t>Model name</a:t>
            </a:r>
            <a:r>
              <a:rPr dirty="0"/>
              <a:t>: The name you assigned to the model during publishing.</a:t>
            </a:r>
          </a:p>
          <a:p>
            <a:endParaRPr dirty="0"/>
          </a:p>
          <a:p>
            <a:r>
              <a:rPr b="1" dirty="0"/>
              <a:t>Prediction endpoint</a:t>
            </a:r>
            <a:r>
              <a:rPr dirty="0"/>
              <a:t>: The HTTP address of the endpoints for the </a:t>
            </a:r>
            <a:r>
              <a:rPr i="1" dirty="0"/>
              <a:t>prediction</a:t>
            </a:r>
            <a:r>
              <a:rPr dirty="0"/>
              <a:t> resource to which you published the model (</a:t>
            </a:r>
            <a:r>
              <a:rPr b="1" i="1" dirty="0"/>
              <a:t>not</a:t>
            </a:r>
            <a:r>
              <a:rPr dirty="0"/>
              <a:t> the training resource).</a:t>
            </a:r>
          </a:p>
          <a:p>
            <a:endParaRPr dirty="0"/>
          </a:p>
          <a:p>
            <a:r>
              <a:rPr b="1" dirty="0"/>
              <a:t>Prediction key</a:t>
            </a:r>
            <a:r>
              <a:rPr dirty="0"/>
              <a:t>: The authentication key for the </a:t>
            </a:r>
            <a:r>
              <a:rPr i="1" dirty="0"/>
              <a:t>prediction</a:t>
            </a:r>
            <a:r>
              <a:rPr dirty="0"/>
              <a:t> resource to which you published the model (</a:t>
            </a:r>
            <a:r>
              <a:rPr b="1" i="1" dirty="0"/>
              <a:t>not</a:t>
            </a:r>
            <a:r>
              <a:rPr dirty="0"/>
              <a:t> the training resource).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https://docs.microsoft.com/en-us/learn/modules/learn-pr/wwl-data-ai/classify-images-custom-vision/3-create-image-classifier </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https://docs.microsoft.com/en-us/learn/modules/learn-pr/wwl-data-ai/classify-images-custom-vision/3-create-image-classifier </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extLst>
      <p:ext uri="{BB962C8B-B14F-4D97-AF65-F5344CB8AC3E}">
        <p14:creationId xmlns:p14="http://schemas.microsoft.com/office/powerpoint/2010/main" val="1535321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Power Apps is a suite of apps, services, connectors, and a data platform that provides you with an opportunity to build custom apps for your business needs. </a:t>
            </a:r>
            <a:r>
              <a:rPr lang="en-US" dirty="0"/>
              <a:t>Y</a:t>
            </a:r>
            <a:r>
              <a:rPr lang="en-US" altLang="zh-CN" dirty="0"/>
              <a:t>ou </a:t>
            </a:r>
            <a:r>
              <a:rPr dirty="0"/>
              <a:t>can quickly build custom apps that connect to your data that is stored either in the underlying data platform (Microsoft </a:t>
            </a:r>
            <a:r>
              <a:rPr dirty="0" err="1"/>
              <a:t>Dataverse</a:t>
            </a:r>
            <a:r>
              <a:rPr dirty="0"/>
              <a:t>) or in various online and on-premises data sources (SharePoint, Excel, Office 365, Dynamics 365, SQL Server, and so on).</a:t>
            </a:r>
          </a:p>
          <a:p>
            <a:endParaRPr dirty="0"/>
          </a:p>
          <a:p>
            <a:pPr>
              <a:spcBef>
                <a:spcPct val="43750"/>
              </a:spcBef>
              <a:spcAft>
                <a:spcPct val="43750"/>
              </a:spcAft>
            </a:pPr>
            <a:r>
              <a:rPr dirty="0"/>
              <a:t>With Power Apps, you can:</a:t>
            </a:r>
          </a:p>
          <a:p>
            <a:endParaRPr dirty="0"/>
          </a:p>
          <a:p>
            <a:r>
              <a:rPr dirty="0"/>
              <a:t>Build an app quickly by using the skills that you already have.</a:t>
            </a:r>
          </a:p>
          <a:p>
            <a:endParaRPr dirty="0"/>
          </a:p>
          <a:p>
            <a:r>
              <a:rPr dirty="0"/>
              <a:t>Connect to the cloud services and data sources that you're already using.</a:t>
            </a:r>
          </a:p>
          <a:p>
            <a:endParaRPr dirty="0"/>
          </a:p>
          <a:p>
            <a:r>
              <a:rPr dirty="0"/>
              <a:t>Share your apps instantly so that coworkers can use them on their phones and tablets.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err="1"/>
              <a:t>Dataverse</a:t>
            </a:r>
            <a:r>
              <a:rPr dirty="0"/>
              <a:t> lets you store and manage data that's used by business applications. Data within </a:t>
            </a:r>
            <a:r>
              <a:rPr dirty="0" err="1"/>
              <a:t>Dataverse</a:t>
            </a:r>
            <a:r>
              <a:rPr dirty="0"/>
              <a:t> is stored within a set of tables. </a:t>
            </a:r>
            <a:r>
              <a:rPr dirty="0" err="1"/>
              <a:t>Dataverse</a:t>
            </a:r>
            <a:r>
              <a:rPr dirty="0"/>
              <a:t> includes a base set of standard tables that cover typical scenarios, but you can also create custom tables that are specific to your organization and then populate them with data by using Power Query.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endParaRPr dirty="0"/>
          </a:p>
          <a:p>
            <a:pPr>
              <a:spcBef>
                <a:spcPct val="43750"/>
              </a:spcBef>
              <a:spcAft>
                <a:spcPct val="43750"/>
              </a:spcAft>
            </a:pPr>
            <a:r>
              <a:rPr dirty="0"/>
              <a:t>This unit explores each part of the following Power Apps components:</a:t>
            </a:r>
          </a:p>
          <a:p>
            <a:endParaRPr dirty="0"/>
          </a:p>
          <a:p>
            <a:r>
              <a:rPr b="1" dirty="0">
                <a:hlinkClick r:id="rId3"/>
              </a:rPr>
              <a:t>Power Apps Home Page</a:t>
            </a:r>
            <a:r>
              <a:rPr dirty="0"/>
              <a:t> - Apps start here, whether you build them from data, a sample app, or a blank screen.</a:t>
            </a:r>
          </a:p>
          <a:p>
            <a:endParaRPr dirty="0"/>
          </a:p>
          <a:p>
            <a:r>
              <a:rPr b="1" dirty="0">
                <a:hlinkClick r:id="rId4"/>
              </a:rPr>
              <a:t>Power Apps Studio</a:t>
            </a:r>
            <a:r>
              <a:rPr dirty="0"/>
              <a:t> - Develop your apps further by connecting to data, adding and arranging user interface (UI) elements (known as controls), and building formulas.</a:t>
            </a:r>
          </a:p>
          <a:p>
            <a:endParaRPr dirty="0"/>
          </a:p>
          <a:p>
            <a:r>
              <a:rPr b="1" dirty="0"/>
              <a:t>Power Apps Mobile</a:t>
            </a:r>
            <a:r>
              <a:rPr dirty="0"/>
              <a:t> - Run your apps on Microsoft Windows, Apple iOS, and Google Android devices.</a:t>
            </a:r>
          </a:p>
          <a:p>
            <a:endParaRPr dirty="0"/>
          </a:p>
          <a:p>
            <a:r>
              <a:rPr b="1" dirty="0">
                <a:hlinkClick r:id="rId5"/>
              </a:rPr>
              <a:t>Power Apps Admin Center</a:t>
            </a:r>
            <a:r>
              <a:rPr dirty="0"/>
              <a:t> - Manage Power Apps environments and other components.</a:t>
            </a:r>
          </a:p>
          <a:p>
            <a:endParaRPr dirty="0"/>
          </a:p>
          <a:p>
            <a:pPr>
              <a:spcBef>
                <a:spcPct val="43750"/>
              </a:spcBef>
              <a:spcAft>
                <a:spcPct val="43750"/>
              </a:spcAft>
            </a:pPr>
            <a:r>
              <a:rPr dirty="0"/>
              <a:t>[!NOTE] To use these sites, you'll need to sign in by using your organizational account.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If you are building an app, you'll start with the </a:t>
            </a:r>
            <a:r>
              <a:rPr>
                <a:hlinkClick r:id="rId3"/>
              </a:rPr>
              <a:t>Power Apps Home Page</a:t>
            </a:r>
            <a:r>
              <a:t>. You can build apps from sample apps, templates, or a blank screen. All the apps that you've built appear here, along with any apps that others have created and shared with you.</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Power Apps Studio is where you can fully develop your apps to make them more effective as a business tool and to make them more attractive. Power Apps Studio has three panes that make creating apps seem more like building a slide deck in Microsoft PowerPoint:</a:t>
            </a:r>
          </a:p>
          <a:p>
            <a:endParaRPr dirty="0"/>
          </a:p>
          <a:p>
            <a:r>
              <a:rPr b="1" dirty="0"/>
              <a:t>Left pane</a:t>
            </a:r>
            <a:r>
              <a:rPr dirty="0"/>
              <a:t> - Shows a hierarchical view of all the controls on each screen or a thumbnail for each screen in your app.</a:t>
            </a:r>
          </a:p>
          <a:p>
            <a:endParaRPr dirty="0"/>
          </a:p>
          <a:p>
            <a:r>
              <a:rPr b="1" dirty="0"/>
              <a:t>Middle pane</a:t>
            </a:r>
            <a:r>
              <a:rPr dirty="0"/>
              <a:t> - Shows the canvas app that you're working on.</a:t>
            </a:r>
          </a:p>
          <a:p>
            <a:endParaRPr dirty="0"/>
          </a:p>
          <a:p>
            <a:r>
              <a:rPr b="1" dirty="0"/>
              <a:t>Right pane</a:t>
            </a:r>
            <a:r>
              <a:rPr dirty="0"/>
              <a:t> - Where you set options such as the layout, properties, and data sources for certain controls.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Power Apps Mobile for Windows, iOS, and Android devices allow you to use all the apps that you've created, and those others have shared with you, on your mobile device. You or your users can download the Microsoft Power Apps app from the appropriate app store. When users sign in with their credentials, they will see all apps that have been shared with them. The Power Apps Mobile app only needs to be downloaded once.</a:t>
            </a:r>
          </a:p>
          <a:p>
            <a:endParaRPr dirty="0"/>
          </a:p>
          <a:p>
            <a:pPr>
              <a:spcBef>
                <a:spcPct val="43750"/>
              </a:spcBef>
              <a:spcAft>
                <a:spcPct val="43750"/>
              </a:spcAft>
            </a:pPr>
            <a:r>
              <a:rPr dirty="0"/>
              <a:t>When you use apps in Power Apps Mobile, you get the most out of your device's capabilities: camera controls, GPS location, and more.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https://docs.microsoft.com/en-us/learn/modules/learn-pr/wwl-data-ai/classify-images-custom-vision/3-create-image-classifier </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extLst>
      <p:ext uri="{BB962C8B-B14F-4D97-AF65-F5344CB8AC3E}">
        <p14:creationId xmlns:p14="http://schemas.microsoft.com/office/powerpoint/2010/main" val="1414534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You can configure and customize your apps in Power Apps Studio.</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You can configure and customize your apps in Power Apps Studio.</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ltLang="zh-CN" dirty="0"/>
              <a:t>Knowledge test: </a:t>
            </a:r>
            <a:r>
              <a:rPr lang="en-US" dirty="0"/>
              <a:t>https://forms.office.com/r/YabQSUayJu</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Congratulations on creating your first app with Power Apps!</a:t>
            </a:r>
          </a:p>
          <a:p>
            <a:endParaRPr dirty="0"/>
          </a:p>
          <a:p>
            <a:pPr>
              <a:spcBef>
                <a:spcPct val="43750"/>
              </a:spcBef>
              <a:spcAft>
                <a:spcPct val="43750"/>
              </a:spcAft>
            </a:pPr>
            <a:r>
              <a:rPr dirty="0"/>
              <a:t>In this module, you discovered what Power Apps can do for your business and the building blocks of creating your first app. You then created an app from data in a Microsoft Excel workbook.</a:t>
            </a:r>
          </a:p>
          <a:p>
            <a:endParaRPr dirty="0"/>
          </a:p>
          <a:p>
            <a:pPr>
              <a:spcBef>
                <a:spcPct val="43750"/>
              </a:spcBef>
              <a:spcAft>
                <a:spcPct val="43750"/>
              </a:spcAft>
            </a:pPr>
            <a:r>
              <a:rPr dirty="0"/>
              <a:t>Additionally, you learned that:</a:t>
            </a:r>
          </a:p>
          <a:p>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1586477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It's a good idea at the end of a project to identify whether you still need the resources you created. Resources left running can cost you money.</a:t>
            </a:r>
          </a:p>
          <a:p>
            <a:endParaRPr dirty="0"/>
          </a:p>
          <a:p>
            <a:pPr>
              <a:spcBef>
                <a:spcPct val="43750"/>
              </a:spcBef>
              <a:spcAft>
                <a:spcPct val="43750"/>
              </a:spcAft>
            </a:pPr>
            <a:r>
              <a:rPr dirty="0"/>
              <a:t>If you are continuing on to other modules in this learning path you can keep your resources for use in other labs.</a:t>
            </a:r>
          </a:p>
          <a:p>
            <a:endParaRPr dirty="0"/>
          </a:p>
          <a:p>
            <a:pPr>
              <a:spcBef>
                <a:spcPct val="43750"/>
              </a:spcBef>
              <a:spcAft>
                <a:spcPct val="43750"/>
              </a:spcAft>
            </a:pPr>
            <a:r>
              <a:rPr dirty="0"/>
              <a:t>If you have finished learning, you can delete the resource group or individual resources from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It's a good idea at the end of a project to identify whether you still need the resources you created. Resources left running can cost you money.</a:t>
            </a:r>
          </a:p>
          <a:p>
            <a:endParaRPr dirty="0"/>
          </a:p>
          <a:p>
            <a:pPr>
              <a:spcBef>
                <a:spcPct val="43750"/>
              </a:spcBef>
              <a:spcAft>
                <a:spcPct val="43750"/>
              </a:spcAft>
            </a:pPr>
            <a:r>
              <a:rPr dirty="0"/>
              <a:t>If you are continuing on to other modules in this learning path you can keep your resources for use in other labs.</a:t>
            </a:r>
          </a:p>
          <a:p>
            <a:endParaRPr dirty="0"/>
          </a:p>
          <a:p>
            <a:pPr>
              <a:spcBef>
                <a:spcPct val="43750"/>
              </a:spcBef>
              <a:spcAft>
                <a:spcPct val="43750"/>
              </a:spcAft>
            </a:pPr>
            <a:r>
              <a:rPr dirty="0"/>
              <a:t>If you have finished learning, you can delete the resource group or individual resources from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extLst>
      <p:ext uri="{BB962C8B-B14F-4D97-AF65-F5344CB8AC3E}">
        <p14:creationId xmlns:p14="http://schemas.microsoft.com/office/powerpoint/2010/main" val="22014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A diabetes complication that affects eyes, which might cause no symptoms or only mild vision problems at first. But it can lead to blindness. Careful management of diabetes is the best way to prevent vision loss. Patient should see an eye doctor for a yearly eye exam with dilation — even if the vision seems fine.</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extLst>
      <p:ext uri="{BB962C8B-B14F-4D97-AF65-F5344CB8AC3E}">
        <p14:creationId xmlns:p14="http://schemas.microsoft.com/office/powerpoint/2010/main" val="382105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https://forms.office.com/r/nucza8taj4</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use a machine learning </a:t>
            </a:r>
            <a:r>
              <a:rPr i="1" dirty="0"/>
              <a:t>classification</a:t>
            </a:r>
            <a:r>
              <a:rPr dirty="0"/>
              <a:t> technique to predict which category, or </a:t>
            </a:r>
            <a:r>
              <a:rPr i="1" dirty="0"/>
              <a:t>class</a:t>
            </a:r>
            <a:r>
              <a:rPr dirty="0"/>
              <a:t>, something belongs to. Classification machine learning models use a set of inputs, which we call </a:t>
            </a:r>
            <a:r>
              <a:rPr i="1" dirty="0"/>
              <a:t>features</a:t>
            </a:r>
            <a:r>
              <a:rPr dirty="0"/>
              <a:t>, to calculate a probability score for each possible class and predict a </a:t>
            </a:r>
            <a:r>
              <a:rPr i="1" dirty="0"/>
              <a:t>label</a:t>
            </a:r>
            <a:r>
              <a:rPr dirty="0"/>
              <a:t> that indicates the most likely class that an object belongs to.</a:t>
            </a:r>
          </a:p>
          <a:p>
            <a:endParaRPr dirty="0"/>
          </a:p>
          <a:p>
            <a:pPr>
              <a:spcBef>
                <a:spcPct val="43750"/>
              </a:spcBef>
              <a:spcAft>
                <a:spcPct val="43750"/>
              </a:spcAft>
            </a:pPr>
            <a:r>
              <a:rPr dirty="0"/>
              <a:t>For example, the features of a flower might include the measurements of its petals, stem, sepals, and other quantifiable characteristics. A machine learning model could be trained by applying an algorithm to these measurements that calculates the most likely species of the flower - its class.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i="1" dirty="0"/>
              <a:t>Image classification</a:t>
            </a:r>
            <a:r>
              <a:rPr dirty="0"/>
              <a:t> is a machine learning technique in which the object being classified is an image, such as a photograph.</a:t>
            </a:r>
          </a:p>
          <a:p>
            <a:endParaRPr dirty="0"/>
          </a:p>
          <a:p>
            <a:pPr>
              <a:spcBef>
                <a:spcPct val="43750"/>
              </a:spcBef>
              <a:spcAft>
                <a:spcPct val="43750"/>
              </a:spcAft>
            </a:pPr>
            <a:r>
              <a:rPr dirty="0"/>
              <a:t>To create an image classification model, you need data that consists of features and their labels. The existing data is a set of categorized images. Digital images are made up of an array of pixel values, and these are used as features to train the model based on the known image classes.</a:t>
            </a:r>
          </a:p>
          <a:p>
            <a:endParaRPr dirty="0"/>
          </a:p>
          <a:p>
            <a:pPr>
              <a:spcBef>
                <a:spcPct val="43750"/>
              </a:spcBef>
              <a:spcAft>
                <a:spcPct val="43750"/>
              </a:spcAft>
            </a:pPr>
            <a:r>
              <a:rPr dirty="0"/>
              <a:t>The model is trained to match the patterns in the pixel values to a set of class labels. After the model has been trained, you can use it with new sets of features to predict unknown label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Some potential uses for image classification might include:</a:t>
            </a:r>
          </a:p>
          <a:p>
            <a:endParaRPr dirty="0"/>
          </a:p>
          <a:p>
            <a:r>
              <a:rPr dirty="0"/>
              <a:t>Product identification - performing visual searches for specific products in online searches or even, in-store using a mobile device.</a:t>
            </a:r>
          </a:p>
          <a:p>
            <a:endParaRPr dirty="0"/>
          </a:p>
          <a:p>
            <a:r>
              <a:rPr dirty="0"/>
              <a:t>Disaster investigation - evaluating key infrastructure for major disaster preparation efforts. For example, aerial surveillance images may show bridges and classify them as such. Anything classified as a bridge could then be marked for emergency preparation and investigation.</a:t>
            </a:r>
          </a:p>
          <a:p>
            <a:endParaRPr dirty="0"/>
          </a:p>
          <a:p>
            <a:r>
              <a:rPr dirty="0"/>
              <a:t>Medical diagnosis - evaluating images from X-ray or MRI devices could quickly classify specific issues found as cancerous tumors, or many other medical conditions related to medical imaging diagnosis.</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modules/classify-images-custom-vis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docs.microsoft.com/en-us/learn/modules/customize-apps-in-powerap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S4rmByvSfNs" TargetMode="External"/><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hyperlink" Target="https://admin.powerplatform.microsoft.com/?azure-portal=true" TargetMode="External"/><Relationship Id="rId4" Type="http://schemas.openxmlformats.org/officeDocument/2006/relationships/hyperlink" Target="https://create.powerapps.com/studio/?azure-portal=tru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zure-for-academics.github.io/getting-azure/" TargetMode="External"/><Relationship Id="rId7" Type="http://schemas.openxmlformats.org/officeDocument/2006/relationships/hyperlink" Target="https://web.powerapps.com/"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powerapps.microsoft.com/" TargetMode="External"/><Relationship Id="rId5" Type="http://schemas.openxmlformats.org/officeDocument/2006/relationships/hyperlink" Target="https://azure.microsoft.com/free/" TargetMode="External"/><Relationship Id="rId4" Type="http://schemas.openxmlformats.org/officeDocument/2006/relationships/hyperlink" Target="https://azure.microsoft.com/free/student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s://youtu.be/nYvvUYwzx3M" TargetMode="External"/><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learn/paths/explore-computer-vision-microsoft-azure/" TargetMode="External"/><Relationship Id="rId7" Type="http://schemas.openxmlformats.org/officeDocument/2006/relationships/hyperlink" Target="https://www.youtube.com/watch?v=dbISoN71rrY" TargetMode="External"/><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hyperlink" Target="https://docs.microsoft.com/en-us/learn/paths/ai-business-school-healthcare/?WT.mc_id=sitertzn_homepage_mslearn-card-aibusinessschool" TargetMode="External"/><Relationship Id="rId5" Type="http://schemas.openxmlformats.org/officeDocument/2006/relationships/hyperlink" Target="https://docs.microsoft.com/en-us/learn/paths/create-bots-azure-health-bot/" TargetMode="External"/><Relationship Id="rId4" Type="http://schemas.openxmlformats.org/officeDocument/2006/relationships/hyperlink" Target="https://docs.microsoft.com/en-us/learn/paths/create-powerapp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cognitive-services/computer-vision/"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hyperlink" Target="https://forms.office.com/r/MdhJWMZthR" TargetMode="Externa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n-US" sz="1800" dirty="0">
                <a:solidFill>
                  <a:schemeClr val="bg1"/>
                </a:solidFill>
              </a:rPr>
              <a:t>MS Ambassador</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dirty="0" err="1"/>
              <a:t>Sanya</a:t>
            </a:r>
            <a:r>
              <a:rPr lang="en-US" dirty="0"/>
              <a:t> Sinha</a:t>
            </a:r>
          </a:p>
        </p:txBody>
      </p:sp>
      <p:sp>
        <p:nvSpPr>
          <p:cNvPr id="4" name="Title"/>
          <p:cNvSpPr>
            <a:spLocks noGrp="1"/>
          </p:cNvSpPr>
          <p:nvPr>
            <p:ph type="title" hasCustomPrompt="1"/>
          </p:nvPr>
        </p:nvSpPr>
        <p:spPr>
          <a:xfrm>
            <a:off x="623392" y="1424127"/>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ea typeface="+mj-lt"/>
                <a:cs typeface="+mj-lt"/>
              </a:rPr>
              <a:t>Integrating Custom Vision with Power Apps for Diabetic Retinopathy Detection</a:t>
            </a:r>
            <a:endParaRPr lang="en-US" dirty="0"/>
          </a:p>
        </p:txBody>
      </p:sp>
      <p:sp>
        <p:nvSpPr>
          <p:cNvPr id="5" name="Subtitle"/>
          <p:cNvSpPr>
            <a:spLocks noGrp="1"/>
          </p:cNvSpPr>
          <p:nvPr>
            <p:ph type="body" sz="quarter" idx="12" hasCustomPrompt="1"/>
          </p:nvPr>
        </p:nvSpPr>
        <p:spPr>
          <a:xfrm>
            <a:off x="623392" y="3707022"/>
            <a:ext cx="5760640" cy="1384995"/>
          </a:xfrm>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r>
              <a:rPr lang="en-US" sz="1800" dirty="0">
                <a:hlinkClick r:id="rId3"/>
              </a:rPr>
              <a:t>Classify images with the Custom Vision service - Learn | Microsoft Docs</a:t>
            </a:r>
            <a:endParaRPr lang="en-US" sz="1800" dirty="0"/>
          </a:p>
          <a:p>
            <a:endParaRPr lang="en-US" sz="1800" dirty="0"/>
          </a:p>
          <a:p>
            <a:r>
              <a:rPr lang="en-US" sz="1800" dirty="0">
                <a:hlinkClick r:id="rId4"/>
              </a:rPr>
              <a:t>Customize a canvas app in Power Apps - Learn | Microsoft Docs</a:t>
            </a:r>
            <a:endParaRPr sz="1800"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J</a:t>
            </a:r>
            <a:r>
              <a:rPr lang="en-US" altLang="zh-CN" dirty="0"/>
              <a:t>ingyi Zhu</a:t>
            </a:r>
            <a:endParaRPr lang="en-US" dirty="0"/>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sz="1800" dirty="0">
                <a:solidFill>
                  <a:schemeClr val="bg1"/>
                </a:solidFill>
              </a:rPr>
              <a:t>MS Ambassador</a:t>
            </a:r>
          </a:p>
        </p:txBody>
      </p:sp>
      <p:sp>
        <p:nvSpPr>
          <p:cNvPr id="8" name="矩形 7">
            <a:extLst>
              <a:ext uri="{FF2B5EF4-FFF2-40B4-BE49-F238E27FC236}">
                <a16:creationId xmlns:a16="http://schemas.microsoft.com/office/drawing/2014/main" id="{A72102A4-2D31-4806-8AED-70921C68AD7C}"/>
              </a:ext>
            </a:extLst>
          </p:cNvPr>
          <p:cNvSpPr/>
          <p:nvPr/>
        </p:nvSpPr>
        <p:spPr bwMode="auto">
          <a:xfrm>
            <a:off x="407368" y="5602769"/>
            <a:ext cx="5256584" cy="7785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Get started with image classification on Azure</a:t>
            </a:r>
          </a:p>
        </p:txBody>
      </p:sp>
      <p:pic>
        <p:nvPicPr>
          <p:cNvPr id="7" name="图片 6">
            <a:extLst>
              <a:ext uri="{FF2B5EF4-FFF2-40B4-BE49-F238E27FC236}">
                <a16:creationId xmlns:a16="http://schemas.microsoft.com/office/drawing/2014/main" id="{8C34F3F0-84E4-41BA-ADE9-06EE428775B1}"/>
              </a:ext>
            </a:extLst>
          </p:cNvPr>
          <p:cNvPicPr>
            <a:picLocks noChangeAspect="1"/>
          </p:cNvPicPr>
          <p:nvPr/>
        </p:nvPicPr>
        <p:blipFill>
          <a:blip r:embed="rId3"/>
          <a:stretch>
            <a:fillRect/>
          </a:stretch>
        </p:blipFill>
        <p:spPr>
          <a:xfrm>
            <a:off x="1397915" y="1268760"/>
            <a:ext cx="9396169" cy="500259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Model training</a:t>
            </a:r>
          </a:p>
        </p:txBody>
      </p:sp>
      <p:sp>
        <p:nvSpPr>
          <p:cNvPr id="3" name="Subtitle"/>
          <p:cNvSpPr>
            <a:spLocks noGrp="1"/>
          </p:cNvSpPr>
          <p:nvPr>
            <p:ph sz="quarter" idx="12"/>
          </p:nvPr>
        </p:nvSpPr>
        <p:spPr>
          <a:xfrm>
            <a:off x="584200" y="1435100"/>
            <a:ext cx="5211763"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train a classification model, you must upload images to your training resource and label them with the appropriate class labels.</a:t>
            </a:r>
          </a:p>
        </p:txBody>
      </p:sp>
      <p:pic>
        <p:nvPicPr>
          <p:cNvPr id="5" name="图片 4" descr="图形用户界面, 应用程序&#10;&#10;描述已自动生成">
            <a:extLst>
              <a:ext uri="{FF2B5EF4-FFF2-40B4-BE49-F238E27FC236}">
                <a16:creationId xmlns:a16="http://schemas.microsoft.com/office/drawing/2014/main" id="{6464E397-786E-4A26-8656-6190F0924CDC}"/>
              </a:ext>
            </a:extLst>
          </p:cNvPr>
          <p:cNvPicPr>
            <a:picLocks noChangeAspect="1"/>
          </p:cNvPicPr>
          <p:nvPr/>
        </p:nvPicPr>
        <p:blipFill>
          <a:blip r:embed="rId3"/>
          <a:stretch>
            <a:fillRect/>
          </a:stretch>
        </p:blipFill>
        <p:spPr>
          <a:xfrm>
            <a:off x="6854478" y="1435100"/>
            <a:ext cx="4290119" cy="4833938"/>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Model evaluation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Model training process is an iterative process in which the Custom Vision service repeatedly trains the model using some of the data, but holds some back to evaluate the model.</a:t>
            </a:r>
          </a:p>
        </p:txBody>
      </p:sp>
      <p:pic>
        <p:nvPicPr>
          <p:cNvPr id="1026" name="Picture 2" descr="image">
            <a:extLst>
              <a:ext uri="{FF2B5EF4-FFF2-40B4-BE49-F238E27FC236}">
                <a16:creationId xmlns:a16="http://schemas.microsoft.com/office/drawing/2014/main" id="{20694D71-AE75-46AA-9D19-04F270879B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703" r="-903" b="1222"/>
          <a:stretch/>
        </p:blipFill>
        <p:spPr bwMode="auto">
          <a:xfrm>
            <a:off x="1487488" y="2852936"/>
            <a:ext cx="8712968" cy="37444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Using the model for prediction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After you've trained the model, and you're satisfied with its evaluated performance, you can publish the model to your prediction resource.</a:t>
            </a:r>
          </a:p>
        </p:txBody>
      </p:sp>
      <p:sp>
        <p:nvSpPr>
          <p:cNvPr id="4" name="New shape"/>
          <p:cNvSpPr/>
          <p:nvPr/>
        </p:nvSpPr>
        <p:spPr>
          <a:xfrm>
            <a:off x="609600" y="2517013"/>
            <a:ext cx="10972800" cy="206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b="1">
                <a:solidFill>
                  <a:srgbClr val="000000"/>
                </a:solidFill>
              </a:rPr>
              <a:t>Project ID</a:t>
            </a:r>
            <a:r>
              <a:rPr sz="1800">
                <a:solidFill>
                  <a:srgbClr val="000000"/>
                </a:solidFill>
              </a:rPr>
              <a:t>: The unique ID of the Custom Vision project you created to train the model.</a:t>
            </a:r>
          </a:p>
          <a:p>
            <a:pPr marL="635000" indent="-365760">
              <a:spcBef>
                <a:spcPct val="20000"/>
              </a:spcBef>
              <a:spcAft>
                <a:spcPct val="20000"/>
              </a:spcAft>
              <a:buChar char="•"/>
            </a:pPr>
            <a:r>
              <a:rPr sz="1800" b="1">
                <a:solidFill>
                  <a:srgbClr val="000000"/>
                </a:solidFill>
              </a:rPr>
              <a:t>Model name</a:t>
            </a:r>
            <a:r>
              <a:rPr sz="1800">
                <a:solidFill>
                  <a:srgbClr val="000000"/>
                </a:solidFill>
              </a:rPr>
              <a:t>: The name you assigned to the model during publishing.</a:t>
            </a:r>
          </a:p>
          <a:p>
            <a:pPr marL="635000" indent="-365760">
              <a:spcBef>
                <a:spcPct val="20000"/>
              </a:spcBef>
              <a:spcAft>
                <a:spcPct val="20000"/>
              </a:spcAft>
              <a:buChar char="•"/>
            </a:pPr>
            <a:r>
              <a:rPr sz="1800" b="1">
                <a:solidFill>
                  <a:srgbClr val="000000"/>
                </a:solidFill>
              </a:rPr>
              <a:t>Prediction endpoint</a:t>
            </a:r>
            <a:r>
              <a:rPr sz="1800">
                <a:solidFill>
                  <a:srgbClr val="000000"/>
                </a:solidFill>
              </a:rPr>
              <a:t>: The HTTP address of the endpoints for the </a:t>
            </a:r>
            <a:r>
              <a:rPr sz="1800" i="1">
                <a:solidFill>
                  <a:srgbClr val="000000"/>
                </a:solidFill>
              </a:rPr>
              <a:t>prediction</a:t>
            </a:r>
            <a:r>
              <a:rPr sz="1800">
                <a:solidFill>
                  <a:srgbClr val="000000"/>
                </a:solidFill>
              </a:rPr>
              <a:t> resource to which you published the model (</a:t>
            </a:r>
            <a:r>
              <a:rPr sz="1800" b="1" i="1">
                <a:solidFill>
                  <a:srgbClr val="000000"/>
                </a:solidFill>
              </a:rPr>
              <a:t>not</a:t>
            </a:r>
            <a:r>
              <a:rPr sz="1800">
                <a:solidFill>
                  <a:srgbClr val="000000"/>
                </a:solidFill>
              </a:rPr>
              <a:t> the training resource).</a:t>
            </a:r>
          </a:p>
          <a:p>
            <a:pPr marL="635000" indent="-365760">
              <a:spcBef>
                <a:spcPct val="20000"/>
              </a:spcBef>
              <a:spcAft>
                <a:spcPct val="20000"/>
              </a:spcAft>
              <a:buChar char="•"/>
            </a:pPr>
            <a:r>
              <a:rPr sz="1800" b="1">
                <a:solidFill>
                  <a:srgbClr val="000000"/>
                </a:solidFill>
              </a:rPr>
              <a:t>Prediction key</a:t>
            </a:r>
            <a:r>
              <a:rPr sz="1800">
                <a:solidFill>
                  <a:srgbClr val="000000"/>
                </a:solidFill>
              </a:rPr>
              <a:t>: The authentication key for the </a:t>
            </a:r>
            <a:r>
              <a:rPr sz="1800" i="1">
                <a:solidFill>
                  <a:srgbClr val="000000"/>
                </a:solidFill>
              </a:rPr>
              <a:t>prediction</a:t>
            </a:r>
            <a:r>
              <a:rPr sz="1800">
                <a:solidFill>
                  <a:srgbClr val="000000"/>
                </a:solidFill>
              </a:rPr>
              <a:t> resource to which you published the model (</a:t>
            </a:r>
            <a:r>
              <a:rPr sz="1800" b="1" i="1">
                <a:solidFill>
                  <a:srgbClr val="000000"/>
                </a:solidFill>
              </a:rPr>
              <a:t>not</a:t>
            </a:r>
            <a:r>
              <a:rPr sz="1800">
                <a:solidFill>
                  <a:srgbClr val="000000"/>
                </a:solidFill>
              </a:rPr>
              <a:t> the training resource).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1341906"/>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dirty="0"/>
              <a:t>Create an image classification solution</a:t>
            </a:r>
            <a:endParaRPr lang="en-US" dirty="0"/>
          </a:p>
          <a:p>
            <a:pPr lvl="3"/>
            <a:r>
              <a:rPr lang="en-US" sz="1800" dirty="0"/>
              <a:t>Milestone 1 - Custom Vision project build up</a:t>
            </a:r>
          </a:p>
          <a:p>
            <a:pPr lvl="3"/>
            <a:r>
              <a:rPr lang="en-US" sz="1800" dirty="0"/>
              <a:t>Milestone 2 - Test the model &amp; Generate Custom Vision link</a:t>
            </a:r>
          </a:p>
          <a:p>
            <a:endParaRP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a:t>
            </a:r>
          </a:p>
        </p:txBody>
      </p:sp>
      <p:sp>
        <p:nvSpPr>
          <p:cNvPr id="3" name="Subtitle"/>
          <p:cNvSpPr>
            <a:spLocks noGrp="1"/>
          </p:cNvSpPr>
          <p:nvPr>
            <p:ph type="body" sz="quarter" idx="12" hasCustomPrompt="1"/>
          </p:nvPr>
        </p:nvSpPr>
        <p:spPr>
          <a:xfrm>
            <a:off x="585216" y="3977319"/>
            <a:ext cx="6882384" cy="677108"/>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n-US" altLang="zh-CN" dirty="0"/>
              <a:t>Here is the </a:t>
            </a:r>
            <a:r>
              <a:rPr lang="en-US" altLang="zh-CN" dirty="0">
                <a:hlinkClick r:id="rId3"/>
              </a:rPr>
              <a:t>link to demo video </a:t>
            </a:r>
            <a:r>
              <a:rPr lang="en-US" altLang="zh-CN" dirty="0"/>
              <a:t>if you need</a:t>
            </a:r>
            <a:endParaRPr lang="en-US" sz="1800" dirty="0"/>
          </a:p>
          <a:p>
            <a:endParaRPr dirty="0"/>
          </a:p>
        </p:txBody>
      </p:sp>
    </p:spTree>
    <p:extLst>
      <p:ext uri="{BB962C8B-B14F-4D97-AF65-F5344CB8AC3E}">
        <p14:creationId xmlns:p14="http://schemas.microsoft.com/office/powerpoint/2010/main" val="2827896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 to Power Apps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 to Power Apps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is a suite of apps, services, connectors, and a data platform that provides you with an opportunity to build custom apps for your business needs.</a:t>
            </a:r>
          </a:p>
        </p:txBody>
      </p:sp>
      <p:pic>
        <p:nvPicPr>
          <p:cNvPr id="4" name="New picture" descr="Diagram of Power apps flow and connectivity."/>
          <p:cNvPicPr/>
          <p:nvPr/>
        </p:nvPicPr>
        <p:blipFill>
          <a:blip r:embed="rId3"/>
          <a:stretch>
            <a:fillRect/>
          </a:stretch>
        </p:blipFill>
        <p:spPr>
          <a:xfrm>
            <a:off x="609600" y="3885685"/>
            <a:ext cx="5181600" cy="1801890"/>
          </a:xfrm>
          <a:prstGeom prst="rect">
            <a:avLst/>
          </a:prstGeom>
        </p:spPr>
      </p:pic>
      <p:sp>
        <p:nvSpPr>
          <p:cNvPr id="5" name="New shape"/>
          <p:cNvSpPr/>
          <p:nvPr/>
        </p:nvSpPr>
        <p:spPr>
          <a:xfrm>
            <a:off x="6400800" y="3808222"/>
            <a:ext cx="5181600" cy="1956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a:ln>
                  <a:noFill/>
                </a:ln>
                <a:solidFill>
                  <a:srgbClr val="000000"/>
                </a:solidFill>
                <a:effectLst/>
                <a:uLnTx/>
                <a:uFillTx/>
                <a:latin typeface="Segoe UI"/>
                <a:cs typeface="Arial" pitchFamily="34" charset="0"/>
              </a:rPr>
              <a:t>Build an app quickly by using the skills that you already have.</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a:ln>
                  <a:noFill/>
                </a:ln>
                <a:solidFill>
                  <a:srgbClr val="000000"/>
                </a:solidFill>
                <a:effectLst/>
                <a:uLnTx/>
                <a:uFillTx/>
                <a:latin typeface="Segoe UI"/>
                <a:cs typeface="Arial" pitchFamily="34" charset="0"/>
              </a:rPr>
              <a:t>Connect to the cloud services and data sources that you're already using.</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a:ln>
                  <a:noFill/>
                </a:ln>
                <a:solidFill>
                  <a:srgbClr val="000000"/>
                </a:solidFill>
                <a:effectLst/>
                <a:uLnTx/>
                <a:uFillTx/>
                <a:latin typeface="Segoe UI"/>
                <a:cs typeface="Arial" pitchFamily="34" charset="0"/>
              </a:rPr>
              <a:t>Share your apps instantly so that coworkers can use them on their phones and tablets.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Microsoft Dataverse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An important data source option to explore further is the Dataverse.</a:t>
            </a:r>
          </a:p>
        </p:txBody>
      </p:sp>
      <p:pic>
        <p:nvPicPr>
          <p:cNvPr id="4" name="New picture" descr="Diagram of Microsoft Power Platform with Power BI, Power Apps, Power Automate, and Power Virtual Agents."/>
          <p:cNvPicPr/>
          <p:nvPr/>
        </p:nvPicPr>
        <p:blipFill>
          <a:blip r:embed="rId3"/>
          <a:stretch>
            <a:fillRect/>
          </a:stretch>
        </p:blipFill>
        <p:spPr>
          <a:xfrm>
            <a:off x="2343150" y="2410460"/>
            <a:ext cx="7505700" cy="38989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building blocks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is a collection of services, apps, and connectors that work together to let you do much more than just view your data.</a:t>
            </a:r>
          </a:p>
        </p:txBody>
      </p:sp>
      <p:sp>
        <p:nvSpPr>
          <p:cNvPr id="4" name="New shape"/>
          <p:cNvSpPr/>
          <p:nvPr/>
        </p:nvSpPr>
        <p:spPr>
          <a:xfrm>
            <a:off x="609600" y="2717037"/>
            <a:ext cx="5181600" cy="3712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hlinkClick r:id="rId3"/>
              </a:rPr>
              <a:t>Power Apps Home Page</a:t>
            </a:r>
            <a:r>
              <a:rPr kumimoji="0" sz="1800" b="0" i="0" u="none" strike="noStrike" kern="1200" cap="none" spc="0" normalizeH="0" baseline="0" noProof="0">
                <a:ln>
                  <a:noFill/>
                </a:ln>
                <a:solidFill>
                  <a:srgbClr val="000000"/>
                </a:solidFill>
                <a:effectLst/>
                <a:uLnTx/>
                <a:uFillTx/>
                <a:latin typeface="Segoe UI"/>
                <a:cs typeface="Arial" pitchFamily="34" charset="0"/>
              </a:rPr>
              <a:t> - Apps start here, whether you build them from data, a sample app, or a blank screen.</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hlinkClick r:id="rId4"/>
              </a:rPr>
              <a:t>Power Apps Studio</a:t>
            </a:r>
            <a:r>
              <a:rPr kumimoji="0" sz="1800" b="0" i="0" u="none" strike="noStrike" kern="1200" cap="none" spc="0" normalizeH="0" baseline="0" noProof="0">
                <a:ln>
                  <a:noFill/>
                </a:ln>
                <a:solidFill>
                  <a:srgbClr val="000000"/>
                </a:solidFill>
                <a:effectLst/>
                <a:uLnTx/>
                <a:uFillTx/>
                <a:latin typeface="Segoe UI"/>
                <a:cs typeface="Arial" pitchFamily="34" charset="0"/>
              </a:rPr>
              <a:t> - Develop your apps further by connecting to data, adding and arranging user interface (UI) elements (known as controls), and building formulas.</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Power Apps Mobile</a:t>
            </a:r>
            <a:r>
              <a:rPr kumimoji="0" sz="1800" b="0" i="0" u="none" strike="noStrike" kern="1200" cap="none" spc="0" normalizeH="0" baseline="0" noProof="0">
                <a:ln>
                  <a:noFill/>
                </a:ln>
                <a:solidFill>
                  <a:srgbClr val="000000"/>
                </a:solidFill>
                <a:effectLst/>
                <a:uLnTx/>
                <a:uFillTx/>
                <a:latin typeface="Segoe UI"/>
                <a:cs typeface="Arial" pitchFamily="34" charset="0"/>
              </a:rPr>
              <a:t> - Run your apps on Microsoft Windows, Apple iOS, and Google Android devices.</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hlinkClick r:id="rId5"/>
              </a:rPr>
              <a:t>Power Apps Admin Center</a:t>
            </a:r>
            <a:r>
              <a:rPr kumimoji="0" sz="1800" b="0" i="0" u="none" strike="noStrike" kern="1200" cap="none" spc="0" normalizeH="0" baseline="0" noProof="0">
                <a:ln>
                  <a:noFill/>
                </a:ln>
                <a:solidFill>
                  <a:srgbClr val="000000"/>
                </a:solidFill>
                <a:effectLst/>
                <a:uLnTx/>
                <a:uFillTx/>
                <a:latin typeface="Segoe UI"/>
                <a:cs typeface="Arial" pitchFamily="34" charset="0"/>
              </a:rPr>
              <a:t> - Manage Power Apps environments and other components.</a:t>
            </a:r>
          </a:p>
        </p:txBody>
      </p:sp>
      <p:sp>
        <p:nvSpPr>
          <p:cNvPr id="5" name="New shape"/>
          <p:cNvSpPr/>
          <p:nvPr/>
        </p:nvSpPr>
        <p:spPr>
          <a:xfrm>
            <a:off x="6400800" y="3729989"/>
            <a:ext cx="5181600" cy="168656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marL="0" marR="0" lvl="0" indent="0" algn="ctr" defTabSz="914400" rtl="0" eaLnBrk="1" fontAlgn="auto" latinLnBrk="0" hangingPunct="1">
              <a:lnSpc>
                <a:spcPct val="100000"/>
              </a:lnSpc>
              <a:spcBef>
                <a:spcPct val="43750"/>
              </a:spcBef>
              <a:spcAft>
                <a:spcPct val="43750"/>
              </a:spcAft>
              <a:buClrTx/>
              <a:buSzTx/>
              <a:buFontTx/>
              <a:buNone/>
              <a:tabLst/>
              <a:defRPr/>
            </a:pPr>
            <a:r>
              <a:rPr kumimoji="0" sz="2800" b="0" i="0" u="none" strike="noStrike" kern="1200" cap="none" spc="0" normalizeH="0" baseline="0" noProof="0">
                <a:ln>
                  <a:noFill/>
                </a:ln>
                <a:solidFill>
                  <a:srgbClr val="000000"/>
                </a:solidFill>
                <a:effectLst/>
                <a:uLnTx/>
                <a:uFillTx/>
                <a:latin typeface="Segoe UI"/>
                <a:cs typeface="Arial" pitchFamily="34" charset="0"/>
              </a:rPr>
              <a:t>Note: To use these sites, you'll need to sign in by using your organizational account.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2708434"/>
          </a:xfrm>
        </p:spPr>
        <p:txBody>
          <a:bodyPr anchor="t"/>
          <a:lstStyle>
            <a:lvl1pPr marL="231775" indent="-231775">
              <a:spcAft>
                <a:spcPts val="600"/>
              </a:spcAft>
              <a:buFont typeface="Wingdings" panose="05000000000000000000" pitchFamily="2" charset="2"/>
              <a:buChar char=""/>
              <a:defRPr/>
            </a:lvl1pPr>
          </a:lstStyle>
          <a:p>
            <a:pPr lvl="1"/>
            <a:r>
              <a:rPr lang="en-US" dirty="0">
                <a:ea typeface="+mn-lt"/>
                <a:cs typeface="+mn-lt"/>
              </a:rPr>
              <a:t>An </a:t>
            </a:r>
            <a:r>
              <a:rPr lang="en-US" dirty="0">
                <a:ea typeface="+mn-lt"/>
                <a:cs typeface="+mn-lt"/>
                <a:hlinkClick r:id="rId3"/>
              </a:rPr>
              <a:t>Azure Account</a:t>
            </a:r>
            <a:r>
              <a:rPr lang="en-US" dirty="0">
                <a:ea typeface="+mn-lt"/>
                <a:cs typeface="+mn-lt"/>
              </a:rPr>
              <a:t>. You may get free credits from </a:t>
            </a:r>
            <a:r>
              <a:rPr lang="en-US" dirty="0">
                <a:ea typeface="+mn-lt"/>
                <a:cs typeface="+mn-lt"/>
                <a:hlinkClick r:id="rId4"/>
              </a:rPr>
              <a:t>Azure for Students</a:t>
            </a:r>
            <a:r>
              <a:rPr lang="en-US" dirty="0">
                <a:ea typeface="+mn-lt"/>
                <a:cs typeface="+mn-lt"/>
              </a:rPr>
              <a:t>, or </a:t>
            </a:r>
            <a:r>
              <a:rPr lang="en-US" dirty="0">
                <a:ea typeface="+mn-lt"/>
                <a:cs typeface="+mn-lt"/>
                <a:hlinkClick r:id="rId5"/>
              </a:rPr>
              <a:t>Azure Free Trial</a:t>
            </a:r>
            <a:r>
              <a:rPr lang="en-US" dirty="0">
                <a:ea typeface="+mn-lt"/>
                <a:cs typeface="+mn-lt"/>
              </a:rPr>
              <a:t>.</a:t>
            </a:r>
            <a:endParaRPr lang="en-US" dirty="0">
              <a:cs typeface="Arial"/>
            </a:endParaRPr>
          </a:p>
          <a:p>
            <a:pPr marL="228600" lvl="1" indent="0">
              <a:buNone/>
            </a:pPr>
            <a:endParaRPr lang="en-US" dirty="0">
              <a:ea typeface="+mn-lt"/>
              <a:cs typeface="+mn-lt"/>
            </a:endParaRPr>
          </a:p>
          <a:p>
            <a:pPr lvl="1"/>
            <a:r>
              <a:rPr lang="en-US">
                <a:ea typeface="+mn-lt"/>
                <a:cs typeface="+mn-lt"/>
                <a:hlinkClick r:id="rId6"/>
              </a:rPr>
              <a:t>Sign up for free at PowerApps.com</a:t>
            </a:r>
            <a:r>
              <a:rPr lang="en-US" dirty="0">
                <a:ea typeface="+mn-lt"/>
                <a:cs typeface="+mn-lt"/>
              </a:rPr>
              <a:t> with a work or school account. Once you’ve signed up, you’ll be able to </a:t>
            </a:r>
            <a:r>
              <a:rPr lang="en-US" dirty="0">
                <a:ea typeface="+mn-lt"/>
                <a:cs typeface="+mn-lt"/>
                <a:hlinkClick r:id="rId7"/>
              </a:rPr>
              <a:t>sign in to PowerApps</a:t>
            </a:r>
            <a:r>
              <a:rPr lang="en-US" dirty="0">
                <a:ea typeface="+mn-lt"/>
                <a:cs typeface="+mn-lt"/>
              </a:rPr>
              <a:t> on the web.</a:t>
            </a:r>
            <a:endParaRPr lang="en-US" dirty="0">
              <a:cs typeface="Segoe UI"/>
            </a:endParaRPr>
          </a:p>
          <a:p>
            <a:pPr lvl="1"/>
            <a:endParaRPr lang="en-US" dirty="0">
              <a:cs typeface="Segoe UI"/>
            </a:endParaRPr>
          </a:p>
          <a:p>
            <a:pPr lvl="1"/>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Home Page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are building an app, you'll start with the </a:t>
            </a:r>
            <a:r>
              <a:rPr>
                <a:hlinkClick r:id="rId3"/>
              </a:rPr>
              <a:t>Power Apps Home Page</a:t>
            </a:r>
            <a:r>
              <a:t>.</a:t>
            </a:r>
          </a:p>
        </p:txBody>
      </p:sp>
      <p:pic>
        <p:nvPicPr>
          <p:cNvPr id="4" name="New picture" descr="Screenshot of the Power Apps home page view."/>
          <p:cNvPicPr/>
          <p:nvPr/>
        </p:nvPicPr>
        <p:blipFill>
          <a:blip r:embed="rId4"/>
          <a:stretch>
            <a:fillRect/>
          </a:stretch>
        </p:blipFill>
        <p:spPr>
          <a:xfrm>
            <a:off x="2283404" y="2517013"/>
            <a:ext cx="7625192" cy="4112514"/>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Studio</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Studio is where you can fully develop your apps to make them more effective as a business tool and to make them more attractive.</a:t>
            </a:r>
          </a:p>
        </p:txBody>
      </p:sp>
      <p:sp>
        <p:nvSpPr>
          <p:cNvPr id="4" name="New shape"/>
          <p:cNvSpPr/>
          <p:nvPr/>
        </p:nvSpPr>
        <p:spPr>
          <a:xfrm>
            <a:off x="609600" y="3533902"/>
            <a:ext cx="5181600" cy="2505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Left pane</a:t>
            </a:r>
            <a:r>
              <a:rPr kumimoji="0" sz="1800" b="0" i="0" u="none" strike="noStrike" kern="1200" cap="none" spc="0" normalizeH="0" baseline="0" noProof="0">
                <a:ln>
                  <a:noFill/>
                </a:ln>
                <a:solidFill>
                  <a:srgbClr val="000000"/>
                </a:solidFill>
                <a:effectLst/>
                <a:uLnTx/>
                <a:uFillTx/>
                <a:latin typeface="Segoe UI"/>
                <a:cs typeface="Arial" pitchFamily="34" charset="0"/>
              </a:rPr>
              <a:t> - Shows a hierarchical view of all the controls on each screen or a thumbnail for each screen in your app.</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Middle pane</a:t>
            </a:r>
            <a:r>
              <a:rPr kumimoji="0" sz="1800" b="0" i="0" u="none" strike="noStrike" kern="1200" cap="none" spc="0" normalizeH="0" baseline="0" noProof="0">
                <a:ln>
                  <a:noFill/>
                </a:ln>
                <a:solidFill>
                  <a:srgbClr val="000000"/>
                </a:solidFill>
                <a:effectLst/>
                <a:uLnTx/>
                <a:uFillTx/>
                <a:latin typeface="Segoe UI"/>
                <a:cs typeface="Arial" pitchFamily="34" charset="0"/>
              </a:rPr>
              <a:t> - Shows the canvas app that you're working on.</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Right pane</a:t>
            </a:r>
            <a:r>
              <a:rPr kumimoji="0" sz="1800" b="0" i="0" u="none" strike="noStrike" kern="1200" cap="none" spc="0" normalizeH="0" baseline="0" noProof="0">
                <a:ln>
                  <a:noFill/>
                </a:ln>
                <a:solidFill>
                  <a:srgbClr val="000000"/>
                </a:solidFill>
                <a:effectLst/>
                <a:uLnTx/>
                <a:uFillTx/>
                <a:latin typeface="Segoe UI"/>
                <a:cs typeface="Arial" pitchFamily="34" charset="0"/>
              </a:rPr>
              <a:t> - Where you set options such as the layout, properties, and data sources for certain controls.</a:t>
            </a:r>
          </a:p>
        </p:txBody>
      </p:sp>
      <p:pic>
        <p:nvPicPr>
          <p:cNvPr id="5" name="New picture" descr="Screenshot of the Power Apps Studio pane views."/>
          <p:cNvPicPr/>
          <p:nvPr/>
        </p:nvPicPr>
        <p:blipFill>
          <a:blip r:embed="rId3"/>
          <a:stretch>
            <a:fillRect/>
          </a:stretch>
        </p:blipFill>
        <p:spPr>
          <a:xfrm>
            <a:off x="6400800" y="3333744"/>
            <a:ext cx="5181600" cy="2905772"/>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Mobile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Mobile for Windows, iOS, and Android devices allow you to use all the apps that you've created, and those others have shared with you, on your mobile device.</a:t>
            </a:r>
          </a:p>
        </p:txBody>
      </p:sp>
      <p:pic>
        <p:nvPicPr>
          <p:cNvPr id="4" name="New picture" descr="Power Apps Mobile screen view for phones and tablets."/>
          <p:cNvPicPr/>
          <p:nvPr/>
        </p:nvPicPr>
        <p:blipFill>
          <a:blip r:embed="rId3"/>
          <a:stretch>
            <a:fillRect/>
          </a:stretch>
        </p:blipFill>
        <p:spPr>
          <a:xfrm>
            <a:off x="4870496" y="2922397"/>
            <a:ext cx="2451008" cy="3728466"/>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1674305"/>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dirty="0"/>
              <a:t>Create your first app in Power Apps</a:t>
            </a:r>
            <a:endParaRPr lang="en-US" dirty="0"/>
          </a:p>
          <a:p>
            <a:pPr lvl="3"/>
            <a:r>
              <a:rPr lang="en-US" sz="1800" dirty="0"/>
              <a:t>Milestone 3 - Layout of Power App</a:t>
            </a:r>
          </a:p>
          <a:p>
            <a:pPr lvl="3"/>
            <a:r>
              <a:rPr lang="en-US" sz="1800" dirty="0"/>
              <a:t>Milestone 4 - Link Custom Vision model and Power App</a:t>
            </a:r>
          </a:p>
          <a:p>
            <a:pPr lvl="3"/>
            <a:r>
              <a:rPr lang="en-US" sz="1800" dirty="0"/>
              <a:t>Milestone 5 - App accuracy test with new inputs</a:t>
            </a:r>
          </a:p>
          <a:p>
            <a:endParaRPr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a:t>
            </a:r>
          </a:p>
        </p:txBody>
      </p:sp>
      <p:sp>
        <p:nvSpPr>
          <p:cNvPr id="3" name="Subtitle"/>
          <p:cNvSpPr>
            <a:spLocks noGrp="1"/>
          </p:cNvSpPr>
          <p:nvPr>
            <p:ph type="body" sz="quarter" idx="12" hasCustomPrompt="1"/>
          </p:nvPr>
        </p:nvSpPr>
        <p:spPr>
          <a:xfrm>
            <a:off x="585216" y="3977319"/>
            <a:ext cx="6882384" cy="677108"/>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n-US" altLang="zh-CN" dirty="0"/>
              <a:t>Here is the </a:t>
            </a:r>
            <a:r>
              <a:rPr lang="en-US" altLang="zh-CN" dirty="0">
                <a:hlinkClick r:id="rId3"/>
              </a:rPr>
              <a:t>link to demo video </a:t>
            </a:r>
            <a:r>
              <a:rPr lang="en-US" altLang="zh-CN" dirty="0"/>
              <a:t>if you need</a:t>
            </a:r>
            <a:endParaRPr lang="en-US" sz="1800" dirty="0"/>
          </a:p>
          <a:p>
            <a:endParaRPr dirty="0"/>
          </a:p>
        </p:txBody>
      </p:sp>
    </p:spTree>
    <p:extLst>
      <p:ext uri="{BB962C8B-B14F-4D97-AF65-F5344CB8AC3E}">
        <p14:creationId xmlns:p14="http://schemas.microsoft.com/office/powerpoint/2010/main" val="23937009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plan to use the Custom Vision service to train an image classification model. You want to create a resource that can only be used for model training, and not for prediction. Which kind of resource should you create in your Azure subscription?</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Custom Vision</a:t>
            </a:r>
          </a:p>
          <a:p>
            <a:pPr lvl="1" indent="-457200">
              <a:spcAft>
                <a:spcPct val="15000"/>
              </a:spcAft>
              <a:buAutoNum type="alphaUcPeriod"/>
            </a:pPr>
            <a:r>
              <a:rPr sz="2500" dirty="0">
                <a:solidFill>
                  <a:srgbClr val="000000"/>
                </a:solidFill>
              </a:rPr>
              <a:t>Cognitive Services</a:t>
            </a:r>
          </a:p>
          <a:p>
            <a:pPr lvl="1" indent="-457200">
              <a:spcAft>
                <a:spcPct val="15000"/>
              </a:spcAft>
              <a:buAutoNum type="alphaUcPeriod"/>
            </a:pPr>
            <a:r>
              <a:rPr sz="2500" dirty="0">
                <a:solidFill>
                  <a:srgbClr val="000000"/>
                </a:solidFill>
              </a:rPr>
              <a:t>Computer Vision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 plan to use the Custom Vision service to train an image classification model. You want to create a resource that can only be used for model training, and not for prediction. Which kind of resource should you create in your Azure subscription?</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Custom Vision</a:t>
            </a:r>
          </a:p>
          <a:p>
            <a:pPr lvl="1" indent="-457200">
              <a:spcAft>
                <a:spcPct val="15000"/>
              </a:spcAft>
              <a:buAutoNum type="alphaUcPeriod"/>
            </a:pPr>
            <a:r>
              <a:rPr sz="2500">
                <a:solidFill>
                  <a:srgbClr val="000000"/>
                </a:solidFill>
              </a:rPr>
              <a:t>Cognitive Services</a:t>
            </a:r>
          </a:p>
          <a:p>
            <a:pPr lvl="1" indent="-457200">
              <a:spcAft>
                <a:spcPct val="15000"/>
              </a:spcAft>
              <a:buAutoNum type="alphaUcPeriod"/>
            </a:pPr>
            <a:r>
              <a:rPr sz="2500">
                <a:solidFill>
                  <a:srgbClr val="000000"/>
                </a:solidFill>
              </a:rPr>
              <a:t>Computer Vision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 train an image classification model that achieves less than satisfactory evaluation metrics. How might you improve it?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Reduce the size of the images used to train the model.</a:t>
            </a:r>
          </a:p>
          <a:p>
            <a:pPr lvl="1" indent="-457200">
              <a:spcAft>
                <a:spcPct val="15000"/>
              </a:spcAft>
              <a:buAutoNum type="alphaUcPeriod"/>
            </a:pPr>
            <a:r>
              <a:rPr sz="2500" dirty="0">
                <a:solidFill>
                  <a:srgbClr val="000000"/>
                </a:solidFill>
              </a:rPr>
              <a:t>Add a new label for "unknown" classes.</a:t>
            </a:r>
          </a:p>
          <a:p>
            <a:pPr lvl="1" indent="-457200">
              <a:spcAft>
                <a:spcPct val="15000"/>
              </a:spcAft>
              <a:buAutoNum type="alphaUcPeriod"/>
            </a:pPr>
            <a:r>
              <a:rPr sz="2500" dirty="0">
                <a:solidFill>
                  <a:srgbClr val="000000"/>
                </a:solidFill>
              </a:rPr>
              <a:t>Add more images to the training set.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an image classification model that achieves less than satisfactory evaluation metrics. How might you improve it?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Reduce the size of the images used to train the model.</a:t>
            </a:r>
          </a:p>
          <a:p>
            <a:pPr lvl="1" indent="-457200">
              <a:spcAft>
                <a:spcPct val="15000"/>
              </a:spcAft>
              <a:buAutoNum type="alphaUcPeriod"/>
            </a:pPr>
            <a:r>
              <a:rPr sz="2500">
                <a:solidFill>
                  <a:srgbClr val="000000"/>
                </a:solidFill>
              </a:rPr>
              <a:t>Add a new label for "unknown" classes.</a:t>
            </a:r>
          </a:p>
          <a:p>
            <a:pPr lvl="1" indent="-457200">
              <a:spcAft>
                <a:spcPct val="15000"/>
              </a:spcAft>
              <a:buAutoNum type="alphaUcPeriod"/>
            </a:pPr>
            <a:r>
              <a:rPr sz="2500" b="1">
                <a:solidFill>
                  <a:srgbClr val="000000"/>
                </a:solidFill>
                <a:highlight>
                  <a:srgbClr val="F0F788"/>
                </a:highlight>
              </a:rPr>
              <a:t>Add more images to the training set.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769989"/>
          </a:xfrm>
        </p:spPr>
        <p:txBody>
          <a:bodyPr anchor="t"/>
          <a:lstStyle>
            <a:lvl1pPr marL="231775" indent="-231775">
              <a:spcAft>
                <a:spcPts val="600"/>
              </a:spcAft>
              <a:buFont typeface="Wingdings" panose="05000000000000000000" pitchFamily="2" charset="2"/>
              <a:buChar char=""/>
              <a:defRPr/>
            </a:lvl1pPr>
          </a:lstStyle>
          <a:p>
            <a:pPr lvl="1"/>
            <a:r>
              <a:rPr lang="en-US" dirty="0"/>
              <a:t>Draw automatic &amp; accurate detection insights from datasets</a:t>
            </a:r>
          </a:p>
          <a:p>
            <a:pPr lvl="1"/>
            <a:endParaRPr lang="en-US" dirty="0"/>
          </a:p>
          <a:p>
            <a:pPr lvl="1"/>
            <a:r>
              <a:rPr lang="en-US" dirty="0"/>
              <a:t>Use the Custom Vision service to create an image classification solution</a:t>
            </a:r>
          </a:p>
          <a:p>
            <a:pPr lvl="1"/>
            <a:endParaRPr lang="en-US" dirty="0"/>
          </a:p>
          <a:p>
            <a:pPr lvl="1"/>
            <a:r>
              <a:rPr lang="en-US" dirty="0"/>
              <a:t>Customize a Power app by adding controls, images, and logic.</a:t>
            </a:r>
          </a:p>
          <a:p>
            <a:pPr marL="228600" lvl="1" indent="0">
              <a:buNone/>
            </a:pPr>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Where do you configure and customize your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In Power Apps Mobile</a:t>
            </a:r>
          </a:p>
          <a:p>
            <a:pPr lvl="1" indent="-457200">
              <a:spcAft>
                <a:spcPct val="15000"/>
              </a:spcAft>
              <a:buAutoNum type="alphaUcPeriod"/>
            </a:pPr>
            <a:r>
              <a:rPr sz="2500" dirty="0">
                <a:solidFill>
                  <a:srgbClr val="000000"/>
                </a:solidFill>
              </a:rPr>
              <a:t>In the Power Apps admin center</a:t>
            </a:r>
          </a:p>
          <a:p>
            <a:pPr lvl="1" indent="-457200">
              <a:spcAft>
                <a:spcPct val="15000"/>
              </a:spcAft>
              <a:buAutoNum type="alphaUcPeriod"/>
            </a:pPr>
            <a:r>
              <a:rPr sz="2500" dirty="0">
                <a:solidFill>
                  <a:srgbClr val="000000"/>
                </a:solidFill>
              </a:rPr>
              <a:t>In Microsoft Dynamics 365</a:t>
            </a:r>
          </a:p>
          <a:p>
            <a:pPr lvl="1" indent="-457200">
              <a:spcAft>
                <a:spcPct val="15000"/>
              </a:spcAft>
              <a:buAutoNum type="alphaUcPeriod"/>
            </a:pPr>
            <a:r>
              <a:rPr sz="2500" dirty="0">
                <a:solidFill>
                  <a:srgbClr val="000000"/>
                </a:solidFill>
              </a:rPr>
              <a:t>In Power Apps Studio</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Where do you configure and customize your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 Power Apps Mobile</a:t>
            </a:r>
          </a:p>
          <a:p>
            <a:pPr lvl="1" indent="-457200">
              <a:spcAft>
                <a:spcPct val="15000"/>
              </a:spcAft>
              <a:buAutoNum type="alphaUcPeriod"/>
            </a:pPr>
            <a:r>
              <a:rPr sz="2500">
                <a:solidFill>
                  <a:srgbClr val="000000"/>
                </a:solidFill>
              </a:rPr>
              <a:t>In the Power Apps admin center</a:t>
            </a:r>
          </a:p>
          <a:p>
            <a:pPr lvl="1" indent="-457200">
              <a:spcAft>
                <a:spcPct val="15000"/>
              </a:spcAft>
              <a:buAutoNum type="alphaUcPeriod"/>
            </a:pPr>
            <a:r>
              <a:rPr sz="2500">
                <a:solidFill>
                  <a:srgbClr val="000000"/>
                </a:solidFill>
              </a:rPr>
              <a:t>In Microsoft Dynamics 365</a:t>
            </a:r>
          </a:p>
          <a:p>
            <a:pPr lvl="1" indent="-457200">
              <a:spcAft>
                <a:spcPct val="15000"/>
              </a:spcAft>
              <a:buAutoNum type="alphaUcPeriod"/>
            </a:pPr>
            <a:r>
              <a:rPr sz="2500" b="1">
                <a:solidFill>
                  <a:srgbClr val="000000"/>
                </a:solidFill>
                <a:highlight>
                  <a:srgbClr val="F0F788"/>
                </a:highlight>
              </a:rPr>
              <a:t>In Power Apps Studio</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Congratulations on creating your app with Power Apps</a:t>
            </a:r>
            <a:r>
              <a:rPr lang="en-US" dirty="0"/>
              <a:t> and Custom Vision</a:t>
            </a:r>
            <a:r>
              <a:rPr dirty="0"/>
              <a:t>!</a:t>
            </a:r>
          </a:p>
        </p:txBody>
      </p:sp>
      <p:sp>
        <p:nvSpPr>
          <p:cNvPr id="4" name="New shape"/>
          <p:cNvSpPr/>
          <p:nvPr/>
        </p:nvSpPr>
        <p:spPr>
          <a:xfrm>
            <a:off x="552117" y="2298997"/>
            <a:ext cx="10972800" cy="3028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marR="0" lvl="0" indent="-365760" algn="l" defTabSz="914400" rtl="0" eaLnBrk="1" fontAlgn="auto" latinLnBrk="0" hangingPunct="1">
              <a:lnSpc>
                <a:spcPct val="100000"/>
              </a:lnSpc>
              <a:spcBef>
                <a:spcPct val="20000"/>
              </a:spcBef>
              <a:spcAft>
                <a:spcPct val="20000"/>
              </a:spcAft>
              <a:buClrTx/>
              <a:buSzTx/>
              <a:buFontTx/>
              <a:buChar char="•"/>
              <a:tabLst/>
              <a:defRPr/>
            </a:pPr>
            <a:endParaRPr kumimoji="0" lang="en-US" sz="1800" b="0" i="0" u="none" strike="noStrike" kern="1200" cap="none" spc="0" normalizeH="0" baseline="0" noProof="0" dirty="0">
              <a:ln>
                <a:noFill/>
              </a:ln>
              <a:solidFill>
                <a:srgbClr val="000000"/>
              </a:solidFill>
              <a:effectLst/>
              <a:uLnTx/>
              <a:uFillTx/>
              <a:latin typeface="Segoe UI"/>
              <a:cs typeface="Arial" pitchFamily="34" charset="0"/>
            </a:endParaRP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800" b="0" i="0" u="none" strike="noStrike" kern="1200" cap="none" spc="0" normalizeH="0" baseline="0" noProof="0" dirty="0">
                <a:ln>
                  <a:noFill/>
                </a:ln>
                <a:solidFill>
                  <a:srgbClr val="000000"/>
                </a:solidFill>
                <a:effectLst/>
                <a:uLnTx/>
                <a:uFillTx/>
                <a:latin typeface="Segoe UI"/>
                <a:cs typeface="Arial" pitchFamily="34" charset="0"/>
              </a:rPr>
              <a:t>Image classification is used to assign images to categories, or classes.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dirty="0">
                <a:ln>
                  <a:noFill/>
                </a:ln>
                <a:solidFill>
                  <a:srgbClr val="000000"/>
                </a:solidFill>
                <a:effectLst/>
                <a:uLnTx/>
                <a:uFillTx/>
                <a:latin typeface="Segoe UI"/>
                <a:cs typeface="Arial" pitchFamily="34" charset="0"/>
              </a:rPr>
              <a:t>To create, share, and administer your apps, you will use make.powerapps.com, the Power Apps Studio, and the Power Apps Admin Center.</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dirty="0">
                <a:ln>
                  <a:noFill/>
                </a:ln>
                <a:solidFill>
                  <a:srgbClr val="000000"/>
                </a:solidFill>
                <a:effectLst/>
                <a:uLnTx/>
                <a:uFillTx/>
                <a:latin typeface="Segoe UI"/>
                <a:cs typeface="Arial" pitchFamily="34" charset="0"/>
              </a:rPr>
              <a:t>The power of Power Apps comes from the ability to connect to related technologies in your business. Examples of these are Microsoft </a:t>
            </a:r>
            <a:r>
              <a:rPr kumimoji="0" sz="1800" b="0" i="0" u="none" strike="noStrike" kern="1200" cap="none" spc="0" normalizeH="0" baseline="0" noProof="0" dirty="0" err="1">
                <a:ln>
                  <a:noFill/>
                </a:ln>
                <a:solidFill>
                  <a:srgbClr val="000000"/>
                </a:solidFill>
                <a:effectLst/>
                <a:uLnTx/>
                <a:uFillTx/>
                <a:latin typeface="Segoe UI"/>
                <a:cs typeface="Arial" pitchFamily="34" charset="0"/>
              </a:rPr>
              <a:t>Dataverse</a:t>
            </a:r>
            <a:r>
              <a:rPr kumimoji="0" sz="1800" b="0" i="0" u="none" strike="noStrike" kern="1200" cap="none" spc="0" normalizeH="0" baseline="0" noProof="0" dirty="0">
                <a:ln>
                  <a:noFill/>
                </a:ln>
                <a:solidFill>
                  <a:srgbClr val="000000"/>
                </a:solidFill>
                <a:effectLst/>
                <a:uLnTx/>
                <a:uFillTx/>
                <a:latin typeface="Segoe UI"/>
                <a:cs typeface="Arial" pitchFamily="34" charset="0"/>
              </a:rPr>
              <a:t>, Power Automate, Microsoft SharePoint, and other data sources.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dirty="0">
                <a:ln>
                  <a:noFill/>
                </a:ln>
                <a:solidFill>
                  <a:srgbClr val="000000"/>
                </a:solidFill>
                <a:effectLst/>
                <a:uLnTx/>
                <a:uFillTx/>
                <a:latin typeface="Segoe UI"/>
                <a:cs typeface="Arial" pitchFamily="34" charset="0"/>
              </a:rPr>
              <a:t>You can create an app by using several different methods. Some of these methods include from a template, a data source (like Microsoft SharePoint), or a blank canvas.</a:t>
            </a:r>
          </a:p>
        </p:txBody>
      </p:sp>
    </p:spTree>
    <p:extLst>
      <p:ext uri="{BB962C8B-B14F-4D97-AF65-F5344CB8AC3E}">
        <p14:creationId xmlns:p14="http://schemas.microsoft.com/office/powerpoint/2010/main" val="389822903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Next</a:t>
            </a:r>
            <a:r>
              <a:rPr lang="zh-CN" altLang="en-US" dirty="0"/>
              <a:t> </a:t>
            </a:r>
            <a:r>
              <a:rPr lang="en-US" altLang="zh-CN" dirty="0"/>
              <a:t>steps</a:t>
            </a:r>
            <a:endParaRPr lang="en-US" dirty="0"/>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you want to learn more: </a:t>
            </a:r>
            <a:endParaRPr dirty="0"/>
          </a:p>
        </p:txBody>
      </p:sp>
      <p:sp>
        <p:nvSpPr>
          <p:cNvPr id="4" name="New shape"/>
          <p:cNvSpPr/>
          <p:nvPr/>
        </p:nvSpPr>
        <p:spPr>
          <a:xfrm>
            <a:off x="335360" y="2272121"/>
            <a:ext cx="11018838" cy="2696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Microsoft Learning Path: Learn more about </a:t>
            </a:r>
          </a:p>
          <a:p>
            <a:pPr marL="1092200" lvl="1" indent="-365760">
              <a:spcBef>
                <a:spcPct val="20000"/>
              </a:spcBef>
              <a:spcAft>
                <a:spcPct val="20000"/>
              </a:spcAft>
              <a:buChar char="•"/>
            </a:pPr>
            <a:r>
              <a:rPr lang="en-US" dirty="0">
                <a:solidFill>
                  <a:srgbClr val="000000"/>
                </a:solidFill>
                <a:hlinkClick r:id="rId3"/>
              </a:rPr>
              <a:t>Custom Vision</a:t>
            </a:r>
            <a:r>
              <a:rPr lang="en-US" dirty="0">
                <a:solidFill>
                  <a:srgbClr val="000000"/>
                </a:solidFill>
              </a:rPr>
              <a:t>, </a:t>
            </a:r>
          </a:p>
          <a:p>
            <a:pPr marL="1092200" lvl="1" indent="-365760">
              <a:spcBef>
                <a:spcPct val="20000"/>
              </a:spcBef>
              <a:spcAft>
                <a:spcPct val="20000"/>
              </a:spcAft>
              <a:buChar char="•"/>
            </a:pPr>
            <a:r>
              <a:rPr lang="en-US" dirty="0">
                <a:solidFill>
                  <a:srgbClr val="000000"/>
                </a:solidFill>
                <a:hlinkClick r:id="rId4"/>
              </a:rPr>
              <a:t>Canvas App creation</a:t>
            </a:r>
            <a:r>
              <a:rPr lang="en-US" dirty="0">
                <a:solidFill>
                  <a:srgbClr val="000000"/>
                </a:solidFill>
              </a:rPr>
              <a:t>, </a:t>
            </a:r>
          </a:p>
          <a:p>
            <a:pPr marL="1092200" lvl="1" indent="-365760">
              <a:spcBef>
                <a:spcPct val="20000"/>
              </a:spcBef>
              <a:spcAft>
                <a:spcPct val="20000"/>
              </a:spcAft>
              <a:buChar char="•"/>
            </a:pPr>
            <a:r>
              <a:rPr lang="en-US" dirty="0">
                <a:solidFill>
                  <a:srgbClr val="000000"/>
                </a:solidFill>
                <a:hlinkClick r:id="rId5"/>
              </a:rPr>
              <a:t>Azure Health bot by using built-in or custom scenarios</a:t>
            </a:r>
            <a:r>
              <a:rPr lang="en-US" dirty="0">
                <a:solidFill>
                  <a:srgbClr val="000000"/>
                </a:solidFill>
              </a:rPr>
              <a:t>, </a:t>
            </a:r>
          </a:p>
          <a:p>
            <a:pPr marL="1092200" lvl="1" indent="-365760">
              <a:spcBef>
                <a:spcPct val="20000"/>
              </a:spcBef>
              <a:spcAft>
                <a:spcPct val="20000"/>
              </a:spcAft>
              <a:buChar char="•"/>
            </a:pPr>
            <a:r>
              <a:rPr lang="en-US" dirty="0">
                <a:solidFill>
                  <a:srgbClr val="000000"/>
                </a:solidFill>
                <a:hlinkClick r:id="rId6"/>
              </a:rPr>
              <a:t>AI business school for healthcare</a:t>
            </a:r>
            <a:endParaRPr lang="en-US" dirty="0">
              <a:solidFill>
                <a:srgbClr val="000000"/>
              </a:solidFill>
            </a:endParaRPr>
          </a:p>
          <a:p>
            <a:pPr marL="726440" lvl="1">
              <a:spcBef>
                <a:spcPct val="20000"/>
              </a:spcBef>
              <a:spcAft>
                <a:spcPct val="20000"/>
              </a:spcAft>
            </a:pPr>
            <a:endParaRPr lang="en-US" dirty="0">
              <a:solidFill>
                <a:srgbClr val="000000"/>
              </a:solidFill>
            </a:endParaRPr>
          </a:p>
          <a:p>
            <a:pPr marL="635000" indent="-365760">
              <a:spcBef>
                <a:spcPct val="20000"/>
              </a:spcBef>
              <a:spcAft>
                <a:spcPct val="20000"/>
              </a:spcAft>
              <a:buChar char="•"/>
            </a:pPr>
            <a:r>
              <a:rPr lang="en-US" dirty="0">
                <a:solidFill>
                  <a:srgbClr val="000000"/>
                </a:solidFill>
              </a:rPr>
              <a:t>The Value of Computer Vision in Healthcare Panel in </a:t>
            </a:r>
            <a:r>
              <a:rPr lang="en-US" dirty="0">
                <a:solidFill>
                  <a:srgbClr val="000000"/>
                </a:solidFill>
                <a:hlinkClick r:id="rId7"/>
              </a:rPr>
              <a:t>this video</a:t>
            </a:r>
            <a:endParaRPr sz="1800" dirty="0">
              <a:solidFill>
                <a:srgbClr val="0000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Next</a:t>
            </a:r>
            <a:r>
              <a:rPr lang="zh-CN" altLang="en-US" dirty="0"/>
              <a:t> </a:t>
            </a:r>
            <a:r>
              <a:rPr lang="en-US" altLang="zh-CN" dirty="0"/>
              <a:t>steps</a:t>
            </a:r>
            <a:endParaRPr lang="en-US" dirty="0"/>
          </a:p>
        </p:txBody>
      </p:sp>
      <p:sp>
        <p:nvSpPr>
          <p:cNvPr id="5" name="Subtitle">
            <a:extLst>
              <a:ext uri="{FF2B5EF4-FFF2-40B4-BE49-F238E27FC236}">
                <a16:creationId xmlns:a16="http://schemas.microsoft.com/office/drawing/2014/main" id="{47F2E179-DB56-4AE0-B685-57047FA7918F}"/>
              </a:ext>
            </a:extLst>
          </p:cNvPr>
          <p:cNvSpPr txBox="1">
            <a:spLocks/>
          </p:cNvSpPr>
          <p:nvPr/>
        </p:nvSpPr>
        <p:spPr>
          <a:xfrm>
            <a:off x="586581" y="1268760"/>
            <a:ext cx="11018838"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Optional Transfer Knowledge activity: </a:t>
            </a:r>
          </a:p>
        </p:txBody>
      </p:sp>
      <p:sp>
        <p:nvSpPr>
          <p:cNvPr id="8" name="New shape">
            <a:extLst>
              <a:ext uri="{FF2B5EF4-FFF2-40B4-BE49-F238E27FC236}">
                <a16:creationId xmlns:a16="http://schemas.microsoft.com/office/drawing/2014/main" id="{41B1BE42-256A-40E9-8FC1-B6AB2C9FEBAF}"/>
              </a:ext>
            </a:extLst>
          </p:cNvPr>
          <p:cNvSpPr/>
          <p:nvPr/>
        </p:nvSpPr>
        <p:spPr>
          <a:xfrm>
            <a:off x="381083" y="2123552"/>
            <a:ext cx="11331541" cy="32501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FontTx/>
              <a:buChar char="•"/>
            </a:pPr>
            <a:r>
              <a:rPr lang="en-US" dirty="0">
                <a:solidFill>
                  <a:srgbClr val="000000"/>
                </a:solidFill>
              </a:rPr>
              <a:t>I</a:t>
            </a:r>
            <a:r>
              <a:rPr lang="en-US" sz="1800" dirty="0">
                <a:solidFill>
                  <a:srgbClr val="000000"/>
                </a:solidFill>
              </a:rPr>
              <a:t>dentify whether you still need the resources you created</a:t>
            </a:r>
          </a:p>
          <a:p>
            <a:pPr marL="1092200" lvl="1" indent="-365760">
              <a:spcBef>
                <a:spcPct val="20000"/>
              </a:spcBef>
              <a:spcAft>
                <a:spcPct val="20000"/>
              </a:spcAft>
              <a:buFontTx/>
              <a:buChar char="•"/>
            </a:pPr>
            <a:r>
              <a:rPr lang="en-US" dirty="0">
                <a:solidFill>
                  <a:srgbClr val="000000"/>
                </a:solidFill>
              </a:rPr>
              <a:t>If you have finished learning, you can delete the resource group </a:t>
            </a:r>
          </a:p>
          <a:p>
            <a:pPr marL="635000" indent="-365760">
              <a:spcBef>
                <a:spcPct val="20000"/>
              </a:spcBef>
              <a:spcAft>
                <a:spcPct val="20000"/>
              </a:spcAft>
              <a:buChar char="•"/>
            </a:pPr>
            <a:r>
              <a:rPr lang="en-US" dirty="0">
                <a:solidFill>
                  <a:srgbClr val="000000"/>
                </a:solidFill>
              </a:rPr>
              <a:t>Y</a:t>
            </a:r>
            <a:r>
              <a:rPr lang="en-US" sz="1800" dirty="0">
                <a:solidFill>
                  <a:srgbClr val="000000"/>
                </a:solidFill>
              </a:rPr>
              <a:t>ou can modify your app to analyze images, including generating a descriptive caption, extracting relevant tags, identifying objects, determining image type and metadata, detecting human faces, known brands, and celebrities, and others. You can find out more about using the Computer Vision service </a:t>
            </a:r>
            <a:r>
              <a:rPr lang="en-US" dirty="0">
                <a:solidFill>
                  <a:srgbClr val="000000"/>
                </a:solidFill>
                <a:hlinkClick r:id="rId3"/>
              </a:rPr>
              <a:t>here</a:t>
            </a:r>
            <a:endParaRPr lang="en-US" dirty="0">
              <a:solidFill>
                <a:srgbClr val="000000"/>
              </a:solidFill>
            </a:endParaRPr>
          </a:p>
          <a:p>
            <a:pPr marL="635000" indent="-365760">
              <a:spcBef>
                <a:spcPct val="20000"/>
              </a:spcBef>
              <a:spcAft>
                <a:spcPct val="20000"/>
              </a:spcAft>
              <a:buChar char="•"/>
            </a:pPr>
            <a:r>
              <a:rPr lang="en-US" sz="1800" dirty="0">
                <a:solidFill>
                  <a:srgbClr val="000000"/>
                </a:solidFill>
              </a:rPr>
              <a:t>With Power Apps, you can:</a:t>
            </a:r>
          </a:p>
          <a:p>
            <a:pPr marL="1092200" lvl="1" indent="-365760">
              <a:spcBef>
                <a:spcPct val="20000"/>
              </a:spcBef>
              <a:spcAft>
                <a:spcPct val="20000"/>
              </a:spcAft>
              <a:buChar char="•"/>
            </a:pPr>
            <a:r>
              <a:rPr lang="en-US" dirty="0">
                <a:solidFill>
                  <a:srgbClr val="000000"/>
                </a:solidFill>
              </a:rPr>
              <a:t>Build an app quickly by using the skills that you already have.</a:t>
            </a:r>
          </a:p>
          <a:p>
            <a:pPr marL="1092200" lvl="1" indent="-365760">
              <a:spcBef>
                <a:spcPct val="20000"/>
              </a:spcBef>
              <a:spcAft>
                <a:spcPct val="20000"/>
              </a:spcAft>
              <a:buChar char="•"/>
            </a:pPr>
            <a:r>
              <a:rPr lang="en-US" dirty="0">
                <a:solidFill>
                  <a:srgbClr val="000000"/>
                </a:solidFill>
              </a:rPr>
              <a:t>Connect to the cloud services and data sources that you're already using.</a:t>
            </a:r>
          </a:p>
          <a:p>
            <a:pPr marL="1092200" lvl="1" indent="-365760">
              <a:spcBef>
                <a:spcPct val="20000"/>
              </a:spcBef>
              <a:spcAft>
                <a:spcPct val="20000"/>
              </a:spcAft>
              <a:buChar char="•"/>
            </a:pPr>
            <a:r>
              <a:rPr lang="en-US" dirty="0">
                <a:solidFill>
                  <a:srgbClr val="000000"/>
                </a:solidFill>
              </a:rPr>
              <a:t>Share your apps instantly so that coworkers can use them on their phones and tablets.</a:t>
            </a:r>
            <a:endParaRPr dirty="0">
              <a:solidFill>
                <a:srgbClr val="000000"/>
              </a:solidFill>
            </a:endParaRPr>
          </a:p>
        </p:txBody>
      </p:sp>
    </p:spTree>
    <p:extLst>
      <p:ext uri="{BB962C8B-B14F-4D97-AF65-F5344CB8AC3E}">
        <p14:creationId xmlns:p14="http://schemas.microsoft.com/office/powerpoint/2010/main" val="13891489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F275F0F-4BE8-44EE-91B3-733063CB96BD}"/>
              </a:ext>
            </a:extLst>
          </p:cNvPr>
          <p:cNvSpPr txBox="1">
            <a:spLocks/>
          </p:cNvSpPr>
          <p:nvPr/>
        </p:nvSpPr>
        <p:spPr>
          <a:xfrm>
            <a:off x="695400" y="2681103"/>
            <a:ext cx="9865096" cy="1495794"/>
          </a:xfrm>
          <a:prstGeom prst="rect">
            <a:avLst/>
          </a:prstGeo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Thank you! </a:t>
            </a:r>
          </a:p>
          <a:p>
            <a:endParaRPr lang="en-US" dirty="0"/>
          </a:p>
          <a:p>
            <a:r>
              <a:rPr lang="en-US" dirty="0"/>
              <a:t>Let us know your </a:t>
            </a:r>
            <a:r>
              <a:rPr lang="en-US" dirty="0">
                <a:hlinkClick r:id="rId2"/>
              </a:rPr>
              <a:t>feedback about this workshop</a:t>
            </a:r>
            <a:r>
              <a:rPr lang="en-US" dirty="0"/>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439816" y="2300494"/>
            <a:ext cx="3888432" cy="2948499"/>
          </a:xfrm>
        </p:spPr>
        <p:txBody>
          <a:bodyPr anchor="t"/>
          <a:lstStyle>
            <a:lvl1pPr marL="231775" indent="-231775">
              <a:spcAft>
                <a:spcPts val="600"/>
              </a:spcAft>
              <a:buFont typeface="Wingdings" panose="05000000000000000000" pitchFamily="2" charset="2"/>
              <a:buChar char=""/>
              <a:defRPr/>
            </a:lvl1pPr>
          </a:lstStyle>
          <a:p>
            <a:pPr lvl="1"/>
            <a:r>
              <a:rPr lang="en-US" b="0" i="0" dirty="0">
                <a:solidFill>
                  <a:srgbClr val="24292F"/>
                </a:solidFill>
                <a:effectLst/>
                <a:latin typeface="-apple-system"/>
              </a:rPr>
              <a:t>What is Diabetic Retinopathy?</a:t>
            </a:r>
          </a:p>
          <a:p>
            <a:pPr lvl="2"/>
            <a:endParaRPr lang="en-US" sz="1800" dirty="0">
              <a:solidFill>
                <a:srgbClr val="24292F"/>
              </a:solidFill>
              <a:latin typeface="-apple-system"/>
            </a:endParaRPr>
          </a:p>
          <a:p>
            <a:pPr lvl="2"/>
            <a:r>
              <a:rPr lang="en-US" sz="1800" dirty="0">
                <a:solidFill>
                  <a:srgbClr val="24292F"/>
                </a:solidFill>
                <a:latin typeface="-apple-system"/>
              </a:rPr>
              <a:t>N</a:t>
            </a:r>
            <a:r>
              <a:rPr lang="en-US" sz="1800" b="0" i="0" dirty="0">
                <a:solidFill>
                  <a:srgbClr val="24292F"/>
                </a:solidFill>
                <a:effectLst/>
                <a:latin typeface="-apple-system"/>
              </a:rPr>
              <a:t>o symptoms or only mild vision problems at first. </a:t>
            </a:r>
          </a:p>
          <a:p>
            <a:pPr marL="457200" lvl="2" indent="0">
              <a:buNone/>
            </a:pPr>
            <a:endParaRPr lang="en-US" sz="1800" b="0" i="0" dirty="0">
              <a:solidFill>
                <a:srgbClr val="24292F"/>
              </a:solidFill>
              <a:effectLst/>
              <a:latin typeface="-apple-system"/>
            </a:endParaRPr>
          </a:p>
          <a:p>
            <a:pPr lvl="2"/>
            <a:r>
              <a:rPr lang="en-US" sz="1800" dirty="0">
                <a:solidFill>
                  <a:srgbClr val="24292F"/>
                </a:solidFill>
                <a:latin typeface="-apple-system"/>
              </a:rPr>
              <a:t>C</a:t>
            </a:r>
            <a:r>
              <a:rPr lang="en-US" sz="1800" b="0" i="0" dirty="0">
                <a:solidFill>
                  <a:srgbClr val="24292F"/>
                </a:solidFill>
                <a:effectLst/>
                <a:latin typeface="-apple-system"/>
              </a:rPr>
              <a:t>an lead to blindness. </a:t>
            </a:r>
          </a:p>
          <a:p>
            <a:pPr lvl="2"/>
            <a:endParaRPr lang="en-US" sz="1800" b="0" i="0" dirty="0">
              <a:solidFill>
                <a:srgbClr val="24292F"/>
              </a:solidFill>
              <a:effectLst/>
              <a:latin typeface="-apple-system"/>
            </a:endParaRPr>
          </a:p>
          <a:p>
            <a:pPr lvl="2"/>
            <a:r>
              <a:rPr lang="en-US" sz="1800" b="0" i="0" dirty="0">
                <a:solidFill>
                  <a:srgbClr val="24292F"/>
                </a:solidFill>
                <a:effectLst/>
                <a:latin typeface="-apple-system"/>
              </a:rPr>
              <a:t>Yearly eye exam </a:t>
            </a:r>
            <a:endParaRPr lang="en-US" sz="1800" dirty="0"/>
          </a:p>
          <a:p>
            <a:pPr lvl="1"/>
            <a:endParaRPr dirty="0"/>
          </a:p>
        </p:txBody>
      </p:sp>
      <p:pic>
        <p:nvPicPr>
          <p:cNvPr id="5" name="图片 4">
            <a:extLst>
              <a:ext uri="{FF2B5EF4-FFF2-40B4-BE49-F238E27FC236}">
                <a16:creationId xmlns:a16="http://schemas.microsoft.com/office/drawing/2014/main" id="{FC560C5E-2F24-40C4-95CF-8FFE45C2B639}"/>
              </a:ext>
            </a:extLst>
          </p:cNvPr>
          <p:cNvPicPr>
            <a:picLocks noChangeAspect="1"/>
          </p:cNvPicPr>
          <p:nvPr/>
        </p:nvPicPr>
        <p:blipFill>
          <a:blip r:embed="rId3"/>
          <a:stretch>
            <a:fillRect/>
          </a:stretch>
        </p:blipFill>
        <p:spPr>
          <a:xfrm>
            <a:off x="8485931" y="2132856"/>
            <a:ext cx="3152902" cy="4507077"/>
          </a:xfrm>
          <a:prstGeom prst="rect">
            <a:avLst/>
          </a:prstGeom>
        </p:spPr>
      </p:pic>
    </p:spTree>
    <p:extLst>
      <p:ext uri="{BB962C8B-B14F-4D97-AF65-F5344CB8AC3E}">
        <p14:creationId xmlns:p14="http://schemas.microsoft.com/office/powerpoint/2010/main" val="42768728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4038029"/>
          </a:xfrm>
        </p:spPr>
        <p:txBody>
          <a:bodyPr anchor="t"/>
          <a:lstStyle>
            <a:lvl1pPr marL="231775" indent="-231775">
              <a:spcAft>
                <a:spcPts val="600"/>
              </a:spcAft>
              <a:buFont typeface="Wingdings" panose="05000000000000000000" pitchFamily="2" charset="2"/>
              <a:buChar char=""/>
              <a:defRPr/>
            </a:lvl1pPr>
          </a:lstStyle>
          <a:p>
            <a:pPr lvl="1"/>
            <a:r>
              <a:rPr lang="en-US" dirty="0"/>
              <a:t>Presenter &amp; objectives </a:t>
            </a:r>
            <a:r>
              <a:rPr dirty="0"/>
              <a:t>Introduction</a:t>
            </a:r>
            <a:r>
              <a:rPr lang="en-US" dirty="0"/>
              <a:t> </a:t>
            </a:r>
            <a:endParaRPr dirty="0"/>
          </a:p>
          <a:p>
            <a:pPr lvl="1"/>
            <a:r>
              <a:rPr lang="en-US" dirty="0"/>
              <a:t>How Azure </a:t>
            </a:r>
            <a:r>
              <a:rPr dirty="0"/>
              <a:t>image classification </a:t>
            </a:r>
            <a:r>
              <a:rPr lang="en-US" dirty="0"/>
              <a:t>works?</a:t>
            </a:r>
            <a:endParaRPr dirty="0"/>
          </a:p>
          <a:p>
            <a:pPr lvl="2"/>
            <a:r>
              <a:rPr dirty="0"/>
              <a:t>Exercise - Create an image classification solution</a:t>
            </a:r>
            <a:endParaRPr lang="en-US" dirty="0"/>
          </a:p>
          <a:p>
            <a:pPr lvl="3"/>
            <a:r>
              <a:rPr lang="en-US" dirty="0"/>
              <a:t>Milestone 1 - Custom Vision project build up</a:t>
            </a:r>
          </a:p>
          <a:p>
            <a:pPr lvl="3"/>
            <a:r>
              <a:rPr lang="en-US" dirty="0"/>
              <a:t>Milestone 2 - Test the model &amp; Generate Custom Vision link</a:t>
            </a:r>
          </a:p>
          <a:p>
            <a:pPr lvl="1"/>
            <a:r>
              <a:rPr lang="en-US" dirty="0"/>
              <a:t>Why Power Apps?</a:t>
            </a:r>
          </a:p>
          <a:p>
            <a:pPr lvl="2"/>
            <a:r>
              <a:rPr lang="en-US" dirty="0"/>
              <a:t>Exercise - Create your first app in Power Apps</a:t>
            </a:r>
          </a:p>
          <a:p>
            <a:pPr lvl="3"/>
            <a:r>
              <a:rPr lang="en-US" dirty="0"/>
              <a:t>Milestone 3 - Layout of Power App</a:t>
            </a:r>
          </a:p>
          <a:p>
            <a:pPr lvl="3"/>
            <a:r>
              <a:rPr lang="en-US" dirty="0"/>
              <a:t>Milestone 4 - Link Custom Vision model and Power App</a:t>
            </a:r>
          </a:p>
          <a:p>
            <a:pPr lvl="3"/>
            <a:r>
              <a:rPr lang="en-US" dirty="0"/>
              <a:t>Milestone 5 - App accuracy test with new inputs</a:t>
            </a:r>
            <a:endParaRPr dirty="0"/>
          </a:p>
          <a:p>
            <a:pPr lvl="1"/>
            <a:r>
              <a:rPr lang="en-US" dirty="0"/>
              <a:t>Summary </a:t>
            </a:r>
          </a:p>
          <a:p>
            <a:pPr lvl="1"/>
            <a:r>
              <a:rPr lang="en-US" dirty="0"/>
              <a:t>Next steps</a:t>
            </a:r>
          </a:p>
          <a:p>
            <a:pPr lvl="1"/>
            <a:r>
              <a:rPr lang="en-US" dirty="0"/>
              <a:t>Q&amp;A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How Azure image classification works?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classification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use a machine learning </a:t>
            </a:r>
            <a:r>
              <a:rPr i="1"/>
              <a:t>classification</a:t>
            </a:r>
            <a:r>
              <a:t> technique to predict which category, or </a:t>
            </a:r>
            <a:r>
              <a:rPr i="1"/>
              <a:t>class</a:t>
            </a:r>
            <a:r>
              <a:t>, something belongs to.</a:t>
            </a:r>
          </a:p>
        </p:txBody>
      </p:sp>
      <p:pic>
        <p:nvPicPr>
          <p:cNvPr id="4" name="New picture" descr="Training a classification model with flower measurements as features and species as classes"/>
          <p:cNvPicPr/>
          <p:nvPr/>
        </p:nvPicPr>
        <p:blipFill>
          <a:blip r:embed="rId3"/>
          <a:stretch>
            <a:fillRect/>
          </a:stretch>
        </p:blipFill>
        <p:spPr>
          <a:xfrm>
            <a:off x="707967" y="2517013"/>
            <a:ext cx="4984866" cy="4112514"/>
          </a:xfrm>
          <a:prstGeom prst="rect">
            <a:avLst/>
          </a:prstGeom>
        </p:spPr>
      </p:pic>
      <p:pic>
        <p:nvPicPr>
          <p:cNvPr id="5" name="New picture" descr="Classifying a flower based on measurements as features and species as classes"/>
          <p:cNvPicPr/>
          <p:nvPr/>
        </p:nvPicPr>
        <p:blipFill>
          <a:blip r:embed="rId4"/>
          <a:stretch>
            <a:fillRect/>
          </a:stretch>
        </p:blipFill>
        <p:spPr>
          <a:xfrm>
            <a:off x="6769100" y="3639820"/>
            <a:ext cx="4445000" cy="18669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image classification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i="1"/>
              <a:t>Image classification</a:t>
            </a:r>
            <a:r>
              <a:t> is a machine learning technique in which the object being classified is an image, such as a photograph.</a:t>
            </a:r>
          </a:p>
        </p:txBody>
      </p:sp>
      <p:pic>
        <p:nvPicPr>
          <p:cNvPr id="4" name="New picture" descr="Classifying photos based on pixels as features and fruit as classes"/>
          <p:cNvPicPr/>
          <p:nvPr/>
        </p:nvPicPr>
        <p:blipFill>
          <a:blip r:embed="rId3"/>
          <a:stretch>
            <a:fillRect/>
          </a:stretch>
        </p:blipFill>
        <p:spPr>
          <a:xfrm>
            <a:off x="2921000" y="3341370"/>
            <a:ext cx="6350000" cy="24638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Uses of image classification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Some potential uses for image classification might include:</a:t>
            </a:r>
          </a:p>
        </p:txBody>
      </p:sp>
      <p:sp>
        <p:nvSpPr>
          <p:cNvPr id="4" name="New shape"/>
          <p:cNvSpPr/>
          <p:nvPr/>
        </p:nvSpPr>
        <p:spPr>
          <a:xfrm>
            <a:off x="609600" y="2111629"/>
            <a:ext cx="10972800" cy="2231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Product identification - performing visual searches for specific products in online searches or even, in-store using a mobile device.</a:t>
            </a:r>
          </a:p>
          <a:p>
            <a:pPr marL="635000" indent="-365760">
              <a:spcBef>
                <a:spcPct val="20000"/>
              </a:spcBef>
              <a:spcAft>
                <a:spcPct val="20000"/>
              </a:spcAft>
              <a:buChar char="•"/>
            </a:pPr>
            <a:r>
              <a:rPr sz="1800">
                <a:solidFill>
                  <a:srgbClr val="000000"/>
                </a:solidFill>
              </a:rPr>
              <a:t>Disaster investigation - evaluating key infrastructure for major disaster preparation efforts. For example, aerial surveillance images may show bridges and classify them as such. Anything classified as a bridge could then be marked for emergency preparation and investigation.</a:t>
            </a:r>
          </a:p>
          <a:p>
            <a:pPr marL="635000" indent="-365760">
              <a:spcBef>
                <a:spcPct val="20000"/>
              </a:spcBef>
              <a:spcAft>
                <a:spcPct val="20000"/>
              </a:spcAft>
              <a:buChar char="•"/>
            </a:pPr>
            <a:r>
              <a:rPr sz="1800">
                <a:solidFill>
                  <a:srgbClr val="000000"/>
                </a:solidFill>
              </a:rPr>
              <a:t>Medical diagnosis - evaluating images from X-ray or MRI devices could quickly classify specific issues found as cancerous tumors, or many other medical conditions related to medical imaging diagnosis.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7C4A1506E0E646866143930FCD0B26" ma:contentTypeVersion="8" ma:contentTypeDescription="Create a new document." ma:contentTypeScope="" ma:versionID="66b20ff2d211d59deb1ef66338668a0d">
  <xsd:schema xmlns:xsd="http://www.w3.org/2001/XMLSchema" xmlns:xs="http://www.w3.org/2001/XMLSchema" xmlns:p="http://schemas.microsoft.com/office/2006/metadata/properties" xmlns:ns3="b4216578-ed59-4065-b69d-32b6ba338098" xmlns:ns4="260880ec-9234-4fb9-9682-aa6baacc01f7" targetNamespace="http://schemas.microsoft.com/office/2006/metadata/properties" ma:root="true" ma:fieldsID="1747407f334f54ceccf9f8395ed9b3ab" ns3:_="" ns4:_="">
    <xsd:import namespace="b4216578-ed59-4065-b69d-32b6ba338098"/>
    <xsd:import namespace="260880ec-9234-4fb9-9682-aa6baacc01f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216578-ed59-4065-b69d-32b6ba3380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0880ec-9234-4fb9-9682-aa6baacc01f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92E387-B730-4720-9D5C-2B92CE838C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216578-ed59-4065-b69d-32b6ba338098"/>
    <ds:schemaRef ds:uri="260880ec-9234-4fb9-9682-aa6baacc01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471312-C178-4A05-9279-E99A188B4359}">
  <ds:schemaRefs>
    <ds:schemaRef ds:uri="http://schemas.microsoft.com/sharepoint/v3/contenttype/forms"/>
  </ds:schemaRefs>
</ds:datastoreItem>
</file>

<file path=customXml/itemProps3.xml><?xml version="1.0" encoding="utf-8"?>
<ds:datastoreItem xmlns:ds="http://schemas.openxmlformats.org/officeDocument/2006/customXml" ds:itemID="{0A9D39D9-36E1-4AA3-92C6-EEC0DB691A97}">
  <ds:schemaRefs>
    <ds:schemaRef ds:uri="http://purl.org/dc/dcmitype/"/>
    <ds:schemaRef ds:uri="http://schemas.microsoft.com/office/infopath/2007/PartnerControls"/>
    <ds:schemaRef ds:uri="http://purl.org/dc/elements/1.1/"/>
    <ds:schemaRef ds:uri="http://schemas.microsoft.com/office/2006/metadata/properties"/>
    <ds:schemaRef ds:uri="b4216578-ed59-4065-b69d-32b6ba338098"/>
    <ds:schemaRef ds:uri="http://purl.org/dc/terms/"/>
    <ds:schemaRef ds:uri="http://schemas.microsoft.com/office/2006/documentManagement/types"/>
    <ds:schemaRef ds:uri="http://schemas.openxmlformats.org/package/2006/metadata/core-properties"/>
    <ds:schemaRef ds:uri="260880ec-9234-4fb9-9682-aa6baacc01f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780</TotalTime>
  <Words>3504</Words>
  <Application>Microsoft Office PowerPoint</Application>
  <PresentationFormat>Widescreen</PresentationFormat>
  <Paragraphs>295</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-apple-system</vt:lpstr>
      <vt:lpstr>Arial</vt:lpstr>
      <vt:lpstr>Calibri</vt:lpstr>
      <vt:lpstr>Consolas</vt:lpstr>
      <vt:lpstr>Segoe UI</vt:lpstr>
      <vt:lpstr>Segoe UI Semibold</vt:lpstr>
      <vt:lpstr>Wingdings</vt:lpstr>
      <vt:lpstr>Microsoft_Learn_White_Template</vt:lpstr>
      <vt:lpstr>Integrating Custom Vision with Power Apps for Diabetic Retinopathy Detection</vt:lpstr>
      <vt:lpstr>Prerequisites</vt:lpstr>
      <vt:lpstr>Learning objectives</vt:lpstr>
      <vt:lpstr>Learning objectives</vt:lpstr>
      <vt:lpstr>Agenda</vt:lpstr>
      <vt:lpstr>How Azure image classification works?</vt:lpstr>
      <vt:lpstr>Understand classification</vt:lpstr>
      <vt:lpstr>Understand image classification</vt:lpstr>
      <vt:lpstr>Uses of image classification</vt:lpstr>
      <vt:lpstr>Get started with image classification on Azure</vt:lpstr>
      <vt:lpstr>Model training</vt:lpstr>
      <vt:lpstr>Model evaluation</vt:lpstr>
      <vt:lpstr>Using the model for prediction</vt:lpstr>
      <vt:lpstr>Exercise</vt:lpstr>
      <vt:lpstr>Exercise</vt:lpstr>
      <vt:lpstr>Introduction to Power Apps</vt:lpstr>
      <vt:lpstr>Introduction to Power Apps</vt:lpstr>
      <vt:lpstr>Microsoft Dataverse</vt:lpstr>
      <vt:lpstr>Power Apps building blocks</vt:lpstr>
      <vt:lpstr>Power Apps Home Page</vt:lpstr>
      <vt:lpstr>Power Apps Studio</vt:lpstr>
      <vt:lpstr>Power Apps Mobile</vt:lpstr>
      <vt:lpstr>Exercise</vt:lpstr>
      <vt:lpstr>Exercise</vt:lpstr>
      <vt:lpstr>Knowledge check</vt:lpstr>
      <vt:lpstr>Question 1</vt:lpstr>
      <vt:lpstr>Question 1</vt:lpstr>
      <vt:lpstr>Question 2</vt:lpstr>
      <vt:lpstr>Question 2</vt:lpstr>
      <vt:lpstr>Question 3</vt:lpstr>
      <vt:lpstr>Question 3</vt:lpstr>
      <vt:lpstr>Summary</vt:lpstr>
      <vt:lpstr>Summary</vt:lpstr>
      <vt:lpstr>Next steps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viviana</dc:creator>
  <cp:lastModifiedBy>Jingyi</cp:lastModifiedBy>
  <cp:revision>5</cp:revision>
  <cp:lastPrinted>2022-02-07T12:39:14Z</cp:lastPrinted>
  <dcterms:created xsi:type="dcterms:W3CDTF">2022-02-07T12:39:14Z</dcterms:created>
  <dcterms:modified xsi:type="dcterms:W3CDTF">2022-03-11T14:08:03Z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0x010100B47C4A1506E0E646866143930FCD0B26</vt:lpwstr>
  </property>
</Properties>
</file>