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3"/>
  </p:notesMasterIdLst>
  <p:sldIdLst>
    <p:sldId id="258" r:id="rId5"/>
    <p:sldId id="260" r:id="rId6"/>
    <p:sldId id="262" r:id="rId7"/>
    <p:sldId id="264" r:id="rId8"/>
    <p:sldId id="268" r:id="rId9"/>
    <p:sldId id="270" r:id="rId10"/>
    <p:sldId id="272" r:id="rId11"/>
    <p:sldId id="274" r:id="rId12"/>
    <p:sldId id="330" r:id="rId13"/>
    <p:sldId id="280" r:id="rId14"/>
    <p:sldId id="286" r:id="rId15"/>
    <p:sldId id="288" r:id="rId16"/>
    <p:sldId id="290" r:id="rId17"/>
    <p:sldId id="296" r:id="rId18"/>
    <p:sldId id="1873" r:id="rId19"/>
    <p:sldId id="1872" r:id="rId20"/>
    <p:sldId id="329" r:id="rId21"/>
    <p:sldId id="308" r:id="rId22"/>
    <p:sldId id="310" r:id="rId23"/>
    <p:sldId id="312" r:id="rId24"/>
    <p:sldId id="314" r:id="rId25"/>
    <p:sldId id="316" r:id="rId26"/>
    <p:sldId id="318" r:id="rId27"/>
    <p:sldId id="320" r:id="rId28"/>
    <p:sldId id="322" r:id="rId29"/>
    <p:sldId id="324" r:id="rId30"/>
    <p:sldId id="326" r:id="rId31"/>
    <p:sldId id="328"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1" autoAdjust="0"/>
    <p:restoredTop sz="0"/>
  </p:normalViewPr>
  <p:slideViewPr>
    <p:cSldViewPr>
      <p:cViewPr>
        <p:scale>
          <a:sx n="66" d="100"/>
          <a:sy n="66" d="100"/>
        </p:scale>
        <p:origin x="32" y="30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6/7/2023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https://docs.microsoft.com/en-us/learn/modules/learn-pr/github/introduction-to-github/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6/7/2023 12:51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919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254124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6/7/2023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6/7/2023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6/7/2023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6/7/2023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6/7/2023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6/7/2023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6/7/2023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6/7/2023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6/7/2023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6/7/2023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6/7/2023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6/7/2023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hyperlink" Target="https://cli.github.com/manual/gh_repo_clone?azure-portal=tru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10" Type="http://schemas.openxmlformats.org/officeDocument/2006/relationships/hyperlink" Target="https://aka.ms/workshopomatic-feedback"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 </a:t>
            </a:r>
            <a:r>
              <a:rPr b="1" dirty="0"/>
              <a:t>pull request</a:t>
            </a:r>
            <a:r>
              <a:rPr dirty="0"/>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dirty="0">
                <a:solidFill>
                  <a:srgbClr val="000000"/>
                </a:solidFill>
              </a:rPr>
              <a:t>Cloning a Repository</a:t>
            </a:r>
            <a:r>
              <a:rPr sz="1200" dirty="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dirty="0">
                <a:solidFill>
                  <a:srgbClr val="000000"/>
                </a:solidFill>
              </a:rPr>
              <a:t>origin</a:t>
            </a:r>
            <a:r>
              <a:rPr sz="1200" dirty="0">
                <a:solidFill>
                  <a:srgbClr val="000000"/>
                </a:solidFill>
              </a:rPr>
              <a:t>) as they're completed. To clone a repository you can use the </a:t>
            </a:r>
            <a:r>
              <a:rPr sz="1200" dirty="0">
                <a:solidFill>
                  <a:srgbClr val="000000"/>
                </a:solidFill>
                <a:hlinkClick r:id="rId3"/>
              </a:rPr>
              <a:t>git clone [</a:t>
            </a:r>
            <a:r>
              <a:rPr sz="1200" dirty="0" err="1">
                <a:solidFill>
                  <a:srgbClr val="000000"/>
                </a:solidFill>
                <a:hlinkClick r:id="rId3"/>
              </a:rPr>
              <a:t>url</a:t>
            </a:r>
            <a:r>
              <a:rPr sz="1200" dirty="0">
                <a:solidFill>
                  <a:srgbClr val="000000"/>
                </a:solidFill>
                <a:hlinkClick r:id="rId3"/>
              </a:rPr>
              <a:t>]</a:t>
            </a:r>
            <a:r>
              <a:rPr sz="1200" dirty="0">
                <a:solidFill>
                  <a:srgbClr val="000000"/>
                </a:solidFill>
              </a:rPr>
              <a:t> command or the GitHub CLI's </a:t>
            </a:r>
            <a:r>
              <a:rPr sz="1200" dirty="0" err="1">
                <a:solidFill>
                  <a:srgbClr val="000000"/>
                </a:solidFill>
                <a:hlinkClick r:id="rId4"/>
              </a:rPr>
              <a:t>gh</a:t>
            </a:r>
            <a:r>
              <a:rPr sz="1200" dirty="0">
                <a:solidFill>
                  <a:srgbClr val="000000"/>
                </a:solidFill>
                <a:hlinkClick r:id="rId4"/>
              </a:rPr>
              <a:t> repo clone [</a:t>
            </a:r>
            <a:r>
              <a:rPr sz="1200" dirty="0" err="1">
                <a:solidFill>
                  <a:srgbClr val="000000"/>
                </a:solidFill>
                <a:hlinkClick r:id="rId4"/>
              </a:rPr>
              <a:t>url</a:t>
            </a:r>
            <a:r>
              <a:rPr sz="1200" dirty="0">
                <a:solidFill>
                  <a:srgbClr val="000000"/>
                </a:solidFill>
                <a:hlinkClick r:id="rId4"/>
              </a:rPr>
              <a:t>]</a:t>
            </a:r>
            <a:r>
              <a:rPr sz="1200" dirty="0">
                <a:solidFill>
                  <a:srgbClr val="000000"/>
                </a:solidFill>
              </a:rPr>
              <a:t> command.</a:t>
            </a:r>
          </a:p>
          <a:p>
            <a:pPr marL="381000" indent="-365760">
              <a:spcBef>
                <a:spcPct val="20000"/>
              </a:spcBef>
              <a:spcAft>
                <a:spcPct val="20000"/>
              </a:spcAft>
              <a:buChar char="•"/>
            </a:pPr>
            <a:r>
              <a:rPr sz="1200" b="1" dirty="0">
                <a:solidFill>
                  <a:srgbClr val="000000"/>
                </a:solidFill>
              </a:rPr>
              <a:t>Forking a Repository</a:t>
            </a:r>
            <a:r>
              <a:rPr sz="1200" dirty="0">
                <a:solidFill>
                  <a:srgbClr val="000000"/>
                </a:solidFill>
              </a:rPr>
              <a:t> - </a:t>
            </a:r>
            <a:r>
              <a:rPr sz="1200" b="1" dirty="0">
                <a:solidFill>
                  <a:srgbClr val="000000"/>
                </a:solidFill>
              </a:rPr>
              <a:t>Forking</a:t>
            </a:r>
            <a:r>
              <a:rPr sz="1200" dirty="0">
                <a:solidFill>
                  <a:srgbClr val="000000"/>
                </a:solidFill>
              </a:rPr>
              <a:t> a repository makes a copy of the repository in your GitHub account. The parent repository is referred to as the </a:t>
            </a:r>
            <a:r>
              <a:rPr sz="1200" b="1" dirty="0">
                <a:solidFill>
                  <a:srgbClr val="000000"/>
                </a:solidFill>
              </a:rPr>
              <a:t>upstream</a:t>
            </a:r>
            <a:r>
              <a:rPr sz="1200" dirty="0">
                <a:solidFill>
                  <a:srgbClr val="000000"/>
                </a:solidFill>
              </a:rPr>
              <a:t> while your forked copy is referred to as the </a:t>
            </a:r>
            <a:r>
              <a:rPr sz="1200" b="1" dirty="0">
                <a:solidFill>
                  <a:srgbClr val="000000"/>
                </a:solidFill>
              </a:rPr>
              <a:t>origin</a:t>
            </a:r>
            <a:r>
              <a:rPr sz="1200" dirty="0">
                <a:solidFill>
                  <a:srgbClr val="000000"/>
                </a:solidFill>
              </a:rPr>
              <a:t>. Once you've forked a repository into your GitHub account you can </a:t>
            </a:r>
            <a:r>
              <a:rPr sz="1200" b="1" dirty="0">
                <a:solidFill>
                  <a:srgbClr val="000000"/>
                </a:solidFill>
              </a:rPr>
              <a:t>clone</a:t>
            </a:r>
            <a:r>
              <a:rPr sz="1200" dirty="0">
                <a:solidFill>
                  <a:srgbClr val="000000"/>
                </a:solidFill>
              </a:rPr>
              <a:t> it to your local machine. Forking allows you to freely make changes to a project without affecting the original </a:t>
            </a:r>
            <a:r>
              <a:rPr sz="1200" b="1" dirty="0">
                <a:solidFill>
                  <a:srgbClr val="000000"/>
                </a:solidFill>
              </a:rPr>
              <a:t>upstream</a:t>
            </a:r>
            <a:r>
              <a:rPr sz="1200" dirty="0">
                <a:solidFill>
                  <a:srgbClr val="000000"/>
                </a:solidFill>
              </a:rPr>
              <a:t> repository. To contribute changes back to the </a:t>
            </a:r>
            <a:r>
              <a:rPr sz="1200" b="1" dirty="0">
                <a:solidFill>
                  <a:srgbClr val="000000"/>
                </a:solidFill>
              </a:rPr>
              <a:t>upstream</a:t>
            </a:r>
            <a:r>
              <a:rPr sz="1200" dirty="0">
                <a:solidFill>
                  <a:srgbClr val="000000"/>
                </a:solidFill>
              </a:rPr>
              <a:t> repository you create a </a:t>
            </a:r>
            <a:r>
              <a:rPr sz="1200" b="1" dirty="0">
                <a:solidFill>
                  <a:srgbClr val="000000"/>
                </a:solidFill>
              </a:rPr>
              <a:t>pull request</a:t>
            </a:r>
            <a:r>
              <a:rPr sz="1200" dirty="0">
                <a:solidFill>
                  <a:srgbClr val="000000"/>
                </a:solidFill>
              </a:rPr>
              <a:t> from your forked repository. You can also run git commands to ensure that your local copy stays synced with the </a:t>
            </a:r>
            <a:r>
              <a:rPr sz="1200" b="1" dirty="0">
                <a:solidFill>
                  <a:srgbClr val="000000"/>
                </a:solidFill>
              </a:rPr>
              <a:t>upstream</a:t>
            </a:r>
            <a:r>
              <a:rPr sz="1200" dirty="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70271" y="450663"/>
            <a:ext cx="11315578" cy="554038"/>
          </a:xfrm>
        </p:spPr>
        <p:txBody>
          <a:bodyPr/>
          <a:lstStyle/>
          <a:p>
            <a:r>
              <a:rPr lang="en-US" dirty="0" err="1"/>
              <a:t>GitHub.dev</a:t>
            </a:r>
            <a:r>
              <a:rPr lang="en-US" dirty="0"/>
              <a:t> Features</a:t>
            </a:r>
          </a:p>
        </p:txBody>
      </p:sp>
      <p:grpSp>
        <p:nvGrpSpPr>
          <p:cNvPr id="12" name="Group 11">
            <a:extLst>
              <a:ext uri="{FF2B5EF4-FFF2-40B4-BE49-F238E27FC236}">
                <a16:creationId xmlns:a16="http://schemas.microsoft.com/office/drawing/2014/main" id="{7FB30668-9D2D-4225-BE93-87FF126A4772}"/>
              </a:ext>
            </a:extLst>
          </p:cNvPr>
          <p:cNvGrpSpPr/>
          <p:nvPr/>
        </p:nvGrpSpPr>
        <p:grpSpPr>
          <a:xfrm>
            <a:off x="306093" y="1626839"/>
            <a:ext cx="5737076" cy="3823306"/>
            <a:chOff x="8502439" y="3688545"/>
            <a:chExt cx="9391899" cy="4362862"/>
          </a:xfrm>
        </p:grpSpPr>
        <p:grpSp>
          <p:nvGrpSpPr>
            <p:cNvPr id="13" name="Group 6">
              <a:extLst>
                <a:ext uri="{FF2B5EF4-FFF2-40B4-BE49-F238E27FC236}">
                  <a16:creationId xmlns:a16="http://schemas.microsoft.com/office/drawing/2014/main" id="{B6BDB304-BE8F-4388-99E9-29EAB1B0D86E}"/>
                </a:ext>
              </a:extLst>
            </p:cNvPr>
            <p:cNvGrpSpPr/>
            <p:nvPr/>
          </p:nvGrpSpPr>
          <p:grpSpPr>
            <a:xfrm>
              <a:off x="8801727" y="3688545"/>
              <a:ext cx="8332053" cy="1502609"/>
              <a:chOff x="-244875" y="1286196"/>
              <a:chExt cx="11109405" cy="2003479"/>
            </a:xfrm>
          </p:grpSpPr>
          <p:sp>
            <p:nvSpPr>
              <p:cNvPr id="32" name="TextBox 7">
                <a:extLst>
                  <a:ext uri="{FF2B5EF4-FFF2-40B4-BE49-F238E27FC236}">
                    <a16:creationId xmlns:a16="http://schemas.microsoft.com/office/drawing/2014/main" id="{01597816-8779-4330-9089-359EF2C14442}"/>
                  </a:ext>
                </a:extLst>
              </p:cNvPr>
              <p:cNvSpPr txBox="1"/>
              <p:nvPr/>
            </p:nvSpPr>
            <p:spPr>
              <a:xfrm>
                <a:off x="44130" y="1286196"/>
                <a:ext cx="10820400" cy="694422"/>
              </a:xfrm>
              <a:prstGeom prst="rect">
                <a:avLst/>
              </a:prstGeom>
            </p:spPr>
            <p:txBody>
              <a:bodyPr lIns="0" tIns="0" rIns="0" bIns="0" rtlCol="0" anchor="t">
                <a:spAutoFit/>
              </a:bodyPr>
              <a:lstStyle/>
              <a:p>
                <a:pPr marL="0" marR="0" lvl="0" indent="0" algn="l" defTabSz="914367" rtl="0" eaLnBrk="1" fontAlgn="auto" latinLnBrk="0" hangingPunct="1">
                  <a:lnSpc>
                    <a:spcPts val="3900"/>
                  </a:lnSpc>
                  <a:spcBef>
                    <a:spcPts val="0"/>
                  </a:spcBef>
                  <a:spcAft>
                    <a:spcPts val="0"/>
                  </a:spcAft>
                  <a:buClrTx/>
                  <a:buSzTx/>
                  <a:buFontTx/>
                  <a:buNone/>
                  <a:tabLst/>
                  <a:defRPr/>
                </a:pPr>
                <a:r>
                  <a:rPr lang="en-US" sz="2800" dirty="0">
                    <a:cs typeface="Segoe UI" pitchFamily="34" charset="0"/>
                  </a:rPr>
                  <a:t>VS Code out-of-the-box</a:t>
                </a:r>
              </a:p>
            </p:txBody>
          </p:sp>
          <p:sp>
            <p:nvSpPr>
              <p:cNvPr id="33" name="TextBox 8">
                <a:extLst>
                  <a:ext uri="{FF2B5EF4-FFF2-40B4-BE49-F238E27FC236}">
                    <a16:creationId xmlns:a16="http://schemas.microsoft.com/office/drawing/2014/main" id="{A2706595-8E56-4ACC-A42D-D3C1E69ECC44}"/>
                  </a:ext>
                </a:extLst>
              </p:cNvPr>
              <p:cNvSpPr txBox="1"/>
              <p:nvPr/>
            </p:nvSpPr>
            <p:spPr>
              <a:xfrm>
                <a:off x="-244875" y="2025315"/>
                <a:ext cx="10820400" cy="1264360"/>
              </a:xfrm>
              <a:prstGeom prst="rect">
                <a:avLst/>
              </a:prstGeom>
            </p:spPr>
            <p:txBody>
              <a:bodyPr lIns="0" tIns="0" rIns="0" bIns="0" rtlCol="0" anchor="t">
                <a:spAutoFit/>
              </a:bodyPr>
              <a:lstStyle/>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b="0" i="0" u="none" strike="noStrike" kern="1200" cap="none" spc="-56" normalizeH="0" baseline="0" noProof="0" dirty="0">
                    <a:ln>
                      <a:noFill/>
                    </a:ln>
                    <a:effectLst/>
                    <a:uLnTx/>
                    <a:uFillTx/>
                    <a:latin typeface="Segoe UI (Body)"/>
                  </a:rPr>
                  <a:t>Basic code editor features. source control, extension store, code-completion, IntelliSense etc. right in the browser.</a:t>
                </a:r>
              </a:p>
            </p:txBody>
          </p:sp>
        </p:grpSp>
        <p:grpSp>
          <p:nvGrpSpPr>
            <p:cNvPr id="14" name="Group 9">
              <a:extLst>
                <a:ext uri="{FF2B5EF4-FFF2-40B4-BE49-F238E27FC236}">
                  <a16:creationId xmlns:a16="http://schemas.microsoft.com/office/drawing/2014/main" id="{E086E0CC-D9BB-4F09-89F0-D45F6496E888}"/>
                </a:ext>
              </a:extLst>
            </p:cNvPr>
            <p:cNvGrpSpPr/>
            <p:nvPr/>
          </p:nvGrpSpPr>
          <p:grpSpPr>
            <a:xfrm>
              <a:off x="8737310" y="5169013"/>
              <a:ext cx="8308196" cy="1175771"/>
              <a:chOff x="-330762" y="929867"/>
              <a:chExt cx="11077594" cy="1567694"/>
            </a:xfrm>
          </p:grpSpPr>
          <p:sp>
            <p:nvSpPr>
              <p:cNvPr id="30" name="TextBox 10">
                <a:extLst>
                  <a:ext uri="{FF2B5EF4-FFF2-40B4-BE49-F238E27FC236}">
                    <a16:creationId xmlns:a16="http://schemas.microsoft.com/office/drawing/2014/main" id="{07B16B4E-3441-4944-8BAB-22922ECF2082}"/>
                  </a:ext>
                </a:extLst>
              </p:cNvPr>
              <p:cNvSpPr txBox="1"/>
              <p:nvPr/>
            </p:nvSpPr>
            <p:spPr>
              <a:xfrm>
                <a:off x="-73570" y="929867"/>
                <a:ext cx="10820402" cy="694422"/>
              </a:xfrm>
              <a:prstGeom prst="rect">
                <a:avLst/>
              </a:prstGeom>
            </p:spPr>
            <p:txBody>
              <a:bodyPr lIns="0" tIns="0" rIns="0" bIns="0" rtlCol="0" anchor="t">
                <a:spAutoFit/>
              </a:bodyPr>
              <a:lstStyle/>
              <a:p>
                <a:pPr defTabSz="914367">
                  <a:lnSpc>
                    <a:spcPts val="3900"/>
                  </a:lnSpc>
                  <a:defRPr/>
                </a:pPr>
                <a:r>
                  <a:rPr lang="en-US" sz="2800" dirty="0">
                    <a:cs typeface="Segoe UI" pitchFamily="34" charset="0"/>
                  </a:rPr>
                  <a:t>Native Sync</a:t>
                </a:r>
              </a:p>
            </p:txBody>
          </p:sp>
          <p:sp>
            <p:nvSpPr>
              <p:cNvPr id="31" name="TextBox 11">
                <a:extLst>
                  <a:ext uri="{FF2B5EF4-FFF2-40B4-BE49-F238E27FC236}">
                    <a16:creationId xmlns:a16="http://schemas.microsoft.com/office/drawing/2014/main" id="{4744BE02-2265-4A2F-BF16-296C7D60AA7F}"/>
                  </a:ext>
                </a:extLst>
              </p:cNvPr>
              <p:cNvSpPr txBox="1"/>
              <p:nvPr/>
            </p:nvSpPr>
            <p:spPr>
              <a:xfrm>
                <a:off x="-330762" y="1654655"/>
                <a:ext cx="10820400" cy="842906"/>
              </a:xfrm>
              <a:prstGeom prst="rect">
                <a:avLst/>
              </a:prstGeom>
            </p:spPr>
            <p:txBody>
              <a:bodyPr lIns="0" tIns="0" rIns="0" bIns="0" rtlCol="0" anchor="t">
                <a:spAutoFit/>
              </a:bodyPr>
              <a:lstStyle/>
              <a:p>
                <a:pPr marL="457183" lvl="1" defTabSz="914367">
                  <a:defRPr/>
                </a:pPr>
                <a:r>
                  <a:rPr lang="en-US" spc="-56" dirty="0">
                    <a:latin typeface="Segoe UI (Body)"/>
                  </a:rPr>
                  <a:t>Turn ON </a:t>
                </a:r>
                <a:r>
                  <a:rPr lang="en-US" i="1" spc="-56" dirty="0">
                    <a:latin typeface="Segoe UI (Body)"/>
                  </a:rPr>
                  <a:t>settings sync </a:t>
                </a:r>
                <a:r>
                  <a:rPr lang="en-US" spc="-56" dirty="0">
                    <a:latin typeface="Segoe UI (Body)"/>
                  </a:rPr>
                  <a:t>to import themes, key-bindings and personal customizations!</a:t>
                </a:r>
              </a:p>
            </p:txBody>
          </p:sp>
        </p:grpSp>
        <p:grpSp>
          <p:nvGrpSpPr>
            <p:cNvPr id="15" name="Group 12">
              <a:extLst>
                <a:ext uri="{FF2B5EF4-FFF2-40B4-BE49-F238E27FC236}">
                  <a16:creationId xmlns:a16="http://schemas.microsoft.com/office/drawing/2014/main" id="{975EC2BC-9D60-4ACB-9A41-4D850D500C93}"/>
                </a:ext>
              </a:extLst>
            </p:cNvPr>
            <p:cNvGrpSpPr/>
            <p:nvPr/>
          </p:nvGrpSpPr>
          <p:grpSpPr>
            <a:xfrm>
              <a:off x="8759201" y="6386358"/>
              <a:ext cx="8286305" cy="837819"/>
              <a:chOff x="-301576" y="382051"/>
              <a:chExt cx="11048407" cy="1117093"/>
            </a:xfrm>
          </p:grpSpPr>
          <p:sp>
            <p:nvSpPr>
              <p:cNvPr id="28" name="TextBox 13">
                <a:extLst>
                  <a:ext uri="{FF2B5EF4-FFF2-40B4-BE49-F238E27FC236}">
                    <a16:creationId xmlns:a16="http://schemas.microsoft.com/office/drawing/2014/main" id="{FC388DAC-4EF4-4E69-A6F2-45CD8114D891}"/>
                  </a:ext>
                </a:extLst>
              </p:cNvPr>
              <p:cNvSpPr txBox="1"/>
              <p:nvPr/>
            </p:nvSpPr>
            <p:spPr>
              <a:xfrm>
                <a:off x="-73569" y="382051"/>
                <a:ext cx="10820400" cy="694423"/>
              </a:xfrm>
              <a:prstGeom prst="rect">
                <a:avLst/>
              </a:prstGeom>
            </p:spPr>
            <p:txBody>
              <a:bodyPr lIns="0" tIns="0" rIns="0" bIns="0" rtlCol="0" anchor="t">
                <a:spAutoFit/>
              </a:bodyPr>
              <a:lstStyle/>
              <a:p>
                <a:pPr defTabSz="914367">
                  <a:lnSpc>
                    <a:spcPts val="3900"/>
                  </a:lnSpc>
                  <a:defRPr/>
                </a:pPr>
                <a:r>
                  <a:rPr lang="en-US" sz="2800" dirty="0">
                    <a:cs typeface="Segoe UI" pitchFamily="34" charset="0"/>
                  </a:rPr>
                  <a:t>Access to Insider Builds</a:t>
                </a:r>
              </a:p>
            </p:txBody>
          </p:sp>
          <p:sp>
            <p:nvSpPr>
              <p:cNvPr id="29" name="TextBox 14">
                <a:extLst>
                  <a:ext uri="{FF2B5EF4-FFF2-40B4-BE49-F238E27FC236}">
                    <a16:creationId xmlns:a16="http://schemas.microsoft.com/office/drawing/2014/main" id="{C9EED93E-4BD8-46F6-9A11-8B081E4426F2}"/>
                  </a:ext>
                </a:extLst>
              </p:cNvPr>
              <p:cNvSpPr txBox="1"/>
              <p:nvPr/>
            </p:nvSpPr>
            <p:spPr>
              <a:xfrm>
                <a:off x="-301576" y="1077690"/>
                <a:ext cx="10820398" cy="421454"/>
              </a:xfrm>
              <a:prstGeom prst="rect">
                <a:avLst/>
              </a:prstGeom>
            </p:spPr>
            <p:txBody>
              <a:bodyPr lIns="0" tIns="0" rIns="0" bIns="0" rtlCol="0" anchor="t">
                <a:spAutoFit/>
              </a:bodyPr>
              <a:lstStyle/>
              <a:p>
                <a:pPr marL="457183" lvl="1" defTabSz="914367">
                  <a:defRPr/>
                </a:pPr>
                <a:r>
                  <a:rPr lang="en-US" spc="-56" dirty="0">
                    <a:latin typeface="Segoe UI (Body)"/>
                  </a:rPr>
                  <a:t>Be on the cutting edge of the cutting edge!</a:t>
                </a:r>
              </a:p>
            </p:txBody>
          </p:sp>
        </p:grpSp>
        <p:grpSp>
          <p:nvGrpSpPr>
            <p:cNvPr id="16" name="Group 15">
              <a:extLst>
                <a:ext uri="{FF2B5EF4-FFF2-40B4-BE49-F238E27FC236}">
                  <a16:creationId xmlns:a16="http://schemas.microsoft.com/office/drawing/2014/main" id="{D422DE1B-2AE4-4794-8CB8-960588CE84D2}"/>
                </a:ext>
              </a:extLst>
            </p:cNvPr>
            <p:cNvGrpSpPr/>
            <p:nvPr/>
          </p:nvGrpSpPr>
          <p:grpSpPr>
            <a:xfrm>
              <a:off x="8694239" y="7247800"/>
              <a:ext cx="9200099" cy="803607"/>
              <a:chOff x="-418073" y="-585078"/>
              <a:chExt cx="12266796" cy="1071473"/>
            </a:xfrm>
          </p:grpSpPr>
          <p:sp>
            <p:nvSpPr>
              <p:cNvPr id="26" name="TextBox 16">
                <a:extLst>
                  <a:ext uri="{FF2B5EF4-FFF2-40B4-BE49-F238E27FC236}">
                    <a16:creationId xmlns:a16="http://schemas.microsoft.com/office/drawing/2014/main" id="{B3F2C550-2DB6-4D53-9099-983B9F7BE7A9}"/>
                  </a:ext>
                </a:extLst>
              </p:cNvPr>
              <p:cNvSpPr txBox="1"/>
              <p:nvPr/>
            </p:nvSpPr>
            <p:spPr>
              <a:xfrm>
                <a:off x="-85238" y="-585078"/>
                <a:ext cx="10820400" cy="694420"/>
              </a:xfrm>
              <a:prstGeom prst="rect">
                <a:avLst/>
              </a:prstGeom>
            </p:spPr>
            <p:txBody>
              <a:bodyPr lIns="0" tIns="0" rIns="0" bIns="0" rtlCol="0" anchor="t">
                <a:spAutoFit/>
              </a:bodyPr>
              <a:lstStyle/>
              <a:p>
                <a:pPr defTabSz="914367">
                  <a:lnSpc>
                    <a:spcPts val="3900"/>
                  </a:lnSpc>
                  <a:defRPr/>
                </a:pPr>
                <a:r>
                  <a:rPr lang="en-US" sz="2800" dirty="0">
                    <a:cs typeface="Segoe UI" pitchFamily="34" charset="0"/>
                  </a:rPr>
                  <a:t>Drawbacks</a:t>
                </a:r>
              </a:p>
            </p:txBody>
          </p:sp>
          <p:sp>
            <p:nvSpPr>
              <p:cNvPr id="27" name="TextBox 17">
                <a:extLst>
                  <a:ext uri="{FF2B5EF4-FFF2-40B4-BE49-F238E27FC236}">
                    <a16:creationId xmlns:a16="http://schemas.microsoft.com/office/drawing/2014/main" id="{23143BB2-F25F-48BD-8DD3-3BEF824EF874}"/>
                  </a:ext>
                </a:extLst>
              </p:cNvPr>
              <p:cNvSpPr txBox="1"/>
              <p:nvPr/>
            </p:nvSpPr>
            <p:spPr>
              <a:xfrm>
                <a:off x="-418073" y="64943"/>
                <a:ext cx="12266796" cy="421452"/>
              </a:xfrm>
              <a:prstGeom prst="rect">
                <a:avLst/>
              </a:prstGeom>
            </p:spPr>
            <p:txBody>
              <a:bodyPr wrap="square" lIns="0" tIns="0" rIns="0" bIns="0" rtlCol="0" anchor="t">
                <a:spAutoFit/>
              </a:bodyPr>
              <a:lstStyle/>
              <a:p>
                <a:pPr marL="457183" lvl="1" defTabSz="914367">
                  <a:defRPr/>
                </a:pPr>
                <a:r>
                  <a:rPr lang="en-US" spc="-56" dirty="0">
                    <a:latin typeface="Segoe UI (Body)"/>
                  </a:rPr>
                  <a:t>No terminal or debugger access.(Use </a:t>
                </a:r>
                <a:r>
                  <a:rPr lang="en-US" i="1" spc="-56" dirty="0" err="1">
                    <a:latin typeface="Segoe UI (Body)"/>
                  </a:rPr>
                  <a:t>CodeSpaces</a:t>
                </a:r>
                <a:r>
                  <a:rPr lang="en-US" spc="-56" dirty="0">
                    <a:latin typeface="Segoe UI (Body)"/>
                  </a:rPr>
                  <a:t>)</a:t>
                </a:r>
              </a:p>
            </p:txBody>
          </p:sp>
        </p:grpSp>
        <p:grpSp>
          <p:nvGrpSpPr>
            <p:cNvPr id="18" name="Group 23">
              <a:extLst>
                <a:ext uri="{FF2B5EF4-FFF2-40B4-BE49-F238E27FC236}">
                  <a16:creationId xmlns:a16="http://schemas.microsoft.com/office/drawing/2014/main" id="{78BDFA1D-3EB3-4C7D-8F8B-C199B5B45DBC}"/>
                </a:ext>
              </a:extLst>
            </p:cNvPr>
            <p:cNvGrpSpPr>
              <a:grpSpLocks noChangeAspect="1"/>
            </p:cNvGrpSpPr>
            <p:nvPr/>
          </p:nvGrpSpPr>
          <p:grpSpPr>
            <a:xfrm>
              <a:off x="8561502" y="3940791"/>
              <a:ext cx="265479" cy="234416"/>
              <a:chOff x="24822222" y="35548943"/>
              <a:chExt cx="7874863" cy="6953427"/>
            </a:xfrm>
          </p:grpSpPr>
          <p:sp>
            <p:nvSpPr>
              <p:cNvPr id="25" name="Freeform 24">
                <a:extLst>
                  <a:ext uri="{FF2B5EF4-FFF2-40B4-BE49-F238E27FC236}">
                    <a16:creationId xmlns:a16="http://schemas.microsoft.com/office/drawing/2014/main" id="{7D6EDCAD-F294-4909-AE47-9EC7C88A51BF}"/>
                  </a:ext>
                </a:extLst>
              </p:cNvPr>
              <p:cNvSpPr/>
              <p:nvPr/>
            </p:nvSpPr>
            <p:spPr>
              <a:xfrm>
                <a:off x="24822222" y="35548943"/>
                <a:ext cx="7874863" cy="6953427"/>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grpSp>
          <p:nvGrpSpPr>
            <p:cNvPr id="20" name="Group 27">
              <a:extLst>
                <a:ext uri="{FF2B5EF4-FFF2-40B4-BE49-F238E27FC236}">
                  <a16:creationId xmlns:a16="http://schemas.microsoft.com/office/drawing/2014/main" id="{2FDF8478-67DB-4207-90FF-8A84667180CD}"/>
                </a:ext>
              </a:extLst>
            </p:cNvPr>
            <p:cNvGrpSpPr>
              <a:grpSpLocks noChangeAspect="1"/>
            </p:cNvGrpSpPr>
            <p:nvPr/>
          </p:nvGrpSpPr>
          <p:grpSpPr>
            <a:xfrm>
              <a:off x="8502439" y="5954471"/>
              <a:ext cx="295011" cy="249219"/>
              <a:chOff x="22735845" y="-5537751"/>
              <a:chExt cx="8750830" cy="7392519"/>
            </a:xfrm>
          </p:grpSpPr>
          <p:sp>
            <p:nvSpPr>
              <p:cNvPr id="23" name="Freeform 28">
                <a:extLst>
                  <a:ext uri="{FF2B5EF4-FFF2-40B4-BE49-F238E27FC236}">
                    <a16:creationId xmlns:a16="http://schemas.microsoft.com/office/drawing/2014/main" id="{DE4460EB-5F01-4D3D-9399-83B81BA65B9D}"/>
                  </a:ext>
                </a:extLst>
              </p:cNvPr>
              <p:cNvSpPr/>
              <p:nvPr/>
            </p:nvSpPr>
            <p:spPr>
              <a:xfrm>
                <a:off x="22735845" y="-5537751"/>
                <a:ext cx="8750830" cy="7392519"/>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sp>
        <p:nvSpPr>
          <p:cNvPr id="35" name="Freeform 24">
            <a:extLst>
              <a:ext uri="{FF2B5EF4-FFF2-40B4-BE49-F238E27FC236}">
                <a16:creationId xmlns:a16="http://schemas.microsoft.com/office/drawing/2014/main" id="{2CE7247E-0A69-4F47-8CBF-9B08D2502BA9}"/>
              </a:ext>
            </a:extLst>
          </p:cNvPr>
          <p:cNvSpPr/>
          <p:nvPr/>
        </p:nvSpPr>
        <p:spPr>
          <a:xfrm>
            <a:off x="684685" y="2789167"/>
            <a:ext cx="173068" cy="205426"/>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sp>
        <p:nvSpPr>
          <p:cNvPr id="36" name="Freeform 24">
            <a:extLst>
              <a:ext uri="{FF2B5EF4-FFF2-40B4-BE49-F238E27FC236}">
                <a16:creationId xmlns:a16="http://schemas.microsoft.com/office/drawing/2014/main" id="{72EA0C42-9C8E-4005-80AC-7BC46381AD87}"/>
              </a:ext>
            </a:extLst>
          </p:cNvPr>
          <p:cNvSpPr/>
          <p:nvPr/>
        </p:nvSpPr>
        <p:spPr>
          <a:xfrm>
            <a:off x="684103" y="4595637"/>
            <a:ext cx="173068" cy="205426"/>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pic>
        <p:nvPicPr>
          <p:cNvPr id="2" name="Picture 1">
            <a:extLst>
              <a:ext uri="{FF2B5EF4-FFF2-40B4-BE49-F238E27FC236}">
                <a16:creationId xmlns:a16="http://schemas.microsoft.com/office/drawing/2014/main" id="{4D152C47-4322-0FA0-5BD4-4AF7EE8E437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 t="-275" r="632" b="209"/>
          <a:stretch/>
        </p:blipFill>
        <p:spPr>
          <a:xfrm>
            <a:off x="6307216" y="1842275"/>
            <a:ext cx="5549831" cy="35090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65190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984885"/>
          </a:xfrm>
        </p:spPr>
        <p:txBody>
          <a:bodyPr anchor="t"/>
          <a:lstStyle>
            <a:lvl1pPr>
              <a:defRPr>
                <a:solidFill>
                  <a:schemeClr val="tx1"/>
                </a:solidFill>
              </a:defRPr>
            </a:lvl1pPr>
          </a:lstStyle>
          <a:p>
            <a:r>
              <a:rPr lang="en-US" sz="3200" dirty="0"/>
              <a:t>MS Edge</a:t>
            </a:r>
            <a:br>
              <a:rPr lang="en-US" sz="3200" dirty="0"/>
            </a:br>
            <a:r>
              <a:rPr lang="en-US" sz="3200" dirty="0"/>
              <a:t>Pre-configuration</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sz="2400" dirty="0"/>
              <a:t>Navigate to </a:t>
            </a:r>
            <a:r>
              <a:rPr lang="en-US" sz="2400" i="1" dirty="0"/>
              <a:t>"edge://settings/content/cookies“</a:t>
            </a:r>
          </a:p>
          <a:p>
            <a:pPr lvl="2"/>
            <a:r>
              <a:rPr lang="en-US" sz="2000" dirty="0"/>
              <a:t>Under 'Allow' list, add exception for </a:t>
            </a:r>
            <a:r>
              <a:rPr lang="en-US" sz="2000" b="1" dirty="0"/>
              <a:t>saving 3rd party cookies on the device</a:t>
            </a:r>
          </a:p>
          <a:p>
            <a:pPr lvl="2"/>
            <a:r>
              <a:rPr lang="en-US" sz="2000" dirty="0"/>
              <a:t>Add </a:t>
            </a:r>
            <a:r>
              <a:rPr lang="en-US" sz="2000" b="1" dirty="0"/>
              <a:t>"[*.]</a:t>
            </a:r>
            <a:r>
              <a:rPr lang="en-US" sz="2000" b="1" dirty="0" err="1"/>
              <a:t>github.dev</a:t>
            </a:r>
            <a:r>
              <a:rPr lang="en-US" sz="2000" b="1" dirty="0"/>
              <a:t>"</a:t>
            </a:r>
            <a:r>
              <a:rPr lang="en-US" sz="2000" dirty="0"/>
              <a:t> entry without quotes</a:t>
            </a:r>
            <a:endParaRPr sz="2000" dirty="0"/>
          </a:p>
        </p:txBody>
      </p:sp>
      <p:sp>
        <p:nvSpPr>
          <p:cNvPr id="4" name="Subtitle">
            <a:extLst>
              <a:ext uri="{FF2B5EF4-FFF2-40B4-BE49-F238E27FC236}">
                <a16:creationId xmlns:a16="http://schemas.microsoft.com/office/drawing/2014/main" id="{056D3299-5450-D832-B1D0-E925067284DD}"/>
              </a:ext>
            </a:extLst>
          </p:cNvPr>
          <p:cNvSpPr txBox="1">
            <a:spLocks/>
          </p:cNvSpPr>
          <p:nvPr/>
        </p:nvSpPr>
        <p:spPr>
          <a:xfrm>
            <a:off x="4356100" y="4419600"/>
            <a:ext cx="7253288" cy="73866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Navigate to </a:t>
            </a:r>
            <a:r>
              <a:rPr lang="en-US" sz="2400" i="1" dirty="0"/>
              <a:t>"edge://settings/privacy“</a:t>
            </a:r>
          </a:p>
          <a:p>
            <a:pPr lvl="2"/>
            <a:r>
              <a:rPr lang="en-US" sz="2000" dirty="0"/>
              <a:t>Disable "Enhance your security on the web" setting </a:t>
            </a:r>
          </a:p>
        </p:txBody>
      </p:sp>
      <p:sp>
        <p:nvSpPr>
          <p:cNvPr id="7" name="Subtitle">
            <a:extLst>
              <a:ext uri="{FF2B5EF4-FFF2-40B4-BE49-F238E27FC236}">
                <a16:creationId xmlns:a16="http://schemas.microsoft.com/office/drawing/2014/main" id="{53522D92-404B-E5AE-4F7F-73DC60C47EF7}"/>
              </a:ext>
            </a:extLst>
          </p:cNvPr>
          <p:cNvSpPr txBox="1">
            <a:spLocks/>
          </p:cNvSpPr>
          <p:nvPr/>
        </p:nvSpPr>
        <p:spPr>
          <a:xfrm>
            <a:off x="1167828" y="5943600"/>
            <a:ext cx="11024172" cy="307777"/>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r>
              <a:rPr lang="en-US" b="1" dirty="0"/>
              <a:t>Tip:</a:t>
            </a:r>
            <a:r>
              <a:rPr lang="en-US" dirty="0"/>
              <a:t> If you are on a different browser, do a web search to find the relevant settings</a:t>
            </a:r>
            <a:endParaRPr lang="en-US" sz="1800" dirty="0"/>
          </a:p>
        </p:txBody>
      </p:sp>
    </p:spTree>
    <p:extLst>
      <p:ext uri="{BB962C8B-B14F-4D97-AF65-F5344CB8AC3E}">
        <p14:creationId xmlns:p14="http://schemas.microsoft.com/office/powerpoint/2010/main" val="3625906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p14="http://schemas.microsoft.com/office/powerpoint/2010/main" val="763386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Quiz</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GitHub</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Here are some links to more information on the topics we discussed in this module.</a:t>
            </a:r>
          </a:p>
        </p:txBody>
      </p:sp>
      <p:sp>
        <p:nvSpPr>
          <p:cNvPr id="4" name="New shape"/>
          <p:cNvSpPr/>
          <p:nvPr/>
        </p:nvSpPr>
        <p:spPr>
          <a:xfrm>
            <a:off x="609600" y="2962110"/>
            <a:ext cx="5288861" cy="297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1800" dirty="0">
                <a:solidFill>
                  <a:srgbClr val="000000"/>
                </a:solidFill>
                <a:hlinkClick r:id="rId3"/>
              </a:rPr>
              <a:t>Setting up and managing organizations and teams</a:t>
            </a:r>
          </a:p>
          <a:p>
            <a:pPr marL="635000" indent="-365760">
              <a:spcBef>
                <a:spcPct val="20000"/>
              </a:spcBef>
              <a:spcAft>
                <a:spcPct val="20000"/>
              </a:spcAft>
              <a:buChar char="•"/>
            </a:pPr>
            <a:r>
              <a:rPr sz="1800" dirty="0">
                <a:solidFill>
                  <a:srgbClr val="000000"/>
                </a:solidFill>
                <a:hlinkClick r:id="rId4"/>
              </a:rPr>
              <a:t>Committing changes to your project</a:t>
            </a:r>
          </a:p>
          <a:p>
            <a:pPr marL="635000" indent="-365760">
              <a:spcBef>
                <a:spcPct val="20000"/>
              </a:spcBef>
              <a:spcAft>
                <a:spcPct val="20000"/>
              </a:spcAft>
              <a:buChar char="•"/>
            </a:pPr>
            <a:r>
              <a:rPr sz="1800" dirty="0">
                <a:solidFill>
                  <a:srgbClr val="000000"/>
                </a:solidFill>
                <a:hlinkClick r:id="rId5"/>
              </a:rPr>
              <a:t>Collaborating with issues and pull requests</a:t>
            </a:r>
          </a:p>
          <a:p>
            <a:pPr marL="635000" indent="-365760">
              <a:spcBef>
                <a:spcPct val="20000"/>
              </a:spcBef>
              <a:spcAft>
                <a:spcPct val="20000"/>
              </a:spcAft>
              <a:buChar char="•"/>
            </a:pPr>
            <a:r>
              <a:rPr sz="1800" dirty="0">
                <a:solidFill>
                  <a:srgbClr val="000000"/>
                </a:solidFill>
                <a:hlinkClick r:id="rId6"/>
              </a:rPr>
              <a:t>About the role of labels</a:t>
            </a:r>
          </a:p>
          <a:p>
            <a:pPr marL="635000" indent="-365760">
              <a:spcBef>
                <a:spcPct val="20000"/>
              </a:spcBef>
              <a:spcAft>
                <a:spcPct val="20000"/>
              </a:spcAft>
              <a:buChar char="•"/>
            </a:pPr>
            <a:r>
              <a:rPr sz="1800" dirty="0">
                <a:solidFill>
                  <a:srgbClr val="000000"/>
                </a:solidFill>
                <a:hlinkClick r:id="rId7"/>
              </a:rPr>
              <a:t>GitHub Actions</a:t>
            </a:r>
          </a:p>
          <a:p>
            <a:pPr marL="635000" indent="-365760">
              <a:spcBef>
                <a:spcPct val="20000"/>
              </a:spcBef>
              <a:spcAft>
                <a:spcPct val="20000"/>
              </a:spcAft>
              <a:buChar char="•"/>
            </a:pPr>
            <a:r>
              <a:rPr sz="1800" dirty="0">
                <a:solidFill>
                  <a:srgbClr val="000000"/>
                </a:solidFill>
                <a:hlinkClick r:id="rId8"/>
              </a:rPr>
              <a:t>Fork a repo</a:t>
            </a:r>
          </a:p>
          <a:p>
            <a:pPr marL="635000" indent="-365760">
              <a:spcBef>
                <a:spcPct val="20000"/>
              </a:spcBef>
              <a:spcAft>
                <a:spcPct val="20000"/>
              </a:spcAft>
              <a:buChar char="•"/>
            </a:pPr>
            <a:r>
              <a:rPr sz="1800" dirty="0">
                <a:solidFill>
                  <a:srgbClr val="000000"/>
                </a:solidFill>
                <a:hlinkClick r:id="rId9"/>
              </a:rPr>
              <a:t>Working with GitHub Pages</a:t>
            </a:r>
          </a:p>
        </p:txBody>
      </p:sp>
      <p:sp>
        <p:nvSpPr>
          <p:cNvPr id="6" name="Content Placeholder 2">
            <a:extLst>
              <a:ext uri="{FF2B5EF4-FFF2-40B4-BE49-F238E27FC236}">
                <a16:creationId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6">
            <a:extLst>
              <a:ext uri="{FF2B5EF4-FFF2-40B4-BE49-F238E27FC236}">
                <a16:creationId xmlns:a16="http://schemas.microsoft.com/office/drawing/2014/main" id="{FB48FDF8-30BE-B040-AE32-6A8989D5F721}"/>
              </a:ext>
            </a:extLst>
          </p:cNvPr>
          <p:cNvSpPr/>
          <p:nvPr/>
        </p:nvSpPr>
        <p:spPr bwMode="auto">
          <a:xfrm>
            <a:off x="6293540" y="2133600"/>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629400" y="32004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10"/>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a:t>
            </a:r>
            <a:r>
              <a:rPr lang="en-US" sz="2000" b="0" dirty="0" err="1">
                <a:solidFill>
                  <a:srgbClr val="24292F"/>
                </a:solidFill>
                <a:effectLst/>
              </a:rPr>
              <a:t>GitHub.dev</a:t>
            </a:r>
            <a:endParaRPr lang="en-US" sz="2000" b="0" dirty="0">
              <a:solidFill>
                <a:srgbClr val="24292F"/>
              </a:solidFill>
              <a:effectLst/>
            </a:endParaRP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851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 in </a:t>
            </a:r>
            <a:r>
              <a:rPr lang="en-US" dirty="0" err="1"/>
              <a:t>GitHub.dev</a:t>
            </a:r>
            <a:endParaRPr lang="en-US" dirty="0"/>
          </a:p>
          <a:p>
            <a:pPr lvl="1"/>
            <a:r>
              <a:rPr lang="en-US" dirty="0"/>
              <a:t>Quiz</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GitHub?</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GitHub flow</a:t>
            </a:r>
          </a:p>
        </p:txBody>
      </p:sp>
      <p:sp>
        <p:nvSpPr>
          <p:cNvPr id="3" name="Subtitle"/>
          <p:cNvSpPr>
            <a:spLocks noGrp="1"/>
          </p:cNvSpPr>
          <p:nvPr>
            <p:ph sz="quarter" idx="10"/>
          </p:nvPr>
        </p:nvSpPr>
        <p:spPr>
          <a:xfrm>
            <a:off x="584200" y="1435100"/>
            <a:ext cx="11018838" cy="13081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addition to providing a platform for collaborative software development, GitHub also offers a workflow designed to optimize use of its various features.</a:t>
            </a:r>
            <a:endParaRPr lang="en-US" dirty="0"/>
          </a:p>
          <a:p>
            <a:br>
              <a:rPr lang="en-US" dirty="0"/>
            </a:br>
            <a:endParaRPr lang="en-US" dirty="0"/>
          </a:p>
          <a:p>
            <a:pPr algn="ctr"/>
            <a:endParaRPr sz="2400" b="1" dirty="0"/>
          </a:p>
        </p:txBody>
      </p:sp>
      <p:sp>
        <p:nvSpPr>
          <p:cNvPr id="4" name="TextBox 3">
            <a:extLst>
              <a:ext uri="{FF2B5EF4-FFF2-40B4-BE49-F238E27FC236}">
                <a16:creationId xmlns:a16="http://schemas.microsoft.com/office/drawing/2014/main" id="{66B2641B-3ED0-4175-DA23-79F93AC99EFC}"/>
              </a:ext>
            </a:extLst>
          </p:cNvPr>
          <p:cNvSpPr txBox="1"/>
          <p:nvPr/>
        </p:nvSpPr>
        <p:spPr>
          <a:xfrm>
            <a:off x="685800" y="3352800"/>
            <a:ext cx="10917238" cy="2154436"/>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b="1" dirty="0">
                <a:solidFill>
                  <a:srgbClr val="000000"/>
                </a:solidFill>
                <a:latin typeface="Segoe UI"/>
                <a:cs typeface="Segoe UI" pitchFamily="34" charset="0"/>
              </a:rPr>
              <a:t>Traditional Flow</a:t>
            </a:r>
          </a:p>
          <a:p>
            <a:pPr marL="800100" lvl="1" indent="-342900">
              <a:buFont typeface="Arial" panose="020B0604020202020204" pitchFamily="34" charset="0"/>
              <a:buChar char="•"/>
            </a:pPr>
            <a:r>
              <a:rPr kumimoji="0" lang="en-US" sz="2400" i="0" u="none" strike="noStrike" kern="1200" cap="none" spc="0" normalizeH="0" baseline="0" noProof="0" dirty="0">
                <a:ln>
                  <a:noFill/>
                </a:ln>
                <a:solidFill>
                  <a:srgbClr val="000000"/>
                </a:solidFill>
                <a:effectLst/>
                <a:uLnTx/>
                <a:uFillTx/>
                <a:latin typeface="Segoe UI"/>
                <a:cs typeface="Segoe UI" pitchFamily="34" charset="0"/>
              </a:rPr>
              <a:t>Fork -&gt; Clone -&gt; Branch -&gt; Commit -&gt; Push -&gt; PR -&gt; Merge -&gt; Delete</a:t>
            </a:r>
            <a:br>
              <a:rPr kumimoji="0" lang="en-US" sz="2400" i="0" u="none" strike="noStrike" kern="1200" cap="none" spc="0" normalizeH="0" baseline="0" noProof="0" dirty="0">
                <a:ln>
                  <a:noFill/>
                </a:ln>
                <a:solidFill>
                  <a:srgbClr val="000000"/>
                </a:solidFill>
                <a:effectLst/>
                <a:uLnTx/>
                <a:uFillTx/>
                <a:latin typeface="Segoe UI"/>
                <a:cs typeface="Segoe UI" pitchFamily="34" charset="0"/>
              </a:rPr>
            </a:br>
            <a:endParaRPr kumimoji="0" lang="en-US" sz="2400" i="0" u="none" strike="noStrike" kern="1200" cap="none" spc="0" normalizeH="0" baseline="0" noProof="0" dirty="0">
              <a:ln>
                <a:noFill/>
              </a:ln>
              <a:solidFill>
                <a:srgbClr val="000000"/>
              </a:solidFill>
              <a:effectLst/>
              <a:uLnTx/>
              <a:uFillTx/>
              <a:latin typeface="Segoe UI"/>
              <a:cs typeface="Segoe UI" pitchFamily="34" charset="0"/>
            </a:endParaRPr>
          </a:p>
          <a:p>
            <a:pPr marL="342900" indent="-342900" algn="l">
              <a:buFont typeface="Arial" panose="020B0604020202020204" pitchFamily="34" charset="0"/>
              <a:buChar char="•"/>
            </a:pPr>
            <a:r>
              <a:rPr lang="en-US" sz="2400" b="1" dirty="0" err="1">
                <a:solidFill>
                  <a:srgbClr val="000000"/>
                </a:solidFill>
                <a:latin typeface="Segoe UI"/>
                <a:cs typeface="Segoe UI" pitchFamily="34" charset="0"/>
              </a:rPr>
              <a:t>Github.dev</a:t>
            </a:r>
            <a:r>
              <a:rPr lang="en-US" sz="2400" b="1" dirty="0">
                <a:solidFill>
                  <a:srgbClr val="000000"/>
                </a:solidFill>
                <a:latin typeface="Segoe UI"/>
                <a:cs typeface="Segoe UI" pitchFamily="34" charset="0"/>
              </a:rPr>
              <a:t> Flow</a:t>
            </a:r>
          </a:p>
          <a:p>
            <a:pPr marL="800100" lvl="1" indent="-342900">
              <a:buFont typeface="Arial" panose="020B0604020202020204" pitchFamily="34" charset="0"/>
              <a:buChar char="•"/>
            </a:pPr>
            <a:r>
              <a:rPr kumimoji="0" lang="en-US" sz="2400" i="0" u="none" strike="noStrike" kern="1200" cap="none" spc="0" normalizeH="0" baseline="0" noProof="0" dirty="0">
                <a:ln>
                  <a:noFill/>
                </a:ln>
                <a:solidFill>
                  <a:srgbClr val="000000"/>
                </a:solidFill>
                <a:effectLst/>
                <a:uLnTx/>
                <a:uFillTx/>
                <a:latin typeface="Segoe UI"/>
                <a:cs typeface="Segoe UI" pitchFamily="34" charset="0"/>
              </a:rPr>
              <a:t>Fork -&gt; </a:t>
            </a:r>
            <a:r>
              <a:rPr kumimoji="0" lang="en-US" sz="2400" i="0" u="none" strike="noStrike" kern="1200" cap="none" spc="0" normalizeH="0" baseline="0" noProof="0" dirty="0" err="1">
                <a:ln>
                  <a:noFill/>
                </a:ln>
                <a:solidFill>
                  <a:srgbClr val="000000"/>
                </a:solidFill>
                <a:effectLst/>
                <a:uLnTx/>
                <a:uFillTx/>
                <a:latin typeface="Segoe UI"/>
                <a:cs typeface="Segoe UI" pitchFamily="34" charset="0"/>
              </a:rPr>
              <a:t>github.dev</a:t>
            </a:r>
            <a:r>
              <a:rPr kumimoji="0" lang="en-US" sz="2400" i="0" u="none" strike="noStrike" kern="1200" cap="none" spc="0" normalizeH="0" baseline="0" noProof="0" dirty="0">
                <a:ln>
                  <a:noFill/>
                </a:ln>
                <a:solidFill>
                  <a:srgbClr val="000000"/>
                </a:solidFill>
                <a:effectLst/>
                <a:uLnTx/>
                <a:uFillTx/>
                <a:latin typeface="Segoe UI"/>
                <a:cs typeface="Segoe UI" pitchFamily="34" charset="0"/>
              </a:rPr>
              <a:t> -&gt; Branch -&gt; Commit -&gt; PR -&gt; Merge -&gt; Delete</a:t>
            </a:r>
            <a:endParaRPr lang="en-US" sz="2000" dirty="0"/>
          </a:p>
          <a:p>
            <a:pPr marL="342900" indent="-342900">
              <a:buFont typeface="Arial" panose="020B0604020202020204" pitchFamily="34" charset="0"/>
              <a:buChar char="•"/>
            </a:pPr>
            <a:endParaRPr lang="en-US"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55</TotalTime>
  <Words>2818</Words>
  <Application>Microsoft Office PowerPoint</Application>
  <PresentationFormat>Widescreen</PresentationFormat>
  <Paragraphs>251</Paragraphs>
  <Slides>28</Slides>
  <Notes>25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28</vt:i4>
      </vt:variant>
    </vt:vector>
  </HeadingPairs>
  <TitlesOfParts>
    <vt:vector size="39" baseType="lpstr">
      <vt:lpstr>Arial</vt:lpstr>
      <vt:lpstr>Calibri</vt:lpstr>
      <vt:lpstr>Consolas</vt:lpstr>
      <vt:lpstr>Segoe UI</vt:lpstr>
      <vt:lpstr>Segoe UI (Body)</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GitHub</vt:lpstr>
      <vt:lpstr>Prerequisites</vt:lpstr>
      <vt:lpstr>Learning objectives</vt:lpstr>
      <vt:lpstr>Agenda</vt:lpstr>
      <vt:lpstr>Introduction</vt:lpstr>
      <vt:lpstr>Introduction</vt:lpstr>
      <vt:lpstr>What is GitHub?</vt:lpstr>
      <vt:lpstr>The GitHub flow</vt:lpstr>
      <vt:lpstr>Git and GitHub</vt:lpstr>
      <vt:lpstr>Branches</vt:lpstr>
      <vt:lpstr>Commits</vt:lpstr>
      <vt:lpstr>Pull Requests</vt:lpstr>
      <vt:lpstr>Cloning and forking</vt:lpstr>
      <vt:lpstr>GitHub.dev Features</vt:lpstr>
      <vt:lpstr>MS Edge Pre-configuration</vt:lpstr>
      <vt:lpstr>Workshop walk-through</vt:lpstr>
      <vt:lpstr>Quiz</vt:lpstr>
      <vt:lpstr>Question 1</vt:lpstr>
      <vt:lpstr>Question 1</vt:lpstr>
      <vt:lpstr>Question 2</vt:lpstr>
      <vt:lpstr>Question 2</vt:lpstr>
      <vt:lpstr>Question 3</vt:lpstr>
      <vt:lpstr>Question 3</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Anjum Rashid</cp:lastModifiedBy>
  <cp:revision>38</cp:revision>
  <cp:lastPrinted>2022-01-28T15:53:52Z</cp:lastPrinted>
  <dcterms:created xsi:type="dcterms:W3CDTF">2022-01-28T15:53:52Z</dcterms:created>
  <dcterms:modified xsi:type="dcterms:W3CDTF">2023-06-06T18:55:46Z</dcterms:modified>
</cp:coreProperties>
</file>