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slideLayouts/slideLayout1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26.svg" ContentType="image/svg+xml"/>
  <Override PartName="/ppt/media/image28.svg" ContentType="image/svg+xml"/>
  <Override PartName="/ppt/media/image30.svg" ContentType="image/svg+xml"/>
  <Override PartName="/ppt/media/image32.svg" ContentType="image/sv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 id="2147485219" r:id="rId5"/>
  </p:sldMasterIdLst>
  <p:notesMasterIdLst>
    <p:notesMasterId r:id="rId28"/>
  </p:notesMasterIdLst>
  <p:sldIdLst>
    <p:sldId id="258" r:id="rId6"/>
    <p:sldId id="311" r:id="rId7"/>
    <p:sldId id="264" r:id="rId8"/>
    <p:sldId id="270" r:id="rId9"/>
    <p:sldId id="272" r:id="rId10"/>
    <p:sldId id="282" r:id="rId11"/>
    <p:sldId id="280" r:id="rId12"/>
    <p:sldId id="284" r:id="rId13"/>
    <p:sldId id="286" r:id="rId14"/>
    <p:sldId id="288" r:id="rId15"/>
    <p:sldId id="312" r:id="rId16"/>
    <p:sldId id="313" r:id="rId17"/>
    <p:sldId id="292" r:id="rId18"/>
    <p:sldId id="294" r:id="rId19"/>
    <p:sldId id="296" r:id="rId20"/>
    <p:sldId id="298" r:id="rId21"/>
    <p:sldId id="300" r:id="rId22"/>
    <p:sldId id="302" r:id="rId23"/>
    <p:sldId id="304" r:id="rId24"/>
    <p:sldId id="306" r:id="rId25"/>
    <p:sldId id="314" r:id="rId26"/>
    <p:sldId id="310"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15" autoAdjust="0"/>
  </p:normalViewPr>
  <p:slideViewPr>
    <p:cSldViewPr>
      <p:cViewPr varScale="1">
        <p:scale>
          <a:sx n="101" d="100"/>
          <a:sy n="101" d="100"/>
        </p:scale>
        <p:origin x="990" y="108"/>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C3125-EDA2-429B-9C34-12DF85AA8072}" type="datetimeFigureOut">
              <a:t>08/02/2023</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67EA5-A34E-422F-AD60-745906E13B54}"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n-us/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a:t>
            </a:r>
            <a:r>
              <a:rPr lang="en-US">
                <a:hlinkClick r:id="rId3"/>
              </a:rPr>
              <a:t>Explore and analyze data with R - Learn | Microsoft Docs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22627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A binary classification model predicts probability for two classes.</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A binary classification model predicts probability for two classes.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Use the parsnip::predict.model_fit() method for inferencing labels for new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Use the parsnip::predict.model_fit() method for inferencing labels for new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The recall metric indicates the percentage of actual positive cases that the classifier correctly identified.</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The recall metric indicates the percentage of actual positive cases that the classifier correctly identified.</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337243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Classification is a form of machine learning in which you train a model to predict which category an item belongs to. For example, a health clinic might use diagnostic data such as a patient's height, weight, blood pressure, or blood-glucose level to predict whether the patient is diabetic.</a:t>
            </a:r>
            <a:endParaRPr lang="it-IT" dirty="0"/>
          </a:p>
          <a:p>
            <a:pPr>
              <a:spcBef>
                <a:spcPct val="43750"/>
              </a:spcBef>
              <a:spcAft>
                <a:spcPct val="43750"/>
              </a:spcAft>
            </a:pPr>
            <a:endParaRPr lang="it-IT"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Classification is an example of a supervised machine learning technique, which means that it relies on data that includes known feature values (for example, diagnostic measurements for patients) as well as known label values (for example, a classification of non-diabetic or diabetic). You use a classification algorithm to fit a subset of the data to a function that can calculate the probability for each class label from the feature values. You use the remaining data to evaluate the model by comparing the predictions that it generates from the features to the known class labels.</a:t>
            </a:r>
            <a:endParaRPr dirty="0"/>
          </a:p>
          <a:p>
            <a:endParaRPr dirty="0"/>
          </a:p>
          <a:p>
            <a:pPr>
              <a:spcBef>
                <a:spcPct val="43750"/>
              </a:spcBef>
              <a:spcAft>
                <a:spcPct val="43750"/>
              </a:spcAft>
            </a:pPr>
            <a:r>
              <a:rPr dirty="0"/>
              <a:t>Categorical data has distinct </a:t>
            </a:r>
            <a:r>
              <a:rPr i="1" dirty="0"/>
              <a:t>classes</a:t>
            </a:r>
            <a:r>
              <a:rPr dirty="0"/>
              <a:t>, rather than numeric values. Some kinds of data can be either numeric or categorical. For example, race completion times could be measured in seconds or minutes, or the times could be separated into classes called </a:t>
            </a:r>
            <a:r>
              <a:rPr i="1" dirty="0"/>
              <a:t>fast</a:t>
            </a:r>
            <a:r>
              <a:rPr dirty="0"/>
              <a:t>, </a:t>
            </a:r>
            <a:r>
              <a:rPr i="1" dirty="0"/>
              <a:t>medium</a:t>
            </a:r>
            <a:r>
              <a:rPr dirty="0"/>
              <a:t>, and </a:t>
            </a:r>
            <a:r>
              <a:rPr i="1" dirty="0"/>
              <a:t>slow</a:t>
            </a:r>
            <a:r>
              <a:rPr dirty="0"/>
              <a:t>. Other kinds of data can only be categorical. For example, a shape can be categorized only as, say, </a:t>
            </a:r>
            <a:r>
              <a:rPr i="1" dirty="0"/>
              <a:t>circle</a:t>
            </a:r>
            <a:r>
              <a:rPr dirty="0"/>
              <a:t>, </a:t>
            </a:r>
            <a:r>
              <a:rPr i="1" dirty="0"/>
              <a:t>triangle</a:t>
            </a:r>
            <a:r>
              <a:rPr dirty="0"/>
              <a:t>, or </a:t>
            </a:r>
            <a:r>
              <a:rPr i="1" dirty="0"/>
              <a:t>square</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Let's explore a simple example to help explain the key principles. Suppose you have the following patient data, which consists of a single feature (blood-glucose level) and a class label (0 for non-diabetic, 1 for diabetic).</a:t>
            </a:r>
          </a:p>
          <a:p>
            <a:endParaRPr dirty="0"/>
          </a:p>
          <a:p>
            <a:pPr>
              <a:spcBef>
                <a:spcPct val="43750"/>
              </a:spcBef>
              <a:spcAft>
                <a:spcPct val="43750"/>
              </a:spcAft>
            </a:pPr>
            <a:r>
              <a:rPr dirty="0"/>
              <a:t>Let's use the first eight observations to train a classification model. Start by plotting the blood-glucose feature (x-axis) and the predicted diabetic label (y-axis).</a:t>
            </a:r>
          </a:p>
          <a:p>
            <a:endParaRPr dirty="0"/>
          </a:p>
          <a:p>
            <a:pPr>
              <a:spcBef>
                <a:spcPct val="43750"/>
              </a:spcBef>
              <a:spcAft>
                <a:spcPct val="43750"/>
              </a:spcAft>
            </a:pPr>
            <a:r>
              <a:rPr dirty="0"/>
              <a:t>What you need is a function that calculates a probability value for </a:t>
            </a:r>
            <a:r>
              <a:rPr i="1" dirty="0"/>
              <a:t>y</a:t>
            </a:r>
            <a:r>
              <a:rPr dirty="0"/>
              <a:t> based on </a:t>
            </a:r>
            <a:r>
              <a:rPr i="1" dirty="0"/>
              <a:t>x</a:t>
            </a:r>
            <a:r>
              <a:rPr dirty="0"/>
              <a:t>. That is, you need the function </a:t>
            </a:r>
            <a:r>
              <a:rPr i="1" dirty="0"/>
              <a:t>f(x) = y</a:t>
            </a:r>
            <a:r>
              <a:rPr dirty="0"/>
              <a:t>. You can see from the chart that patients with a low blood-glucose level are all non-diabetic, and patients with a higher blood-glucose level are diabetic.</a:t>
            </a:r>
          </a:p>
          <a:p>
            <a:endParaRPr dirty="0"/>
          </a:p>
          <a:p>
            <a:pPr>
              <a:spcBef>
                <a:spcPct val="43750"/>
              </a:spcBef>
              <a:spcAft>
                <a:spcPct val="43750"/>
              </a:spcAft>
            </a:pPr>
            <a:r>
              <a:rPr dirty="0"/>
              <a:t>It seems that the higher the blood-glucose level, the more probable it is that a patient is diabetic, with the inflection point being somewhere between 100 and 110. You need to fit a function that calculates a value between 0 and 1 for y to these values.</a:t>
            </a:r>
          </a:p>
          <a:p>
            <a:endParaRPr dirty="0"/>
          </a:p>
          <a:p>
            <a:pPr>
              <a:spcBef>
                <a:spcPct val="43750"/>
              </a:spcBef>
              <a:spcAft>
                <a:spcPct val="43750"/>
              </a:spcAft>
            </a:pPr>
            <a:r>
              <a:rPr dirty="0"/>
              <a:t>One such function is a logistic function, which forms a sigmoidal (S-shaped) curve, like this:</a:t>
            </a:r>
          </a:p>
          <a:p>
            <a:endParaRPr dirty="0"/>
          </a:p>
          <a:p>
            <a:pPr>
              <a:spcBef>
                <a:spcPct val="43750"/>
              </a:spcBef>
              <a:spcAft>
                <a:spcPct val="43750"/>
              </a:spcAft>
            </a:pPr>
            <a:r>
              <a:rPr dirty="0"/>
              <a:t>Now you can use the function to calculate a probability value that </a:t>
            </a:r>
            <a:r>
              <a:rPr i="1" dirty="0"/>
              <a:t>y</a:t>
            </a:r>
            <a:r>
              <a:rPr dirty="0"/>
              <a:t> is positive, meaning that the patient is diabetic, from any value of </a:t>
            </a:r>
            <a:r>
              <a:rPr i="1" dirty="0"/>
              <a:t>x</a:t>
            </a:r>
            <a:r>
              <a:rPr dirty="0"/>
              <a:t> by finding the point on the function line for </a:t>
            </a:r>
            <a:r>
              <a:rPr i="1" dirty="0"/>
              <a:t>x</a:t>
            </a:r>
            <a:r>
              <a:rPr dirty="0"/>
              <a:t>. You can set a threshold value of 0.5 as the cutoff point for the class label prediction.</a:t>
            </a:r>
          </a:p>
          <a:p>
            <a:endParaRPr dirty="0"/>
          </a:p>
          <a:p>
            <a:pPr>
              <a:spcBef>
                <a:spcPct val="43750"/>
              </a:spcBef>
              <a:spcAft>
                <a:spcPct val="43750"/>
              </a:spcAft>
            </a:pPr>
            <a:r>
              <a:rPr dirty="0"/>
              <a:t>Let's test it with the data values we've held back:</a:t>
            </a:r>
          </a:p>
          <a:p>
            <a:endParaRPr dirty="0"/>
          </a:p>
          <a:p>
            <a:pPr>
              <a:spcBef>
                <a:spcPct val="43750"/>
              </a:spcBef>
              <a:spcAft>
                <a:spcPct val="43750"/>
              </a:spcAft>
            </a:pPr>
            <a:r>
              <a:rPr dirty="0"/>
              <a:t>Points plotted below the threshold line yield a predicted class of 0 (non-diabetic), and points above the line are predicted as 1 (diabetic).</a:t>
            </a:r>
          </a:p>
          <a:p>
            <a:endParaRPr dirty="0"/>
          </a:p>
          <a:p>
            <a:pPr>
              <a:spcBef>
                <a:spcPct val="43750"/>
              </a:spcBef>
              <a:spcAft>
                <a:spcPct val="43750"/>
              </a:spcAft>
            </a:pPr>
            <a:r>
              <a:rPr dirty="0"/>
              <a:t>Now you can compare the label predictions based on the logistic function encapsulated in the model (which we'll call </a:t>
            </a:r>
            <a:r>
              <a:rPr i="1" dirty="0"/>
              <a:t>ŷ</a:t>
            </a:r>
            <a:r>
              <a:rPr dirty="0"/>
              <a:t>, or "y-hat") to the actual class labels (</a:t>
            </a:r>
            <a:r>
              <a:rPr i="1" dirty="0"/>
              <a:t>y</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rPr dirty="0"/>
              <a:t>The training accuracy of a classification model is much less important than how well that model works when it's given new, unseen data. After all, you train models so that they can be used on new data that you find in the real world. So, after you've trained a classification model, you should evaluate how well it performs on a set of new, unseen data.</a:t>
            </a:r>
            <a:endParaRPr lang="it-IT" dirty="0"/>
          </a:p>
          <a:p>
            <a:endParaRPr lang="it-IT" dirty="0"/>
          </a:p>
          <a:p>
            <a:pPr>
              <a:spcBef>
                <a:spcPct val="43750"/>
              </a:spcBef>
              <a:spcAft>
                <a:spcPct val="43750"/>
              </a:spcAft>
            </a:pPr>
            <a:r>
              <a:rPr dirty="0"/>
              <a:t>Earlier, you created a model that predicts whether a patient has diabetes based on their blood glucose level. Now, if you apply this model to some data that wasn't part of the training set, you get the following predictions:</a:t>
            </a:r>
          </a:p>
          <a:p>
            <a:endParaRPr lang="it-IT" dirty="0"/>
          </a:p>
          <a:p>
            <a:r>
              <a:rPr lang="it-IT" i="1" dirty="0"/>
              <a:t>[Table was here]</a:t>
            </a:r>
          </a:p>
          <a:p>
            <a:endParaRPr lang="it-IT" i="1" dirty="0"/>
          </a:p>
          <a:p>
            <a:pPr>
              <a:spcBef>
                <a:spcPct val="43750"/>
              </a:spcBef>
              <a:spcAft>
                <a:spcPct val="43750"/>
              </a:spcAft>
            </a:pPr>
            <a:r>
              <a:rPr dirty="0"/>
              <a:t>Recall that </a:t>
            </a:r>
            <a:r>
              <a:rPr i="1" dirty="0"/>
              <a:t>x</a:t>
            </a:r>
            <a:r>
              <a:rPr dirty="0"/>
              <a:t> refers to blood glucose level, </a:t>
            </a:r>
            <a:r>
              <a:rPr i="1" dirty="0"/>
              <a:t>y</a:t>
            </a:r>
            <a:r>
              <a:rPr dirty="0"/>
              <a:t> refers to whether the patient is actually diabetic, and </a:t>
            </a:r>
            <a:r>
              <a:rPr i="1" dirty="0"/>
              <a:t>ŷ</a:t>
            </a:r>
            <a:r>
              <a:rPr dirty="0"/>
              <a:t> refers to the model's prediction as to whether the patient is diabetic.</a:t>
            </a:r>
          </a:p>
          <a:p>
            <a:endParaRPr lang="it-IT" dirty="0"/>
          </a:p>
          <a:p>
            <a:pPr>
              <a:spcBef>
                <a:spcPct val="43750"/>
              </a:spcBef>
              <a:spcAft>
                <a:spcPct val="43750"/>
              </a:spcAft>
            </a:pPr>
            <a:r>
              <a:rPr dirty="0"/>
              <a:t>Simply calculating the number of correct predictions is sometimes misleading or too simplistic to help you understand the kinds of errors it will make in the real world. To get more detailed information, you can tabulate the results in a structure called a </a:t>
            </a:r>
            <a:r>
              <a:rPr i="1" dirty="0"/>
              <a:t>confusion matrix</a:t>
            </a:r>
            <a:r>
              <a:rPr dirty="0"/>
              <a:t>, as shown here:</a:t>
            </a:r>
            <a:endParaRPr lang="it-IT" dirty="0"/>
          </a:p>
          <a:p>
            <a:endParaRPr lang="it-IT" dirty="0"/>
          </a:p>
          <a:p>
            <a:pPr>
              <a:spcBef>
                <a:spcPct val="43750"/>
              </a:spcBef>
              <a:spcAft>
                <a:spcPct val="43750"/>
              </a:spcAft>
            </a:pPr>
            <a:r>
              <a:rPr dirty="0"/>
              <a:t>The confusion matrix shows the total number of cases where:</a:t>
            </a:r>
          </a:p>
          <a:p>
            <a:endParaRPr dirty="0"/>
          </a:p>
          <a:p>
            <a:r>
              <a:rPr dirty="0"/>
              <a:t>The model predicted 0 and the actual label is 0 (true negatives [TN], top left)</a:t>
            </a:r>
          </a:p>
          <a:p>
            <a:endParaRPr dirty="0"/>
          </a:p>
          <a:p>
            <a:r>
              <a:rPr dirty="0"/>
              <a:t>The model predicted 1 and the actual label is 1 (true positives [TP], bottom right)</a:t>
            </a:r>
          </a:p>
          <a:p>
            <a:endParaRPr dirty="0"/>
          </a:p>
          <a:p>
            <a:r>
              <a:rPr dirty="0"/>
              <a:t>The model predicted 0 and the actual label is 1 (false negatives [FN], bottom left)</a:t>
            </a:r>
          </a:p>
          <a:p>
            <a:endParaRPr dirty="0"/>
          </a:p>
          <a:p>
            <a:r>
              <a:rPr dirty="0"/>
              <a:t>The model predicted 1 and the actual label is 0 (false positives [FP], top right)</a:t>
            </a:r>
          </a:p>
          <a:p>
            <a:endParaRPr dirty="0"/>
          </a:p>
          <a:p>
            <a:pPr>
              <a:spcBef>
                <a:spcPct val="43750"/>
              </a:spcBef>
              <a:spcAft>
                <a:spcPct val="43750"/>
              </a:spcAft>
            </a:pPr>
            <a:r>
              <a:rPr dirty="0"/>
              <a:t>The cells in the confusion matrix are often shaded so that higher values have a deeper shade. This makes it easier to see a strong diagonal trend from top-left to bottom-right, highlighting the cells where the predicted value and actual value are the same.</a:t>
            </a:r>
          </a:p>
          <a:p>
            <a:endParaRPr dirty="0"/>
          </a:p>
          <a:p>
            <a:pPr>
              <a:spcBef>
                <a:spcPct val="43750"/>
              </a:spcBef>
              <a:spcAft>
                <a:spcPct val="43750"/>
              </a:spcAft>
            </a:pPr>
            <a:r>
              <a:rPr dirty="0"/>
              <a:t>From these core values, you can calculate a range of other metrics that can help you evaluate the performance of the model. For example:</a:t>
            </a:r>
          </a:p>
          <a:p>
            <a:endParaRPr dirty="0"/>
          </a:p>
          <a:p>
            <a:r>
              <a:rPr b="1" dirty="0"/>
              <a:t>Accuracy</a:t>
            </a:r>
            <a:r>
              <a:rPr dirty="0"/>
              <a:t>: </a:t>
            </a:r>
            <a:r>
              <a:rPr i="1" dirty="0"/>
              <a:t>(TP+TN)/(TP+TN+FP+FN)</a:t>
            </a:r>
            <a:r>
              <a:rPr dirty="0"/>
              <a:t>; of all the predictions, how many were correct?</a:t>
            </a:r>
          </a:p>
          <a:p>
            <a:endParaRPr dirty="0"/>
          </a:p>
          <a:p>
            <a:r>
              <a:rPr b="1" dirty="0"/>
              <a:t>Recall</a:t>
            </a:r>
            <a:r>
              <a:rPr dirty="0"/>
              <a:t>: </a:t>
            </a:r>
            <a:r>
              <a:rPr i="1" dirty="0"/>
              <a:t>TP/(TP+FN)</a:t>
            </a:r>
            <a:r>
              <a:rPr dirty="0"/>
              <a:t>; of all the cases that are positive, how many did the model identify?</a:t>
            </a:r>
          </a:p>
          <a:p>
            <a:endParaRPr dirty="0"/>
          </a:p>
          <a:p>
            <a:r>
              <a:rPr b="1" dirty="0"/>
              <a:t>Precision</a:t>
            </a:r>
            <a:r>
              <a:rPr dirty="0"/>
              <a:t>: </a:t>
            </a:r>
            <a:r>
              <a:rPr i="1" dirty="0"/>
              <a:t>TP/(TP+FP)</a:t>
            </a:r>
            <a:r>
              <a:rPr dirty="0"/>
              <a:t>; of all the cases that the model predicted to be positive, how many actually are positive?</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5000" lnSpcReduction="20000"/>
          </a:bodyPr>
          <a:lstStyle/>
          <a:p>
            <a:pPr>
              <a:spcBef>
                <a:spcPct val="43750"/>
              </a:spcBef>
              <a:spcAft>
                <a:spcPct val="43750"/>
              </a:spcAft>
            </a:pPr>
            <a:r>
              <a:rPr dirty="0"/>
              <a:t>It's also possible</a:t>
            </a:r>
            <a:r>
              <a:rPr lang="en-US" dirty="0"/>
              <a:t> to create </a:t>
            </a:r>
            <a:r>
              <a:rPr lang="en-US" i="1" dirty="0"/>
              <a:t>multiclass</a:t>
            </a:r>
            <a:r>
              <a:rPr lang="en-US" dirty="0"/>
              <a:t> classification models, in which there are more than two possible classes. </a:t>
            </a:r>
          </a:p>
          <a:p>
            <a:pPr>
              <a:spcBef>
                <a:spcPct val="43750"/>
              </a:spcBef>
              <a:spcAft>
                <a:spcPct val="43750"/>
              </a:spcAft>
            </a:pPr>
            <a:endParaRPr lang="en-US" dirty="0"/>
          </a:p>
          <a:p>
            <a:pPr>
              <a:spcBef>
                <a:spcPct val="43750"/>
              </a:spcBef>
              <a:spcAft>
                <a:spcPct val="43750"/>
              </a:spcAft>
            </a:pPr>
            <a:r>
              <a:rPr lang="en-US" dirty="0"/>
              <a:t>Multiclass classification can be thought of as a combination of multiple binary classifiers. There are two ways in which you can approach the problem:</a:t>
            </a:r>
          </a:p>
          <a:p>
            <a:endParaRPr lang="en-US" dirty="0"/>
          </a:p>
          <a:p>
            <a:pPr>
              <a:spcBef>
                <a:spcPct val="43750"/>
              </a:spcBef>
              <a:spcAft>
                <a:spcPct val="43750"/>
              </a:spcAft>
            </a:pPr>
            <a:r>
              <a:rPr lang="en-US" b="1" dirty="0"/>
              <a:t>One-vs-Rest (OVR)</a:t>
            </a:r>
            <a:r>
              <a:rPr lang="en-US" dirty="0"/>
              <a:t>, in which a classifier is created for each possible class value, with a positive outcome for cases where the prediction is a certain class, and a negative outcome for cases where the prediction is any other class. For example, a classification problem with 3 possible shape classes (</a:t>
            </a:r>
            <a:r>
              <a:rPr lang="en-US" i="1" dirty="0"/>
              <a:t>square</a:t>
            </a:r>
            <a:r>
              <a:rPr lang="en-US" dirty="0"/>
              <a:t>, </a:t>
            </a:r>
            <a:r>
              <a:rPr lang="en-US" i="1" dirty="0"/>
              <a:t>circle</a:t>
            </a:r>
            <a:r>
              <a:rPr lang="en-US" dirty="0"/>
              <a:t>, </a:t>
            </a:r>
            <a:r>
              <a:rPr lang="en-US" i="1" dirty="0"/>
              <a:t>triangle</a:t>
            </a:r>
            <a:r>
              <a:rPr lang="en-US" dirty="0"/>
              <a:t>, </a:t>
            </a:r>
            <a:r>
              <a:rPr lang="en-US" i="1" dirty="0"/>
              <a:t>hexagon</a:t>
            </a:r>
            <a:r>
              <a:rPr lang="en-US" dirty="0"/>
              <a:t>) would require four classifiers that predict:</a:t>
            </a:r>
          </a:p>
          <a:p>
            <a:endParaRPr lang="en-US" dirty="0"/>
          </a:p>
          <a:p>
            <a:r>
              <a:rPr lang="en-US" dirty="0"/>
              <a:t>Square or not</a:t>
            </a:r>
          </a:p>
          <a:p>
            <a:endParaRPr lang="en-US" dirty="0"/>
          </a:p>
          <a:p>
            <a:r>
              <a:rPr lang="en-US" dirty="0"/>
              <a:t>Circle or not</a:t>
            </a:r>
          </a:p>
          <a:p>
            <a:endParaRPr lang="en-US" dirty="0"/>
          </a:p>
          <a:p>
            <a:r>
              <a:rPr lang="en-US" dirty="0"/>
              <a:t>Triangle or not</a:t>
            </a:r>
          </a:p>
          <a:p>
            <a:endParaRPr lang="en-US" dirty="0"/>
          </a:p>
          <a:p>
            <a:pPr>
              <a:spcBef>
                <a:spcPct val="43750"/>
              </a:spcBef>
              <a:spcAft>
                <a:spcPct val="43750"/>
              </a:spcAft>
            </a:pPr>
            <a:r>
              <a:rPr lang="en-US" b="1" dirty="0"/>
              <a:t>One-vs-One (OVO)</a:t>
            </a:r>
            <a:r>
              <a:rPr lang="en-US" dirty="0"/>
              <a:t>, in which a classifier for each possible pair of classes is created. The classification problem with 3 shape classes would require the following binary classifiers:</a:t>
            </a:r>
          </a:p>
          <a:p>
            <a:endParaRPr lang="en-US" dirty="0"/>
          </a:p>
          <a:p>
            <a:r>
              <a:rPr lang="en-US" dirty="0"/>
              <a:t>Square or circle</a:t>
            </a:r>
          </a:p>
          <a:p>
            <a:endParaRPr lang="en-US" dirty="0"/>
          </a:p>
          <a:p>
            <a:r>
              <a:rPr lang="en-US" dirty="0"/>
              <a:t>Square or triangle</a:t>
            </a:r>
          </a:p>
          <a:p>
            <a:endParaRPr lang="en-US" dirty="0"/>
          </a:p>
          <a:p>
            <a:r>
              <a:rPr lang="en-US" dirty="0"/>
              <a:t>Circle or triangle</a:t>
            </a:r>
          </a:p>
          <a:p>
            <a:endParaRPr lang="en-US" dirty="0"/>
          </a:p>
          <a:p>
            <a:pPr>
              <a:spcBef>
                <a:spcPct val="43750"/>
              </a:spcBef>
              <a:spcAft>
                <a:spcPct val="43750"/>
              </a:spcAft>
            </a:pPr>
            <a:r>
              <a:rPr lang="en-US" dirty="0"/>
              <a:t>In both approaches, the overall model must take into account all these predictions to determine which single category the item belongs to.</a:t>
            </a:r>
          </a:p>
          <a:p>
            <a:endParaRPr lang="en-US" dirty="0"/>
          </a:p>
          <a:p>
            <a:pPr>
              <a:spcBef>
                <a:spcPct val="43750"/>
              </a:spcBef>
              <a:spcAft>
                <a:spcPct val="43750"/>
              </a:spcAft>
            </a:pPr>
            <a:r>
              <a:rPr lang="en-US" dirty="0"/>
              <a:t>Fortunately, in most machine-learning frameworks, including </a:t>
            </a:r>
            <a:r>
              <a:rPr lang="en-US" dirty="0" err="1"/>
              <a:t>tidymodels</a:t>
            </a:r>
            <a:r>
              <a:rPr lang="en-US" dirty="0"/>
              <a:t>, implementing a multiclass classification model is not significantly more complex than implementing a binary classification.</a:t>
            </a:r>
          </a:p>
          <a:p>
            <a:pPr>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D1F42EBA-CB27-4773-80DB-C4B9CDEFBD7A}" type="datetimeFigureOut">
              <a:rPr lang="en-US" smtClean="0"/>
              <a:t>2/8/2023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C3F2981-DD28-4207-909C-45A199781508}" type="datetimeFigureOut">
              <a:rPr lang="en-US" smtClean="0"/>
              <a:t>2/8/2023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A929F91-B1C5-4A86-BD91-06FBFA729BDA}" type="datetimeFigureOut">
              <a:rPr lang="en-US" smtClean="0"/>
              <a:t>2/8/2023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886038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FCA79B6-0446-4132-8426-C4553EEF65B1}" type="datetimeFigureOut">
              <a:rPr lang="en-US" smtClean="0"/>
              <a:t>2/8/2023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8FB96B2-9DF3-42FC-AB9C-ED0AD5C66F12}" type="datetimeFigureOut">
              <a:rPr lang="en-US" smtClean="0"/>
              <a:t>2/8/2023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F3B4C86-154F-4FCB-B608-E29437D2FA83}" type="datetimeFigureOut">
              <a:rPr lang="en-US" smtClean="0"/>
              <a:t>2/8/2023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31272EB8-6527-41A4-8C22-D79F60E2C602}" type="datetimeFigureOut">
              <a:rPr lang="en-US" smtClean="0"/>
              <a:t>2/8/2023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DCD8E45-C64C-4139-A621-FAF9FB640389}" type="datetimeFigureOut">
              <a:rPr lang="en-US" smtClean="0"/>
              <a:t>2/8/2023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9D232E31-62D7-46FD-8666-9D2B82C32C29}" type="datetimeFigureOut">
              <a:rPr lang="en-US" smtClean="0"/>
              <a:t>2/8/2023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A275B10-A1AB-4F56-9A9E-BAB052226130}" type="datetimeFigureOut">
              <a:rPr lang="en-US" smtClean="0"/>
              <a:t>2/8/2023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E818E30-66DD-462B-B161-2B9D4F6EA7A6}" type="datetimeFigureOut">
              <a:rPr lang="en-US" smtClean="0"/>
              <a:t>2/8/2023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2/8/2023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29" r:id="rId35"/>
    <p:sldLayoutId id="2147485220" r:id="rId36"/>
    <p:sldLayoutId id="2147485221" r:id="rId37"/>
    <p:sldLayoutId id="2147485222" r:id="rId38"/>
    <p:sldLayoutId id="2147485223" r:id="rId39"/>
    <p:sldLayoutId id="2147485224" r:id="rId40"/>
    <p:sldLayoutId id="2147485225" r:id="rId41"/>
    <p:sldLayoutId id="2147485230"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9882572"/>
      </p:ext>
    </p:extLst>
  </p:cSld>
  <p:clrMap bg1="dk1" tx1="lt1" bg2="dk2" tx2="lt2" accent1="accent1" accent2="accent2" accent3="accent3" accent4="accent4" accent5="accent5" accent6="accent6" hlink="hlink" folHlink="folHlink"/>
  <p:sldLayoutIdLst>
    <p:sldLayoutId id="2147485226"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3.png"/><Relationship Id="rId7" Type="http://schemas.openxmlformats.org/officeDocument/2006/relationships/hyperlink" Target="https://aka.ms/learn-classification-with-R" TargetMode="External"/><Relationship Id="rId12"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26.svg"/><Relationship Id="rId11" Type="http://schemas.openxmlformats.org/officeDocument/2006/relationships/image" Target="../media/image30.sv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aka.ms/learn-classification-with-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dirty="0"/>
              <a:t>Crear modelos de clasificación multiclase</a:t>
            </a:r>
            <a:endParaRPr lang="en-US" dirty="0"/>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También es posible crear modelos de clasificación multiclase, en los que hay más de dos clases posibles.</a:t>
            </a:r>
            <a:endParaRPr dirty="0"/>
          </a:p>
        </p:txBody>
      </p:sp>
      <p:sp>
        <p:nvSpPr>
          <p:cNvPr id="4" name="New shape"/>
          <p:cNvSpPr/>
          <p:nvPr/>
        </p:nvSpPr>
        <p:spPr>
          <a:xfrm>
            <a:off x="579925" y="2812343"/>
            <a:ext cx="4143648"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269240" algn="ctr">
              <a:spcBef>
                <a:spcPct val="20000"/>
              </a:spcBef>
              <a:spcAft>
                <a:spcPct val="20000"/>
              </a:spcAft>
            </a:pPr>
            <a:r>
              <a:rPr lang="es-MX" sz="2800" dirty="0">
                <a:solidFill>
                  <a:srgbClr val="000000"/>
                </a:solidFill>
              </a:rPr>
              <a:t>¿A qué clase pertenece esta figura?</a:t>
            </a:r>
            <a:endParaRPr sz="2800" dirty="0">
              <a:solidFill>
                <a:srgbClr val="000000"/>
              </a:solidFill>
            </a:endParaRPr>
          </a:p>
        </p:txBody>
      </p:sp>
      <p:sp>
        <p:nvSpPr>
          <p:cNvPr id="5" name="Flowchart: Process 4">
            <a:extLst>
              <a:ext uri="{FF2B5EF4-FFF2-40B4-BE49-F238E27FC236}">
                <a16:creationId xmlns:a16="http://schemas.microsoft.com/office/drawing/2014/main" id="{BC8D67A2-B7E8-2186-7D76-5F6426326BDD}"/>
              </a:ext>
            </a:extLst>
          </p:cNvPr>
          <p:cNvSpPr/>
          <p:nvPr/>
        </p:nvSpPr>
        <p:spPr bwMode="auto">
          <a:xfrm>
            <a:off x="760275" y="4171378"/>
            <a:ext cx="1080000" cy="10800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6" name="Oval 5">
            <a:extLst>
              <a:ext uri="{FF2B5EF4-FFF2-40B4-BE49-F238E27FC236}">
                <a16:creationId xmlns:a16="http://schemas.microsoft.com/office/drawing/2014/main" id="{E850069F-2804-329C-6C30-A81B8BBA64B7}"/>
              </a:ext>
            </a:extLst>
          </p:cNvPr>
          <p:cNvSpPr/>
          <p:nvPr/>
        </p:nvSpPr>
        <p:spPr bwMode="auto">
          <a:xfrm>
            <a:off x="2207568" y="4171378"/>
            <a:ext cx="1080000" cy="10800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7" name="Isosceles Triangle 6">
            <a:extLst>
              <a:ext uri="{FF2B5EF4-FFF2-40B4-BE49-F238E27FC236}">
                <a16:creationId xmlns:a16="http://schemas.microsoft.com/office/drawing/2014/main" id="{FA83F57E-394A-B139-09B4-DC2C1AFAFF1D}"/>
              </a:ext>
            </a:extLst>
          </p:cNvPr>
          <p:cNvSpPr/>
          <p:nvPr/>
        </p:nvSpPr>
        <p:spPr bwMode="auto">
          <a:xfrm>
            <a:off x="3654861" y="4152086"/>
            <a:ext cx="1080000" cy="1080000"/>
          </a:xfrm>
          <a:prstGeom prst="triangl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913404A8-EDF2-60BC-26D3-B9CC4B10C361}"/>
              </a:ext>
            </a:extLst>
          </p:cNvPr>
          <p:cNvSpPr txBox="1"/>
          <p:nvPr/>
        </p:nvSpPr>
        <p:spPr>
          <a:xfrm>
            <a:off x="7248128" y="2717800"/>
            <a:ext cx="4032448" cy="5293757"/>
          </a:xfrm>
          <a:prstGeom prst="rect">
            <a:avLst/>
          </a:prstGeom>
          <a:noFill/>
        </p:spPr>
        <p:txBody>
          <a:bodyPr wrap="square" lIns="0" tIns="0" rIns="0" bIns="0" rtlCol="0">
            <a:spAutoFit/>
          </a:bodyPr>
          <a:lstStyle/>
          <a:p>
            <a:pPr marL="514350" indent="-514350" algn="l">
              <a:buAutoNum type="arabicPeriod"/>
            </a:pPr>
            <a:r>
              <a:rPr lang="it-IT" sz="2800" b="1" dirty="0"/>
              <a:t>Uno-vs-Resto</a:t>
            </a:r>
          </a:p>
          <a:p>
            <a:pPr marL="914400" lvl="1" indent="-457200">
              <a:buFont typeface="Arial" panose="020B0604020202020204" pitchFamily="34" charset="0"/>
              <a:buChar char="•"/>
            </a:pPr>
            <a:r>
              <a:rPr lang="it-IT" sz="2400" b="1" dirty="0"/>
              <a:t> </a:t>
            </a:r>
            <a:r>
              <a:rPr lang="it-IT" sz="2400" dirty="0"/>
              <a:t>o no</a:t>
            </a:r>
          </a:p>
          <a:p>
            <a:pPr marL="914400" lvl="1" indent="-457200">
              <a:buFont typeface="Arial" panose="020B0604020202020204" pitchFamily="34" charset="0"/>
              <a:buChar char="•"/>
            </a:pPr>
            <a:r>
              <a:rPr lang="it-IT" sz="2400" dirty="0"/>
              <a:t> o no</a:t>
            </a:r>
          </a:p>
          <a:p>
            <a:pPr marL="914400" lvl="1" indent="-457200">
              <a:buFont typeface="Arial" panose="020B0604020202020204" pitchFamily="34" charset="0"/>
              <a:buChar char="•"/>
            </a:pPr>
            <a:r>
              <a:rPr lang="it-IT" sz="2400" dirty="0"/>
              <a:t> o no</a:t>
            </a:r>
          </a:p>
          <a:p>
            <a:pPr marL="457200" indent="-457200" algn="l">
              <a:buFont typeface="Arial" panose="020B0604020202020204" pitchFamily="34" charset="0"/>
              <a:buChar char="•"/>
            </a:pPr>
            <a:endParaRPr lang="it-IT" sz="2000" dirty="0"/>
          </a:p>
          <a:p>
            <a:pPr marL="514350" indent="-514350">
              <a:buAutoNum type="arabicPeriod" startAt="2"/>
            </a:pPr>
            <a:r>
              <a:rPr lang="it-IT" sz="2800" b="1" dirty="0"/>
              <a:t>Uno-vs.Uno</a:t>
            </a:r>
          </a:p>
          <a:p>
            <a:pPr marL="914400" lvl="1" indent="-457200">
              <a:buFont typeface="Arial" panose="020B0604020202020204" pitchFamily="34" charset="0"/>
              <a:buChar char="•"/>
            </a:pPr>
            <a:r>
              <a:rPr lang="it-IT" sz="2000" b="1" dirty="0"/>
              <a:t> </a:t>
            </a:r>
            <a:r>
              <a:rPr lang="it-IT" sz="2000" dirty="0"/>
              <a:t>o </a:t>
            </a:r>
          </a:p>
          <a:p>
            <a:pPr marL="914400" lvl="1" indent="-457200">
              <a:buFont typeface="Arial" panose="020B0604020202020204" pitchFamily="34" charset="0"/>
              <a:buChar char="•"/>
            </a:pPr>
            <a:r>
              <a:rPr lang="it-IT" sz="2000" dirty="0"/>
              <a:t> o</a:t>
            </a:r>
          </a:p>
          <a:p>
            <a:pPr marL="914400" lvl="1" indent="-457200">
              <a:buFont typeface="Arial" panose="020B0604020202020204" pitchFamily="34" charset="0"/>
              <a:buChar char="•"/>
            </a:pPr>
            <a:r>
              <a:rPr lang="it-IT" sz="2000" dirty="0"/>
              <a:t> o </a:t>
            </a:r>
          </a:p>
          <a:p>
            <a:endParaRPr lang="it-IT" sz="2800" b="1" dirty="0"/>
          </a:p>
          <a:p>
            <a:pPr algn="l"/>
            <a:endParaRPr lang="it-IT" sz="2000" dirty="0"/>
          </a:p>
          <a:p>
            <a:pPr marL="457200" indent="-457200" algn="l">
              <a:buFont typeface="Arial" panose="020B0604020202020204" pitchFamily="34" charset="0"/>
              <a:buChar char="•"/>
            </a:pPr>
            <a:endParaRPr lang="it-IT" sz="2400" dirty="0"/>
          </a:p>
          <a:p>
            <a:pPr marL="514350" indent="-514350" algn="l">
              <a:buAutoNum type="arabicPeriod"/>
            </a:pPr>
            <a:endParaRPr lang="it-IT" sz="2800" b="1" dirty="0"/>
          </a:p>
          <a:p>
            <a:pPr marL="514350" indent="-514350" algn="l">
              <a:buAutoNum type="arabicPeriod"/>
            </a:pPr>
            <a:endParaRPr lang="it-IT" sz="2800" b="1" dirty="0"/>
          </a:p>
        </p:txBody>
      </p:sp>
      <p:sp>
        <p:nvSpPr>
          <p:cNvPr id="11" name="Flowchart: Process 10">
            <a:extLst>
              <a:ext uri="{FF2B5EF4-FFF2-40B4-BE49-F238E27FC236}">
                <a16:creationId xmlns:a16="http://schemas.microsoft.com/office/drawing/2014/main" id="{825013B4-764F-1CBD-2595-F66E1BE5EDA9}"/>
              </a:ext>
            </a:extLst>
          </p:cNvPr>
          <p:cNvSpPr/>
          <p:nvPr/>
        </p:nvSpPr>
        <p:spPr bwMode="auto">
          <a:xfrm>
            <a:off x="7968208" y="3289396"/>
            <a:ext cx="180000" cy="1800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3" name="Oval 12">
            <a:extLst>
              <a:ext uri="{FF2B5EF4-FFF2-40B4-BE49-F238E27FC236}">
                <a16:creationId xmlns:a16="http://schemas.microsoft.com/office/drawing/2014/main" id="{D03FB1E2-3F17-6673-76F0-7AB1FE0E4656}"/>
              </a:ext>
            </a:extLst>
          </p:cNvPr>
          <p:cNvSpPr/>
          <p:nvPr/>
        </p:nvSpPr>
        <p:spPr bwMode="auto">
          <a:xfrm>
            <a:off x="7968208" y="3586450"/>
            <a:ext cx="180000" cy="1800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5" name="Isosceles Triangle 14">
            <a:extLst>
              <a:ext uri="{FF2B5EF4-FFF2-40B4-BE49-F238E27FC236}">
                <a16:creationId xmlns:a16="http://schemas.microsoft.com/office/drawing/2014/main" id="{0DF5B7EB-5227-7D06-3942-B2703514C099}"/>
              </a:ext>
            </a:extLst>
          </p:cNvPr>
          <p:cNvSpPr/>
          <p:nvPr/>
        </p:nvSpPr>
        <p:spPr bwMode="auto">
          <a:xfrm>
            <a:off x="7968208" y="3972086"/>
            <a:ext cx="180000" cy="180000"/>
          </a:xfrm>
          <a:prstGeom prst="triangl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7" name="Flowchart: Process 16">
            <a:extLst>
              <a:ext uri="{FF2B5EF4-FFF2-40B4-BE49-F238E27FC236}">
                <a16:creationId xmlns:a16="http://schemas.microsoft.com/office/drawing/2014/main" id="{4BCD4CBE-24A9-CCF4-7B02-339D22A8DBF6}"/>
              </a:ext>
            </a:extLst>
          </p:cNvPr>
          <p:cNvSpPr/>
          <p:nvPr/>
        </p:nvSpPr>
        <p:spPr bwMode="auto">
          <a:xfrm>
            <a:off x="7968208" y="5071378"/>
            <a:ext cx="180000" cy="1800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9" name="Oval 18">
            <a:extLst>
              <a:ext uri="{FF2B5EF4-FFF2-40B4-BE49-F238E27FC236}">
                <a16:creationId xmlns:a16="http://schemas.microsoft.com/office/drawing/2014/main" id="{2D65728E-0A72-030C-29BE-51A985FE0B65}"/>
              </a:ext>
            </a:extLst>
          </p:cNvPr>
          <p:cNvSpPr/>
          <p:nvPr/>
        </p:nvSpPr>
        <p:spPr bwMode="auto">
          <a:xfrm>
            <a:off x="8515421" y="5071378"/>
            <a:ext cx="180000" cy="1800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21" name="Flowchart: Process 20">
            <a:extLst>
              <a:ext uri="{FF2B5EF4-FFF2-40B4-BE49-F238E27FC236}">
                <a16:creationId xmlns:a16="http://schemas.microsoft.com/office/drawing/2014/main" id="{6E475DC3-5F28-444E-8C87-4A06F11BFE13}"/>
              </a:ext>
            </a:extLst>
          </p:cNvPr>
          <p:cNvSpPr/>
          <p:nvPr/>
        </p:nvSpPr>
        <p:spPr bwMode="auto">
          <a:xfrm>
            <a:off x="7968208" y="5360992"/>
            <a:ext cx="180000" cy="1800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23" name="Isosceles Triangle 22">
            <a:extLst>
              <a:ext uri="{FF2B5EF4-FFF2-40B4-BE49-F238E27FC236}">
                <a16:creationId xmlns:a16="http://schemas.microsoft.com/office/drawing/2014/main" id="{28CD4ACC-0D4F-5F31-E308-2C7E8F298873}"/>
              </a:ext>
            </a:extLst>
          </p:cNvPr>
          <p:cNvSpPr/>
          <p:nvPr/>
        </p:nvSpPr>
        <p:spPr bwMode="auto">
          <a:xfrm>
            <a:off x="8515421" y="5365554"/>
            <a:ext cx="180000" cy="180000"/>
          </a:xfrm>
          <a:prstGeom prst="triangl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8C5CBFE6-2CC7-D6A7-4126-F86A05003965}"/>
              </a:ext>
            </a:extLst>
          </p:cNvPr>
          <p:cNvSpPr/>
          <p:nvPr/>
        </p:nvSpPr>
        <p:spPr bwMode="auto">
          <a:xfrm>
            <a:off x="7968208" y="5680638"/>
            <a:ext cx="180000" cy="1800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27" name="Isosceles Triangle 26">
            <a:extLst>
              <a:ext uri="{FF2B5EF4-FFF2-40B4-BE49-F238E27FC236}">
                <a16:creationId xmlns:a16="http://schemas.microsoft.com/office/drawing/2014/main" id="{0AE956F4-2898-537E-AEA3-FB16220CB644}"/>
              </a:ext>
            </a:extLst>
          </p:cNvPr>
          <p:cNvSpPr/>
          <p:nvPr/>
        </p:nvSpPr>
        <p:spPr bwMode="auto">
          <a:xfrm>
            <a:off x="8515421" y="5680638"/>
            <a:ext cx="180000" cy="180000"/>
          </a:xfrm>
          <a:prstGeom prst="triangl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3" grpId="0" animBg="1"/>
      <p:bldP spid="15" grpId="0" animBg="1"/>
      <p:bldP spid="17" grpId="0" animBg="1"/>
      <p:bldP spid="19" grpId="0" animBg="1"/>
      <p:bldP spid="21" grpId="0" animBg="1"/>
      <p:bldP spid="23" grpId="0" animBg="1"/>
      <p:bldP spid="25"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8995" y="116632"/>
            <a:ext cx="6299825" cy="1615901"/>
          </a:xfrm>
        </p:spPr>
        <p:txBody>
          <a:bodyPr wrap="square" anchor="b">
            <a:normAutofit fontScale="90000"/>
          </a:bodyPr>
          <a:lstStyle>
            <a:lvl1pPr>
              <a:defRPr>
                <a:solidFill>
                  <a:schemeClr val="tx1"/>
                </a:solidFill>
              </a:defRPr>
            </a:lvl1pPr>
          </a:lstStyle>
          <a:p>
            <a:r>
              <a:rPr lang="es-MX" dirty="0"/>
              <a:t>Desafío: entrenar un modelo de clasificación para clasificar los datos del vino</a:t>
            </a:r>
            <a:endParaRPr lang="en-US" dirty="0"/>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type="body" sz="quarter" idx="10"/>
          </p:nvPr>
        </p:nvSpPr>
        <p:spPr>
          <a:xfrm>
            <a:off x="578995" y="1988840"/>
            <a:ext cx="6602533" cy="4464496"/>
          </a:xfrm>
        </p:spPr>
        <p:txBody>
          <a:bodyPr vert="horz" wrap="square" lIns="0" tIns="0" rIns="0" bIns="0" rtlCol="0">
            <a:normAutofit/>
          </a:bodyPr>
          <a:lstStyle/>
          <a:p>
            <a:pPr marL="0" indent="0">
              <a:lnSpc>
                <a:spcPct val="90000"/>
              </a:lnSpc>
              <a:buNone/>
            </a:pPr>
            <a:r>
              <a:rPr lang="es-MX" sz="2400" dirty="0"/>
              <a:t>Digamos que somos científicos de datos en una empresa de elaboración de vino. Tenemos la tarea de trabajar con los registros de vinos de la empresa y el experto en vinos para producir el mejor vino.</a:t>
            </a:r>
          </a:p>
          <a:p>
            <a:pPr marL="0" indent="0">
              <a:lnSpc>
                <a:spcPct val="90000"/>
              </a:lnSpc>
              <a:buNone/>
            </a:pPr>
            <a:endParaRPr lang="en-US" sz="2400" dirty="0"/>
          </a:p>
          <a:p>
            <a:pPr marL="0" indent="0">
              <a:lnSpc>
                <a:spcPct val="90000"/>
              </a:lnSpc>
              <a:buNone/>
            </a:pPr>
            <a:r>
              <a:rPr lang="es-MX" sz="2400" dirty="0"/>
              <a:t>En este desafío, entrenaremos un modelo de clasificación para analizar las características químicas y visuales de las muestras de vino y clasificarlas en función de su variedad de uva.</a:t>
            </a:r>
            <a:endParaRPr lang="en-US" sz="2400" dirty="0"/>
          </a:p>
        </p:txBody>
      </p:sp>
      <p:pic>
        <p:nvPicPr>
          <p:cNvPr id="4" name="Picture 3" descr="Laid wine bottles, glass and grapes">
            <a:extLst>
              <a:ext uri="{FF2B5EF4-FFF2-40B4-BE49-F238E27FC236}">
                <a16:creationId xmlns:a16="http://schemas.microsoft.com/office/drawing/2014/main" id="{0D7E1F61-524D-FCB2-E761-D7DF41B415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 r="51231" b="-1"/>
          <a:stretch/>
        </p:blipFill>
        <p:spPr>
          <a:xfrm>
            <a:off x="7181528" y="0"/>
            <a:ext cx="5010472" cy="6857990"/>
          </a:xfrm>
          <a:prstGeom prst="rect">
            <a:avLst/>
          </a:prstGeom>
          <a:noFill/>
        </p:spPr>
      </p:pic>
    </p:spTree>
    <p:extLst>
      <p:ext uri="{BB962C8B-B14F-4D97-AF65-F5344CB8AC3E}">
        <p14:creationId xmlns:p14="http://schemas.microsoft.com/office/powerpoint/2010/main" val="22202005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90802" y="-454752"/>
            <a:ext cx="10485557" cy="1248067"/>
          </a:xfrm>
        </p:spPr>
        <p:txBody>
          <a:bodyPr wrap="square" anchor="b">
            <a:normAutofit/>
          </a:bodyPr>
          <a:lstStyle>
            <a:lvl1pPr>
              <a:defRPr>
                <a:solidFill>
                  <a:schemeClr val="tx1"/>
                </a:solidFill>
              </a:defRPr>
            </a:lvl1pPr>
          </a:lstStyle>
          <a:p>
            <a:r>
              <a:rPr lang="it-IT" dirty="0"/>
              <a:t>Codifica con nosotros</a:t>
            </a:r>
            <a:endParaRPr lang="en-US" dirty="0"/>
          </a:p>
        </p:txBody>
      </p:sp>
      <p:pic>
        <p:nvPicPr>
          <p:cNvPr id="5" name="Picture 4">
            <a:extLst>
              <a:ext uri="{FF2B5EF4-FFF2-40B4-BE49-F238E27FC236}">
                <a16:creationId xmlns:a16="http://schemas.microsoft.com/office/drawing/2014/main" id="{015C3BDB-D5F2-4333-0D71-EDB96D63BD6C}"/>
              </a:ext>
            </a:extLst>
          </p:cNvPr>
          <p:cNvPicPr>
            <a:picLocks noChangeAspect="1"/>
          </p:cNvPicPr>
          <p:nvPr/>
        </p:nvPicPr>
        <p:blipFill>
          <a:blip r:embed="rId3"/>
          <a:stretch>
            <a:fillRect/>
          </a:stretch>
        </p:blipFill>
        <p:spPr>
          <a:xfrm>
            <a:off x="578995" y="984908"/>
            <a:ext cx="4076845" cy="5715928"/>
          </a:xfrm>
          <a:prstGeom prst="rect">
            <a:avLst/>
          </a:prstGeom>
        </p:spPr>
      </p:pic>
      <p:pic>
        <p:nvPicPr>
          <p:cNvPr id="7" name="Picture 6">
            <a:extLst>
              <a:ext uri="{FF2B5EF4-FFF2-40B4-BE49-F238E27FC236}">
                <a16:creationId xmlns:a16="http://schemas.microsoft.com/office/drawing/2014/main" id="{0159F76A-9BBD-0CE6-3667-604EAB7FC76A}"/>
              </a:ext>
            </a:extLst>
          </p:cNvPr>
          <p:cNvPicPr>
            <a:picLocks noChangeAspect="1"/>
          </p:cNvPicPr>
          <p:nvPr/>
        </p:nvPicPr>
        <p:blipFill>
          <a:blip r:embed="rId4"/>
          <a:stretch>
            <a:fillRect/>
          </a:stretch>
        </p:blipFill>
        <p:spPr>
          <a:xfrm>
            <a:off x="6456040" y="2047138"/>
            <a:ext cx="5437427" cy="2621905"/>
          </a:xfrm>
          <a:prstGeom prst="rect">
            <a:avLst/>
          </a:prstGeom>
        </p:spPr>
      </p:pic>
      <p:pic>
        <p:nvPicPr>
          <p:cNvPr id="10" name="Graphic 9" descr="Right pointing backhand index outline">
            <a:extLst>
              <a:ext uri="{FF2B5EF4-FFF2-40B4-BE49-F238E27FC236}">
                <a16:creationId xmlns:a16="http://schemas.microsoft.com/office/drawing/2014/main" id="{50E6A097-8CED-6ADB-26F2-E534835DE0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4441050">
            <a:off x="3171015" y="6243507"/>
            <a:ext cx="549571" cy="549571"/>
          </a:xfrm>
          <a:prstGeom prst="rect">
            <a:avLst/>
          </a:prstGeom>
        </p:spPr>
      </p:pic>
      <p:sp>
        <p:nvSpPr>
          <p:cNvPr id="11" name="Speech Bubble: Rectangle with Corners Rounded 10">
            <a:extLst>
              <a:ext uri="{FF2B5EF4-FFF2-40B4-BE49-F238E27FC236}">
                <a16:creationId xmlns:a16="http://schemas.microsoft.com/office/drawing/2014/main" id="{5610050C-752D-9E72-040F-70678151CC84}"/>
              </a:ext>
            </a:extLst>
          </p:cNvPr>
          <p:cNvSpPr/>
          <p:nvPr/>
        </p:nvSpPr>
        <p:spPr bwMode="auto">
          <a:xfrm>
            <a:off x="4799856" y="984908"/>
            <a:ext cx="2016224" cy="931924"/>
          </a:xfrm>
          <a:prstGeom prst="wedgeRoundRectCallout">
            <a:avLst>
              <a:gd name="adj1" fmla="val -61246"/>
              <a:gd name="adj2" fmla="val 82901"/>
              <a:gd name="adj3" fmla="val 16667"/>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200" dirty="0" err="1">
                <a:solidFill>
                  <a:schemeClr val="tx1"/>
                </a:solidFill>
              </a:rPr>
              <a:t>Navega</a:t>
            </a:r>
            <a:r>
              <a:rPr lang="en-US" sz="1200" dirty="0">
                <a:solidFill>
                  <a:schemeClr val="tx1"/>
                </a:solidFill>
              </a:rPr>
              <a:t> </a:t>
            </a:r>
            <a:r>
              <a:rPr lang="en-US" sz="1200" dirty="0" err="1">
                <a:solidFill>
                  <a:schemeClr val="tx1"/>
                </a:solidFill>
              </a:rPr>
              <a:t>en</a:t>
            </a:r>
            <a:r>
              <a:rPr lang="en-US" sz="1200" dirty="0">
                <a:solidFill>
                  <a:schemeClr val="tx1"/>
                </a:solidFill>
              </a:rPr>
              <a:t>: </a:t>
            </a:r>
            <a:r>
              <a:rPr lang="en-US" sz="1200" b="0" i="0" kern="1200" spc="0" baseline="0" dirty="0">
                <a:ln>
                  <a:noFill/>
                </a:ln>
                <a:solidFill>
                  <a:srgbClr val="0078D4"/>
                </a:solidFill>
                <a:effectLst/>
                <a:latin typeface="Segoe UI" panose="020B0502040204020203" pitchFamily="34" charset="0"/>
                <a:ea typeface="Arial" panose="020B0604020202020204" pitchFamily="34" charset="0"/>
                <a:cs typeface="Segoe UI" panose="020B0502040204020203" pitchFamily="34" charset="0"/>
                <a:hlinkClick r:id="rId7"/>
              </a:rPr>
              <a:t>https://aka.ms/</a:t>
            </a:r>
            <a:r>
              <a:rPr lang="it-IT" sz="1200" dirty="0">
                <a:solidFill>
                  <a:srgbClr val="0078D4"/>
                </a:solidFill>
                <a:latin typeface="Segoe UI" panose="020B0502040204020203" pitchFamily="34" charset="0"/>
                <a:cs typeface="Segoe UI" panose="020B0502040204020203" pitchFamily="34" charset="0"/>
                <a:hlinkClick r:id="rId7"/>
              </a:rPr>
              <a:t>learn-classification-with-R </a:t>
            </a:r>
            <a:endParaRPr lang="it-IT" sz="1200" dirty="0">
              <a:solidFill>
                <a:schemeClr val="tx1"/>
              </a:solidFill>
              <a:ea typeface="Segoe UI" pitchFamily="34" charset="0"/>
              <a:cs typeface="Segoe UI" pitchFamily="34" charset="0"/>
            </a:endParaRPr>
          </a:p>
        </p:txBody>
      </p:sp>
      <p:pic>
        <p:nvPicPr>
          <p:cNvPr id="13" name="Graphic 12" descr="Badge 1 outline">
            <a:extLst>
              <a:ext uri="{FF2B5EF4-FFF2-40B4-BE49-F238E27FC236}">
                <a16:creationId xmlns:a16="http://schemas.microsoft.com/office/drawing/2014/main" id="{287C6F7F-BC08-3E36-91EB-BB7BD3A18AD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99856" y="662506"/>
            <a:ext cx="313184" cy="313184"/>
          </a:xfrm>
          <a:prstGeom prst="rect">
            <a:avLst/>
          </a:prstGeom>
        </p:spPr>
      </p:pic>
      <p:sp>
        <p:nvSpPr>
          <p:cNvPr id="15" name="Speech Bubble: Rectangle with Corners Rounded 14">
            <a:extLst>
              <a:ext uri="{FF2B5EF4-FFF2-40B4-BE49-F238E27FC236}">
                <a16:creationId xmlns:a16="http://schemas.microsoft.com/office/drawing/2014/main" id="{ABFA78CE-F570-EFB2-0CCA-976DA93A8560}"/>
              </a:ext>
            </a:extLst>
          </p:cNvPr>
          <p:cNvSpPr/>
          <p:nvPr/>
        </p:nvSpPr>
        <p:spPr bwMode="auto">
          <a:xfrm>
            <a:off x="3814758" y="5020638"/>
            <a:ext cx="2713290" cy="1114299"/>
          </a:xfrm>
          <a:prstGeom prst="wedgeRoundRectCallout">
            <a:avLst>
              <a:gd name="adj1" fmla="val -61246"/>
              <a:gd name="adj2" fmla="val 82901"/>
              <a:gd name="adj3" fmla="val 16667"/>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algn="l" rtl="0" eaLnBrk="1" fontAlgn="auto" latinLnBrk="0" hangingPunct="1">
              <a:lnSpc>
                <a:spcPct val="90000"/>
              </a:lnSpc>
              <a:spcBef>
                <a:spcPts val="576"/>
              </a:spcBef>
              <a:spcAft>
                <a:spcPts val="0"/>
              </a:spcAft>
              <a:buClrTx/>
              <a:buSzPct val="90000"/>
            </a:pPr>
            <a:r>
              <a:rPr lang="es-MX" sz="1200" kern="1200" spc="0" baseline="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Haga clic en la Unidad 9: Desafío - Entrene un modelo de clasificación para clasificar los datos del vino</a:t>
            </a:r>
            <a:endParaRPr lang="it-IT" sz="1200" dirty="0">
              <a:effectLst/>
            </a:endParaRPr>
          </a:p>
        </p:txBody>
      </p:sp>
      <p:pic>
        <p:nvPicPr>
          <p:cNvPr id="17" name="Graphic 16" descr="Badge outline">
            <a:extLst>
              <a:ext uri="{FF2B5EF4-FFF2-40B4-BE49-F238E27FC236}">
                <a16:creationId xmlns:a16="http://schemas.microsoft.com/office/drawing/2014/main" id="{04BF43D5-27C5-6B12-3AFE-5CE9AF909C0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03537" y="4676582"/>
            <a:ext cx="313184" cy="313184"/>
          </a:xfrm>
          <a:prstGeom prst="rect">
            <a:avLst/>
          </a:prstGeom>
        </p:spPr>
      </p:pic>
      <p:sp>
        <p:nvSpPr>
          <p:cNvPr id="19" name="Speech Bubble: Rectangle with Corners Rounded 18">
            <a:extLst>
              <a:ext uri="{FF2B5EF4-FFF2-40B4-BE49-F238E27FC236}">
                <a16:creationId xmlns:a16="http://schemas.microsoft.com/office/drawing/2014/main" id="{BD265182-C64E-9332-148C-00F55EAB91CF}"/>
              </a:ext>
            </a:extLst>
          </p:cNvPr>
          <p:cNvSpPr/>
          <p:nvPr/>
        </p:nvSpPr>
        <p:spPr bwMode="auto">
          <a:xfrm>
            <a:off x="7891603" y="4976259"/>
            <a:ext cx="2016224" cy="931924"/>
          </a:xfrm>
          <a:prstGeom prst="wedgeRoundRectCallout">
            <a:avLst>
              <a:gd name="adj1" fmla="val -54959"/>
              <a:gd name="adj2" fmla="val -108480"/>
              <a:gd name="adj3" fmla="val 16667"/>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algn="l" rtl="0" eaLnBrk="1" fontAlgn="auto" latinLnBrk="0" hangingPunct="1">
              <a:lnSpc>
                <a:spcPct val="90000"/>
              </a:lnSpc>
              <a:spcBef>
                <a:spcPts val="576"/>
              </a:spcBef>
              <a:spcAft>
                <a:spcPts val="0"/>
              </a:spcAft>
              <a:buClrTx/>
              <a:buSzPct val="90000"/>
            </a:pPr>
            <a:r>
              <a:rPr lang="es-MX" sz="1200" kern="1200" spc="0" baseline="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Inicie sesión con su cuenta de Microsoft o GitHub para activar el </a:t>
            </a:r>
            <a:r>
              <a:rPr lang="es-MX" sz="1200" kern="1200" spc="0" baseline="0" dirty="0" err="1">
                <a:solidFill>
                  <a:srgbClr val="000000"/>
                </a:solidFill>
                <a:effectLst/>
                <a:latin typeface="Segoe UI" panose="020B0502040204020203" pitchFamily="34" charset="0"/>
                <a:ea typeface="Arial" panose="020B0604020202020204" pitchFamily="34" charset="0"/>
                <a:cs typeface="Segoe UI" panose="020B0502040204020203" pitchFamily="34" charset="0"/>
              </a:rPr>
              <a:t>sandbox</a:t>
            </a:r>
            <a:endParaRPr lang="it-IT" sz="1200" dirty="0">
              <a:effectLst/>
            </a:endParaRPr>
          </a:p>
        </p:txBody>
      </p:sp>
      <p:pic>
        <p:nvPicPr>
          <p:cNvPr id="21" name="Graphic 20" descr="Badge 3 outline">
            <a:extLst>
              <a:ext uri="{FF2B5EF4-FFF2-40B4-BE49-F238E27FC236}">
                <a16:creationId xmlns:a16="http://schemas.microsoft.com/office/drawing/2014/main" id="{BEE57CE4-8444-58B9-9ABB-0DF010EF956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480376" y="4663059"/>
            <a:ext cx="313200" cy="313200"/>
          </a:xfrm>
          <a:prstGeom prst="rect">
            <a:avLst/>
          </a:prstGeom>
        </p:spPr>
      </p:pic>
    </p:spTree>
    <p:extLst>
      <p:ext uri="{BB962C8B-B14F-4D97-AF65-F5344CB8AC3E}">
        <p14:creationId xmlns:p14="http://schemas.microsoft.com/office/powerpoint/2010/main" val="26082779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Verificación</a:t>
            </a:r>
            <a:r>
              <a:rPr lang="en-US" dirty="0"/>
              <a:t> de </a:t>
            </a:r>
            <a:r>
              <a:rPr lang="en-US" dirty="0" err="1"/>
              <a:t>conocimientos</a:t>
            </a: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1"/>
            <a:ext cx="11018838" cy="18466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sz="2400" dirty="0"/>
              <a:t>Planea usar el marco de </a:t>
            </a:r>
            <a:r>
              <a:rPr lang="es-MX" sz="2400" dirty="0" err="1"/>
              <a:t>tidymodels</a:t>
            </a:r>
            <a:r>
              <a:rPr lang="es-MX" sz="2400" dirty="0"/>
              <a:t> para entrenar un modelo que predice el riesgo de incumplimiento crediticio. El modelo debe predecir un valor de 0 para las solicitudes de préstamo que deben aprobarse automáticamente y 1 para las solicitudes en las que existe un riesgo de incumplimiento que requiere consideración humana. ¿Qué tipo de modelo se requiere?</a:t>
            </a:r>
            <a:endParaRPr sz="2400" dirty="0"/>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Un modelo de clasificación binaria.</a:t>
            </a:r>
          </a:p>
          <a:p>
            <a:pPr lvl="1" indent="-457200">
              <a:spcAft>
                <a:spcPct val="15000"/>
              </a:spcAft>
              <a:buAutoNum type="alphaUcPeriod"/>
            </a:pPr>
            <a:r>
              <a:rPr lang="es-MX" sz="2500" dirty="0">
                <a:solidFill>
                  <a:srgbClr val="000000"/>
                </a:solidFill>
              </a:rPr>
              <a:t>Un modelo de clasificación multiclase.</a:t>
            </a:r>
          </a:p>
          <a:p>
            <a:pPr lvl="1" indent="-457200">
              <a:spcAft>
                <a:spcPct val="15000"/>
              </a:spcAft>
              <a:buAutoNum type="alphaUcPeriod"/>
            </a:pPr>
            <a:r>
              <a:rPr lang="es-MX" sz="2500" dirty="0">
                <a:solidFill>
                  <a:srgbClr val="000000"/>
                </a:solidFill>
              </a:rPr>
              <a:t>Un modelo de regresión lineal.</a:t>
            </a:r>
            <a:endParaRPr sz="2500" dirty="0">
              <a:solidFill>
                <a:srgbClr val="000000"/>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18466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sz="2400" dirty="0"/>
              <a:t>Planea usar el marco de </a:t>
            </a:r>
            <a:r>
              <a:rPr lang="es-MX" sz="2400" dirty="0" err="1"/>
              <a:t>tidymodels</a:t>
            </a:r>
            <a:r>
              <a:rPr lang="es-MX" sz="2400" dirty="0"/>
              <a:t> para entrenar un modelo que predice el riesgo de incumplimiento crediticio. El modelo debe predecir un valor de 0 para las solicitudes de préstamo que deben aprobarse automáticamente y 1 para las solicitudes en las que existe un riesgo de incumplimiento que requiere consideración humana. ¿Qué tipo de modelo se requiere?</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highlight>
                  <a:srgbClr val="00FF00"/>
                </a:highlight>
              </a:rPr>
              <a:t>Un modelo de clasificación binaria.</a:t>
            </a:r>
          </a:p>
          <a:p>
            <a:pPr lvl="1" indent="-457200">
              <a:spcAft>
                <a:spcPct val="15000"/>
              </a:spcAft>
              <a:buAutoNum type="alphaUcPeriod"/>
            </a:pPr>
            <a:r>
              <a:rPr lang="es-MX" sz="2500" dirty="0">
                <a:solidFill>
                  <a:srgbClr val="000000"/>
                </a:solidFill>
              </a:rPr>
              <a:t>Un modelo de clasificación multiclase.</a:t>
            </a:r>
          </a:p>
          <a:p>
            <a:pPr lvl="1" indent="-457200">
              <a:spcAft>
                <a:spcPct val="15000"/>
              </a:spcAft>
              <a:buAutoNum type="alphaUcPeriod"/>
            </a:pPr>
            <a:r>
              <a:rPr lang="es-MX" sz="2500" dirty="0">
                <a:solidFill>
                  <a:srgbClr val="000000"/>
                </a:solidFill>
              </a:rPr>
              <a:t>Un modelo de regresión lineal.</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 entrenado una especificación de modelo de clasificación en </a:t>
            </a:r>
            <a:r>
              <a:rPr lang="es-MX" dirty="0" err="1"/>
              <a:t>tidymodels</a:t>
            </a:r>
            <a:r>
              <a:rPr lang="es-MX" dirty="0"/>
              <a:t>. Quiere usar el modelo, </a:t>
            </a:r>
            <a:r>
              <a:rPr lang="es-MX" dirty="0" err="1"/>
              <a:t>logreg_cls_fit</a:t>
            </a:r>
            <a:r>
              <a:rPr lang="es-MX" dirty="0"/>
              <a:t>, para devolver etiquetas para un nuevo conjunto de datos llamado </a:t>
            </a:r>
            <a:r>
              <a:rPr lang="es-MX" dirty="0" err="1"/>
              <a:t>new_data</a:t>
            </a:r>
            <a:r>
              <a:rPr lang="es-MX" dirty="0"/>
              <a:t>. ¿Qué código debes usar?</a:t>
            </a:r>
            <a:endParaRPr dirty="0"/>
          </a:p>
        </p:txBody>
      </p:sp>
      <p:sp>
        <p:nvSpPr>
          <p:cNvPr id="4" name="New shape"/>
          <p:cNvSpPr/>
          <p:nvPr/>
        </p:nvSpPr>
        <p:spPr>
          <a:xfrm>
            <a:off x="580380" y="3429000"/>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500" dirty="0">
                <a:solidFill>
                  <a:srgbClr val="000000"/>
                </a:solidFill>
              </a:rPr>
              <a:t>predict(</a:t>
            </a:r>
            <a:r>
              <a:rPr lang="en-US" sz="2500" dirty="0" err="1">
                <a:solidFill>
                  <a:srgbClr val="000000"/>
                </a:solidFill>
              </a:rPr>
              <a:t>logreg_cls_fit</a:t>
            </a:r>
            <a:r>
              <a:rPr lang="en-US" sz="2500" dirty="0">
                <a:solidFill>
                  <a:srgbClr val="000000"/>
                </a:solidFill>
              </a:rPr>
              <a:t>, </a:t>
            </a:r>
            <a:r>
              <a:rPr lang="en-US" sz="2500" dirty="0" err="1">
                <a:solidFill>
                  <a:srgbClr val="000000"/>
                </a:solidFill>
              </a:rPr>
              <a:t>new_data</a:t>
            </a:r>
            <a:r>
              <a:rPr lang="en-US" sz="2500" dirty="0">
                <a:solidFill>
                  <a:srgbClr val="000000"/>
                </a:solidFill>
              </a:rPr>
              <a:t>)</a:t>
            </a:r>
          </a:p>
          <a:p>
            <a:pPr lvl="1" indent="-457200">
              <a:spcAft>
                <a:spcPct val="15000"/>
              </a:spcAft>
              <a:buAutoNum type="alphaUcPeriod"/>
            </a:pPr>
            <a:r>
              <a:rPr lang="en-US" sz="2500" dirty="0">
                <a:solidFill>
                  <a:srgbClr val="000000"/>
                </a:solidFill>
              </a:rPr>
              <a:t>fit(</a:t>
            </a:r>
            <a:r>
              <a:rPr lang="en-US" sz="2500" dirty="0" err="1">
                <a:solidFill>
                  <a:srgbClr val="000000"/>
                </a:solidFill>
              </a:rPr>
              <a:t>logreg_cls_fit</a:t>
            </a:r>
            <a:r>
              <a:rPr lang="en-US" sz="2500" dirty="0">
                <a:solidFill>
                  <a:srgbClr val="000000"/>
                </a:solidFill>
              </a:rPr>
              <a:t>, </a:t>
            </a:r>
            <a:r>
              <a:rPr lang="en-US" sz="2500" dirty="0" err="1">
                <a:solidFill>
                  <a:srgbClr val="000000"/>
                </a:solidFill>
              </a:rPr>
              <a:t>new_data</a:t>
            </a:r>
            <a:r>
              <a:rPr lang="en-US" sz="2500" dirty="0">
                <a:solidFill>
                  <a:srgbClr val="000000"/>
                </a:solidFill>
              </a:rPr>
              <a:t>)</a:t>
            </a:r>
          </a:p>
          <a:p>
            <a:pPr lvl="1" indent="-457200">
              <a:spcAft>
                <a:spcPct val="15000"/>
              </a:spcAft>
              <a:buAutoNum type="alphaUcPeriod"/>
            </a:pPr>
            <a:r>
              <a:rPr lang="en-US" sz="2500" dirty="0" err="1">
                <a:solidFill>
                  <a:srgbClr val="000000"/>
                </a:solidFill>
              </a:rPr>
              <a:t>fit_resamples</a:t>
            </a:r>
            <a:r>
              <a:rPr lang="en-US" sz="2500" dirty="0">
                <a:solidFill>
                  <a:srgbClr val="000000"/>
                </a:solidFill>
              </a:rPr>
              <a:t>(</a:t>
            </a:r>
            <a:r>
              <a:rPr lang="en-US" sz="2500" dirty="0" err="1">
                <a:solidFill>
                  <a:srgbClr val="000000"/>
                </a:solidFill>
              </a:rPr>
              <a:t>logreg_cls_fit</a:t>
            </a:r>
            <a:r>
              <a:rPr lang="en-US" sz="2500" dirty="0">
                <a:solidFill>
                  <a:srgbClr val="000000"/>
                </a:solidFill>
              </a:rPr>
              <a:t>, </a:t>
            </a:r>
            <a:r>
              <a:rPr lang="en-US" sz="2500" dirty="0" err="1">
                <a:solidFill>
                  <a:srgbClr val="000000"/>
                </a:solidFill>
              </a:rPr>
              <a:t>new_data</a:t>
            </a:r>
            <a:r>
              <a:rPr lang="en-US" sz="2500" dirty="0">
                <a:solidFill>
                  <a:srgbClr val="000000"/>
                </a:solidFill>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 entrenado una especificación de modelo de clasificación en </a:t>
            </a:r>
            <a:r>
              <a:rPr lang="es-MX" dirty="0" err="1"/>
              <a:t>tidymodels</a:t>
            </a:r>
            <a:r>
              <a:rPr lang="es-MX" dirty="0"/>
              <a:t>. Quiere usar el modelo, </a:t>
            </a:r>
            <a:r>
              <a:rPr lang="es-MX" dirty="0" err="1"/>
              <a:t>logreg_cls_fit</a:t>
            </a:r>
            <a:r>
              <a:rPr lang="es-MX" dirty="0"/>
              <a:t>, para devolver etiquetas para un nuevo conjunto de datos llamado </a:t>
            </a:r>
            <a:r>
              <a:rPr lang="es-MX" dirty="0" err="1"/>
              <a:t>new_data</a:t>
            </a:r>
            <a:r>
              <a:rPr lang="es-MX" dirty="0"/>
              <a:t>. ¿Qué código debes usar?</a:t>
            </a:r>
            <a:endParaRPr dirty="0"/>
          </a:p>
        </p:txBody>
      </p:sp>
      <p:sp>
        <p:nvSpPr>
          <p:cNvPr id="4" name="New shape"/>
          <p:cNvSpPr/>
          <p:nvPr/>
        </p:nvSpPr>
        <p:spPr>
          <a:xfrm>
            <a:off x="584200" y="3543808"/>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00FF00"/>
                </a:highlight>
              </a:rPr>
              <a:t>predict(</a:t>
            </a:r>
            <a:r>
              <a:rPr sz="2500" b="1" dirty="0" err="1">
                <a:solidFill>
                  <a:srgbClr val="000000"/>
                </a:solidFill>
                <a:highlight>
                  <a:srgbClr val="00FF00"/>
                </a:highlight>
              </a:rPr>
              <a:t>logreg_cls_fit</a:t>
            </a:r>
            <a:r>
              <a:rPr sz="2500" b="1" dirty="0">
                <a:solidFill>
                  <a:srgbClr val="000000"/>
                </a:solidFill>
                <a:highlight>
                  <a:srgbClr val="00FF00"/>
                </a:highlight>
              </a:rPr>
              <a:t>, </a:t>
            </a:r>
            <a:r>
              <a:rPr sz="2500" b="1" dirty="0" err="1">
                <a:solidFill>
                  <a:srgbClr val="000000"/>
                </a:solidFill>
                <a:highlight>
                  <a:srgbClr val="00FF00"/>
                </a:highlight>
              </a:rPr>
              <a:t>new_data</a:t>
            </a:r>
            <a:r>
              <a:rPr sz="2500" b="1" dirty="0">
                <a:solidFill>
                  <a:srgbClr val="000000"/>
                </a:solidFill>
                <a:highlight>
                  <a:srgbClr val="00FF00"/>
                </a:highlight>
              </a:rPr>
              <a:t>)</a:t>
            </a:r>
          </a:p>
          <a:p>
            <a:pPr lvl="1" indent="-457200">
              <a:spcAft>
                <a:spcPct val="15000"/>
              </a:spcAft>
              <a:buAutoNum type="alphaUcPeriod"/>
            </a:pPr>
            <a:r>
              <a:rPr sz="2500" dirty="0">
                <a:solidFill>
                  <a:srgbClr val="000000"/>
                </a:solidFill>
              </a:rPr>
              <a:t>fit(</a:t>
            </a:r>
            <a:r>
              <a:rPr sz="2500" dirty="0" err="1">
                <a:solidFill>
                  <a:srgbClr val="000000"/>
                </a:solidFill>
              </a:rPr>
              <a:t>logreg_cls_fit</a:t>
            </a:r>
            <a:r>
              <a:rPr sz="2500" dirty="0">
                <a:solidFill>
                  <a:srgbClr val="000000"/>
                </a:solidFill>
              </a:rPr>
              <a:t>, </a:t>
            </a:r>
            <a:r>
              <a:rPr sz="2500" dirty="0" err="1">
                <a:solidFill>
                  <a:srgbClr val="000000"/>
                </a:solidFill>
              </a:rPr>
              <a:t>new_data</a:t>
            </a:r>
            <a:r>
              <a:rPr sz="2500" dirty="0">
                <a:solidFill>
                  <a:srgbClr val="000000"/>
                </a:solidFill>
              </a:rPr>
              <a:t>)</a:t>
            </a:r>
          </a:p>
          <a:p>
            <a:pPr lvl="1" indent="-457200">
              <a:spcAft>
                <a:spcPct val="15000"/>
              </a:spcAft>
              <a:buAutoNum type="alphaUcPeriod"/>
            </a:pPr>
            <a:r>
              <a:rPr sz="2500" dirty="0" err="1">
                <a:solidFill>
                  <a:srgbClr val="000000"/>
                </a:solidFill>
              </a:rPr>
              <a:t>fit_resamples</a:t>
            </a:r>
            <a:r>
              <a:rPr sz="2500" dirty="0">
                <a:solidFill>
                  <a:srgbClr val="000000"/>
                </a:solidFill>
              </a:rPr>
              <a:t>(</a:t>
            </a:r>
            <a:r>
              <a:rPr sz="2500" dirty="0" err="1">
                <a:solidFill>
                  <a:srgbClr val="000000"/>
                </a:solidFill>
              </a:rPr>
              <a:t>logreg_cls_fit</a:t>
            </a:r>
            <a:r>
              <a:rPr sz="2500" dirty="0">
                <a:solidFill>
                  <a:srgbClr val="000000"/>
                </a:solidFill>
              </a:rPr>
              <a:t>, </a:t>
            </a:r>
            <a:r>
              <a:rPr sz="2500" dirty="0" err="1">
                <a:solidFill>
                  <a:srgbClr val="000000"/>
                </a:solidFill>
              </a:rPr>
              <a:t>new_data</a:t>
            </a:r>
            <a:r>
              <a:rPr sz="2500" dirty="0">
                <a:solidFill>
                  <a:srgbClr val="000000"/>
                </a:solidFill>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Está entrenando un modelo de clasificación binaria mediante el marco </a:t>
            </a:r>
            <a:r>
              <a:rPr lang="es-MX" dirty="0" err="1"/>
              <a:t>tidymodels</a:t>
            </a:r>
            <a:r>
              <a:rPr lang="es-MX" dirty="0"/>
              <a:t>. Cuando lo evalúa con datos de prueba, determina que el modelo logra una métrica de recuperación general de 0,81. ¿Qué indica esta métrica?</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El modelo predijo correctamente el 81 por ciento de los casos de prueba.</a:t>
            </a:r>
          </a:p>
          <a:p>
            <a:pPr lvl="1" indent="-457200">
              <a:spcAft>
                <a:spcPct val="15000"/>
              </a:spcAft>
              <a:buAutoNum type="alphaUcPeriod"/>
            </a:pPr>
            <a:r>
              <a:rPr lang="es-MX" sz="2500" dirty="0">
                <a:solidFill>
                  <a:srgbClr val="000000"/>
                </a:solidFill>
              </a:rPr>
              <a:t>El 81 por ciento de los casos pronosticados como positivos por el modelo fueron realmente positivos.</a:t>
            </a:r>
          </a:p>
          <a:p>
            <a:pPr lvl="1" indent="-457200">
              <a:spcAft>
                <a:spcPct val="15000"/>
              </a:spcAft>
              <a:buAutoNum type="alphaUcPeriod"/>
            </a:pPr>
            <a:r>
              <a:rPr lang="es-MX" sz="2500" dirty="0">
                <a:solidFill>
                  <a:srgbClr val="000000"/>
                </a:solidFill>
              </a:rPr>
              <a:t>El modelo identificó correctamente el 81 por ciento de los casos positivos como positivos.</a:t>
            </a:r>
            <a:endParaRPr sz="2500" dirty="0">
              <a:solidFill>
                <a:srgbClr val="0000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Está entrenando un modelo de clasificación binaria mediante el marco </a:t>
            </a:r>
            <a:r>
              <a:rPr lang="es-MX" dirty="0" err="1"/>
              <a:t>tidymodels</a:t>
            </a:r>
            <a:r>
              <a:rPr lang="es-MX" dirty="0"/>
              <a:t>. Cuando lo evalúa con datos de prueba, determina que el modelo logra una métrica de recuperación general de 0,81. ¿Qué indica esta métrica?</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El modelo predijo correctamente el 81 por ciento de los casos de prueba.</a:t>
            </a:r>
          </a:p>
          <a:p>
            <a:pPr lvl="1" indent="-457200">
              <a:spcAft>
                <a:spcPct val="15000"/>
              </a:spcAft>
              <a:buAutoNum type="alphaUcPeriod"/>
            </a:pPr>
            <a:r>
              <a:rPr lang="es-MX" sz="2500" dirty="0">
                <a:solidFill>
                  <a:srgbClr val="000000"/>
                </a:solidFill>
              </a:rPr>
              <a:t>El 81 por ciento de los casos pronosticados como positivos por el modelo fueron realmente positivos.</a:t>
            </a:r>
          </a:p>
          <a:p>
            <a:pPr lvl="1" indent="-457200">
              <a:spcAft>
                <a:spcPct val="15000"/>
              </a:spcAft>
              <a:buAutoNum type="alphaUcPeriod"/>
            </a:pPr>
            <a:r>
              <a:rPr lang="es-MX" sz="2500" dirty="0">
                <a:solidFill>
                  <a:srgbClr val="000000"/>
                </a:solidFill>
                <a:highlight>
                  <a:srgbClr val="00FF00"/>
                </a:highlight>
              </a:rPr>
              <a:t>El modelo identificó correctamente el 81 por ciento de los casos positivos como positivos.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a:lstStyle>
            <a:lvl1pPr marL="0" indent="0">
              <a:buNone/>
              <a:defRPr sz="1800"/>
            </a:lvl1pPr>
          </a:lstStyle>
          <a:p>
            <a:r>
              <a:rPr lang="en-US" sz="1800" dirty="0" err="1">
                <a:solidFill>
                  <a:schemeClr val="bg1"/>
                </a:solidFill>
              </a:rPr>
              <a:t>Título</a:t>
            </a:r>
            <a:endParaRPr lang="en-US" sz="1800" dirty="0">
              <a:solidFill>
                <a:schemeClr val="bg1"/>
              </a:solidFill>
            </a:endParaRPr>
          </a:p>
        </p:txBody>
      </p:sp>
      <p:sp>
        <p:nvSpPr>
          <p:cNvPr id="3" name="Speaker2Name"/>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dirty="0" err="1"/>
              <a:t>Nombre</a:t>
            </a:r>
            <a:r>
              <a:rPr lang="en-US" dirty="0"/>
              <a:t>:</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s-MX" dirty="0"/>
              <a:t>Introducción a los modelos de clasificación usando R y </a:t>
            </a:r>
            <a:r>
              <a:rPr lang="es-MX"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err="1"/>
              <a:t>Nombre</a:t>
            </a:r>
            <a:r>
              <a:rPr lang="en-US" dirty="0"/>
              <a:t>:</a:t>
            </a:r>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n-US" sz="1800" dirty="0" err="1">
                <a:solidFill>
                  <a:schemeClr val="bg1"/>
                </a:solidFill>
              </a:rPr>
              <a:t>Título</a:t>
            </a:r>
            <a:endParaRPr lang="en-US" sz="1800" dirty="0">
              <a:solidFill>
                <a:schemeClr val="bg1"/>
              </a:solidFill>
            </a:endParaRP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TextBox 4">
            <a:extLst>
              <a:ext uri="{FF2B5EF4-FFF2-40B4-BE49-F238E27FC236}">
                <a16:creationId xmlns:a16="http://schemas.microsoft.com/office/drawing/2014/main" id="{A119FC0A-DEDE-9078-F453-127A497CE53D}"/>
              </a:ext>
            </a:extLst>
          </p:cNvPr>
          <p:cNvSpPr txBox="1"/>
          <p:nvPr/>
        </p:nvSpPr>
        <p:spPr>
          <a:xfrm>
            <a:off x="695400" y="4601736"/>
            <a:ext cx="4392488" cy="553998"/>
          </a:xfrm>
          <a:prstGeom prst="rect">
            <a:avLst/>
          </a:prstGeom>
          <a:noFill/>
        </p:spPr>
        <p:txBody>
          <a:bodyPr wrap="square" lIns="0" tIns="0" rIns="0" bIns="0" rtlCol="0">
            <a:spAutoFit/>
          </a:bodyPr>
          <a:lstStyle/>
          <a:p>
            <a:pPr marL="0" indent="0" algn="l" rtl="0" eaLnBrk="1" latinLnBrk="0" hangingPunct="1">
              <a:spcBef>
                <a:spcPts val="0"/>
              </a:spcBef>
              <a:spcAft>
                <a:spcPts val="0"/>
              </a:spcAft>
            </a:pPr>
            <a:r>
              <a:rPr lang="es-MX" sz="18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Siga junto con este módulo en </a:t>
            </a:r>
            <a:r>
              <a:rPr lang="en-US" sz="1800" b="0" i="0" kern="1200" spc="0" baseline="0" dirty="0">
                <a:ln>
                  <a:noFill/>
                </a:ln>
                <a:solidFill>
                  <a:srgbClr val="0078D4"/>
                </a:solidFill>
                <a:effectLst/>
                <a:latin typeface="Segoe UI" panose="020B0502040204020203" pitchFamily="34" charset="0"/>
                <a:ea typeface="Arial" panose="020B0604020202020204" pitchFamily="34" charset="0"/>
                <a:cs typeface="Segoe UI" panose="020B0502040204020203" pitchFamily="34" charset="0"/>
                <a:hlinkClick r:id="rId3"/>
              </a:rPr>
              <a:t>https://aka.ms/</a:t>
            </a:r>
            <a:r>
              <a:rPr lang="it-IT" dirty="0">
                <a:solidFill>
                  <a:srgbClr val="0078D4"/>
                </a:solidFill>
                <a:latin typeface="Segoe UI" panose="020B0502040204020203" pitchFamily="34" charset="0"/>
                <a:cs typeface="Segoe UI" panose="020B0502040204020203" pitchFamily="34" charset="0"/>
                <a:hlinkClick r:id="rId3"/>
              </a:rPr>
              <a:t>learn-classification-with-R</a:t>
            </a:r>
            <a:endParaRPr lang="it-IT" dirty="0">
              <a:solidFill>
                <a:srgbClr val="0078D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Resumen</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err="1"/>
              <a:t>Resumen</a:t>
            </a:r>
            <a:endParaRPr lang="en-US" dirty="0"/>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s-MX" dirty="0"/>
              <a:t>Qué es la clasificación</a:t>
            </a:r>
          </a:p>
          <a:p>
            <a:pPr lvl="1"/>
            <a:r>
              <a:rPr lang="es-MX" dirty="0"/>
              <a:t>Entrenar y evaluar un modelo de clasificación binaria</a:t>
            </a:r>
          </a:p>
          <a:p>
            <a:pPr lvl="1"/>
            <a:r>
              <a:rPr lang="es-MX" dirty="0"/>
              <a:t>Crear modelos de clasificación multiclase</a:t>
            </a:r>
            <a:endParaRPr dirty="0"/>
          </a:p>
        </p:txBody>
      </p:sp>
    </p:spTree>
    <p:extLst>
      <p:ext uri="{BB962C8B-B14F-4D97-AF65-F5344CB8AC3E}">
        <p14:creationId xmlns:p14="http://schemas.microsoft.com/office/powerpoint/2010/main" val="21281576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err="1"/>
              <a:t>Objetivos</a:t>
            </a:r>
            <a:r>
              <a:rPr lang="en-US" dirty="0"/>
              <a:t> de </a:t>
            </a:r>
            <a:r>
              <a:rPr lang="en-US" dirty="0" err="1"/>
              <a:t>aprendizaje</a:t>
            </a:r>
            <a:endParaRPr lang="en-US" dirty="0"/>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s-MX" dirty="0"/>
              <a:t>Qué es la clasificación</a:t>
            </a:r>
          </a:p>
          <a:p>
            <a:pPr lvl="1"/>
            <a:r>
              <a:rPr lang="es-MX" dirty="0"/>
              <a:t>Entrenar y evaluar un modelo de clasificación binaria</a:t>
            </a:r>
          </a:p>
          <a:p>
            <a:pPr lvl="1"/>
            <a:r>
              <a:rPr lang="es-MX" dirty="0"/>
              <a:t>Crear modelos de clasificación multiclase</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Introducción</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a:t>
            </a:r>
            <a:r>
              <a:rPr lang="en-US" dirty="0" err="1"/>
              <a:t>Qué</a:t>
            </a:r>
            <a:r>
              <a:rPr lang="en-US" dirty="0"/>
              <a:t> es la </a:t>
            </a:r>
            <a:r>
              <a:rPr lang="en-US" dirty="0" err="1"/>
              <a:t>clasificación</a:t>
            </a:r>
            <a:r>
              <a:rPr lang="en-US" dirty="0"/>
              <a:t>?</a:t>
            </a:r>
          </a:p>
        </p:txBody>
      </p:sp>
      <p:sp>
        <p:nvSpPr>
          <p:cNvPr id="3" name="Subtitle"/>
          <p:cNvSpPr>
            <a:spLocks noGrp="1"/>
          </p:cNvSpPr>
          <p:nvPr>
            <p:ph sz="quarter" idx="10"/>
          </p:nvPr>
        </p:nvSpPr>
        <p:spPr>
          <a:xfrm>
            <a:off x="584200" y="1435100"/>
            <a:ext cx="11018838" cy="110799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sz="2400" dirty="0"/>
              <a:t>La clasificación es una forma de aprendizaje automático supervisado en el que entrena un modelo para predecir a qué categoría pertenece un elemento y con qué probabilidad, a partir de los valores de las características.</a:t>
            </a:r>
            <a:endParaRPr sz="2400" dirty="0"/>
          </a:p>
        </p:txBody>
      </p:sp>
      <p:pic>
        <p:nvPicPr>
          <p:cNvPr id="4" name="New picture" descr="Illustration showing the use of data to identify patient conditions."/>
          <p:cNvPicPr/>
          <p:nvPr/>
        </p:nvPicPr>
        <p:blipFill>
          <a:blip r:embed="rId3"/>
          <a:stretch>
            <a:fillRect/>
          </a:stretch>
        </p:blipFill>
        <p:spPr>
          <a:xfrm>
            <a:off x="1775519" y="2924943"/>
            <a:ext cx="8817341" cy="3704583"/>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038612"/>
            <a:ext cx="5366768" cy="1495794"/>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Entrenar y evaluar un modelo de clasificación binaria</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Un </a:t>
            </a:r>
            <a:r>
              <a:rPr lang="en-US" dirty="0" err="1"/>
              <a:t>ejemplo</a:t>
            </a:r>
            <a:r>
              <a:rPr lang="en-US" dirty="0"/>
              <a:t> </a:t>
            </a:r>
            <a:r>
              <a:rPr lang="en-US" dirty="0" err="1"/>
              <a:t>sencillo</a:t>
            </a:r>
            <a:endParaRPr lang="en-US" dirty="0"/>
          </a:p>
        </p:txBody>
      </p:sp>
      <p:sp>
        <p:nvSpPr>
          <p:cNvPr id="3" name="Subtitle"/>
          <p:cNvSpPr>
            <a:spLocks noGrp="1"/>
          </p:cNvSpPr>
          <p:nvPr>
            <p:ph sz="quarter" idx="10"/>
          </p:nvPr>
        </p:nvSpPr>
        <p:spPr>
          <a:xfrm>
            <a:off x="584200" y="1175603"/>
            <a:ext cx="11018838" cy="83099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gn="l"/>
            <a:r>
              <a:rPr lang="es-MX" sz="1800" dirty="0">
                <a:solidFill>
                  <a:srgbClr val="171717"/>
                </a:solidFill>
                <a:latin typeface="Segoe UI" panose="020B0502040204020203" pitchFamily="34" charset="0"/>
              </a:rPr>
              <a:t>Comenzando con algunos datos que incluyen valores conocidos para la función de nivel de glucosa en sangre del paciente (x) y la etiqueta de clase (y) (0 para no diabéticos, 1 para diabéticos), definamos una función predictiva capaz de predecir la etiqueta diabética ( ŷ) dada la característica de glucosa en sangre.</a:t>
            </a:r>
            <a:endParaRPr lang="it-IT" sz="1800" dirty="0" err="1"/>
          </a:p>
        </p:txBody>
      </p:sp>
      <p:graphicFrame>
        <p:nvGraphicFramePr>
          <p:cNvPr id="4" name="New Table"/>
          <p:cNvGraphicFramePr>
            <a:graphicFrameLocks noGrp="1"/>
          </p:cNvGraphicFramePr>
          <p:nvPr>
            <p:extLst>
              <p:ext uri="{D42A27DB-BD31-4B8C-83A1-F6EECF244321}">
                <p14:modId xmlns:p14="http://schemas.microsoft.com/office/powerpoint/2010/main" val="831706831"/>
              </p:ext>
            </p:extLst>
          </p:nvPr>
        </p:nvGraphicFramePr>
        <p:xfrm>
          <a:off x="609600" y="2302510"/>
          <a:ext cx="5181600" cy="4114800"/>
        </p:xfrm>
        <a:graphic>
          <a:graphicData uri="http://schemas.openxmlformats.org/drawingml/2006/table">
            <a:tbl>
              <a:tblPr firstRow="1" bandRow="1">
                <a:tableStyleId>{5C22544A-7EE6-4342-B048-85BDC9FD1C3A}</a:tableStyleId>
              </a:tblPr>
              <a:tblGrid>
                <a:gridCol w="2419350">
                  <a:extLst>
                    <a:ext uri="{9D8B030D-6E8A-4147-A177-3AD203B41FA5}">
                      <a16:colId xmlns:a16="http://schemas.microsoft.com/office/drawing/2014/main" val="20000"/>
                    </a:ext>
                  </a:extLst>
                </a:gridCol>
                <a:gridCol w="2762250">
                  <a:extLst>
                    <a:ext uri="{9D8B030D-6E8A-4147-A177-3AD203B41FA5}">
                      <a16:colId xmlns:a16="http://schemas.microsoft.com/office/drawing/2014/main" val="20001"/>
                    </a:ext>
                  </a:extLst>
                </a:gridCol>
              </a:tblGrid>
              <a:tr h="0">
                <a:tc>
                  <a:txBody>
                    <a:bodyPr/>
                    <a:lstStyle/>
                    <a:p>
                      <a:pPr algn="ctr"/>
                      <a:r>
                        <a:rPr lang="es-MX" sz="1200" dirty="0">
                          <a:solidFill>
                            <a:srgbClr val="FFFFFF"/>
                          </a:solidFill>
                        </a:rPr>
                        <a:t>Glucosa en sangre</a:t>
                      </a:r>
                      <a:endParaRPr sz="1200" dirty="0">
                        <a:solidFill>
                          <a:srgbClr val="FFFFFF"/>
                        </a:solidFill>
                      </a:endParaRPr>
                    </a:p>
                  </a:txBody>
                  <a:tcPr/>
                </a:tc>
                <a:tc>
                  <a:txBody>
                    <a:bodyPr/>
                    <a:lstStyle/>
                    <a:p>
                      <a:pPr algn="ctr"/>
                      <a:r>
                        <a:rPr lang="es-MX" sz="1200" dirty="0">
                          <a:solidFill>
                            <a:srgbClr val="FFFFFF"/>
                          </a:solidFill>
                        </a:rPr>
                        <a:t>Diabético / no diabético</a:t>
                      </a:r>
                      <a:endParaRPr sz="1200" dirty="0">
                        <a:solidFill>
                          <a:srgbClr val="FFFFFF"/>
                        </a:solidFill>
                      </a:endParaRPr>
                    </a:p>
                  </a:txBody>
                  <a:tcPr/>
                </a:tc>
                <a:extLst>
                  <a:ext uri="{0D108BD9-81ED-4DB2-BD59-A6C34878D82A}">
                    <a16:rowId xmlns:a16="http://schemas.microsoft.com/office/drawing/2014/main" val="10000"/>
                  </a:ext>
                </a:extLst>
              </a:tr>
              <a:tr h="0">
                <a:tc>
                  <a:txBody>
                    <a:bodyPr/>
                    <a:lstStyle/>
                    <a:p>
                      <a:pPr algn="ctr"/>
                      <a:r>
                        <a:rPr sz="1200">
                          <a:solidFill>
                            <a:srgbClr val="000000"/>
                          </a:solidFill>
                        </a:rPr>
                        <a:t>82</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01"/>
                  </a:ext>
                </a:extLst>
              </a:tr>
              <a:tr h="0">
                <a:tc>
                  <a:txBody>
                    <a:bodyPr/>
                    <a:lstStyle/>
                    <a:p>
                      <a:pPr algn="ctr"/>
                      <a:r>
                        <a:rPr sz="1200">
                          <a:solidFill>
                            <a:srgbClr val="000000"/>
                          </a:solidFill>
                        </a:rPr>
                        <a:t>92</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02"/>
                  </a:ext>
                </a:extLst>
              </a:tr>
              <a:tr h="0">
                <a:tc>
                  <a:txBody>
                    <a:bodyPr/>
                    <a:lstStyle/>
                    <a:p>
                      <a:pPr algn="ctr"/>
                      <a:r>
                        <a:rPr sz="1200">
                          <a:solidFill>
                            <a:srgbClr val="000000"/>
                          </a:solidFill>
                        </a:rPr>
                        <a:t>112</a:t>
                      </a:r>
                    </a:p>
                  </a:txBody>
                  <a:tcPr/>
                </a:tc>
                <a:tc>
                  <a:txBody>
                    <a:bodyPr/>
                    <a:lstStyle/>
                    <a:p>
                      <a:pPr algn="ctr"/>
                      <a:r>
                        <a:rPr sz="1200">
                          <a:solidFill>
                            <a:srgbClr val="000000"/>
                          </a:solidFill>
                        </a:rPr>
                        <a:t>1</a:t>
                      </a:r>
                    </a:p>
                  </a:txBody>
                  <a:tcPr/>
                </a:tc>
                <a:extLst>
                  <a:ext uri="{0D108BD9-81ED-4DB2-BD59-A6C34878D82A}">
                    <a16:rowId xmlns:a16="http://schemas.microsoft.com/office/drawing/2014/main" val="10003"/>
                  </a:ext>
                </a:extLst>
              </a:tr>
              <a:tr h="0">
                <a:tc>
                  <a:txBody>
                    <a:bodyPr/>
                    <a:lstStyle/>
                    <a:p>
                      <a:pPr algn="ctr"/>
                      <a:r>
                        <a:rPr sz="1200">
                          <a:solidFill>
                            <a:srgbClr val="000000"/>
                          </a:solidFill>
                        </a:rPr>
                        <a:t>102</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04"/>
                  </a:ext>
                </a:extLst>
              </a:tr>
              <a:tr h="0">
                <a:tc>
                  <a:txBody>
                    <a:bodyPr/>
                    <a:lstStyle/>
                    <a:p>
                      <a:pPr algn="ctr"/>
                      <a:r>
                        <a:rPr sz="1200">
                          <a:solidFill>
                            <a:srgbClr val="000000"/>
                          </a:solidFill>
                        </a:rPr>
                        <a:t>115</a:t>
                      </a:r>
                    </a:p>
                  </a:txBody>
                  <a:tcPr/>
                </a:tc>
                <a:tc>
                  <a:txBody>
                    <a:bodyPr/>
                    <a:lstStyle/>
                    <a:p>
                      <a:pPr algn="ctr"/>
                      <a:r>
                        <a:rPr sz="1200">
                          <a:solidFill>
                            <a:srgbClr val="000000"/>
                          </a:solidFill>
                        </a:rPr>
                        <a:t>1</a:t>
                      </a:r>
                    </a:p>
                  </a:txBody>
                  <a:tcPr/>
                </a:tc>
                <a:extLst>
                  <a:ext uri="{0D108BD9-81ED-4DB2-BD59-A6C34878D82A}">
                    <a16:rowId xmlns:a16="http://schemas.microsoft.com/office/drawing/2014/main" val="10005"/>
                  </a:ext>
                </a:extLst>
              </a:tr>
              <a:tr h="0">
                <a:tc>
                  <a:txBody>
                    <a:bodyPr/>
                    <a:lstStyle/>
                    <a:p>
                      <a:pPr algn="ctr"/>
                      <a:r>
                        <a:rPr sz="1200">
                          <a:solidFill>
                            <a:srgbClr val="000000"/>
                          </a:solidFill>
                        </a:rPr>
                        <a:t>107</a:t>
                      </a:r>
                    </a:p>
                  </a:txBody>
                  <a:tcPr/>
                </a:tc>
                <a:tc>
                  <a:txBody>
                    <a:bodyPr/>
                    <a:lstStyle/>
                    <a:p>
                      <a:pPr algn="ctr"/>
                      <a:r>
                        <a:rPr sz="1200">
                          <a:solidFill>
                            <a:srgbClr val="000000"/>
                          </a:solidFill>
                        </a:rPr>
                        <a:t>1</a:t>
                      </a:r>
                    </a:p>
                  </a:txBody>
                  <a:tcPr/>
                </a:tc>
                <a:extLst>
                  <a:ext uri="{0D108BD9-81ED-4DB2-BD59-A6C34878D82A}">
                    <a16:rowId xmlns:a16="http://schemas.microsoft.com/office/drawing/2014/main" val="10006"/>
                  </a:ext>
                </a:extLst>
              </a:tr>
              <a:tr h="0">
                <a:tc>
                  <a:txBody>
                    <a:bodyPr/>
                    <a:lstStyle/>
                    <a:p>
                      <a:pPr algn="ctr"/>
                      <a:r>
                        <a:rPr sz="1200">
                          <a:solidFill>
                            <a:srgbClr val="000000"/>
                          </a:solidFill>
                        </a:rPr>
                        <a:t>87</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07"/>
                  </a:ext>
                </a:extLst>
              </a:tr>
              <a:tr h="0">
                <a:tc>
                  <a:txBody>
                    <a:bodyPr/>
                    <a:lstStyle/>
                    <a:p>
                      <a:pPr algn="ctr"/>
                      <a:r>
                        <a:rPr sz="1200">
                          <a:solidFill>
                            <a:srgbClr val="000000"/>
                          </a:solidFill>
                        </a:rPr>
                        <a:t>120</a:t>
                      </a:r>
                    </a:p>
                  </a:txBody>
                  <a:tcPr/>
                </a:tc>
                <a:tc>
                  <a:txBody>
                    <a:bodyPr/>
                    <a:lstStyle/>
                    <a:p>
                      <a:pPr algn="ctr"/>
                      <a:r>
                        <a:rPr sz="1200">
                          <a:solidFill>
                            <a:srgbClr val="000000"/>
                          </a:solidFill>
                        </a:rPr>
                        <a:t>1</a:t>
                      </a:r>
                    </a:p>
                  </a:txBody>
                  <a:tcPr/>
                </a:tc>
                <a:extLst>
                  <a:ext uri="{0D108BD9-81ED-4DB2-BD59-A6C34878D82A}">
                    <a16:rowId xmlns:a16="http://schemas.microsoft.com/office/drawing/2014/main" val="10008"/>
                  </a:ext>
                </a:extLst>
              </a:tr>
              <a:tr h="0">
                <a:tc>
                  <a:txBody>
                    <a:bodyPr/>
                    <a:lstStyle/>
                    <a:p>
                      <a:pPr algn="ctr"/>
                      <a:r>
                        <a:rPr sz="1200">
                          <a:solidFill>
                            <a:srgbClr val="000000"/>
                          </a:solidFill>
                        </a:rPr>
                        <a:t>83</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09"/>
                  </a:ext>
                </a:extLst>
              </a:tr>
              <a:tr h="0">
                <a:tc>
                  <a:txBody>
                    <a:bodyPr/>
                    <a:lstStyle/>
                    <a:p>
                      <a:pPr algn="ctr"/>
                      <a:r>
                        <a:rPr sz="1200">
                          <a:solidFill>
                            <a:srgbClr val="000000"/>
                          </a:solidFill>
                        </a:rPr>
                        <a:t>119</a:t>
                      </a:r>
                    </a:p>
                  </a:txBody>
                  <a:tcPr/>
                </a:tc>
                <a:tc>
                  <a:txBody>
                    <a:bodyPr/>
                    <a:lstStyle/>
                    <a:p>
                      <a:pPr algn="ctr"/>
                      <a:r>
                        <a:rPr sz="1200">
                          <a:solidFill>
                            <a:srgbClr val="000000"/>
                          </a:solidFill>
                        </a:rPr>
                        <a:t>1</a:t>
                      </a:r>
                    </a:p>
                  </a:txBody>
                  <a:tcPr/>
                </a:tc>
                <a:extLst>
                  <a:ext uri="{0D108BD9-81ED-4DB2-BD59-A6C34878D82A}">
                    <a16:rowId xmlns:a16="http://schemas.microsoft.com/office/drawing/2014/main" val="10010"/>
                  </a:ext>
                </a:extLst>
              </a:tr>
              <a:tr h="0">
                <a:tc>
                  <a:txBody>
                    <a:bodyPr/>
                    <a:lstStyle/>
                    <a:p>
                      <a:pPr algn="ctr"/>
                      <a:r>
                        <a:rPr sz="1200">
                          <a:solidFill>
                            <a:srgbClr val="000000"/>
                          </a:solidFill>
                        </a:rPr>
                        <a:t>104</a:t>
                      </a:r>
                    </a:p>
                  </a:txBody>
                  <a:tcPr/>
                </a:tc>
                <a:tc>
                  <a:txBody>
                    <a:bodyPr/>
                    <a:lstStyle/>
                    <a:p>
                      <a:pPr algn="ctr"/>
                      <a:r>
                        <a:rPr sz="1200" dirty="0">
                          <a:solidFill>
                            <a:srgbClr val="000000"/>
                          </a:solidFill>
                        </a:rPr>
                        <a:t>1</a:t>
                      </a:r>
                    </a:p>
                  </a:txBody>
                  <a:tcPr/>
                </a:tc>
                <a:extLst>
                  <a:ext uri="{0D108BD9-81ED-4DB2-BD59-A6C34878D82A}">
                    <a16:rowId xmlns:a16="http://schemas.microsoft.com/office/drawing/2014/main" val="10011"/>
                  </a:ext>
                </a:extLst>
              </a:tr>
              <a:tr h="0">
                <a:tc>
                  <a:txBody>
                    <a:bodyPr/>
                    <a:lstStyle/>
                    <a:p>
                      <a:pPr algn="ctr"/>
                      <a:r>
                        <a:rPr sz="1200">
                          <a:solidFill>
                            <a:srgbClr val="000000"/>
                          </a:solidFill>
                        </a:rPr>
                        <a:t>105</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12"/>
                  </a:ext>
                </a:extLst>
              </a:tr>
              <a:tr h="0">
                <a:tc>
                  <a:txBody>
                    <a:bodyPr/>
                    <a:lstStyle/>
                    <a:p>
                      <a:pPr algn="ctr"/>
                      <a:r>
                        <a:rPr sz="1200">
                          <a:solidFill>
                            <a:srgbClr val="000000"/>
                          </a:solidFill>
                        </a:rPr>
                        <a:t>86</a:t>
                      </a:r>
                    </a:p>
                  </a:txBody>
                  <a:tcPr/>
                </a:tc>
                <a:tc>
                  <a:txBody>
                    <a:bodyPr/>
                    <a:lstStyle/>
                    <a:p>
                      <a:pPr algn="ctr"/>
                      <a:r>
                        <a:rPr sz="1200">
                          <a:solidFill>
                            <a:srgbClr val="000000"/>
                          </a:solidFill>
                        </a:rPr>
                        <a:t>0</a:t>
                      </a:r>
                    </a:p>
                  </a:txBody>
                  <a:tcPr/>
                </a:tc>
                <a:extLst>
                  <a:ext uri="{0D108BD9-81ED-4DB2-BD59-A6C34878D82A}">
                    <a16:rowId xmlns:a16="http://schemas.microsoft.com/office/drawing/2014/main" val="10013"/>
                  </a:ext>
                </a:extLst>
              </a:tr>
              <a:tr h="0">
                <a:tc>
                  <a:txBody>
                    <a:bodyPr/>
                    <a:lstStyle/>
                    <a:p>
                      <a:pPr algn="ctr"/>
                      <a:r>
                        <a:rPr sz="1200">
                          <a:solidFill>
                            <a:srgbClr val="000000"/>
                          </a:solidFill>
                        </a:rPr>
                        <a:t>109</a:t>
                      </a:r>
                    </a:p>
                  </a:txBody>
                  <a:tcPr/>
                </a:tc>
                <a:tc>
                  <a:txBody>
                    <a:bodyPr/>
                    <a:lstStyle/>
                    <a:p>
                      <a:pPr algn="ctr"/>
                      <a:r>
                        <a:rPr sz="1200" dirty="0">
                          <a:solidFill>
                            <a:srgbClr val="000000"/>
                          </a:solidFill>
                        </a:rPr>
                        <a:t>1</a:t>
                      </a:r>
                    </a:p>
                  </a:txBody>
                  <a:tcPr/>
                </a:tc>
                <a:extLst>
                  <a:ext uri="{0D108BD9-81ED-4DB2-BD59-A6C34878D82A}">
                    <a16:rowId xmlns:a16="http://schemas.microsoft.com/office/drawing/2014/main" val="10014"/>
                  </a:ext>
                </a:extLst>
              </a:tr>
            </a:tbl>
          </a:graphicData>
        </a:graphic>
      </p:graphicFrame>
      <p:pic>
        <p:nvPicPr>
          <p:cNvPr id="5" name="New picture" descr="Graph showing blood-glucose values on the x-axis and diabetic values on the y-axis."/>
          <p:cNvPicPr/>
          <p:nvPr/>
        </p:nvPicPr>
        <p:blipFill>
          <a:blip r:embed="rId3"/>
          <a:stretch>
            <a:fillRect/>
          </a:stretch>
        </p:blipFill>
        <p:spPr>
          <a:xfrm>
            <a:off x="7104112" y="2307201"/>
            <a:ext cx="3393636" cy="2162502"/>
          </a:xfrm>
          <a:prstGeom prst="rect">
            <a:avLst/>
          </a:prstGeom>
        </p:spPr>
      </p:pic>
      <p:sp>
        <p:nvSpPr>
          <p:cNvPr id="6" name="Rectangle 5">
            <a:extLst>
              <a:ext uri="{FF2B5EF4-FFF2-40B4-BE49-F238E27FC236}">
                <a16:creationId xmlns:a16="http://schemas.microsoft.com/office/drawing/2014/main" id="{84049144-BFAE-6012-90FD-9C2E94B70DEB}"/>
              </a:ext>
            </a:extLst>
          </p:cNvPr>
          <p:cNvSpPr/>
          <p:nvPr/>
        </p:nvSpPr>
        <p:spPr bwMode="auto">
          <a:xfrm>
            <a:off x="609600" y="2564905"/>
            <a:ext cx="5181600" cy="2194164"/>
          </a:xfrm>
          <a:prstGeom prst="rect">
            <a:avLst/>
          </a:prstGeom>
          <a:noFill/>
          <a:ln w="3810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B1F0F7B8-A59D-1F2E-87A7-C698CF7DFC4C}"/>
              </a:ext>
            </a:extLst>
          </p:cNvPr>
          <p:cNvSpPr/>
          <p:nvPr/>
        </p:nvSpPr>
        <p:spPr bwMode="auto">
          <a:xfrm>
            <a:off x="609600" y="4797153"/>
            <a:ext cx="5181600" cy="1603648"/>
          </a:xfrm>
          <a:prstGeom prst="rect">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75EFBD94-F43F-7AC1-A8BA-F2013F372501}"/>
              </a:ext>
            </a:extLst>
          </p:cNvPr>
          <p:cNvSpPr txBox="1"/>
          <p:nvPr/>
        </p:nvSpPr>
        <p:spPr>
          <a:xfrm rot="5400000">
            <a:off x="4888030" y="3505836"/>
            <a:ext cx="2194165" cy="307777"/>
          </a:xfrm>
          <a:prstGeom prst="rect">
            <a:avLst/>
          </a:prstGeom>
          <a:noFill/>
        </p:spPr>
        <p:txBody>
          <a:bodyPr wrap="square" lIns="0" tIns="0" rIns="0" bIns="0" rtlCol="0">
            <a:spAutoFit/>
          </a:bodyPr>
          <a:lstStyle/>
          <a:p>
            <a:pPr algn="ctr"/>
            <a:r>
              <a:rPr lang="it-IT" sz="2000" dirty="0">
                <a:solidFill>
                  <a:schemeClr val="accent5"/>
                </a:solidFill>
              </a:rPr>
              <a:t>Entrenamiento</a:t>
            </a:r>
          </a:p>
        </p:txBody>
      </p:sp>
      <p:sp>
        <p:nvSpPr>
          <p:cNvPr id="11" name="TextBox 10">
            <a:extLst>
              <a:ext uri="{FF2B5EF4-FFF2-40B4-BE49-F238E27FC236}">
                <a16:creationId xmlns:a16="http://schemas.microsoft.com/office/drawing/2014/main" id="{777E76D9-B22F-FFE1-59AD-081D8DE18538}"/>
              </a:ext>
            </a:extLst>
          </p:cNvPr>
          <p:cNvSpPr txBox="1"/>
          <p:nvPr/>
        </p:nvSpPr>
        <p:spPr>
          <a:xfrm rot="5400000">
            <a:off x="5175033" y="5412999"/>
            <a:ext cx="1620158" cy="307777"/>
          </a:xfrm>
          <a:prstGeom prst="rect">
            <a:avLst/>
          </a:prstGeom>
          <a:noFill/>
        </p:spPr>
        <p:txBody>
          <a:bodyPr wrap="square" lIns="0" tIns="0" rIns="0" bIns="0" rtlCol="0">
            <a:spAutoFit/>
          </a:bodyPr>
          <a:lstStyle/>
          <a:p>
            <a:pPr algn="ctr"/>
            <a:r>
              <a:rPr lang="it-IT" sz="2000" dirty="0">
                <a:solidFill>
                  <a:schemeClr val="accent4"/>
                </a:solidFill>
              </a:rPr>
              <a:t>Prueba</a:t>
            </a:r>
          </a:p>
        </p:txBody>
      </p:sp>
      <p:pic>
        <p:nvPicPr>
          <p:cNvPr id="17" name="Picture 16">
            <a:extLst>
              <a:ext uri="{FF2B5EF4-FFF2-40B4-BE49-F238E27FC236}">
                <a16:creationId xmlns:a16="http://schemas.microsoft.com/office/drawing/2014/main" id="{1B218EED-15CA-5A2A-EC32-CCBFE89C7F8A}"/>
              </a:ext>
            </a:extLst>
          </p:cNvPr>
          <p:cNvPicPr>
            <a:picLocks noChangeAspect="1"/>
          </p:cNvPicPr>
          <p:nvPr/>
        </p:nvPicPr>
        <p:blipFill rotWithShape="1">
          <a:blip r:embed="rId4"/>
          <a:srcRect t="3096"/>
          <a:stretch/>
        </p:blipFill>
        <p:spPr>
          <a:xfrm>
            <a:off x="6892718" y="2299948"/>
            <a:ext cx="3816424" cy="2219360"/>
          </a:xfrm>
          <a:prstGeom prst="rect">
            <a:avLst/>
          </a:prstGeom>
        </p:spPr>
      </p:pic>
      <p:pic>
        <p:nvPicPr>
          <p:cNvPr id="19" name="Picture 18">
            <a:extLst>
              <a:ext uri="{FF2B5EF4-FFF2-40B4-BE49-F238E27FC236}">
                <a16:creationId xmlns:a16="http://schemas.microsoft.com/office/drawing/2014/main" id="{F4EE2E51-C1D4-30F3-EA50-7662D60935AA}"/>
              </a:ext>
            </a:extLst>
          </p:cNvPr>
          <p:cNvPicPr>
            <a:picLocks noChangeAspect="1"/>
          </p:cNvPicPr>
          <p:nvPr/>
        </p:nvPicPr>
        <p:blipFill>
          <a:blip r:embed="rId5"/>
          <a:stretch>
            <a:fillRect/>
          </a:stretch>
        </p:blipFill>
        <p:spPr>
          <a:xfrm>
            <a:off x="6991422" y="2315044"/>
            <a:ext cx="3619016" cy="2265997"/>
          </a:xfrm>
          <a:prstGeom prst="rect">
            <a:avLst/>
          </a:prstGeom>
        </p:spPr>
      </p:pic>
      <p:graphicFrame>
        <p:nvGraphicFramePr>
          <p:cNvPr id="22" name="New Table">
            <a:extLst>
              <a:ext uri="{FF2B5EF4-FFF2-40B4-BE49-F238E27FC236}">
                <a16:creationId xmlns:a16="http://schemas.microsoft.com/office/drawing/2014/main" id="{80C1C2E8-3DD5-FFF0-7480-9AB37B948A86}"/>
              </a:ext>
            </a:extLst>
          </p:cNvPr>
          <p:cNvGraphicFramePr>
            <a:graphicFrameLocks noGrp="1"/>
          </p:cNvGraphicFramePr>
          <p:nvPr>
            <p:extLst>
              <p:ext uri="{D42A27DB-BD31-4B8C-83A1-F6EECF244321}">
                <p14:modId xmlns:p14="http://schemas.microsoft.com/office/powerpoint/2010/main" val="3683151707"/>
              </p:ext>
            </p:extLst>
          </p:nvPr>
        </p:nvGraphicFramePr>
        <p:xfrm>
          <a:off x="6156424" y="4771390"/>
          <a:ext cx="864096" cy="1645920"/>
        </p:xfrm>
        <a:graphic>
          <a:graphicData uri="http://schemas.openxmlformats.org/drawingml/2006/table">
            <a:tbl>
              <a:tblPr firstRow="1" bandRow="1">
                <a:tableStyleId>{69CF1AB2-1976-4502-BF36-3FF5EA218861}</a:tableStyleId>
              </a:tblPr>
              <a:tblGrid>
                <a:gridCol w="864096">
                  <a:extLst>
                    <a:ext uri="{9D8B030D-6E8A-4147-A177-3AD203B41FA5}">
                      <a16:colId xmlns:a16="http://schemas.microsoft.com/office/drawing/2014/main" val="20001"/>
                    </a:ext>
                  </a:extLst>
                </a:gridCol>
              </a:tblGrid>
              <a:tr h="0">
                <a:tc>
                  <a:txBody>
                    <a:bodyPr/>
                    <a:lstStyle/>
                    <a:p>
                      <a:pPr algn="ctr"/>
                      <a:r>
                        <a:rPr sz="1200" b="1" dirty="0">
                          <a:solidFill>
                            <a:srgbClr val="00B050"/>
                          </a:solidFill>
                        </a:rPr>
                        <a:t>0</a:t>
                      </a:r>
                    </a:p>
                  </a:txBody>
                  <a:tcPr/>
                </a:tc>
                <a:extLst>
                  <a:ext uri="{0D108BD9-81ED-4DB2-BD59-A6C34878D82A}">
                    <a16:rowId xmlns:a16="http://schemas.microsoft.com/office/drawing/2014/main" val="10001"/>
                  </a:ext>
                </a:extLst>
              </a:tr>
              <a:tr h="0">
                <a:tc>
                  <a:txBody>
                    <a:bodyPr/>
                    <a:lstStyle/>
                    <a:p>
                      <a:pPr algn="ctr"/>
                      <a:r>
                        <a:rPr lang="it-IT" sz="1200" b="1" dirty="0">
                          <a:solidFill>
                            <a:srgbClr val="00B050"/>
                          </a:solidFill>
                        </a:rPr>
                        <a:t>1</a:t>
                      </a:r>
                      <a:endParaRPr sz="1200" b="1" dirty="0">
                        <a:solidFill>
                          <a:srgbClr val="00B050"/>
                        </a:solidFill>
                      </a:endParaRPr>
                    </a:p>
                  </a:txBody>
                  <a:tcPr/>
                </a:tc>
                <a:extLst>
                  <a:ext uri="{0D108BD9-81ED-4DB2-BD59-A6C34878D82A}">
                    <a16:rowId xmlns:a16="http://schemas.microsoft.com/office/drawing/2014/main" val="10002"/>
                  </a:ext>
                </a:extLst>
              </a:tr>
              <a:tr h="0">
                <a:tc>
                  <a:txBody>
                    <a:bodyPr/>
                    <a:lstStyle/>
                    <a:p>
                      <a:pPr algn="ctr"/>
                      <a:r>
                        <a:rPr lang="it-IT" sz="1200" b="1" dirty="0">
                          <a:solidFill>
                            <a:srgbClr val="FF0000"/>
                          </a:solidFill>
                        </a:rPr>
                        <a:t>0</a:t>
                      </a:r>
                      <a:endParaRPr sz="1200" b="1" dirty="0">
                        <a:solidFill>
                          <a:srgbClr val="FF0000"/>
                        </a:solidFill>
                      </a:endParaRPr>
                    </a:p>
                  </a:txBody>
                  <a:tcPr/>
                </a:tc>
                <a:extLst>
                  <a:ext uri="{0D108BD9-81ED-4DB2-BD59-A6C34878D82A}">
                    <a16:rowId xmlns:a16="http://schemas.microsoft.com/office/drawing/2014/main" val="10003"/>
                  </a:ext>
                </a:extLst>
              </a:tr>
              <a:tr h="0">
                <a:tc>
                  <a:txBody>
                    <a:bodyPr/>
                    <a:lstStyle/>
                    <a:p>
                      <a:pPr algn="ctr"/>
                      <a:r>
                        <a:rPr lang="it-IT" sz="1200" b="1" dirty="0">
                          <a:solidFill>
                            <a:srgbClr val="FF0000"/>
                          </a:solidFill>
                        </a:rPr>
                        <a:t>1</a:t>
                      </a:r>
                      <a:endParaRPr sz="1200" b="1" dirty="0">
                        <a:solidFill>
                          <a:srgbClr val="FF0000"/>
                        </a:solidFill>
                      </a:endParaRPr>
                    </a:p>
                  </a:txBody>
                  <a:tcPr/>
                </a:tc>
                <a:extLst>
                  <a:ext uri="{0D108BD9-81ED-4DB2-BD59-A6C34878D82A}">
                    <a16:rowId xmlns:a16="http://schemas.microsoft.com/office/drawing/2014/main" val="10004"/>
                  </a:ext>
                </a:extLst>
              </a:tr>
              <a:tr h="0">
                <a:tc>
                  <a:txBody>
                    <a:bodyPr/>
                    <a:lstStyle/>
                    <a:p>
                      <a:pPr algn="ctr"/>
                      <a:r>
                        <a:rPr lang="it-IT" sz="1200" b="1" dirty="0">
                          <a:solidFill>
                            <a:srgbClr val="00B050"/>
                          </a:solidFill>
                        </a:rPr>
                        <a:t>0</a:t>
                      </a:r>
                      <a:endParaRPr sz="1200" b="1" dirty="0">
                        <a:solidFill>
                          <a:srgbClr val="00B050"/>
                        </a:solidFill>
                      </a:endParaRPr>
                    </a:p>
                  </a:txBody>
                  <a:tcPr/>
                </a:tc>
                <a:extLst>
                  <a:ext uri="{0D108BD9-81ED-4DB2-BD59-A6C34878D82A}">
                    <a16:rowId xmlns:a16="http://schemas.microsoft.com/office/drawing/2014/main" val="10005"/>
                  </a:ext>
                </a:extLst>
              </a:tr>
              <a:tr h="0">
                <a:tc>
                  <a:txBody>
                    <a:bodyPr/>
                    <a:lstStyle/>
                    <a:p>
                      <a:pPr algn="ctr"/>
                      <a:r>
                        <a:rPr lang="it-IT" sz="1200" b="1" dirty="0">
                          <a:solidFill>
                            <a:srgbClr val="00B050"/>
                          </a:solidFill>
                        </a:rPr>
                        <a:t>1</a:t>
                      </a:r>
                      <a:endParaRPr sz="1200" b="1" dirty="0">
                        <a:solidFill>
                          <a:srgbClr val="00B050"/>
                        </a:solidFill>
                      </a:endParaRPr>
                    </a:p>
                  </a:txBody>
                  <a:tcPr/>
                </a:tc>
                <a:extLst>
                  <a:ext uri="{0D108BD9-81ED-4DB2-BD59-A6C34878D82A}">
                    <a16:rowId xmlns:a16="http://schemas.microsoft.com/office/drawing/2014/main" val="10006"/>
                  </a:ext>
                </a:extLst>
              </a:tr>
            </a:tbl>
          </a:graphicData>
        </a:graphic>
      </p:graphicFrame>
      <p:sp>
        <p:nvSpPr>
          <p:cNvPr id="23" name="TextBox 22">
            <a:extLst>
              <a:ext uri="{FF2B5EF4-FFF2-40B4-BE49-F238E27FC236}">
                <a16:creationId xmlns:a16="http://schemas.microsoft.com/office/drawing/2014/main" id="{464C0364-F503-0D61-B873-2082E9EB554A}"/>
              </a:ext>
            </a:extLst>
          </p:cNvPr>
          <p:cNvSpPr txBox="1"/>
          <p:nvPr/>
        </p:nvSpPr>
        <p:spPr>
          <a:xfrm>
            <a:off x="6127326" y="6406842"/>
            <a:ext cx="864096" cy="276999"/>
          </a:xfrm>
          <a:prstGeom prst="rect">
            <a:avLst/>
          </a:prstGeom>
          <a:noFill/>
        </p:spPr>
        <p:txBody>
          <a:bodyPr wrap="square" lIns="0" tIns="0" rIns="0" bIns="0" rtlCol="0">
            <a:spAutoFit/>
          </a:bodyPr>
          <a:lstStyle/>
          <a:p>
            <a:pPr algn="ctr"/>
            <a:r>
              <a:rPr lang="en-US" b="0" i="0" dirty="0">
                <a:solidFill>
                  <a:srgbClr val="171717"/>
                </a:solidFill>
                <a:effectLst/>
                <a:latin typeface="Segoe UI" panose="020B0502040204020203" pitchFamily="34" charset="0"/>
              </a:rPr>
              <a:t>ŷ</a:t>
            </a:r>
            <a:endParaRPr lang="it-IT" dirty="0" err="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1"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Evaluar</a:t>
            </a:r>
            <a:r>
              <a:rPr lang="en-US" dirty="0"/>
              <a:t> </a:t>
            </a:r>
            <a:r>
              <a:rPr lang="en-US" dirty="0" err="1"/>
              <a:t>modelos</a:t>
            </a:r>
            <a:r>
              <a:rPr lang="en-US" dirty="0"/>
              <a:t> de </a:t>
            </a:r>
            <a:r>
              <a:rPr lang="en-US" dirty="0" err="1"/>
              <a:t>clasificación</a:t>
            </a:r>
            <a:endParaRPr lang="en-US" dirty="0"/>
          </a:p>
        </p:txBody>
      </p:sp>
      <p:sp>
        <p:nvSpPr>
          <p:cNvPr id="3" name="Subtitle"/>
          <p:cNvSpPr>
            <a:spLocks noGrp="1"/>
          </p:cNvSpPr>
          <p:nvPr>
            <p:ph sz="quarter" idx="10"/>
          </p:nvPr>
        </p:nvSpPr>
        <p:spPr>
          <a:xfrm>
            <a:off x="598032" y="1153160"/>
            <a:ext cx="11018838" cy="110799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sz="2400" dirty="0">
                <a:solidFill>
                  <a:srgbClr val="171717"/>
                </a:solidFill>
                <a:latin typeface="Segoe UI" panose="020B0502040204020203" pitchFamily="34" charset="0"/>
              </a:rPr>
              <a:t>Después de haber entrenado un modelo de clasificación, debemos evaluar qué tan bien se desempeña en un conjunto de datos nuevos e invisibles. Podemos tabular los resultados en una estructura llamada matriz de confusión.</a:t>
            </a:r>
            <a:endParaRPr sz="2400" dirty="0"/>
          </a:p>
        </p:txBody>
      </p:sp>
      <p:graphicFrame>
        <p:nvGraphicFramePr>
          <p:cNvPr id="4" name="New Table"/>
          <p:cNvGraphicFramePr>
            <a:graphicFrameLocks noGrp="1"/>
          </p:cNvGraphicFramePr>
          <p:nvPr>
            <p:extLst>
              <p:ext uri="{D42A27DB-BD31-4B8C-83A1-F6EECF244321}">
                <p14:modId xmlns:p14="http://schemas.microsoft.com/office/powerpoint/2010/main" val="1415100425"/>
              </p:ext>
            </p:extLst>
          </p:nvPr>
        </p:nvGraphicFramePr>
        <p:xfrm>
          <a:off x="584200" y="2717800"/>
          <a:ext cx="4647705" cy="2987040"/>
        </p:xfrm>
        <a:graphic>
          <a:graphicData uri="http://schemas.openxmlformats.org/drawingml/2006/table">
            <a:tbl>
              <a:tblPr firstRow="1" bandRow="1">
                <a:tableStyleId>{5C22544A-7EE6-4342-B048-85BDC9FD1C3A}</a:tableStyleId>
              </a:tblPr>
              <a:tblGrid>
                <a:gridCol w="1549235">
                  <a:extLst>
                    <a:ext uri="{9D8B030D-6E8A-4147-A177-3AD203B41FA5}">
                      <a16:colId xmlns:a16="http://schemas.microsoft.com/office/drawing/2014/main" val="20000"/>
                    </a:ext>
                  </a:extLst>
                </a:gridCol>
                <a:gridCol w="1549235">
                  <a:extLst>
                    <a:ext uri="{9D8B030D-6E8A-4147-A177-3AD203B41FA5}">
                      <a16:colId xmlns:a16="http://schemas.microsoft.com/office/drawing/2014/main" val="20001"/>
                    </a:ext>
                  </a:extLst>
                </a:gridCol>
                <a:gridCol w="1549235">
                  <a:extLst>
                    <a:ext uri="{9D8B030D-6E8A-4147-A177-3AD203B41FA5}">
                      <a16:colId xmlns:a16="http://schemas.microsoft.com/office/drawing/2014/main" val="20002"/>
                    </a:ext>
                  </a:extLst>
                </a:gridCol>
              </a:tblGrid>
              <a:tr h="338198">
                <a:tc>
                  <a:txBody>
                    <a:bodyPr/>
                    <a:lstStyle/>
                    <a:p>
                      <a:pPr algn="ctr"/>
                      <a:r>
                        <a:rPr sz="2200" dirty="0">
                          <a:solidFill>
                            <a:srgbClr val="FFFFFF"/>
                          </a:solidFill>
                        </a:rPr>
                        <a:t>x</a:t>
                      </a:r>
                    </a:p>
                  </a:txBody>
                  <a:tcPr/>
                </a:tc>
                <a:tc>
                  <a:txBody>
                    <a:bodyPr/>
                    <a:lstStyle/>
                    <a:p>
                      <a:pPr algn="ctr"/>
                      <a:r>
                        <a:rPr sz="2200">
                          <a:solidFill>
                            <a:srgbClr val="FFFFFF"/>
                          </a:solidFill>
                        </a:rPr>
                        <a:t>y</a:t>
                      </a:r>
                    </a:p>
                  </a:txBody>
                  <a:tcPr/>
                </a:tc>
                <a:tc>
                  <a:txBody>
                    <a:bodyPr/>
                    <a:lstStyle/>
                    <a:p>
                      <a:pPr algn="ctr"/>
                      <a:r>
                        <a:rPr sz="2200">
                          <a:solidFill>
                            <a:srgbClr val="FFFFFF"/>
                          </a:solidFill>
                        </a:rPr>
                        <a:t>ŷ</a:t>
                      </a:r>
                    </a:p>
                  </a:txBody>
                  <a:tcPr/>
                </a:tc>
                <a:extLst>
                  <a:ext uri="{0D108BD9-81ED-4DB2-BD59-A6C34878D82A}">
                    <a16:rowId xmlns:a16="http://schemas.microsoft.com/office/drawing/2014/main" val="10000"/>
                  </a:ext>
                </a:extLst>
              </a:tr>
              <a:tr h="338198">
                <a:tc>
                  <a:txBody>
                    <a:bodyPr/>
                    <a:lstStyle/>
                    <a:p>
                      <a:pPr algn="ctr"/>
                      <a:r>
                        <a:rPr sz="2200">
                          <a:solidFill>
                            <a:srgbClr val="000000"/>
                          </a:solidFill>
                        </a:rPr>
                        <a:t>83</a:t>
                      </a:r>
                    </a:p>
                  </a:txBody>
                  <a:tcPr/>
                </a:tc>
                <a:tc>
                  <a:txBody>
                    <a:bodyPr/>
                    <a:lstStyle/>
                    <a:p>
                      <a:pPr algn="ctr"/>
                      <a:r>
                        <a:rPr sz="2200">
                          <a:solidFill>
                            <a:srgbClr val="000000"/>
                          </a:solidFill>
                        </a:rPr>
                        <a:t>0</a:t>
                      </a:r>
                    </a:p>
                  </a:txBody>
                  <a:tcPr/>
                </a:tc>
                <a:tc>
                  <a:txBody>
                    <a:bodyPr/>
                    <a:lstStyle/>
                    <a:p>
                      <a:pPr algn="ctr"/>
                      <a:r>
                        <a:rPr sz="2200" dirty="0">
                          <a:solidFill>
                            <a:srgbClr val="00B050"/>
                          </a:solidFill>
                        </a:rPr>
                        <a:t>0</a:t>
                      </a:r>
                    </a:p>
                  </a:txBody>
                  <a:tcPr/>
                </a:tc>
                <a:extLst>
                  <a:ext uri="{0D108BD9-81ED-4DB2-BD59-A6C34878D82A}">
                    <a16:rowId xmlns:a16="http://schemas.microsoft.com/office/drawing/2014/main" val="10001"/>
                  </a:ext>
                </a:extLst>
              </a:tr>
              <a:tr h="338198">
                <a:tc>
                  <a:txBody>
                    <a:bodyPr/>
                    <a:lstStyle/>
                    <a:p>
                      <a:pPr algn="ctr"/>
                      <a:r>
                        <a:rPr sz="2200">
                          <a:solidFill>
                            <a:srgbClr val="000000"/>
                          </a:solidFill>
                        </a:rPr>
                        <a:t>119</a:t>
                      </a:r>
                    </a:p>
                  </a:txBody>
                  <a:tcPr/>
                </a:tc>
                <a:tc>
                  <a:txBody>
                    <a:bodyPr/>
                    <a:lstStyle/>
                    <a:p>
                      <a:pPr algn="ctr"/>
                      <a:r>
                        <a:rPr sz="2200">
                          <a:solidFill>
                            <a:srgbClr val="000000"/>
                          </a:solidFill>
                        </a:rPr>
                        <a:t>1</a:t>
                      </a:r>
                    </a:p>
                  </a:txBody>
                  <a:tcPr/>
                </a:tc>
                <a:tc>
                  <a:txBody>
                    <a:bodyPr/>
                    <a:lstStyle/>
                    <a:p>
                      <a:pPr algn="ctr"/>
                      <a:r>
                        <a:rPr sz="2200" dirty="0">
                          <a:solidFill>
                            <a:srgbClr val="00B050"/>
                          </a:solidFill>
                        </a:rPr>
                        <a:t>1</a:t>
                      </a:r>
                    </a:p>
                  </a:txBody>
                  <a:tcPr/>
                </a:tc>
                <a:extLst>
                  <a:ext uri="{0D108BD9-81ED-4DB2-BD59-A6C34878D82A}">
                    <a16:rowId xmlns:a16="http://schemas.microsoft.com/office/drawing/2014/main" val="10002"/>
                  </a:ext>
                </a:extLst>
              </a:tr>
              <a:tr h="338198">
                <a:tc>
                  <a:txBody>
                    <a:bodyPr/>
                    <a:lstStyle/>
                    <a:p>
                      <a:pPr algn="ctr"/>
                      <a:r>
                        <a:rPr sz="2200">
                          <a:solidFill>
                            <a:srgbClr val="000000"/>
                          </a:solidFill>
                        </a:rPr>
                        <a:t>104</a:t>
                      </a:r>
                    </a:p>
                  </a:txBody>
                  <a:tcPr/>
                </a:tc>
                <a:tc>
                  <a:txBody>
                    <a:bodyPr/>
                    <a:lstStyle/>
                    <a:p>
                      <a:pPr algn="ctr"/>
                      <a:r>
                        <a:rPr sz="2200">
                          <a:solidFill>
                            <a:srgbClr val="000000"/>
                          </a:solidFill>
                        </a:rPr>
                        <a:t>1</a:t>
                      </a:r>
                    </a:p>
                  </a:txBody>
                  <a:tcPr/>
                </a:tc>
                <a:tc>
                  <a:txBody>
                    <a:bodyPr/>
                    <a:lstStyle/>
                    <a:p>
                      <a:pPr algn="ctr"/>
                      <a:r>
                        <a:rPr sz="2200" dirty="0">
                          <a:solidFill>
                            <a:srgbClr val="FF0000"/>
                          </a:solidFill>
                        </a:rPr>
                        <a:t>0</a:t>
                      </a:r>
                    </a:p>
                  </a:txBody>
                  <a:tcPr/>
                </a:tc>
                <a:extLst>
                  <a:ext uri="{0D108BD9-81ED-4DB2-BD59-A6C34878D82A}">
                    <a16:rowId xmlns:a16="http://schemas.microsoft.com/office/drawing/2014/main" val="10003"/>
                  </a:ext>
                </a:extLst>
              </a:tr>
              <a:tr h="338198">
                <a:tc>
                  <a:txBody>
                    <a:bodyPr/>
                    <a:lstStyle/>
                    <a:p>
                      <a:pPr algn="ctr"/>
                      <a:r>
                        <a:rPr sz="2200">
                          <a:solidFill>
                            <a:srgbClr val="000000"/>
                          </a:solidFill>
                        </a:rPr>
                        <a:t>105</a:t>
                      </a:r>
                    </a:p>
                  </a:txBody>
                  <a:tcPr/>
                </a:tc>
                <a:tc>
                  <a:txBody>
                    <a:bodyPr/>
                    <a:lstStyle/>
                    <a:p>
                      <a:pPr algn="ctr"/>
                      <a:r>
                        <a:rPr sz="2200">
                          <a:solidFill>
                            <a:srgbClr val="000000"/>
                          </a:solidFill>
                        </a:rPr>
                        <a:t>0</a:t>
                      </a:r>
                    </a:p>
                  </a:txBody>
                  <a:tcPr/>
                </a:tc>
                <a:tc>
                  <a:txBody>
                    <a:bodyPr/>
                    <a:lstStyle/>
                    <a:p>
                      <a:pPr algn="ctr"/>
                      <a:r>
                        <a:rPr sz="2200" dirty="0">
                          <a:solidFill>
                            <a:srgbClr val="FF0000"/>
                          </a:solidFill>
                        </a:rPr>
                        <a:t>1</a:t>
                      </a:r>
                    </a:p>
                  </a:txBody>
                  <a:tcPr/>
                </a:tc>
                <a:extLst>
                  <a:ext uri="{0D108BD9-81ED-4DB2-BD59-A6C34878D82A}">
                    <a16:rowId xmlns:a16="http://schemas.microsoft.com/office/drawing/2014/main" val="10004"/>
                  </a:ext>
                </a:extLst>
              </a:tr>
              <a:tr h="338198">
                <a:tc>
                  <a:txBody>
                    <a:bodyPr/>
                    <a:lstStyle/>
                    <a:p>
                      <a:pPr algn="ctr"/>
                      <a:r>
                        <a:rPr sz="2200">
                          <a:solidFill>
                            <a:srgbClr val="000000"/>
                          </a:solidFill>
                        </a:rPr>
                        <a:t>86</a:t>
                      </a:r>
                    </a:p>
                  </a:txBody>
                  <a:tcPr/>
                </a:tc>
                <a:tc>
                  <a:txBody>
                    <a:bodyPr/>
                    <a:lstStyle/>
                    <a:p>
                      <a:pPr algn="ctr"/>
                      <a:r>
                        <a:rPr sz="2200">
                          <a:solidFill>
                            <a:srgbClr val="000000"/>
                          </a:solidFill>
                        </a:rPr>
                        <a:t>0</a:t>
                      </a:r>
                    </a:p>
                  </a:txBody>
                  <a:tcPr/>
                </a:tc>
                <a:tc>
                  <a:txBody>
                    <a:bodyPr/>
                    <a:lstStyle/>
                    <a:p>
                      <a:pPr algn="ctr"/>
                      <a:r>
                        <a:rPr sz="2200">
                          <a:solidFill>
                            <a:srgbClr val="00B050"/>
                          </a:solidFill>
                        </a:rPr>
                        <a:t>0</a:t>
                      </a:r>
                    </a:p>
                  </a:txBody>
                  <a:tcPr/>
                </a:tc>
                <a:extLst>
                  <a:ext uri="{0D108BD9-81ED-4DB2-BD59-A6C34878D82A}">
                    <a16:rowId xmlns:a16="http://schemas.microsoft.com/office/drawing/2014/main" val="10005"/>
                  </a:ext>
                </a:extLst>
              </a:tr>
              <a:tr h="338198">
                <a:tc>
                  <a:txBody>
                    <a:bodyPr/>
                    <a:lstStyle/>
                    <a:p>
                      <a:pPr algn="ctr"/>
                      <a:r>
                        <a:rPr sz="2200">
                          <a:solidFill>
                            <a:srgbClr val="000000"/>
                          </a:solidFill>
                        </a:rPr>
                        <a:t>109</a:t>
                      </a:r>
                    </a:p>
                  </a:txBody>
                  <a:tcPr/>
                </a:tc>
                <a:tc>
                  <a:txBody>
                    <a:bodyPr/>
                    <a:lstStyle/>
                    <a:p>
                      <a:pPr algn="ctr"/>
                      <a:r>
                        <a:rPr sz="2200">
                          <a:solidFill>
                            <a:srgbClr val="000000"/>
                          </a:solidFill>
                        </a:rPr>
                        <a:t>1</a:t>
                      </a:r>
                    </a:p>
                  </a:txBody>
                  <a:tcPr/>
                </a:tc>
                <a:tc>
                  <a:txBody>
                    <a:bodyPr/>
                    <a:lstStyle/>
                    <a:p>
                      <a:pPr algn="ctr"/>
                      <a:r>
                        <a:rPr sz="2200" dirty="0">
                          <a:solidFill>
                            <a:srgbClr val="00B050"/>
                          </a:solidFill>
                        </a:rPr>
                        <a:t>1</a:t>
                      </a:r>
                    </a:p>
                  </a:txBody>
                  <a:tcPr/>
                </a:tc>
                <a:extLst>
                  <a:ext uri="{0D108BD9-81ED-4DB2-BD59-A6C34878D82A}">
                    <a16:rowId xmlns:a16="http://schemas.microsoft.com/office/drawing/2014/main" val="10006"/>
                  </a:ext>
                </a:extLst>
              </a:tr>
            </a:tbl>
          </a:graphicData>
        </a:graphic>
      </p:graphicFrame>
      <p:graphicFrame>
        <p:nvGraphicFramePr>
          <p:cNvPr id="6" name="Table 6">
            <a:extLst>
              <a:ext uri="{FF2B5EF4-FFF2-40B4-BE49-F238E27FC236}">
                <a16:creationId xmlns:a16="http://schemas.microsoft.com/office/drawing/2014/main" id="{70EE1ABA-025A-B9DB-C3BB-F9C790E19E25}"/>
              </a:ext>
            </a:extLst>
          </p:cNvPr>
          <p:cNvGraphicFramePr>
            <a:graphicFrameLocks noGrp="1"/>
          </p:cNvGraphicFramePr>
          <p:nvPr>
            <p:extLst>
              <p:ext uri="{D42A27DB-BD31-4B8C-83A1-F6EECF244321}">
                <p14:modId xmlns:p14="http://schemas.microsoft.com/office/powerpoint/2010/main" val="2070156828"/>
              </p:ext>
            </p:extLst>
          </p:nvPr>
        </p:nvGraphicFramePr>
        <p:xfrm>
          <a:off x="8187308" y="3112871"/>
          <a:ext cx="1644690" cy="1602096"/>
        </p:xfrm>
        <a:graphic>
          <a:graphicData uri="http://schemas.openxmlformats.org/drawingml/2006/table">
            <a:tbl>
              <a:tblPr firstRow="1" bandRow="1">
                <a:tableStyleId>{2D5ABB26-0587-4C30-8999-92F81FD0307C}</a:tableStyleId>
              </a:tblPr>
              <a:tblGrid>
                <a:gridCol w="822345">
                  <a:extLst>
                    <a:ext uri="{9D8B030D-6E8A-4147-A177-3AD203B41FA5}">
                      <a16:colId xmlns:a16="http://schemas.microsoft.com/office/drawing/2014/main" val="3657517099"/>
                    </a:ext>
                  </a:extLst>
                </a:gridCol>
                <a:gridCol w="822345">
                  <a:extLst>
                    <a:ext uri="{9D8B030D-6E8A-4147-A177-3AD203B41FA5}">
                      <a16:colId xmlns:a16="http://schemas.microsoft.com/office/drawing/2014/main" val="117147241"/>
                    </a:ext>
                  </a:extLst>
                </a:gridCol>
              </a:tblGrid>
              <a:tr h="801048">
                <a:tc>
                  <a:txBody>
                    <a:bodyPr/>
                    <a:lstStyle/>
                    <a:p>
                      <a:pPr algn="ctr"/>
                      <a:r>
                        <a:rPr lang="it-IT" sz="3100" b="1" dirty="0">
                          <a:ln>
                            <a:solidFill>
                              <a:schemeClr val="accent1">
                                <a:lumMod val="75000"/>
                              </a:schemeClr>
                            </a:solidFill>
                          </a:ln>
                          <a:solidFill>
                            <a:schemeClr val="bg1"/>
                          </a:solidFill>
                        </a:rPr>
                        <a:t>2</a:t>
                      </a:r>
                    </a:p>
                  </a:txBody>
                  <a:tcPr marL="110642" marR="110642" marT="73632" marB="736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it-IT" sz="3100" b="1" dirty="0">
                          <a:ln>
                            <a:solidFill>
                              <a:schemeClr val="accent1">
                                <a:lumMod val="75000"/>
                              </a:schemeClr>
                            </a:solidFill>
                          </a:ln>
                          <a:solidFill>
                            <a:schemeClr val="bg1"/>
                          </a:solidFill>
                        </a:rPr>
                        <a:t>1</a:t>
                      </a:r>
                    </a:p>
                  </a:txBody>
                  <a:tcPr marL="110642" marR="110642" marT="73632" marB="736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90822457"/>
                  </a:ext>
                </a:extLst>
              </a:tr>
              <a:tr h="801048">
                <a:tc>
                  <a:txBody>
                    <a:bodyPr/>
                    <a:lstStyle/>
                    <a:p>
                      <a:pPr algn="ctr"/>
                      <a:r>
                        <a:rPr lang="it-IT" sz="3100" b="1" dirty="0">
                          <a:ln>
                            <a:solidFill>
                              <a:schemeClr val="accent1">
                                <a:lumMod val="75000"/>
                              </a:schemeClr>
                            </a:solidFill>
                          </a:ln>
                          <a:solidFill>
                            <a:schemeClr val="bg1"/>
                          </a:solidFill>
                        </a:rPr>
                        <a:t>1</a:t>
                      </a:r>
                    </a:p>
                  </a:txBody>
                  <a:tcPr marL="110642" marR="110642" marT="73632" marB="736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it-IT" sz="3100" b="1" dirty="0">
                          <a:ln>
                            <a:solidFill>
                              <a:schemeClr val="accent1">
                                <a:lumMod val="75000"/>
                              </a:schemeClr>
                            </a:solidFill>
                          </a:ln>
                          <a:solidFill>
                            <a:schemeClr val="bg1"/>
                          </a:solidFill>
                        </a:rPr>
                        <a:t>2</a:t>
                      </a:r>
                    </a:p>
                  </a:txBody>
                  <a:tcPr marL="110642" marR="110642" marT="73632" marB="736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129282281"/>
                  </a:ext>
                </a:extLst>
              </a:tr>
            </a:tbl>
          </a:graphicData>
        </a:graphic>
      </p:graphicFrame>
      <p:sp>
        <p:nvSpPr>
          <p:cNvPr id="7" name="TextBox 6">
            <a:extLst>
              <a:ext uri="{FF2B5EF4-FFF2-40B4-BE49-F238E27FC236}">
                <a16:creationId xmlns:a16="http://schemas.microsoft.com/office/drawing/2014/main" id="{BDEC6832-AF1C-E1A0-A473-40BEA35F674B}"/>
              </a:ext>
            </a:extLst>
          </p:cNvPr>
          <p:cNvSpPr txBox="1"/>
          <p:nvPr/>
        </p:nvSpPr>
        <p:spPr>
          <a:xfrm>
            <a:off x="8157738" y="2717800"/>
            <a:ext cx="784167" cy="369332"/>
          </a:xfrm>
          <a:prstGeom prst="rect">
            <a:avLst/>
          </a:prstGeom>
          <a:noFill/>
        </p:spPr>
        <p:txBody>
          <a:bodyPr wrap="square" lIns="0" tIns="0" rIns="0" bIns="0" rtlCol="0">
            <a:spAutoFit/>
          </a:bodyPr>
          <a:lstStyle/>
          <a:p>
            <a:pPr algn="ctr"/>
            <a:r>
              <a:rPr lang="it-IT" sz="2400" dirty="0"/>
              <a:t>0</a:t>
            </a:r>
          </a:p>
        </p:txBody>
      </p:sp>
      <p:sp>
        <p:nvSpPr>
          <p:cNvPr id="9" name="TextBox 8">
            <a:extLst>
              <a:ext uri="{FF2B5EF4-FFF2-40B4-BE49-F238E27FC236}">
                <a16:creationId xmlns:a16="http://schemas.microsoft.com/office/drawing/2014/main" id="{F9C2DAEC-CD02-C9CA-36E6-C4712F11E4D0}"/>
              </a:ext>
            </a:extLst>
          </p:cNvPr>
          <p:cNvSpPr txBox="1"/>
          <p:nvPr/>
        </p:nvSpPr>
        <p:spPr>
          <a:xfrm>
            <a:off x="7570673" y="3240818"/>
            <a:ext cx="784167" cy="369332"/>
          </a:xfrm>
          <a:prstGeom prst="rect">
            <a:avLst/>
          </a:prstGeom>
          <a:noFill/>
        </p:spPr>
        <p:txBody>
          <a:bodyPr wrap="square" lIns="0" tIns="0" rIns="0" bIns="0" rtlCol="0">
            <a:spAutoFit/>
          </a:bodyPr>
          <a:lstStyle/>
          <a:p>
            <a:pPr algn="ctr"/>
            <a:r>
              <a:rPr lang="it-IT" sz="2400" dirty="0"/>
              <a:t>0</a:t>
            </a:r>
          </a:p>
        </p:txBody>
      </p:sp>
      <p:sp>
        <p:nvSpPr>
          <p:cNvPr id="11" name="TextBox 10">
            <a:extLst>
              <a:ext uri="{FF2B5EF4-FFF2-40B4-BE49-F238E27FC236}">
                <a16:creationId xmlns:a16="http://schemas.microsoft.com/office/drawing/2014/main" id="{70CB44EB-FC21-6A20-F702-C5F778B47950}"/>
              </a:ext>
            </a:extLst>
          </p:cNvPr>
          <p:cNvSpPr txBox="1"/>
          <p:nvPr/>
        </p:nvSpPr>
        <p:spPr>
          <a:xfrm>
            <a:off x="7562771" y="4111918"/>
            <a:ext cx="784167" cy="369332"/>
          </a:xfrm>
          <a:prstGeom prst="rect">
            <a:avLst/>
          </a:prstGeom>
          <a:noFill/>
        </p:spPr>
        <p:txBody>
          <a:bodyPr wrap="square" lIns="0" tIns="0" rIns="0" bIns="0" rtlCol="0">
            <a:spAutoFit/>
          </a:bodyPr>
          <a:lstStyle/>
          <a:p>
            <a:pPr algn="ctr"/>
            <a:r>
              <a:rPr lang="it-IT" sz="2400" dirty="0"/>
              <a:t>1</a:t>
            </a:r>
          </a:p>
        </p:txBody>
      </p:sp>
      <p:sp>
        <p:nvSpPr>
          <p:cNvPr id="13" name="TextBox 12">
            <a:extLst>
              <a:ext uri="{FF2B5EF4-FFF2-40B4-BE49-F238E27FC236}">
                <a16:creationId xmlns:a16="http://schemas.microsoft.com/office/drawing/2014/main" id="{68473026-F4F2-753A-E078-C1B643F4B4C9}"/>
              </a:ext>
            </a:extLst>
          </p:cNvPr>
          <p:cNvSpPr txBox="1"/>
          <p:nvPr/>
        </p:nvSpPr>
        <p:spPr>
          <a:xfrm>
            <a:off x="9047831" y="2701917"/>
            <a:ext cx="784167" cy="369332"/>
          </a:xfrm>
          <a:prstGeom prst="rect">
            <a:avLst/>
          </a:prstGeom>
          <a:noFill/>
        </p:spPr>
        <p:txBody>
          <a:bodyPr wrap="square" lIns="0" tIns="0" rIns="0" bIns="0" rtlCol="0">
            <a:spAutoFit/>
          </a:bodyPr>
          <a:lstStyle/>
          <a:p>
            <a:pPr algn="ctr"/>
            <a:r>
              <a:rPr lang="it-IT" sz="2400" dirty="0"/>
              <a:t>1</a:t>
            </a:r>
          </a:p>
        </p:txBody>
      </p:sp>
      <p:sp>
        <p:nvSpPr>
          <p:cNvPr id="14" name="TextBox 13">
            <a:extLst>
              <a:ext uri="{FF2B5EF4-FFF2-40B4-BE49-F238E27FC236}">
                <a16:creationId xmlns:a16="http://schemas.microsoft.com/office/drawing/2014/main" id="{A10D2D7D-5F33-600D-2733-EBB2ABF04563}"/>
              </a:ext>
            </a:extLst>
          </p:cNvPr>
          <p:cNvSpPr txBox="1"/>
          <p:nvPr/>
        </p:nvSpPr>
        <p:spPr>
          <a:xfrm>
            <a:off x="8086750" y="2397153"/>
            <a:ext cx="1845806" cy="307777"/>
          </a:xfrm>
          <a:prstGeom prst="rect">
            <a:avLst/>
          </a:prstGeom>
          <a:noFill/>
        </p:spPr>
        <p:txBody>
          <a:bodyPr wrap="square" lIns="0" tIns="0" rIns="0" bIns="0" rtlCol="0">
            <a:spAutoFit/>
          </a:bodyPr>
          <a:lstStyle/>
          <a:p>
            <a:pPr algn="ctr"/>
            <a:r>
              <a:rPr lang="it-IT" sz="2000" dirty="0"/>
              <a:t>Predicho</a:t>
            </a:r>
          </a:p>
        </p:txBody>
      </p:sp>
      <p:sp>
        <p:nvSpPr>
          <p:cNvPr id="18" name="TextBox 17">
            <a:extLst>
              <a:ext uri="{FF2B5EF4-FFF2-40B4-BE49-F238E27FC236}">
                <a16:creationId xmlns:a16="http://schemas.microsoft.com/office/drawing/2014/main" id="{40B7C1E6-2A54-7829-C3D8-5FE10B417C11}"/>
              </a:ext>
            </a:extLst>
          </p:cNvPr>
          <p:cNvSpPr txBox="1"/>
          <p:nvPr/>
        </p:nvSpPr>
        <p:spPr>
          <a:xfrm rot="16200000">
            <a:off x="6675931" y="3686282"/>
            <a:ext cx="1785161" cy="307777"/>
          </a:xfrm>
          <a:prstGeom prst="rect">
            <a:avLst/>
          </a:prstGeom>
          <a:noFill/>
        </p:spPr>
        <p:txBody>
          <a:bodyPr wrap="square" lIns="0" tIns="0" rIns="0" bIns="0" rtlCol="0">
            <a:spAutoFit/>
          </a:bodyPr>
          <a:lstStyle/>
          <a:p>
            <a:pPr algn="ctr"/>
            <a:r>
              <a:rPr lang="it-IT" sz="2000" dirty="0"/>
              <a:t>Actual</a:t>
            </a:r>
          </a:p>
        </p:txBody>
      </p:sp>
      <p:sp>
        <p:nvSpPr>
          <p:cNvPr id="19" name="Speech Bubble: Rectangle with Corners Rounded 18">
            <a:extLst>
              <a:ext uri="{FF2B5EF4-FFF2-40B4-BE49-F238E27FC236}">
                <a16:creationId xmlns:a16="http://schemas.microsoft.com/office/drawing/2014/main" id="{E81E1255-E403-F61E-8B84-E0F642754446}"/>
              </a:ext>
            </a:extLst>
          </p:cNvPr>
          <p:cNvSpPr/>
          <p:nvPr/>
        </p:nvSpPr>
        <p:spPr bwMode="auto">
          <a:xfrm>
            <a:off x="7320136" y="2746082"/>
            <a:ext cx="603395" cy="441105"/>
          </a:xfrm>
          <a:prstGeom prst="wedgeRoundRectCallout">
            <a:avLst>
              <a:gd name="adj1" fmla="val 95556"/>
              <a:gd name="adj2" fmla="val 6990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it-IT" sz="1100" b="1" dirty="0">
                <a:solidFill>
                  <a:srgbClr val="FFFFFF"/>
                </a:solidFill>
                <a:ea typeface="Segoe UI" pitchFamily="34" charset="0"/>
                <a:cs typeface="Segoe UI" pitchFamily="34" charset="0"/>
              </a:rPr>
              <a:t>TN</a:t>
            </a:r>
          </a:p>
        </p:txBody>
      </p:sp>
      <p:sp>
        <p:nvSpPr>
          <p:cNvPr id="21" name="Speech Bubble: Rectangle with Corners Rounded 20">
            <a:extLst>
              <a:ext uri="{FF2B5EF4-FFF2-40B4-BE49-F238E27FC236}">
                <a16:creationId xmlns:a16="http://schemas.microsoft.com/office/drawing/2014/main" id="{6BB7F7DA-317E-E1A0-E8D5-DAB47B9589EA}"/>
              </a:ext>
            </a:extLst>
          </p:cNvPr>
          <p:cNvSpPr/>
          <p:nvPr/>
        </p:nvSpPr>
        <p:spPr bwMode="auto">
          <a:xfrm>
            <a:off x="10095775" y="4581128"/>
            <a:ext cx="603395" cy="441105"/>
          </a:xfrm>
          <a:prstGeom prst="wedgeRoundRectCallout">
            <a:avLst>
              <a:gd name="adj1" fmla="val -90496"/>
              <a:gd name="adj2" fmla="val -45032"/>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it-IT" sz="1100" b="1" dirty="0">
                <a:solidFill>
                  <a:srgbClr val="FFFFFF"/>
                </a:solidFill>
                <a:ea typeface="Segoe UI" pitchFamily="34" charset="0"/>
                <a:cs typeface="Segoe UI" pitchFamily="34" charset="0"/>
              </a:rPr>
              <a:t>TP</a:t>
            </a:r>
          </a:p>
        </p:txBody>
      </p:sp>
      <p:sp>
        <p:nvSpPr>
          <p:cNvPr id="23" name="Speech Bubble: Rectangle with Corners Rounded 22">
            <a:extLst>
              <a:ext uri="{FF2B5EF4-FFF2-40B4-BE49-F238E27FC236}">
                <a16:creationId xmlns:a16="http://schemas.microsoft.com/office/drawing/2014/main" id="{4D981D4A-3EDE-0031-9488-36FCE534D465}"/>
              </a:ext>
            </a:extLst>
          </p:cNvPr>
          <p:cNvSpPr/>
          <p:nvPr/>
        </p:nvSpPr>
        <p:spPr bwMode="auto">
          <a:xfrm>
            <a:off x="7529806" y="4578227"/>
            <a:ext cx="603395" cy="441105"/>
          </a:xfrm>
          <a:prstGeom prst="wedgeRoundRectCallout">
            <a:avLst>
              <a:gd name="adj1" fmla="val 62547"/>
              <a:gd name="adj2" fmla="val -7787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it-IT" sz="1100" b="1" dirty="0">
                <a:solidFill>
                  <a:srgbClr val="FFFFFF"/>
                </a:solidFill>
                <a:ea typeface="Segoe UI" pitchFamily="34" charset="0"/>
                <a:cs typeface="Segoe UI" pitchFamily="34" charset="0"/>
              </a:rPr>
              <a:t>FN</a:t>
            </a:r>
          </a:p>
        </p:txBody>
      </p:sp>
      <p:sp>
        <p:nvSpPr>
          <p:cNvPr id="25" name="Speech Bubble: Rectangle with Corners Rounded 24">
            <a:extLst>
              <a:ext uri="{FF2B5EF4-FFF2-40B4-BE49-F238E27FC236}">
                <a16:creationId xmlns:a16="http://schemas.microsoft.com/office/drawing/2014/main" id="{CCBFE036-5F2F-E2AF-953C-5970F5D19BB7}"/>
              </a:ext>
            </a:extLst>
          </p:cNvPr>
          <p:cNvSpPr/>
          <p:nvPr/>
        </p:nvSpPr>
        <p:spPr bwMode="auto">
          <a:xfrm>
            <a:off x="10105394" y="3263029"/>
            <a:ext cx="603395" cy="441105"/>
          </a:xfrm>
          <a:prstGeom prst="wedgeRoundRectCallout">
            <a:avLst>
              <a:gd name="adj1" fmla="val -91996"/>
              <a:gd name="adj2" fmla="val -28612"/>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it-IT" sz="1100" b="1" dirty="0">
                <a:solidFill>
                  <a:srgbClr val="FFFFFF"/>
                </a:solidFill>
                <a:ea typeface="Segoe UI" pitchFamily="34" charset="0"/>
                <a:cs typeface="Segoe UI" pitchFamily="34" charset="0"/>
              </a:rPr>
              <a:t>FP</a:t>
            </a:r>
          </a:p>
        </p:txBody>
      </p:sp>
      <p:sp>
        <p:nvSpPr>
          <p:cNvPr id="26" name="TextBox 25">
            <a:extLst>
              <a:ext uri="{FF2B5EF4-FFF2-40B4-BE49-F238E27FC236}">
                <a16:creationId xmlns:a16="http://schemas.microsoft.com/office/drawing/2014/main" id="{802CB565-F568-F7FD-5C29-E76288F9F4A4}"/>
              </a:ext>
            </a:extLst>
          </p:cNvPr>
          <p:cNvSpPr txBox="1"/>
          <p:nvPr/>
        </p:nvSpPr>
        <p:spPr>
          <a:xfrm>
            <a:off x="7320135" y="5301208"/>
            <a:ext cx="4647705" cy="923330"/>
          </a:xfrm>
          <a:prstGeom prst="rect">
            <a:avLst/>
          </a:prstGeom>
          <a:noFill/>
        </p:spPr>
        <p:txBody>
          <a:bodyPr wrap="square" lIns="0" tIns="0" rIns="0" bIns="0" rtlCol="0">
            <a:spAutoFit/>
          </a:bodyPr>
          <a:lstStyle/>
          <a:p>
            <a:pPr>
              <a:buFont typeface="Arial" panose="020B0604020202020204" pitchFamily="34" charset="0"/>
              <a:buChar char="•"/>
            </a:pPr>
            <a:r>
              <a:rPr lang="es-MX" sz="2000" b="1" dirty="0">
                <a:solidFill>
                  <a:srgbClr val="171717"/>
                </a:solidFill>
                <a:latin typeface="Segoe UI" panose="020B0502040204020203" pitchFamily="34" charset="0"/>
              </a:rPr>
              <a:t>Exactitud: (TP+TN)/(TP+TN+FP+FN)</a:t>
            </a:r>
          </a:p>
          <a:p>
            <a:pPr>
              <a:buFont typeface="Arial" panose="020B0604020202020204" pitchFamily="34" charset="0"/>
              <a:buChar char="•"/>
            </a:pPr>
            <a:r>
              <a:rPr lang="es-MX" sz="2000" b="1" dirty="0">
                <a:solidFill>
                  <a:srgbClr val="171717"/>
                </a:solidFill>
                <a:latin typeface="Segoe UI" panose="020B0502040204020203" pitchFamily="34" charset="0"/>
              </a:rPr>
              <a:t>Recuperación: TP/(TP+FN)</a:t>
            </a:r>
          </a:p>
          <a:p>
            <a:pPr>
              <a:buFont typeface="Arial" panose="020B0604020202020204" pitchFamily="34" charset="0"/>
              <a:buChar char="•"/>
            </a:pPr>
            <a:r>
              <a:rPr lang="es-MX" sz="2000" b="1" dirty="0">
                <a:solidFill>
                  <a:srgbClr val="171717"/>
                </a:solidFill>
                <a:latin typeface="Segoe UI" panose="020B0502040204020203" pitchFamily="34" charset="0"/>
              </a:rPr>
              <a:t>Precisión: TP/(TP+FP)</a:t>
            </a:r>
            <a:endParaRPr lang="en-US" sz="2000" b="0" i="1" dirty="0">
              <a:solidFill>
                <a:srgbClr val="171717"/>
              </a:solidFill>
              <a:effectLst/>
              <a:latin typeface="Segoe UI" panose="020B0502040204020203"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P spid="25"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5726808"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Crear modelos de clasificación multiclase</a:t>
            </a:r>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5"/>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Microsoft Build 16/9 Black Template">
  <a:themeElements>
    <a:clrScheme name="Custom 18">
      <a:dk1>
        <a:srgbClr val="000000"/>
      </a:dk1>
      <a:lt1>
        <a:srgbClr val="FFFFFF"/>
      </a:lt1>
      <a:dk2>
        <a:srgbClr val="243A5E"/>
      </a:dk2>
      <a:lt2>
        <a:srgbClr val="E6E6E6"/>
      </a:lt2>
      <a:accent1>
        <a:srgbClr val="8DC8E8"/>
      </a:accent1>
      <a:accent2>
        <a:srgbClr val="0078D4"/>
      </a:accent2>
      <a:accent3>
        <a:srgbClr val="C73ECC"/>
      </a:accent3>
      <a:accent4>
        <a:srgbClr val="CD98CF"/>
      </a:accent4>
      <a:accent5>
        <a:srgbClr val="FFA38B"/>
      </a:accent5>
      <a:accent6>
        <a:srgbClr val="B1B3B3"/>
      </a:accent6>
      <a:hlink>
        <a:srgbClr val="89DCD2"/>
      </a:hlink>
      <a:folHlink>
        <a:srgbClr val="89DCD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Presentation6" id="{5AB83E4D-DAFD-475F-94BE-3C874EE6796C}" vid="{5F9AE2FE-A299-4505-A865-91C0AC0935A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2402</Words>
  <Application>Microsoft Office PowerPoint</Application>
  <PresentationFormat>Panorámica</PresentationFormat>
  <Paragraphs>256</Paragraphs>
  <Slides>22</Slides>
  <Notes>20</Notes>
  <HiddenSlides>0</HiddenSlides>
  <MMClips>0</MMClips>
  <ScaleCrop>false</ScaleCrop>
  <HeadingPairs>
    <vt:vector size="6" baseType="variant">
      <vt:variant>
        <vt:lpstr>Fuentes usadas</vt:lpstr>
      </vt:variant>
      <vt:variant>
        <vt:i4>6</vt:i4>
      </vt:variant>
      <vt:variant>
        <vt:lpstr>Tema</vt:lpstr>
      </vt:variant>
      <vt:variant>
        <vt:i4>5</vt:i4>
      </vt:variant>
      <vt:variant>
        <vt:lpstr>Títulos de diapositiva</vt:lpstr>
      </vt:variant>
      <vt:variant>
        <vt:i4>22</vt:i4>
      </vt:variant>
    </vt:vector>
  </HeadingPairs>
  <TitlesOfParts>
    <vt:vector size="3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Microsoft Build 16/9 Black Template</vt:lpstr>
      <vt:lpstr>Presentación de PowerPoint</vt:lpstr>
      <vt:lpstr>Introducción a los modelos de clasificación usando R y Tidymodels</vt:lpstr>
      <vt:lpstr>Objetivos de aprendizaje</vt:lpstr>
      <vt:lpstr>Introducción</vt:lpstr>
      <vt:lpstr>¿Qué es la clasificación?</vt:lpstr>
      <vt:lpstr>Entrenar y evaluar un modelo de clasificación binaria</vt:lpstr>
      <vt:lpstr>Un ejemplo sencillo</vt:lpstr>
      <vt:lpstr>Evaluar modelos de clasificación</vt:lpstr>
      <vt:lpstr>Crear modelos de clasificación multiclase</vt:lpstr>
      <vt:lpstr>Crear modelos de clasificación multiclase</vt:lpstr>
      <vt:lpstr>Desafío: entrenar un modelo de clasificación para clasificar los datos del vino</vt:lpstr>
      <vt:lpstr>Codifica con nosotros</vt:lpstr>
      <vt:lpstr>Verificación de conocimientos</vt:lpstr>
      <vt:lpstr>Pregunta 1</vt:lpstr>
      <vt:lpstr>Pregunta 1</vt:lpstr>
      <vt:lpstr>Pregunta 2</vt:lpstr>
      <vt:lpstr>Question 2</vt:lpstr>
      <vt:lpstr>Pregunta 3</vt:lpstr>
      <vt:lpstr>Question 3</vt:lpstr>
      <vt:lpstr>Resumen</vt:lpstr>
      <vt:lpstr>Resumen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 Castillo</dc:creator>
  <cp:lastModifiedBy>Daniel Alejandro Morales Castillo</cp:lastModifiedBy>
  <cp:revision>39</cp:revision>
  <cp:lastPrinted>2022-05-13T10:21:19Z</cp:lastPrinted>
  <dcterms:created xsi:type="dcterms:W3CDTF">2022-05-13T10:21:19Z</dcterms:created>
  <dcterms:modified xsi:type="dcterms:W3CDTF">2023-02-09T04:52:23Z</dcterms:modified>
</cp:coreProperties>
</file>