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5141" r:id="rId4"/>
  </p:sldMasterIdLst>
  <p:notesMasterIdLst>
    <p:notesMasterId r:id="rId41"/>
  </p:notesMasterIdLst>
  <p:sldIdLst>
    <p:sldId id="260" r:id="rId5"/>
    <p:sldId id="262" r:id="rId6"/>
    <p:sldId id="264" r:id="rId7"/>
    <p:sldId id="364" r:id="rId8"/>
    <p:sldId id="266" r:id="rId9"/>
    <p:sldId id="278" r:id="rId10"/>
    <p:sldId id="280" r:id="rId11"/>
    <p:sldId id="282" r:id="rId12"/>
    <p:sldId id="276" r:id="rId13"/>
    <p:sldId id="288" r:id="rId14"/>
    <p:sldId id="292" r:id="rId15"/>
    <p:sldId id="294" r:id="rId16"/>
    <p:sldId id="296" r:id="rId17"/>
    <p:sldId id="298" r:id="rId18"/>
    <p:sldId id="367" r:id="rId19"/>
    <p:sldId id="270" r:id="rId20"/>
    <p:sldId id="272" r:id="rId21"/>
    <p:sldId id="328" r:id="rId22"/>
    <p:sldId id="323" r:id="rId23"/>
    <p:sldId id="324" r:id="rId24"/>
    <p:sldId id="325" r:id="rId25"/>
    <p:sldId id="326" r:id="rId26"/>
    <p:sldId id="286" r:id="rId27"/>
    <p:sldId id="368" r:id="rId28"/>
    <p:sldId id="302" r:id="rId29"/>
    <p:sldId id="304" r:id="rId30"/>
    <p:sldId id="306" r:id="rId31"/>
    <p:sldId id="308" r:id="rId32"/>
    <p:sldId id="310" r:id="rId33"/>
    <p:sldId id="344" r:id="rId34"/>
    <p:sldId id="346" r:id="rId35"/>
    <p:sldId id="316" r:id="rId36"/>
    <p:sldId id="363" r:id="rId37"/>
    <p:sldId id="320" r:id="rId38"/>
    <p:sldId id="366" r:id="rId39"/>
    <p:sldId id="322" r:id="rId40"/>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766A0C-1517-4DAD-A6DF-374F08F4BFAD}" v="59" dt="2022-02-28T14:44:27.0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00"/>
    <p:restoredTop sz="87686" autoAdjust="0"/>
  </p:normalViewPr>
  <p:slideViewPr>
    <p:cSldViewPr>
      <p:cViewPr varScale="1">
        <p:scale>
          <a:sx n="98" d="100"/>
          <a:sy n="98" d="100"/>
        </p:scale>
        <p:origin x="72" y="84"/>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gs" Target="tags/tag1.xml"/><Relationship Id="rId47"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Tim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3C0EEA-62BD-4CB5-B00A-ECFD6C0FFD5A}" type="datetimeFigureOut">
              <a:t>13/12/2022</a:t>
            </a:fld>
            <a:endParaRPr/>
          </a:p>
        </p:txBody>
      </p:sp>
      <p:sp>
        <p:nvSpPr>
          <p:cNvPr id="4" name="SlideImage 3"/>
          <p:cNvSpPr>
            <a:spLocks noGrp="1" noRot="1" noChangeAspect="1"/>
          </p:cNvSpPr>
          <p:nvPr>
            <p:ph type="sldImg" idx="2"/>
          </p:nvPr>
        </p:nvSpPr>
        <p:spPr>
          <a:xfrm>
            <a:off x="1371600" y="1143000"/>
            <a:ext cx="4114800" cy="3086100"/>
          </a:xfrm>
          <a:prstGeom prst="rect">
            <a:avLst/>
          </a:prstGeom>
          <a:noFill/>
          <a:ln w="12700">
            <a:solidFill>
              <a:prstClr val="black"/>
            </a:solidFill>
          </a:ln>
        </p:spPr>
      </p:sp>
      <p:sp>
        <p:nvSpPr>
          <p:cNvPr id="5" name="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sz="1200"/>
            </a:defPPr>
          </a:lstStyle>
          <a:p>
            <a:r>
              <a:t>First Level</a:t>
            </a:r>
          </a:p>
          <a:p>
            <a:pPr lvl="1"/>
            <a:r>
              <a:t>Second Level</a:t>
            </a:r>
          </a:p>
          <a:p>
            <a:pPr lvl="2"/>
            <a:r>
              <a:t>Third level</a:t>
            </a:r>
          </a:p>
          <a:p>
            <a:pPr lvl="3"/>
            <a:r>
              <a:t>Fourth level</a:t>
            </a:r>
          </a:p>
          <a:p>
            <a:pPr lvl="4"/>
            <a:r>
              <a:t>Fifth level</a:t>
            </a:r>
          </a:p>
        </p:txBody>
      </p:sp>
      <p:sp>
        <p:nvSpPr>
          <p:cNvPr id="6" name="Foo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Numb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81939F-EAC9-4105-99ED-C3D5E2E7AFD7}" type="slidenum">
              <a:rPr smtClean="0"/>
              <a:t>‹Nº›</a:t>
            </a:fld>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Link to published module on Learn: https://docs.microsoft.com/en-us/learn/modules/learn-pr/wwl-data-ai/classify-images-custom-vision/ </a:t>
            </a:r>
          </a:p>
        </p:txBody>
      </p:sp>
      <p:sp>
        <p:nvSpPr>
          <p:cNvPr id="4" name="Slide Number Placeholder 3"/>
          <p:cNvSpPr>
            <a:spLocks noGrp="1"/>
          </p:cNvSpPr>
          <p:nvPr>
            <p:ph type="sldNum" sz="quarter" idx="10"/>
          </p:nvPr>
        </p:nvSpPr>
        <p:spPr/>
        <p:txBody>
          <a:bodyPr/>
          <a:lstStyle/>
          <a:p>
            <a:fld id="{6101C5E1-D8E9-464D-A93E-CE21651935A7}"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perform image classification using the Custom Vision service, available as part of the Azure Cognitive Services offerings. </a:t>
            </a:r>
            <a:endParaRPr lang="en-US" dirty="0"/>
          </a:p>
          <a:p>
            <a:pPr>
              <a:spcBef>
                <a:spcPct val="43750"/>
              </a:spcBef>
              <a:spcAft>
                <a:spcPct val="43750"/>
              </a:spcAft>
            </a:pPr>
            <a:endParaRPr lang="en-US" dirty="0"/>
          </a:p>
          <a:p>
            <a:pPr>
              <a:spcBef>
                <a:spcPct val="43750"/>
              </a:spcBef>
              <a:spcAft>
                <a:spcPct val="43750"/>
              </a:spcAft>
            </a:pPr>
            <a:r>
              <a:rPr lang="en-US" sz="1200" dirty="0">
                <a:solidFill>
                  <a:srgbClr val="000000"/>
                </a:solidFill>
              </a:rPr>
              <a:t>Cognitive Services comprises various AI services that enable you to build cognitive solutions that can see, hear, speak, understand, and even make decisions.</a:t>
            </a:r>
            <a:endParaRPr lang="en-US" dirty="0"/>
          </a:p>
        </p:txBody>
      </p:sp>
      <p:sp>
        <p:nvSpPr>
          <p:cNvPr id="4" name="Slide Number Placeholder 3"/>
          <p:cNvSpPr>
            <a:spLocks noGrp="1"/>
          </p:cNvSpPr>
          <p:nvPr>
            <p:ph type="sldNum" sz="quarter" idx="10"/>
          </p:nvPr>
        </p:nvSpPr>
        <p:spPr/>
        <p:txBody>
          <a:bodyPr/>
          <a:lstStyle/>
          <a:p>
            <a:fld id="{6101C5E1-D8E9-464D-A93E-CE21651935A7}" type="slidenum">
              <a:rPr lang="en-US" smtClean="0"/>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To train a classification model, you must upload images to your training resource and label them with the appropriate class labels. Then, you must train the model and evaluate the training results.</a:t>
            </a:r>
          </a:p>
          <a:p>
            <a:endParaRPr dirty="0"/>
          </a:p>
          <a:p>
            <a:pPr>
              <a:spcBef>
                <a:spcPct val="43750"/>
              </a:spcBef>
              <a:spcAft>
                <a:spcPct val="43750"/>
              </a:spcAft>
            </a:pPr>
            <a:r>
              <a:rPr dirty="0"/>
              <a:t>You can perform these tasks in the </a:t>
            </a:r>
            <a:r>
              <a:rPr i="1" dirty="0"/>
              <a:t>Custom Vision portal</a:t>
            </a:r>
            <a:r>
              <a:rPr dirty="0"/>
              <a:t>, One of the key considerations when using images for classification, is to ensure that you have sufficient images of the objects in question and those images should be of the object from many different angles.</a:t>
            </a:r>
          </a:p>
        </p:txBody>
      </p:sp>
      <p:sp>
        <p:nvSpPr>
          <p:cNvPr id="4" name="Slide Number Placeholder 3"/>
          <p:cNvSpPr>
            <a:spLocks noGrp="1"/>
          </p:cNvSpPr>
          <p:nvPr>
            <p:ph type="sldNum" sz="quarter" idx="10"/>
          </p:nvPr>
        </p:nvSpPr>
        <p:spPr/>
        <p:txBody>
          <a:bodyPr/>
          <a:lstStyle/>
          <a:p>
            <a:fld id="{6101C5E1-D8E9-464D-A93E-CE21651935A7}" type="slidenum">
              <a:rPr lang="en-US" smtClean="0"/>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Model training process is an iterative process in which the Custom Vision service repeatedly trains the model using some of the data, but holds some back to evaluate the model. At the end of the training process, the performance for the trained model is indicated by the following evaluation metrics:</a:t>
            </a:r>
          </a:p>
          <a:p>
            <a:endParaRPr dirty="0"/>
          </a:p>
          <a:p>
            <a:r>
              <a:rPr b="1" dirty="0"/>
              <a:t>Precision</a:t>
            </a:r>
            <a:r>
              <a:rPr dirty="0"/>
              <a:t>: What percentage of the class predictions made by the model were correct? For example, if the model predicted that 10 images are oranges, of which eight were actually oranges, then the precision is 0.8 (80%).</a:t>
            </a:r>
          </a:p>
          <a:p>
            <a:endParaRPr dirty="0"/>
          </a:p>
          <a:p>
            <a:r>
              <a:rPr b="1" dirty="0"/>
              <a:t>Recall</a:t>
            </a:r>
            <a:r>
              <a:rPr dirty="0"/>
              <a:t>: What percentage of class predictions did the model correctly identify? For example, if there are 10 images of apples, and the model found 7 of them, then the recall is 0.7 (70%).</a:t>
            </a:r>
          </a:p>
          <a:p>
            <a:endParaRPr dirty="0"/>
          </a:p>
          <a:p>
            <a:r>
              <a:rPr b="1" dirty="0"/>
              <a:t>Average Precision (AP)</a:t>
            </a:r>
            <a:r>
              <a:rPr dirty="0"/>
              <a:t>: An overall metric that takes into account both precision and recall).</a:t>
            </a:r>
          </a:p>
        </p:txBody>
      </p:sp>
      <p:sp>
        <p:nvSpPr>
          <p:cNvPr id="4" name="Slide Number Placeholder 3"/>
          <p:cNvSpPr>
            <a:spLocks noGrp="1"/>
          </p:cNvSpPr>
          <p:nvPr>
            <p:ph type="sldNum" sz="quarter" idx="10"/>
          </p:nvPr>
        </p:nvSpPr>
        <p:spPr/>
        <p:txBody>
          <a:bodyPr/>
          <a:lstStyle/>
          <a:p>
            <a:fld id="{6101C5E1-D8E9-464D-A93E-CE21651935A7}" type="slidenum">
              <a:rPr lang="en-US" smtClean="0"/>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After you've trained the model, and you're satisfied with its evaluated performance, you can publish the model to your prediction resource. When you publish the model, you can assign it a name</a:t>
            </a:r>
            <a:endParaRPr lang="en-US" dirty="0"/>
          </a:p>
          <a:p>
            <a:pPr>
              <a:spcBef>
                <a:spcPct val="43750"/>
              </a:spcBef>
              <a:spcAft>
                <a:spcPct val="43750"/>
              </a:spcAft>
            </a:pPr>
            <a:endParaRPr dirty="0"/>
          </a:p>
          <a:p>
            <a:pPr>
              <a:spcBef>
                <a:spcPct val="43750"/>
              </a:spcBef>
              <a:spcAft>
                <a:spcPct val="43750"/>
              </a:spcAft>
            </a:pPr>
            <a:r>
              <a:rPr dirty="0"/>
              <a:t>To use your model, client application developers need the following information:</a:t>
            </a:r>
          </a:p>
          <a:p>
            <a:endParaRPr dirty="0"/>
          </a:p>
          <a:p>
            <a:r>
              <a:rPr b="1" dirty="0"/>
              <a:t>Project ID</a:t>
            </a:r>
            <a:r>
              <a:rPr dirty="0"/>
              <a:t>: The unique ID of the Custom Vision project you created to train the model.</a:t>
            </a:r>
          </a:p>
          <a:p>
            <a:endParaRPr dirty="0"/>
          </a:p>
          <a:p>
            <a:r>
              <a:rPr b="1" dirty="0"/>
              <a:t>Model name</a:t>
            </a:r>
            <a:r>
              <a:rPr dirty="0"/>
              <a:t>: The name you assigned to the model during publishing.</a:t>
            </a:r>
          </a:p>
          <a:p>
            <a:endParaRPr dirty="0"/>
          </a:p>
          <a:p>
            <a:r>
              <a:rPr b="1" dirty="0"/>
              <a:t>Prediction endpoint</a:t>
            </a:r>
            <a:r>
              <a:rPr dirty="0"/>
              <a:t>: The HTTP address of the endpoints for the </a:t>
            </a:r>
            <a:r>
              <a:rPr i="1" dirty="0"/>
              <a:t>prediction</a:t>
            </a:r>
            <a:r>
              <a:rPr dirty="0"/>
              <a:t> resource to which you published the model (</a:t>
            </a:r>
            <a:r>
              <a:rPr b="1" i="1" dirty="0"/>
              <a:t>not</a:t>
            </a:r>
            <a:r>
              <a:rPr dirty="0"/>
              <a:t> the training resource).</a:t>
            </a:r>
          </a:p>
          <a:p>
            <a:endParaRPr dirty="0"/>
          </a:p>
          <a:p>
            <a:r>
              <a:rPr b="1" dirty="0"/>
              <a:t>Prediction key</a:t>
            </a:r>
            <a:r>
              <a:rPr dirty="0"/>
              <a:t>: The authentication key for the </a:t>
            </a:r>
            <a:r>
              <a:rPr i="1" dirty="0"/>
              <a:t>prediction</a:t>
            </a:r>
            <a:r>
              <a:rPr dirty="0"/>
              <a:t> resource to which you published the model (</a:t>
            </a:r>
            <a:r>
              <a:rPr b="1" i="1" dirty="0"/>
              <a:t>not</a:t>
            </a:r>
            <a:r>
              <a:rPr dirty="0"/>
              <a:t> the training resource).</a:t>
            </a:r>
          </a:p>
        </p:txBody>
      </p:sp>
      <p:sp>
        <p:nvSpPr>
          <p:cNvPr id="4" name="Slide Number Placeholder 3"/>
          <p:cNvSpPr>
            <a:spLocks noGrp="1"/>
          </p:cNvSpPr>
          <p:nvPr>
            <p:ph type="sldNum" sz="quarter" idx="10"/>
          </p:nvPr>
        </p:nvSpPr>
        <p:spPr/>
        <p:txBody>
          <a:bodyPr/>
          <a:lstStyle/>
          <a:p>
            <a:fld id="{6101C5E1-D8E9-464D-A93E-CE21651935A7}" type="slidenum">
              <a:rPr lang="en-US" smtClean="0"/>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15</a:t>
            </a:fld>
            <a:endParaRPr lang="en-US"/>
          </a:p>
        </p:txBody>
      </p:sp>
    </p:spTree>
    <p:extLst>
      <p:ext uri="{BB962C8B-B14F-4D97-AF65-F5344CB8AC3E}">
        <p14:creationId xmlns:p14="http://schemas.microsoft.com/office/powerpoint/2010/main" val="15353216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Power Apps is a suite of apps, services, connectors, and a data platform that provides you with an opportunity to build custom apps for your business needs. </a:t>
            </a:r>
            <a:r>
              <a:rPr lang="en-US" dirty="0"/>
              <a:t>Y</a:t>
            </a:r>
            <a:r>
              <a:rPr lang="en-US" altLang="zh-CN" dirty="0"/>
              <a:t>ou </a:t>
            </a:r>
            <a:r>
              <a:rPr dirty="0"/>
              <a:t>can quickly build custom apps that connect to your data that is stored either in the underlying data platform (Microsoft </a:t>
            </a:r>
            <a:r>
              <a:rPr dirty="0" err="1"/>
              <a:t>Dataverse</a:t>
            </a:r>
            <a:r>
              <a:rPr dirty="0"/>
              <a:t>) or in various online and on-premises data sources (SharePoint, Excel, Office 365, Dynamics 365, SQL Server, and so on).</a:t>
            </a:r>
          </a:p>
          <a:p>
            <a:endParaRPr dirty="0"/>
          </a:p>
          <a:p>
            <a:pPr>
              <a:spcBef>
                <a:spcPct val="43750"/>
              </a:spcBef>
              <a:spcAft>
                <a:spcPct val="43750"/>
              </a:spcAft>
            </a:pPr>
            <a:r>
              <a:rPr dirty="0"/>
              <a:t>With Power Apps, you can:</a:t>
            </a:r>
          </a:p>
          <a:p>
            <a:endParaRPr dirty="0"/>
          </a:p>
          <a:p>
            <a:r>
              <a:rPr dirty="0"/>
              <a:t>Build an app quickly by using the skills that you already have.</a:t>
            </a:r>
          </a:p>
          <a:p>
            <a:endParaRPr dirty="0"/>
          </a:p>
          <a:p>
            <a:r>
              <a:rPr dirty="0"/>
              <a:t>Connect to the cloud services and data sources that you're already using.</a:t>
            </a:r>
          </a:p>
          <a:p>
            <a:endParaRPr dirty="0"/>
          </a:p>
          <a:p>
            <a:r>
              <a:rPr dirty="0"/>
              <a:t>Share your apps instantly so that coworkers can use them on their phones and tablets.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err="1"/>
              <a:t>Dataverse</a:t>
            </a:r>
            <a:r>
              <a:rPr dirty="0"/>
              <a:t> lets you store and manage data that's used by business applications. Data within </a:t>
            </a:r>
            <a:r>
              <a:rPr dirty="0" err="1"/>
              <a:t>Dataverse</a:t>
            </a:r>
            <a:r>
              <a:rPr dirty="0"/>
              <a:t> is stored within a set of tables. </a:t>
            </a:r>
            <a:r>
              <a:rPr dirty="0" err="1"/>
              <a:t>Dataverse</a:t>
            </a:r>
            <a:r>
              <a:rPr dirty="0"/>
              <a:t> includes a base set of standard tables that cover typical scenarios, but you can also create custom tables that are specific to your organization and then populate them with data by using Power Query. </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endParaRPr dirty="0"/>
          </a:p>
          <a:p>
            <a:pPr>
              <a:spcBef>
                <a:spcPct val="43750"/>
              </a:spcBef>
              <a:spcAft>
                <a:spcPct val="43750"/>
              </a:spcAft>
            </a:pPr>
            <a:r>
              <a:rPr dirty="0"/>
              <a:t>This unit explores each part of the following Power Apps components:</a:t>
            </a:r>
          </a:p>
          <a:p>
            <a:endParaRPr dirty="0"/>
          </a:p>
          <a:p>
            <a:r>
              <a:rPr b="1" dirty="0">
                <a:hlinkClick r:id="rId3"/>
              </a:rPr>
              <a:t>Power Apps Home Page</a:t>
            </a:r>
            <a:r>
              <a:rPr dirty="0"/>
              <a:t> - Apps start here, whether you build them from data, a sample app, or a blank screen.</a:t>
            </a:r>
          </a:p>
          <a:p>
            <a:endParaRPr dirty="0"/>
          </a:p>
          <a:p>
            <a:r>
              <a:rPr b="1" dirty="0">
                <a:hlinkClick r:id="rId4"/>
              </a:rPr>
              <a:t>Power Apps Studio</a:t>
            </a:r>
            <a:r>
              <a:rPr dirty="0"/>
              <a:t> - Develop your apps further by connecting to data, adding and arranging user interface (UI) elements (known as controls), and building formulas.</a:t>
            </a:r>
          </a:p>
          <a:p>
            <a:endParaRPr dirty="0"/>
          </a:p>
          <a:p>
            <a:r>
              <a:rPr b="1" dirty="0"/>
              <a:t>Power Apps Mobile</a:t>
            </a:r>
            <a:r>
              <a:rPr dirty="0"/>
              <a:t> - Run your apps on Microsoft Windows, Apple iOS, and Google Android devices.</a:t>
            </a:r>
          </a:p>
          <a:p>
            <a:endParaRPr dirty="0"/>
          </a:p>
          <a:p>
            <a:r>
              <a:rPr b="1" dirty="0">
                <a:hlinkClick r:id="rId5"/>
              </a:rPr>
              <a:t>Power Apps Admin Center</a:t>
            </a:r>
            <a:r>
              <a:rPr dirty="0"/>
              <a:t> - Manage Power Apps environments and other components.</a:t>
            </a:r>
          </a:p>
          <a:p>
            <a:endParaRPr dirty="0"/>
          </a:p>
          <a:p>
            <a:pPr>
              <a:spcBef>
                <a:spcPct val="43750"/>
              </a:spcBef>
              <a:spcAft>
                <a:spcPct val="43750"/>
              </a:spcAft>
            </a:pPr>
            <a:r>
              <a:rPr dirty="0"/>
              <a:t>[!NOTE] To use these sites, you'll need to sign in by using your organizational account.</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t>If you are building an app, you'll start with the </a:t>
            </a:r>
            <a:r>
              <a:rPr>
                <a:hlinkClick r:id="rId3"/>
              </a:rPr>
              <a:t>Power Apps Home Page</a:t>
            </a:r>
            <a:r>
              <a:t>. You can build apps from sample apps, templates, or a blank screen. All the apps that you've built appear here, along with any apps that others have created and shared with you.</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Studio is where you can fully develop your apps to make them more effective as a business tool and to make them more attractive. Power Apps Studio has three panes that make creating apps seem more like building a slide deck in Microsoft PowerPoint:</a:t>
            </a:r>
          </a:p>
          <a:p>
            <a:endParaRPr dirty="0"/>
          </a:p>
          <a:p>
            <a:r>
              <a:rPr b="1" dirty="0"/>
              <a:t>Left pane</a:t>
            </a:r>
            <a:r>
              <a:rPr dirty="0"/>
              <a:t> - Shows a hierarchical view of all the controls on each screen or a thumbnail for each screen in your app.</a:t>
            </a:r>
          </a:p>
          <a:p>
            <a:endParaRPr dirty="0"/>
          </a:p>
          <a:p>
            <a:r>
              <a:rPr b="1" dirty="0"/>
              <a:t>Middle pane</a:t>
            </a:r>
            <a:r>
              <a:rPr dirty="0"/>
              <a:t> - Shows the canvas app that you're working on.</a:t>
            </a:r>
          </a:p>
          <a:p>
            <a:endParaRPr dirty="0"/>
          </a:p>
          <a:p>
            <a:r>
              <a:rPr b="1" dirty="0"/>
              <a:t>Right pane</a:t>
            </a:r>
            <a:r>
              <a:rPr dirty="0"/>
              <a:t> - Where you set options such as the layout, properties, and data sources for certain controls.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Power Apps Mobile for Windows, iOS, and Android devices allow you to use all the apps that you've created, and those others have shared with you, on your mobile device. You or your users can download the Microsoft Power Apps app from the appropriate app store. When users sign in with their credentials, they will see all apps that have been shared with them. The Power Apps Mobile app only needs to be downloaded once.</a:t>
            </a:r>
          </a:p>
          <a:p>
            <a:endParaRPr dirty="0"/>
          </a:p>
          <a:p>
            <a:pPr>
              <a:spcBef>
                <a:spcPct val="43750"/>
              </a:spcBef>
              <a:spcAft>
                <a:spcPct val="43750"/>
              </a:spcAft>
            </a:pPr>
            <a:r>
              <a:rPr dirty="0"/>
              <a:t>When you use apps in Power Apps Mobile, you get the most out of your device's capabilities: camera controls, GPS location, and more.</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Link to published module on Learn: https://docs.microsoft.com/en-us/learn/modules/learn-pr/wwl-data-ai/classify-images-custom-vision/3-create-image-classifier </a:t>
            </a:r>
          </a:p>
        </p:txBody>
      </p:sp>
      <p:sp>
        <p:nvSpPr>
          <p:cNvPr id="4" name="Slide Number Placeholder 3"/>
          <p:cNvSpPr>
            <a:spLocks noGrp="1"/>
          </p:cNvSpPr>
          <p:nvPr>
            <p:ph type="sldNum" sz="quarter" idx="10"/>
          </p:nvPr>
        </p:nvSpPr>
        <p:spPr/>
        <p:txBody>
          <a:bodyPr/>
          <a:lstStyle/>
          <a:p>
            <a:fld id="{6101C5E1-D8E9-464D-A93E-CE21651935A7}" type="slidenum">
              <a:rPr lang="en-US" smtClean="0"/>
              <a:t>24</a:t>
            </a:fld>
            <a:endParaRPr lang="en-US"/>
          </a:p>
        </p:txBody>
      </p:sp>
    </p:spTree>
    <p:extLst>
      <p:ext uri="{BB962C8B-B14F-4D97-AF65-F5344CB8AC3E}">
        <p14:creationId xmlns:p14="http://schemas.microsoft.com/office/powerpoint/2010/main" val="14145340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dirty="0"/>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When you create a Custom Vision resource, you can specify whether it is to be used for training, prediction, or both.</a:t>
            </a:r>
          </a:p>
        </p:txBody>
      </p:sp>
      <p:sp>
        <p:nvSpPr>
          <p:cNvPr id="4" name="Slide Number Placeholder 3"/>
          <p:cNvSpPr>
            <a:spLocks noGrp="1"/>
          </p:cNvSpPr>
          <p:nvPr>
            <p:ph type="sldNum" sz="quarter" idx="10"/>
          </p:nvPr>
        </p:nvSpPr>
        <p:spPr/>
        <p:txBody>
          <a:bodyPr/>
          <a:lstStyle/>
          <a:p>
            <a:fld id="{6101C5E1-D8E9-464D-A93E-CE21651935A7}" type="slidenum">
              <a:rPr lang="en-US" smtClean="0"/>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Correct: Generally, adding more images to the project an retraining the model is likely to improve performance.</a:t>
            </a:r>
          </a:p>
        </p:txBody>
      </p:sp>
      <p:sp>
        <p:nvSpPr>
          <p:cNvPr id="4" name="Slide Number Placeholder 3"/>
          <p:cNvSpPr>
            <a:spLocks noGrp="1"/>
          </p:cNvSpPr>
          <p:nvPr>
            <p:ph type="sldNum" sz="quarter" idx="10"/>
          </p:nvPr>
        </p:nvSpPr>
        <p:spPr/>
        <p:txBody>
          <a:bodyPr/>
          <a:lstStyle/>
          <a:p>
            <a:fld id="{6101C5E1-D8E9-464D-A93E-CE21651935A7}" type="slidenum">
              <a:rPr lang="en-US" smtClean="0"/>
              <a:t>29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30</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t>Explanation: You can configure and customize your apps in Power Apps Studio.</a:t>
            </a:r>
          </a:p>
        </p:txBody>
      </p:sp>
      <p:sp>
        <p:nvSpPr>
          <p:cNvPr id="4" name="Slide Number Placeholder 3"/>
          <p:cNvSpPr>
            <a:spLocks noGrp="1"/>
          </p:cNvSpPr>
          <p:nvPr>
            <p:ph type="sldNum" sz="quarter" idx="10"/>
          </p:nvPr>
        </p:nvSpPr>
        <p:spPr/>
        <p:txBody>
          <a:bodyPr/>
          <a:lstStyle/>
          <a:p>
            <a:fld id="{6101C5E1-D8E9-464D-A93E-CE21651935A7}" type="slidenum">
              <a:rPr lang="en-US" smtClean="0"/>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zh-CN" dirty="0"/>
              <a:t>Knowledge test: </a:t>
            </a:r>
            <a:r>
              <a:rPr lang="en-US" dirty="0"/>
              <a:t>https://forms.office.com/r/YabQSUayJu</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5000"/>
          </a:bodyPr>
          <a:lstStyle/>
          <a:p>
            <a:pPr>
              <a:spcBef>
                <a:spcPct val="43750"/>
              </a:spcBef>
              <a:spcAft>
                <a:spcPct val="43750"/>
              </a:spcAft>
            </a:pPr>
            <a:r>
              <a:rPr dirty="0"/>
              <a:t>Congratulations on creating your first app with Power Apps!</a:t>
            </a:r>
          </a:p>
          <a:p>
            <a:endParaRPr dirty="0"/>
          </a:p>
          <a:p>
            <a:pPr>
              <a:spcBef>
                <a:spcPct val="43750"/>
              </a:spcBef>
              <a:spcAft>
                <a:spcPct val="43750"/>
              </a:spcAft>
            </a:pPr>
            <a:r>
              <a:rPr dirty="0"/>
              <a:t>In this module, you discovered what Power Apps can do for your business and the building blocks of creating your first app. You then created an app from data in a Microsoft Excel workbook.</a:t>
            </a:r>
          </a:p>
          <a:p>
            <a:endParaRPr dirty="0"/>
          </a:p>
          <a:p>
            <a:pPr>
              <a:spcBef>
                <a:spcPct val="43750"/>
              </a:spcBef>
              <a:spcAft>
                <a:spcPct val="43750"/>
              </a:spcAft>
            </a:pPr>
            <a:r>
              <a:rPr dirty="0"/>
              <a:t>Additionally, you learned that:</a:t>
            </a:r>
          </a:p>
          <a:p>
            <a:endParaRPr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101C5E1-D8E9-464D-A93E-CE21651935A7}" type="slidenum">
              <a:rPr kumimoji="0" lang="en-US" sz="1200" b="0" i="0" u="none" strike="noStrike" kern="1200" cap="none" spc="0" normalizeH="0" baseline="0" noProof="0" smtClean="0">
                <a:ln>
                  <a:noFill/>
                </a:ln>
                <a:solidFill>
                  <a:prstClr val="black"/>
                </a:solidFill>
                <a:effectLst/>
                <a:uLnTx/>
                <a:uFillTx/>
                <a:latin typeface="Calibri"/>
                <a:cs typeface="Arial"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cs typeface="Arial" pitchFamily="34" charset="0"/>
            </a:endParaRPr>
          </a:p>
        </p:txBody>
      </p:sp>
    </p:spTree>
    <p:extLst>
      <p:ext uri="{BB962C8B-B14F-4D97-AF65-F5344CB8AC3E}">
        <p14:creationId xmlns:p14="http://schemas.microsoft.com/office/powerpoint/2010/main" val="15864773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fontScale="97500"/>
          </a:bodyPr>
          <a:lstStyle/>
          <a:p>
            <a:pPr>
              <a:spcBef>
                <a:spcPct val="43750"/>
              </a:spcBef>
              <a:spcAft>
                <a:spcPct val="43750"/>
              </a:spcAft>
            </a:pPr>
            <a:r>
              <a:rPr dirty="0"/>
              <a:t>It's a good idea at the end of a project to identify whether you still need the resources you created. Resources left running can cost you money.</a:t>
            </a:r>
          </a:p>
          <a:p>
            <a:endParaRPr dirty="0"/>
          </a:p>
          <a:p>
            <a:pPr>
              <a:spcBef>
                <a:spcPct val="43750"/>
              </a:spcBef>
              <a:spcAft>
                <a:spcPct val="43750"/>
              </a:spcAft>
            </a:pPr>
            <a:r>
              <a:rPr dirty="0"/>
              <a:t>If you are continuing on to other modules in this learning path you can keep your resources for use in other labs.</a:t>
            </a:r>
          </a:p>
          <a:p>
            <a:endParaRPr dirty="0"/>
          </a:p>
          <a:p>
            <a:pPr>
              <a:spcBef>
                <a:spcPct val="43750"/>
              </a:spcBef>
              <a:spcAft>
                <a:spcPct val="43750"/>
              </a:spcAft>
            </a:pPr>
            <a:r>
              <a:rPr dirty="0"/>
              <a:t>If you have finished learning, you can delete the resource group or individual resources from your Azure subscription</a:t>
            </a:r>
          </a:p>
        </p:txBody>
      </p:sp>
      <p:sp>
        <p:nvSpPr>
          <p:cNvPr id="4" name="Slide Number Placeholder 3"/>
          <p:cNvSpPr>
            <a:spLocks noGrp="1"/>
          </p:cNvSpPr>
          <p:nvPr>
            <p:ph type="sldNum" sz="quarter" idx="10"/>
          </p:nvPr>
        </p:nvSpPr>
        <p:spPr/>
        <p:txBody>
          <a:bodyPr/>
          <a:lstStyle/>
          <a:p>
            <a:fld id="{6101C5E1-D8E9-464D-A93E-CE21651935A7}" type="slidenum">
              <a:rPr lang="en-US" smtClean="0"/>
              <a:t>35</a:t>
            </a:fld>
            <a:endParaRPr lang="en-US"/>
          </a:p>
        </p:txBody>
      </p:sp>
    </p:spTree>
    <p:extLst>
      <p:ext uri="{BB962C8B-B14F-4D97-AF65-F5344CB8AC3E}">
        <p14:creationId xmlns:p14="http://schemas.microsoft.com/office/powerpoint/2010/main" val="220140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4292F"/>
                </a:solidFill>
                <a:effectLst/>
                <a:latin typeface="-apple-system"/>
              </a:rPr>
              <a:t>A diabetes complication that affects eyes, which might cause no symptoms or only mild vision problems at first. But it can lead to blindness. Careful management of diabetes is the best way to prevent vision loss. Patient should see an eye doctor for a yearly eye exam with dilation — even if the vision seems fine.</a:t>
            </a:r>
            <a:endParaRPr lang="en-US" dirty="0"/>
          </a:p>
          <a:p>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4</a:t>
            </a:fld>
            <a:endParaRPr lang="en-US"/>
          </a:p>
        </p:txBody>
      </p:sp>
    </p:spTree>
    <p:extLst>
      <p:ext uri="{BB962C8B-B14F-4D97-AF65-F5344CB8AC3E}">
        <p14:creationId xmlns:p14="http://schemas.microsoft.com/office/powerpoint/2010/main" val="38210500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https://forms.office.com/r/nucza8taj4</a:t>
            </a:r>
            <a:endParaRPr dirty="0"/>
          </a:p>
        </p:txBody>
      </p:sp>
      <p:sp>
        <p:nvSpPr>
          <p:cNvPr id="4" name="Slide Number Placeholder 3"/>
          <p:cNvSpPr>
            <a:spLocks noGrp="1"/>
          </p:cNvSpPr>
          <p:nvPr>
            <p:ph type="sldNum" sz="quarter" idx="10"/>
          </p:nvPr>
        </p:nvSpPr>
        <p:spPr/>
        <p:txBody>
          <a:bodyPr/>
          <a:lstStyle/>
          <a:p>
            <a:fld id="{6101C5E1-D8E9-464D-A93E-CE21651935A7}" type="slidenum">
              <a:rPr lang="en-US" smtClean="0"/>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a:p>
        </p:txBody>
      </p:sp>
      <p:sp>
        <p:nvSpPr>
          <p:cNvPr id="4" name="Slide Number Placeholder 3"/>
          <p:cNvSpPr>
            <a:spLocks noGrp="1"/>
          </p:cNvSpPr>
          <p:nvPr>
            <p:ph type="sldNum" sz="quarter" idx="10"/>
          </p:nvPr>
        </p:nvSpPr>
        <p:spPr/>
        <p:txBody>
          <a:bodyPr/>
          <a:lstStyle/>
          <a:p>
            <a:fld id="{6101C5E1-D8E9-464D-A93E-CE21651935A7}" type="slidenum">
              <a:rPr lang="en-US" smtClean="0"/>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You can use a machine learning </a:t>
            </a:r>
            <a:r>
              <a:rPr i="1" dirty="0"/>
              <a:t>classification</a:t>
            </a:r>
            <a:r>
              <a:rPr dirty="0"/>
              <a:t> technique to predict which category, or </a:t>
            </a:r>
            <a:r>
              <a:rPr i="1" dirty="0"/>
              <a:t>class</a:t>
            </a:r>
            <a:r>
              <a:rPr dirty="0"/>
              <a:t>, something belongs to. Classification machine learning models use a set of inputs, which we call </a:t>
            </a:r>
            <a:r>
              <a:rPr i="1" dirty="0"/>
              <a:t>features</a:t>
            </a:r>
            <a:r>
              <a:rPr dirty="0"/>
              <a:t>, to calculate a probability score for each possible class and predict a </a:t>
            </a:r>
            <a:r>
              <a:rPr i="1" dirty="0"/>
              <a:t>label</a:t>
            </a:r>
            <a:r>
              <a:rPr dirty="0"/>
              <a:t> that indicates the most likely class that an object belongs to.</a:t>
            </a:r>
          </a:p>
          <a:p>
            <a:endParaRPr dirty="0"/>
          </a:p>
          <a:p>
            <a:pPr>
              <a:spcBef>
                <a:spcPct val="43750"/>
              </a:spcBef>
              <a:spcAft>
                <a:spcPct val="43750"/>
              </a:spcAft>
            </a:pPr>
            <a:r>
              <a:rPr dirty="0"/>
              <a:t>For example, the features of a flower might include the measurements of its petals, stem, sepals, and other quantifiable characteristics. A machine learning model could be trained by applying an algorithm to these measurements that calculates the most likely species of the flower - its class.</a:t>
            </a:r>
          </a:p>
        </p:txBody>
      </p:sp>
      <p:sp>
        <p:nvSpPr>
          <p:cNvPr id="4" name="Slide Number Placeholder 3"/>
          <p:cNvSpPr>
            <a:spLocks noGrp="1"/>
          </p:cNvSpPr>
          <p:nvPr>
            <p:ph type="sldNum" sz="quarter" idx="10"/>
          </p:nvPr>
        </p:nvSpPr>
        <p:spPr/>
        <p:txBody>
          <a:bodyPr/>
          <a:lstStyle/>
          <a:p>
            <a:fld id="{6101C5E1-D8E9-464D-A93E-CE21651935A7}" type="slidenum">
              <a:rPr lang="en-US" smtClean="0"/>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i="1" dirty="0"/>
              <a:t>Image classification</a:t>
            </a:r>
            <a:r>
              <a:rPr dirty="0"/>
              <a:t> is a machine learning technique in which the object being classified is an image, such as a photograph.</a:t>
            </a:r>
          </a:p>
          <a:p>
            <a:endParaRPr dirty="0"/>
          </a:p>
          <a:p>
            <a:pPr>
              <a:spcBef>
                <a:spcPct val="43750"/>
              </a:spcBef>
              <a:spcAft>
                <a:spcPct val="43750"/>
              </a:spcAft>
            </a:pPr>
            <a:r>
              <a:rPr dirty="0"/>
              <a:t>To create an image classification model, you need data that consists of features and their labels. The existing data is a set of categorized images. Digital images are made up of an array of pixel values, and these are used as features to train the model based on the known image classes.</a:t>
            </a:r>
          </a:p>
          <a:p>
            <a:endParaRPr dirty="0"/>
          </a:p>
          <a:p>
            <a:pPr>
              <a:spcBef>
                <a:spcPct val="43750"/>
              </a:spcBef>
              <a:spcAft>
                <a:spcPct val="43750"/>
              </a:spcAft>
            </a:pPr>
            <a:r>
              <a:rPr dirty="0"/>
              <a:t>The model is trained to match the patterns in the pixel values to a set of class labels. After the model has been trained, you can use it with new sets of features to predict unknown label values.</a:t>
            </a:r>
          </a:p>
        </p:txBody>
      </p:sp>
      <p:sp>
        <p:nvSpPr>
          <p:cNvPr id="4" name="Slide Number Placeholder 3"/>
          <p:cNvSpPr>
            <a:spLocks noGrp="1"/>
          </p:cNvSpPr>
          <p:nvPr>
            <p:ph type="sldNum" sz="quarter" idx="10"/>
          </p:nvPr>
        </p:nvSpPr>
        <p:spPr/>
        <p:txBody>
          <a:bodyPr/>
          <a:lstStyle/>
          <a:p>
            <a:fld id="{6101C5E1-D8E9-464D-A93E-CE21651935A7}" type="slidenum">
              <a:rPr lang="en-US" smtClean="0"/>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pPr>
              <a:spcBef>
                <a:spcPct val="43750"/>
              </a:spcBef>
              <a:spcAft>
                <a:spcPct val="43750"/>
              </a:spcAft>
            </a:pPr>
            <a:r>
              <a:rPr dirty="0"/>
              <a:t>Some potential uses for image classification might include:</a:t>
            </a:r>
          </a:p>
          <a:p>
            <a:endParaRPr dirty="0"/>
          </a:p>
          <a:p>
            <a:r>
              <a:rPr dirty="0"/>
              <a:t>Product identification - performing visual searches for specific products in online searches or even, in-store using a mobile device.</a:t>
            </a:r>
          </a:p>
          <a:p>
            <a:endParaRPr dirty="0"/>
          </a:p>
          <a:p>
            <a:r>
              <a:rPr dirty="0"/>
              <a:t>Disaster investigation - evaluating key infrastructure for major disaster preparation efforts. For example, aerial surveillance images may show bridges and classify them as such. Anything classified as a bridge could then be marked for emergency preparation and investigation.</a:t>
            </a:r>
          </a:p>
          <a:p>
            <a:endParaRPr dirty="0"/>
          </a:p>
          <a:p>
            <a:r>
              <a:rPr dirty="0"/>
              <a:t>Medical diagnosis - evaluating images from X-ray or MRI devices could quickly classify specific issues found as cancerous tumors, or many other medical conditions related to medical imaging diagnosis.</a:t>
            </a:r>
          </a:p>
        </p:txBody>
      </p:sp>
      <p:sp>
        <p:nvSpPr>
          <p:cNvPr id="4" name="Slide Number Placeholder 3"/>
          <p:cNvSpPr>
            <a:spLocks noGrp="1"/>
          </p:cNvSpPr>
          <p:nvPr>
            <p:ph type="sldNum" sz="quarter" idx="10"/>
          </p:nvPr>
        </p:nvSpPr>
        <p:spPr/>
        <p:txBody>
          <a:bodyPr/>
          <a:lstStyle/>
          <a:p>
            <a:fld id="{6101C5E1-D8E9-464D-A93E-CE21651935A7}" type="slidenum">
              <a:rPr lang="en-US" smtClean="0"/>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10.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layou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6077021-9464-44F6-B827-5358FF42B1A1}"/>
              </a:ext>
            </a:extLst>
          </p:cNvPr>
          <p:cNvPicPr>
            <a:picLocks noChangeAspect="1"/>
          </p:cNvPicPr>
          <p:nvPr userDrawn="1"/>
        </p:nvPicPr>
        <p:blipFill>
          <a:blip r:embed="rId2"/>
          <a:stretch>
            <a:fillRect/>
          </a:stretch>
        </p:blipFill>
        <p:spPr>
          <a:xfrm>
            <a:off x="0" y="0"/>
            <a:ext cx="12192000" cy="6858000"/>
          </a:xfrm>
          <a:prstGeom prst="rect">
            <a:avLst/>
          </a:prstGeom>
        </p:spPr>
      </p:pic>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3"/>
          <a:stretch>
            <a:fillRect/>
          </a:stretch>
        </p:blipFill>
        <p:spPr bwMode="black">
          <a:xfrm>
            <a:off x="594518" y="613556"/>
            <a:ext cx="1366440" cy="292608"/>
          </a:xfrm>
          <a:prstGeom prst="rect">
            <a:avLst/>
          </a:prstGeom>
        </p:spPr>
      </p:pic>
      <p:sp>
        <p:nvSpPr>
          <p:cNvPr id="12" name="Text Placeholder 4">
            <a:extLst>
              <a:ext uri="{FF2B5EF4-FFF2-40B4-BE49-F238E27FC236}">
                <a16:creationId xmlns:a16="http://schemas.microsoft.com/office/drawing/2014/main" id="{5AF0652F-7102-4C27-A256-1E62A5FF6BFC}"/>
              </a:ext>
            </a:extLst>
          </p:cNvPr>
          <p:cNvSpPr txBox="1"/>
          <p:nvPr userDrawn="1"/>
        </p:nvSpPr>
        <p:spPr>
          <a:xfrm>
            <a:off x="568960" y="6259684"/>
            <a:ext cx="4163498" cy="307777"/>
          </a:xfrm>
          <a:prstGeom prst="rect">
            <a:avLst/>
          </a:prstGeom>
          <a:noFill/>
        </p:spPr>
        <p:txBody>
          <a:bodyPr wrap="square" lIns="0" tIns="0" rIns="0" bIns="0">
            <a:spAutoFit/>
          </a:bodyPr>
          <a:lstStyle>
            <a:defPPr>
              <a:defRPr lang="en-US"/>
            </a:defPPr>
            <a:lvl1pPr marL="0" marR="0" indent="0" algn="l" defTabSz="932742" rtl="0" eaLnBrk="1" fontAlgn="auto" latinLnBrk="0" hangingPunct="1">
              <a:lnSpc>
                <a:spcPct val="100000"/>
              </a:lnSpc>
              <a:spcBef>
                <a:spcPct val="0"/>
              </a:spcBef>
              <a:spcAft>
                <a:spcPct val="0"/>
              </a:spcAft>
              <a:buClrTx/>
              <a:buSzPct val="90000"/>
              <a:buFont typeface="Wingdings" panose="05000000000000000000" pitchFamily="2" charset="2"/>
              <a:buNone/>
              <a:defRPr sz="2400" kern="1200" spc="0" baseline="0">
                <a:solidFill>
                  <a:srgbClr val="0078D4"/>
                </a:solidFill>
                <a:latin typeface="+mj-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a:t>Microsoft.com/Learn</a:t>
            </a:r>
          </a:p>
        </p:txBody>
      </p:sp>
    </p:spTree>
    <p:extLst>
      <p:ext uri="{BB962C8B-B14F-4D97-AF65-F5344CB8AC3E}">
        <p14:creationId xmlns:p14="http://schemas.microsoft.com/office/powerpoint/2010/main" val="3758363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3" pos="6132">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Subtitle"/>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Block1">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Block2">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57200658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5" userDrawn="1">
          <p15:clr>
            <a:srgbClr val="5ACBF0"/>
          </p15:clr>
        </p15:guide>
        <p15:guide id="4" pos="3660">
          <p15:clr>
            <a:srgbClr val="5ACBF0"/>
          </p15:clr>
        </p15:guide>
        <p15:guide id="5" pos="4024">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defRPr sz="1600" b="0"/>
            </a:lvl3pPr>
            <a:lvl4pPr marL="652462" indent="0">
              <a:buFont typeface="Wingdings" panose="05000000000000000000" pitchFamily="2" charset="2"/>
              <a:buNone/>
              <a:defRPr sz="1400" b="0"/>
            </a:lvl4pPr>
            <a:lvl5pPr marL="854075" indent="0">
              <a:buFont typeface="Wingdings" panose="05000000000000000000" pitchFamily="2" charset="2"/>
              <a:buNone/>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3367971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3" userDrawn="1">
          <p15:clr>
            <a:srgbClr val="5ACBF0"/>
          </p15:clr>
        </p15:guide>
        <p15:guide id="4" pos="3656">
          <p15:clr>
            <a:srgbClr val="5ACBF0"/>
          </p15:clr>
        </p15:guide>
        <p15:guide id="5" pos="4024">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66750" indent="-152400">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ct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a:lvl1pPr>
            <a:lvl2pPr marL="342900" indent="-171450">
              <a:defRPr lang="en-US"/>
            </a:lvl2pPr>
            <a:lvl3pPr marL="514350" indent="-171450">
              <a:defRPr lang="en-US"/>
            </a:lvl3pPr>
            <a:lvl4pPr marL="685800" indent="-136525">
              <a:defRPr lang="en-US"/>
            </a:lvl4pPr>
            <a:lvl5pPr marL="793750" indent="-120650">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8123141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311" userDrawn="1">
          <p15:clr>
            <a:srgbClr val="5ACBF0"/>
          </p15:clr>
        </p15:guide>
        <p15:guide id="4" pos="3656">
          <p15:clr>
            <a:srgbClr val="5ACBF0"/>
          </p15:clr>
        </p15:guide>
        <p15:guide id="5" pos="4024">
          <p15:clr>
            <a:srgbClr val="5ACBF0"/>
          </p15:clr>
        </p15:guide>
        <p15:guide id="7" orient="horz" pos="905" userDrawn="1">
          <p15:clr>
            <a:srgbClr val="5ACBF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a:lvl1pPr>
            <a:lvl2pPr marL="322263" indent="-150813">
              <a:defRPr lang="en-US" sz="1800"/>
            </a:lvl2pPr>
            <a:lvl3pPr marL="466725" indent="-138113">
              <a:defRPr lang="en-US"/>
            </a:lvl3pPr>
            <a:lvl4pPr marL="595313" indent="-128588">
              <a:defRPr lang="en-US"/>
            </a:lvl4pPr>
            <a:lvl5pPr marL="731838" indent="-1222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738664"/>
          </a:xfrm>
        </p:spPr>
        <p:txBody>
          <a:bodyPr anchor="t"/>
          <a:lstStyle>
            <a:lvl1pPr marL="0" indent="0">
              <a:spcBef>
                <a:spcPct val="0"/>
              </a:spcBef>
              <a:buNone/>
              <a:defRPr sz="24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a:lvl1pPr>
            <a:lvl2pPr marL="398463" indent="-169863">
              <a:defRPr lang="en-US" sz="1800"/>
            </a:lvl2pPr>
            <a:lvl3pPr marL="555625" indent="-157163">
              <a:defRPr lang="en-US"/>
            </a:lvl3pPr>
            <a:lvl4pPr marL="685800" indent="-136525">
              <a:defRPr lang="en-US"/>
            </a:lvl4pPr>
            <a:lvl5pPr marL="800100" indent="-111125">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3494949"/>
      </p:ext>
    </p:extLst>
  </p:cSld>
  <p:clrMapOvr>
    <a:masterClrMapping/>
  </p:clrMapOvr>
  <p:transition>
    <p:fade/>
  </p:transition>
  <p:extLst>
    <p:ext uri="{DCECCB84-F9BA-43D5-87BE-67443E8EF086}">
      <p15:sldGuideLst xmlns:p15="http://schemas.microsoft.com/office/powerpoint/2012/main">
        <p15:guide id="3" orient="horz" pos="1506" userDrawn="1">
          <p15:clr>
            <a:srgbClr val="5ACBF0"/>
          </p15:clr>
        </p15:guide>
        <p15:guide id="4" orient="horz" pos="906" userDrawn="1">
          <p15:clr>
            <a:srgbClr val="5ACBF0"/>
          </p15:clr>
        </p15:guide>
        <p15:guide id="5" orient="horz" pos="288">
          <p15:clr>
            <a:srgbClr val="5ACBF0"/>
          </p15:clr>
        </p15:guide>
        <p15:guide id="6" pos="2430" userDrawn="1">
          <p15:clr>
            <a:srgbClr val="5ACBF0"/>
          </p15:clr>
        </p15:guide>
        <p15:guide id="7" pos="2811" userDrawn="1">
          <p15:clr>
            <a:srgbClr val="5ACBF0"/>
          </p15:clr>
        </p15:guide>
        <p15:guide id="8" pos="4871" userDrawn="1">
          <p15:clr>
            <a:srgbClr val="5ACBF0"/>
          </p15:clr>
        </p15:guide>
        <p15:guide id="9" pos="5251" userDrawn="1">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Column Bullet with Subhead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ct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a:lvl1pPr>
            <a:lvl2pPr marL="285750" indent="-125413">
              <a:defRPr lang="en-US" sz="1600"/>
            </a:lvl2pPr>
            <a:lvl3pPr marL="438150" indent="-133350">
              <a:defRPr lang="en-US"/>
            </a:lvl3pPr>
            <a:lvl4pPr marL="566738" indent="-114300">
              <a:defRPr lang="en-US"/>
            </a:lvl4pPr>
            <a:lvl5pPr marL="685800" indent="-109538">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6703242"/>
      </p:ext>
    </p:extLst>
  </p:cSld>
  <p:clrMapOvr>
    <a:masterClrMapping/>
  </p:clrMapOvr>
  <p:transition>
    <p:fade/>
  </p:transition>
  <p:extLst>
    <p:ext uri="{DCECCB84-F9BA-43D5-87BE-67443E8EF086}">
      <p15:sldGuideLst xmlns:p15="http://schemas.microsoft.com/office/powerpoint/2012/main">
        <p15:guide id="4" orient="horz" pos="906" userDrawn="1">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3" y="2875002"/>
            <a:ext cx="4160521"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77670644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userDrawn="1">
          <p15:clr>
            <a:srgbClr val="5ACBF0"/>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1" pos="3336" userDrawn="1">
          <p15:clr>
            <a:srgbClr val="FBAE40"/>
          </p15:clr>
        </p15:guide>
        <p15:guide id="32" orient="horz" pos="2160" userDrawn="1">
          <p15:clr>
            <a:srgbClr val="5ACBF0"/>
          </p15:clr>
        </p15:guide>
        <p15:guide id="33" pos="2994"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94811234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layout_2">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2F454218-0D46-4351-BBBB-D82416BE5B22}"/>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4" name="Image" descr="Image">
            <a:extLst>
              <a:ext uri="{FF2B5EF4-FFF2-40B4-BE49-F238E27FC236}">
                <a16:creationId xmlns:a16="http://schemas.microsoft.com/office/drawing/2014/main" id="{639BE83B-0B32-4FF7-946B-BAF64DA16D80}"/>
              </a:ext>
            </a:extLst>
          </p:cNvPr>
          <p:cNvPicPr>
            <a:picLocks noChangeAspect="1"/>
          </p:cNvPicPr>
          <p:nvPr userDrawn="1"/>
        </p:nvPicPr>
        <p:blipFill>
          <a:blip r:embed="rId3"/>
          <a:stretch>
            <a:fillRect/>
          </a:stretch>
        </p:blipFill>
        <p:spPr>
          <a:xfrm>
            <a:off x="0" y="702520"/>
            <a:ext cx="12190286" cy="6155481"/>
          </a:xfrm>
          <a:prstGeom prst="rect">
            <a:avLst/>
          </a:prstGeom>
          <a:ln w="12700">
            <a:miter lim="400000"/>
          </a:ln>
        </p:spPr>
      </p:pic>
      <p:sp>
        <p:nvSpPr>
          <p:cNvPr id="9" name="Title"/>
          <p:cNvSpPr>
            <a:spLocks noGrp="1"/>
          </p:cNvSpPr>
          <p:nvPr>
            <p:ph type="title" hasCustomPrompt="1"/>
          </p:nvPr>
        </p:nvSpPr>
        <p:spPr>
          <a:xfrm>
            <a:off x="584200" y="2979778"/>
            <a:ext cx="6883400" cy="553998"/>
          </a:xfrm>
          <a:noFill/>
        </p:spPr>
        <p:txBody>
          <a:bodyPr wrap="square" lIns="0" tIns="0" rIns="0" bIns="0" anchor="b" anchorCtr="0">
            <a:spAutoFit/>
          </a:bodyPr>
          <a:lstStyle>
            <a:lvl1pPr>
              <a:defRPr sz="3600" spc="-50" baseline="0">
                <a:solidFill>
                  <a:schemeClr val="tx1"/>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83400"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Speaker name or subtitle text</a:t>
            </a:r>
          </a:p>
        </p:txBody>
      </p:sp>
      <p:pic>
        <p:nvPicPr>
          <p:cNvPr id="2" name="MS logo white - EMF" descr="Microsoft logo white text version">
            <a:extLst>
              <a:ext uri="{FF2B5EF4-FFF2-40B4-BE49-F238E27FC236}">
                <a16:creationId xmlns:a16="http://schemas.microsoft.com/office/drawing/2014/main" id="{FBA90332-A7D9-4353-82A5-431FF1E924E8}"/>
              </a:ext>
            </a:extLst>
          </p:cNvPr>
          <p:cNvPicPr>
            <a:picLocks noChangeAspect="1"/>
          </p:cNvPicPr>
          <p:nvPr userDrawn="1"/>
        </p:nvPicPr>
        <p:blipFill>
          <a:blip r:embed="rId4"/>
          <a:stretch>
            <a:fillRect/>
          </a:stretch>
        </p:blipFill>
        <p:spPr bwMode="invGray">
          <a:xfrm>
            <a:off x="584200" y="585788"/>
            <a:ext cx="1366245" cy="292608"/>
          </a:xfrm>
          <a:prstGeom prst="rect">
            <a:avLst/>
          </a:prstGeom>
        </p:spPr>
      </p:pic>
    </p:spTree>
    <p:extLst>
      <p:ext uri="{BB962C8B-B14F-4D97-AF65-F5344CB8AC3E}">
        <p14:creationId xmlns:p14="http://schemas.microsoft.com/office/powerpoint/2010/main" val="413354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4704">
          <p15:clr>
            <a:srgbClr val="5ACBF0"/>
          </p15:clr>
        </p15:guide>
        <p15:guide id="4" orient="horz" pos="216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 Diagonal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745737"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7" name="Picture Placeholder 6" descr="This photo is a 'placeholder' only. Drag or drop your photo here, or click and tap the center to insert a photo.">
            <a:extLst>
              <a:ext uri="{FF2B5EF4-FFF2-40B4-BE49-F238E27FC236}">
                <a16:creationId xmlns:a16="http://schemas.microsoft.com/office/drawing/2014/main" id="{96FC256F-5E96-4FBB-9716-7513A1C62748}"/>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706997545"/>
      </p:ext>
    </p:extLst>
  </p:cSld>
  <p:clrMapOvr>
    <a:masterClrMapping/>
  </p:clrMapOvr>
  <p:transition>
    <p:fade/>
  </p:transition>
  <p:extLst>
    <p:ext uri="{DCECCB84-F9BA-43D5-87BE-67443E8EF086}">
      <p15:sldGuideLst xmlns:p15="http://schemas.microsoft.com/office/powerpoint/2012/main">
        <p15:guide id="2" pos="3360" userDrawn="1">
          <p15:clr>
            <a:srgbClr val="5ACBF0"/>
          </p15:clr>
        </p15:guide>
        <p15:guide id="6" orient="horz" pos="904">
          <p15:clr>
            <a:srgbClr val="5ACBF0"/>
          </p15:clr>
        </p15:guide>
        <p15:guide id="7" orient="horz" pos="1968">
          <p15:clr>
            <a:srgbClr val="5ACBF0"/>
          </p15:clr>
        </p15:guide>
        <p15:guide id="8" orient="horz" pos="2226">
          <p15:clr>
            <a:srgbClr val="5ACBF0"/>
          </p15:clr>
        </p15:guide>
        <p15:guide id="11" pos="299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5115159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agonal Right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745738" cy="5683249"/>
          </a:xfrm>
        </p:spPr>
        <p:txBody>
          <a:bodyPr anchor="ctr"/>
          <a:lstStyle/>
          <a:p>
            <a:r>
              <a:rPr lang="en-US"/>
              <a:t>Click to edit Master title style</a:t>
            </a:r>
          </a:p>
        </p:txBody>
      </p:sp>
      <p:sp>
        <p:nvSpPr>
          <p:cNvPr id="9" name="Picture Placeholder 8" descr="This photo is a 'placeholder' only. Drag or drop your photo here, or click and tap the center to insert a photo.">
            <a:extLst>
              <a:ext uri="{FF2B5EF4-FFF2-40B4-BE49-F238E27FC236}">
                <a16:creationId xmlns:a16="http://schemas.microsoft.com/office/drawing/2014/main" id="{2329700E-8602-48B7-B5D9-EEDEF0890439}"/>
              </a:ext>
            </a:extLst>
          </p:cNvPr>
          <p:cNvSpPr>
            <a:spLocks noGrp="1" noChangeAspect="1"/>
          </p:cNvSpPr>
          <p:nvPr>
            <p:ph type="pic" sz="quarter" idx="11" hasCustomPrompt="1"/>
          </p:nvPr>
        </p:nvSpPr>
        <p:spPr bwMode="ltGray">
          <a:xfrm>
            <a:off x="5334000" y="0"/>
            <a:ext cx="6858000" cy="6858000"/>
          </a:xfrm>
          <a:custGeom>
            <a:avLst/>
            <a:gdLst>
              <a:gd name="connsiteX0" fmla="*/ 1545999 w 6837237"/>
              <a:gd name="connsiteY0" fmla="*/ 0 h 6858000"/>
              <a:gd name="connsiteX1" fmla="*/ 6837237 w 6837237"/>
              <a:gd name="connsiteY1" fmla="*/ 0 h 6858000"/>
              <a:gd name="connsiteX2" fmla="*/ 6837237 w 6837237"/>
              <a:gd name="connsiteY2" fmla="*/ 6858000 h 6858000"/>
              <a:gd name="connsiteX3" fmla="*/ 0 w 6837237"/>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837237" h="6858000">
                <a:moveTo>
                  <a:pt x="1545999" y="0"/>
                </a:moveTo>
                <a:lnTo>
                  <a:pt x="6837237" y="0"/>
                </a:lnTo>
                <a:lnTo>
                  <a:pt x="6837237" y="6858000"/>
                </a:lnTo>
                <a:lnTo>
                  <a:pt x="0" y="6858000"/>
                </a:lnTo>
                <a:close/>
              </a:path>
            </a:pathLst>
          </a:custGeom>
          <a:blipFill>
            <a:blip r:embed="rId2"/>
            <a:stretch>
              <a:fillRect/>
            </a:stretch>
          </a:blipFill>
        </p:spPr>
        <p:txBody>
          <a:bodyPr wrap="square"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CB83FC06-DEAF-44A6-AE44-1424370CFF6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530179"/>
      </p:ext>
    </p:extLst>
  </p:cSld>
  <p:clrMapOvr>
    <a:masterClrMapping/>
  </p:clrMapOvr>
  <p:transition>
    <p:fade/>
  </p:transition>
  <p:extLst>
    <p:ext uri="{DCECCB84-F9BA-43D5-87BE-67443E8EF086}">
      <p15:sldGuideLst xmlns:p15="http://schemas.microsoft.com/office/powerpoint/2012/main">
        <p15:guide id="5" orient="horz" pos="2160">
          <p15:clr>
            <a:srgbClr val="5ACBF0"/>
          </p15:clr>
        </p15:guide>
        <p15:guide id="6" pos="3360"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35627901"/>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86144360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603402083"/>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gradFill>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09686687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390838193"/>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172513658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646059488"/>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t_layout">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9D6EAAE-2A71-408A-8C51-EF1E9D307914}"/>
              </a:ext>
            </a:extLst>
          </p:cNvPr>
          <p:cNvGrpSpPr/>
          <p:nvPr userDrawn="1"/>
        </p:nvGrpSpPr>
        <p:grpSpPr>
          <a:xfrm>
            <a:off x="6087122" y="-1213311"/>
            <a:ext cx="7693173" cy="7844717"/>
            <a:chOff x="6087122" y="-1213311"/>
            <a:chExt cx="7693173" cy="7844717"/>
          </a:xfrm>
        </p:grpSpPr>
        <p:sp>
          <p:nvSpPr>
            <p:cNvPr id="4" name="Oval 3">
              <a:extLst>
                <a:ext uri="{FF2B5EF4-FFF2-40B4-BE49-F238E27FC236}">
                  <a16:creationId xmlns:a16="http://schemas.microsoft.com/office/drawing/2014/main" id="{71E56648-704C-49AF-AEEA-FF59CA7FDE38}"/>
                </a:ext>
              </a:extLst>
            </p:cNvPr>
            <p:cNvSpPr/>
            <p:nvPr/>
          </p:nvSpPr>
          <p:spPr bwMode="auto">
            <a:xfrm>
              <a:off x="6087122" y="-1213311"/>
              <a:ext cx="7693173" cy="7693173"/>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5" name="Right Triangle 4">
              <a:extLst>
                <a:ext uri="{FF2B5EF4-FFF2-40B4-BE49-F238E27FC236}">
                  <a16:creationId xmlns:a16="http://schemas.microsoft.com/office/drawing/2014/main" id="{88C99755-B631-4A7C-86CD-3BB602C43A1D}"/>
                </a:ext>
              </a:extLst>
            </p:cNvPr>
            <p:cNvSpPr/>
            <p:nvPr/>
          </p:nvSpPr>
          <p:spPr bwMode="auto">
            <a:xfrm rot="7795696">
              <a:off x="6213653" y="4453472"/>
              <a:ext cx="2177934" cy="2177934"/>
            </a:xfrm>
            <a:prstGeom prst="rtTriangl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grpSp>
      <p:pic>
        <p:nvPicPr>
          <p:cNvPr id="8" name="Graphic 7">
            <a:extLst>
              <a:ext uri="{FF2B5EF4-FFF2-40B4-BE49-F238E27FC236}">
                <a16:creationId xmlns:a16="http://schemas.microsoft.com/office/drawing/2014/main" id="{C60457C0-410E-4BB1-B48D-5E30D004A186}"/>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23970" r="26639"/>
          <a:stretch>
            <a:fillRect/>
          </a:stretch>
        </p:blipFill>
        <p:spPr>
          <a:xfrm>
            <a:off x="7086600" y="1142322"/>
            <a:ext cx="4811713" cy="3409758"/>
          </a:xfrm>
          <a:prstGeom prst="rect">
            <a:avLst/>
          </a:prstGeom>
        </p:spPr>
      </p:pic>
      <p:sp>
        <p:nvSpPr>
          <p:cNvPr id="9" name="TextBox 8">
            <a:extLst>
              <a:ext uri="{FF2B5EF4-FFF2-40B4-BE49-F238E27FC236}">
                <a16:creationId xmlns:a16="http://schemas.microsoft.com/office/drawing/2014/main" id="{9EDA60A6-6501-49F5-AFA0-2F4D5841F163}"/>
              </a:ext>
            </a:extLst>
          </p:cNvPr>
          <p:cNvSpPr txBox="1"/>
          <p:nvPr userDrawn="1"/>
        </p:nvSpPr>
        <p:spPr>
          <a:xfrm>
            <a:off x="584460" y="2768462"/>
            <a:ext cx="3595280" cy="553998"/>
          </a:xfrm>
          <a:prstGeom prst="rect">
            <a:avLst/>
          </a:prstGeom>
          <a:noFill/>
        </p:spPr>
        <p:txBody>
          <a:bodyPr wrap="none" lIns="0" tIns="0" rIns="0" bIns="0" rtlCol="0">
            <a:spAutoFit/>
          </a:bodyPr>
          <a:lstStyle>
            <a:defPPr>
              <a:defRPr lang="en-US"/>
            </a:defPPr>
          </a:lstStyle>
          <a:p>
            <a:pPr algn="l"/>
            <a:r>
              <a:rPr lang="en-US" sz="3600">
                <a:latin typeface="+mj-lt"/>
              </a:rPr>
              <a:t>Live &amp; interactive</a:t>
            </a:r>
          </a:p>
        </p:txBody>
      </p:sp>
      <p:sp>
        <p:nvSpPr>
          <p:cNvPr id="10" name="TextBox 9">
            <a:extLst>
              <a:ext uri="{FF2B5EF4-FFF2-40B4-BE49-F238E27FC236}">
                <a16:creationId xmlns:a16="http://schemas.microsoft.com/office/drawing/2014/main" id="{099D6C6E-22A3-429F-A1F2-3A2CE31B3A94}"/>
              </a:ext>
            </a:extLst>
          </p:cNvPr>
          <p:cNvSpPr txBox="1"/>
          <p:nvPr userDrawn="1"/>
        </p:nvSpPr>
        <p:spPr>
          <a:xfrm>
            <a:off x="584460" y="3492501"/>
            <a:ext cx="5130540" cy="861774"/>
          </a:xfrm>
          <a:prstGeom prst="rect">
            <a:avLst/>
          </a:prstGeom>
          <a:noFill/>
        </p:spPr>
        <p:txBody>
          <a:bodyPr wrap="square" lIns="0" tIns="0" rIns="0" bIns="0" rtlCol="0">
            <a:spAutoFit/>
          </a:bodyPr>
          <a:lstStyle>
            <a:defPPr>
              <a:defRPr lang="en-US"/>
            </a:defPPr>
          </a:lstStyle>
          <a:p>
            <a:pPr marL="0" marR="0" lvl="0" indent="0" algn="l" defTabSz="914400" rtl="0" eaLnBrk="1" fontAlgn="auto" latinLnBrk="0" hangingPunct="1">
              <a:lnSpc>
                <a:spcPct val="100000"/>
              </a:lnSpc>
              <a:spcBef>
                <a:spcPct val="0"/>
              </a:spcBef>
              <a:spcAft>
                <a:spcPct val="0"/>
              </a:spcAft>
              <a:buClrTx/>
              <a:buSzTx/>
              <a:buFontTx/>
              <a:buNone/>
              <a:defRPr/>
            </a:pPr>
            <a:r>
              <a:rPr lang="en-US" sz="2800"/>
              <a:t>Say “hi” and ask questions in the chat</a:t>
            </a:r>
            <a:endParaRPr lang="en-US" sz="2800" b="1"/>
          </a:p>
        </p:txBody>
      </p:sp>
    </p:spTree>
    <p:extLst>
      <p:ext uri="{BB962C8B-B14F-4D97-AF65-F5344CB8AC3E}">
        <p14:creationId xmlns:p14="http://schemas.microsoft.com/office/powerpoint/2010/main" val="36346087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842252135"/>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ct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474357050"/>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198120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1756631" y="4984745"/>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5054125" y="23844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829556"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8127050"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902481"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927612341"/>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1" userDrawn="1">
          <p15:clr>
            <a:srgbClr val="5ACBF0"/>
          </p15:clr>
        </p15:guide>
        <p15:guide id="3" pos="3840" userDrawn="1">
          <p15:clr>
            <a:srgbClr val="5ACBF0"/>
          </p15:clr>
        </p15:guide>
        <p15:guide id="4" pos="1904" userDrawn="1">
          <p15:clr>
            <a:srgbClr val="5ACBF0"/>
          </p15:clr>
        </p15:guide>
        <p15:guide id="5" pos="5775" userDrawn="1">
          <p15:clr>
            <a:srgbClr val="5ACBF0"/>
          </p15:clr>
        </p15:guide>
        <p15:guide id="6" pos="1104" userDrawn="1">
          <p15:clr>
            <a:srgbClr val="5ACBF0"/>
          </p15:clr>
        </p15:guide>
        <p15:guide id="7" pos="2705" userDrawn="1">
          <p15:clr>
            <a:srgbClr val="5ACBF0"/>
          </p15:clr>
        </p15:guide>
        <p15:guide id="8" pos="3043" userDrawn="1">
          <p15:clr>
            <a:srgbClr val="5ACBF0"/>
          </p15:clr>
        </p15:guide>
        <p15:guide id="9" pos="4642" userDrawn="1">
          <p15:clr>
            <a:srgbClr val="5ACBF0"/>
          </p15:clr>
        </p15:guide>
        <p15:guide id="10" pos="4980" userDrawn="1">
          <p15:clr>
            <a:srgbClr val="5ACBF0"/>
          </p15:clr>
        </p15:guide>
        <p15:guide id="11" pos="6576" userDrawn="1">
          <p15:clr>
            <a:srgbClr val="5ACBF0"/>
          </p15:clr>
        </p15:guide>
        <p15:guide id="12" orient="horz" pos="1502" userDrawn="1">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20700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828296"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2612"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64623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27985" y="4984746"/>
            <a:ext cx="2532888" cy="1284291"/>
          </a:xfrm>
        </p:spPr>
        <p:txBody>
          <a:bodyPr/>
          <a:lstStyle>
            <a:lvl1pPr marL="0" indent="0" algn="ctr">
              <a:spcBef>
                <a:spcPct val="0"/>
              </a:spcBef>
              <a:buNone/>
              <a:defRPr sz="24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462013"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252243"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301069" y="2387125"/>
            <a:ext cx="2083750" cy="208375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076500" y="4984746"/>
            <a:ext cx="2532888" cy="1284290"/>
          </a:xfrm>
        </p:spPr>
        <p:txBody>
          <a:bodyPr/>
          <a:lstStyle>
            <a:lvl1pPr marL="0" indent="0" algn="ctr">
              <a:spcBef>
                <a:spcPct val="0"/>
              </a:spcBef>
              <a:buNone/>
              <a:defRPr sz="24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2227129497"/>
      </p:ext>
    </p:extLst>
  </p:cSld>
  <p:clrMapOvr>
    <a:masterClrMapping/>
  </p:clrMapOvr>
  <p:transition>
    <p:fade/>
  </p:transition>
  <p:extLst>
    <p:ext uri="{DCECCB84-F9BA-43D5-87BE-67443E8EF086}">
      <p15:sldGuideLst xmlns:p15="http://schemas.microsoft.com/office/powerpoint/2012/main">
        <p15:guide id="1" orient="horz" pos="751" userDrawn="1">
          <p15:clr>
            <a:srgbClr val="FBAE40"/>
          </p15:clr>
        </p15:guide>
        <p15:guide id="2" orient="horz" pos="3138" userDrawn="1">
          <p15:clr>
            <a:srgbClr val="5ACBF0"/>
          </p15:clr>
        </p15:guide>
        <p15:guide id="3" pos="3937" userDrawn="1">
          <p15:clr>
            <a:srgbClr val="5ACBF0"/>
          </p15:clr>
        </p15:guide>
        <p15:guide id="4" pos="1961" userDrawn="1">
          <p15:clr>
            <a:srgbClr val="5ACBF0"/>
          </p15:clr>
        </p15:guide>
        <p15:guide id="5" pos="5717" userDrawn="1">
          <p15:clr>
            <a:srgbClr val="5ACBF0"/>
          </p15:clr>
        </p15:guide>
        <p15:guide id="6" pos="5534" userDrawn="1">
          <p15:clr>
            <a:srgbClr val="5ACBF0"/>
          </p15:clr>
        </p15:guide>
        <p15:guide id="7" pos="3760" userDrawn="1">
          <p15:clr>
            <a:srgbClr val="5ACBF0"/>
          </p15:clr>
        </p15:guide>
        <p15:guide id="8" pos="2162" userDrawn="1">
          <p15:clr>
            <a:srgbClr val="5ACBF0"/>
          </p15:clr>
        </p15:guide>
        <p15:guide id="10" pos="2955" userDrawn="1">
          <p15:clr>
            <a:srgbClr val="5ACBF0"/>
          </p15:clr>
        </p15:guide>
        <p15:guide id="11" pos="4727" userDrawn="1">
          <p15:clr>
            <a:srgbClr val="5ACBF0"/>
          </p15:clr>
        </p15:guide>
        <p15:guide id="12" pos="6515" userDrawn="1">
          <p15:clr>
            <a:srgbClr val="5ACBF0"/>
          </p15:clr>
        </p15:guide>
        <p15:guide id="13" pos="1176" userDrawn="1">
          <p15:clr>
            <a:srgbClr val="5ACBF0"/>
          </p15:clr>
        </p15:guide>
        <p15:guide id="14" orient="horz" pos="1504" userDrawn="1">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ulleted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Subtitle">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430887"/>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0117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3211969"/>
            <a:ext cx="6667500" cy="430887"/>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userDrawn="1"/>
        </p:nvCxnSpPr>
        <p:spPr>
          <a:xfrm flipH="1">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408484795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de_layout_fullscreen">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Filename">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gradFill>
        </p:spPr>
        <p:txBody>
          <a:bodyPr vert="horz" wrap="square" lIns="585216" tIns="91440" rIns="0" bIns="91440" rtlCol="0">
            <a:spAutoFit/>
          </a:bodyPr>
          <a:lstStyle>
            <a:lvl1pPr marL="0" indent="0">
              <a:buNone/>
              <a:defRPr lang="en-US" sz="1999">
                <a:solidFill>
                  <a:srgbClr val="FFFFFF"/>
                </a:solidFill>
                <a:latin typeface="+mj-lt"/>
              </a:defRPr>
            </a:lvl1pPr>
          </a:lstStyle>
          <a:p>
            <a:pPr marL="0" lvl="0" indent="0">
              <a:buNone/>
            </a:pPr>
            <a:r>
              <a:rPr lang="en-US"/>
              <a:t>Click to enter title</a:t>
            </a:r>
          </a:p>
        </p:txBody>
      </p:sp>
      <p:sp>
        <p:nvSpPr>
          <p:cNvPr id="5" name="CodeBlock"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352090743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s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CodeBlock">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Tree>
    <p:extLst>
      <p:ext uri="{BB962C8B-B14F-4D97-AF65-F5344CB8AC3E}">
        <p14:creationId xmlns:p14="http://schemas.microsoft.com/office/powerpoint/2010/main" val="18784808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ode_layout">
    <p:bg>
      <p:bgRef idx="1001">
        <a:schemeClr val="bg2"/>
      </p:bgRef>
    </p:bg>
    <p:spTree>
      <p:nvGrpSpPr>
        <p:cNvPr id="1" name=""/>
        <p:cNvGrpSpPr/>
        <p:nvPr/>
      </p:nvGrpSpPr>
      <p:grpSpPr>
        <a:xfrm>
          <a:off x="0" y="0"/>
          <a:ext cx="0" cy="0"/>
          <a:chOff x="0" y="0"/>
          <a:chExt cx="0" cy="0"/>
        </a:xfrm>
      </p:grpSpPr>
      <p:sp>
        <p:nvSpPr>
          <p:cNvPr id="3" name="Title">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233538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553998"/>
          </a:xfrm>
        </p:spPr>
        <p:txBody>
          <a:bodyPr/>
          <a:lstStyle>
            <a:lvl1pPr>
              <a:defRPr>
                <a:solidFill>
                  <a:schemeClr val="tx1"/>
                </a:solidFill>
              </a:defRPr>
            </a:lvl1pPr>
          </a:lstStyle>
          <a:p>
            <a:r>
              <a:rPr lang="en-US"/>
              <a:t>Click to edit Master title style</a:t>
            </a:r>
          </a:p>
        </p:txBody>
      </p:sp>
      <p:sp>
        <p:nvSpPr>
          <p:cNvPr id="17" name="Filename">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Subtitle">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ct val="0"/>
              </a:spcAft>
              <a:buNone/>
              <a:defRPr sz="2400">
                <a:solidFill>
                  <a:schemeClr val="tx1"/>
                </a:solidFill>
                <a:latin typeface="+mn-lt"/>
                <a:cs typeface="Segoe UI" pitchFamily="34" charset="0"/>
              </a:defRPr>
            </a:lvl1pPr>
            <a:lvl2pPr marL="228531" indent="0">
              <a:buNone/>
              <a:defRPr sz="240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232572230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_layout">
    <p:bg>
      <p:bgRef idx="1001">
        <a:schemeClr val="bg1"/>
      </p:bgRef>
    </p:bg>
    <p:spTree>
      <p:nvGrpSpPr>
        <p:cNvPr id="1" name=""/>
        <p:cNvGrpSpPr/>
        <p:nvPr/>
      </p:nvGrpSpPr>
      <p:grpSpPr>
        <a:xfrm>
          <a:off x="0" y="0"/>
          <a:ext cx="0" cy="0"/>
          <a:chOff x="0" y="0"/>
          <a:chExt cx="0" cy="0"/>
        </a:xfrm>
      </p:grpSpPr>
      <p:sp>
        <p:nvSpPr>
          <p:cNvPr id="2" name="Speaker1Info">
            <a:extLst>
              <a:ext uri="{FF2B5EF4-FFF2-40B4-BE49-F238E27FC236}">
                <a16:creationId xmlns:a16="http://schemas.microsoft.com/office/drawing/2014/main" id="{F498D001-187F-4EAE-90FC-DC4275E1A08F}"/>
              </a:ext>
            </a:extLst>
          </p:cNvPr>
          <p:cNvSpPr/>
          <p:nvPr userDrawn="1"/>
        </p:nvSpPr>
        <p:spPr bwMode="auto">
          <a:xfrm>
            <a:off x="7658100" y="0"/>
            <a:ext cx="45339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Speaker2Info">
            <a:extLst>
              <a:ext uri="{FF2B5EF4-FFF2-40B4-BE49-F238E27FC236}">
                <a16:creationId xmlns:a16="http://schemas.microsoft.com/office/drawing/2014/main" id="{04F4D17F-42BD-4AE6-A8EA-88A1F0D0246F}"/>
              </a:ext>
            </a:extLst>
          </p:cNvPr>
          <p:cNvSpPr>
            <a:spLocks noGrp="1"/>
          </p:cNvSpPr>
          <p:nvPr>
            <p:ph type="body" sz="quarter" idx="16" hasCustomPrompt="1"/>
          </p:nvPr>
        </p:nvSpPr>
        <p:spPr>
          <a:xfrm>
            <a:off x="8469312" y="5758913"/>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
        <p:nvSpPr>
          <p:cNvPr id="15" name="Speaker2Name">
            <a:extLst>
              <a:ext uri="{FF2B5EF4-FFF2-40B4-BE49-F238E27FC236}">
                <a16:creationId xmlns:a16="http://schemas.microsoft.com/office/drawing/2014/main" id="{49D96950-F223-4DE7-B742-331950579757}"/>
              </a:ext>
            </a:extLst>
          </p:cNvPr>
          <p:cNvSpPr>
            <a:spLocks noGrp="1"/>
          </p:cNvSpPr>
          <p:nvPr>
            <p:ph type="body" sz="quarter" idx="14" hasCustomPrompt="1"/>
          </p:nvPr>
        </p:nvSpPr>
        <p:spPr>
          <a:xfrm>
            <a:off x="8475546" y="5171882"/>
            <a:ext cx="3646487" cy="430887"/>
          </a:xfrm>
        </p:spPr>
        <p:txBody>
          <a:bodyPr/>
          <a:lstStyle>
            <a:lvl1pPr marL="0" indent="0">
              <a:buNone/>
              <a:defRPr b="1">
                <a:solidFill>
                  <a:schemeClr val="bg1"/>
                </a:solidFill>
              </a:defRPr>
            </a:lvl1pPr>
          </a:lstStyle>
          <a:p>
            <a:pPr lvl="0"/>
            <a:r>
              <a:rPr lang="en-US"/>
              <a:t>Speaker Name</a:t>
            </a:r>
          </a:p>
        </p:txBody>
      </p:sp>
      <p:sp>
        <p:nvSpPr>
          <p:cNvPr id="9" name="Title"/>
          <p:cNvSpPr>
            <a:spLocks noGrp="1"/>
          </p:cNvSpPr>
          <p:nvPr>
            <p:ph type="title" hasCustomPrompt="1"/>
          </p:nvPr>
        </p:nvSpPr>
        <p:spPr>
          <a:xfrm>
            <a:off x="584200" y="2979778"/>
            <a:ext cx="6816725" cy="553998"/>
          </a:xfrm>
          <a:noFill/>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a:t>Presentation title </a:t>
            </a:r>
          </a:p>
        </p:txBody>
      </p:sp>
      <p:sp>
        <p:nvSpPr>
          <p:cNvPr id="5" name="Subtitle"/>
          <p:cNvSpPr>
            <a:spLocks noGrp="1"/>
          </p:cNvSpPr>
          <p:nvPr>
            <p:ph type="body" sz="quarter" idx="12" hasCustomPrompt="1"/>
          </p:nvPr>
        </p:nvSpPr>
        <p:spPr>
          <a:xfrm>
            <a:off x="584200" y="3962400"/>
            <a:ext cx="6816725" cy="338554"/>
          </a:xfrm>
          <a:noFill/>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pPr lvl="0"/>
            <a:r>
              <a:rPr lang="en-US"/>
              <a:t>Learn aka.ms link</a:t>
            </a:r>
          </a:p>
        </p:txBody>
      </p:sp>
      <p:pic>
        <p:nvPicPr>
          <p:cNvPr id="19" name="MS logo gray - EMF" descr="Microsoft logo, gray text version">
            <a:extLst>
              <a:ext uri="{FF2B5EF4-FFF2-40B4-BE49-F238E27FC236}">
                <a16:creationId xmlns:a16="http://schemas.microsoft.com/office/drawing/2014/main" id="{7F1BE732-7F13-4D46-B4C5-EFF69612E7A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Speaker1Image" descr="User with solid fill">
            <a:extLst>
              <a:ext uri="{FF2B5EF4-FFF2-40B4-BE49-F238E27FC236}">
                <a16:creationId xmlns:a16="http://schemas.microsoft.com/office/drawing/2014/main" id="{6BE938B3-690D-4123-87AC-BA9C561DE2BA}"/>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3460378"/>
            <a:ext cx="1386760" cy="1386760"/>
          </a:xfrm>
          <a:prstGeom prst="ellipse">
            <a:avLst/>
          </a:prstGeom>
          <a:noFill/>
          <a:extLst>
            <a:ext uri="{909E8E84-426E-40DD-AFC4-6F175D3DCCD1}">
              <a14:hiddenFill xmlns:a14="http://schemas.microsoft.com/office/drawing/2010/main">
                <a:solidFill>
                  <a:srgbClr val="FFFFFF"/>
                </a:solidFill>
              </a14:hiddenFill>
            </a:ext>
          </a:extLst>
        </p:spPr>
      </p:pic>
      <p:pic>
        <p:nvPicPr>
          <p:cNvPr id="8" name="Speaker2Image" descr="User with solid fill">
            <a:extLst>
              <a:ext uri="{FF2B5EF4-FFF2-40B4-BE49-F238E27FC236}">
                <a16:creationId xmlns:a16="http://schemas.microsoft.com/office/drawing/2014/main" id="{E28FDEE4-C92F-4DA0-B508-28B2F349D577}"/>
              </a:ext>
            </a:extLst>
          </p:cNvPr>
          <p:cNvPicPr>
            <a:picLocks noChangeAspect="1" noChangeArrowheads="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bwMode="auto">
          <a:xfrm>
            <a:off x="6857011" y="5171882"/>
            <a:ext cx="1386760" cy="1386760"/>
          </a:xfrm>
          <a:prstGeom prst="ellipse">
            <a:avLst/>
          </a:prstGeom>
          <a:noFill/>
          <a:extLst>
            <a:ext uri="{909E8E84-426E-40DD-AFC4-6F175D3DCCD1}">
              <a14:hiddenFill xmlns:a14="http://schemas.microsoft.com/office/drawing/2010/main">
                <a:solidFill>
                  <a:srgbClr val="FFFFFF"/>
                </a:solidFill>
              </a14:hiddenFill>
            </a:ext>
          </a:extLst>
        </p:spPr>
      </p:pic>
      <p:sp>
        <p:nvSpPr>
          <p:cNvPr id="13" name="JoinChat">
            <a:extLst>
              <a:ext uri="{FF2B5EF4-FFF2-40B4-BE49-F238E27FC236}">
                <a16:creationId xmlns:a16="http://schemas.microsoft.com/office/drawing/2014/main" id="{C6F207D6-EDBE-47EF-9813-F0AFFC849FF1}"/>
              </a:ext>
            </a:extLst>
          </p:cNvPr>
          <p:cNvSpPr txBox="1"/>
          <p:nvPr userDrawn="1"/>
        </p:nvSpPr>
        <p:spPr>
          <a:xfrm>
            <a:off x="464884" y="5854241"/>
            <a:ext cx="5021516" cy="400110"/>
          </a:xfrm>
          <a:prstGeom prst="rect">
            <a:avLst/>
          </a:prstGeom>
          <a:noFill/>
        </p:spPr>
        <p:txBody>
          <a:bodyPr wrap="square">
            <a:spAutoFit/>
          </a:bodyPr>
          <a:lstStyle>
            <a:defPPr>
              <a:defRPr lang="en-US"/>
            </a:defPPr>
          </a:lstStyle>
          <a:p>
            <a:r>
              <a:rPr lang="en-US" sz="2000"/>
              <a:t>Join the chat at </a:t>
            </a:r>
            <a:r>
              <a:rPr lang="en-US" sz="2000">
                <a:solidFill>
                  <a:srgbClr val="0078D4"/>
                </a:solidFill>
              </a:rPr>
              <a:t>https://aka.ms/LearnLiveTV</a:t>
            </a:r>
          </a:p>
        </p:txBody>
      </p:sp>
      <p:sp>
        <p:nvSpPr>
          <p:cNvPr id="4" name="Speaker1Name">
            <a:extLst>
              <a:ext uri="{FF2B5EF4-FFF2-40B4-BE49-F238E27FC236}">
                <a16:creationId xmlns:a16="http://schemas.microsoft.com/office/drawing/2014/main" id="{B9BDA508-165C-459F-80D1-8426C896BC34}"/>
              </a:ext>
            </a:extLst>
          </p:cNvPr>
          <p:cNvSpPr>
            <a:spLocks noGrp="1"/>
          </p:cNvSpPr>
          <p:nvPr>
            <p:ph type="body" sz="quarter" idx="13" hasCustomPrompt="1"/>
          </p:nvPr>
        </p:nvSpPr>
        <p:spPr>
          <a:xfrm>
            <a:off x="8469313" y="3491580"/>
            <a:ext cx="3646487" cy="430887"/>
          </a:xfrm>
        </p:spPr>
        <p:txBody>
          <a:bodyPr/>
          <a:lstStyle>
            <a:lvl1pPr marL="0" indent="0">
              <a:buNone/>
              <a:defRPr b="1">
                <a:solidFill>
                  <a:schemeClr val="bg1"/>
                </a:solidFill>
              </a:defRPr>
            </a:lvl1pPr>
          </a:lstStyle>
          <a:p>
            <a:pPr lvl="0"/>
            <a:r>
              <a:rPr lang="en-US"/>
              <a:t>Speaker Name</a:t>
            </a:r>
          </a:p>
        </p:txBody>
      </p:sp>
      <p:sp>
        <p:nvSpPr>
          <p:cNvPr id="16" name="Text Placeholder 15">
            <a:extLst>
              <a:ext uri="{FF2B5EF4-FFF2-40B4-BE49-F238E27FC236}">
                <a16:creationId xmlns:a16="http://schemas.microsoft.com/office/drawing/2014/main" id="{D3C5774C-1BBD-4462-B195-178177946726}"/>
              </a:ext>
            </a:extLst>
          </p:cNvPr>
          <p:cNvSpPr>
            <a:spLocks noGrp="1"/>
          </p:cNvSpPr>
          <p:nvPr>
            <p:ph type="body" sz="quarter" idx="15" hasCustomPrompt="1"/>
          </p:nvPr>
        </p:nvSpPr>
        <p:spPr>
          <a:xfrm>
            <a:off x="8469313" y="4038600"/>
            <a:ext cx="3646487" cy="941796"/>
          </a:xfrm>
        </p:spPr>
        <p:txBody>
          <a:bodyPr/>
          <a:lstStyle>
            <a:lvl1pPr marL="0" indent="0">
              <a:buNone/>
              <a:defRPr sz="1800"/>
            </a:lvl1pPr>
          </a:lstStyle>
          <a:p>
            <a:r>
              <a:rPr lang="en-US" sz="1800">
                <a:solidFill>
                  <a:schemeClr val="bg1"/>
                </a:solidFill>
              </a:rPr>
              <a:t>Title</a:t>
            </a:r>
          </a:p>
          <a:p>
            <a:r>
              <a:rPr lang="en-US" sz="1800">
                <a:solidFill>
                  <a:schemeClr val="bg1"/>
                </a:solidFill>
              </a:rPr>
              <a:t>Company</a:t>
            </a:r>
          </a:p>
          <a:p>
            <a:r>
              <a:rPr lang="en-US" sz="1800">
                <a:solidFill>
                  <a:schemeClr val="bg1"/>
                </a:solidFill>
              </a:rPr>
              <a:t>Social Info</a:t>
            </a:r>
            <a:endParaRPr lang="en-US" sz="2800">
              <a:solidFill>
                <a:schemeClr val="bg1"/>
              </a:solidFill>
            </a:endParaRPr>
          </a:p>
        </p:txBody>
      </p:sp>
    </p:spTree>
    <p:extLst>
      <p:ext uri="{BB962C8B-B14F-4D97-AF65-F5344CB8AC3E}">
        <p14:creationId xmlns:p14="http://schemas.microsoft.com/office/powerpoint/2010/main" val="251965563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de_layout_right">
    <p:bg>
      <p:bgRef idx="1001">
        <a:schemeClr val="bg2"/>
      </p:bgRef>
    </p:bg>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Tree>
    <p:extLst>
      <p:ext uri="{BB962C8B-B14F-4D97-AF65-F5344CB8AC3E}">
        <p14:creationId xmlns:p14="http://schemas.microsoft.com/office/powerpoint/2010/main" val="11511438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Filename">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CodeBlock"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Subtitle">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ct val="0"/>
              </a:spcAft>
              <a:buNone/>
              <a:defRPr sz="2400" b="0" i="0" baseline="0">
                <a:solidFill>
                  <a:schemeClr val="tx1"/>
                </a:solidFill>
                <a:latin typeface="Segoe UI" panose="020B0502040204020203" pitchFamily="34" charset="0"/>
                <a:cs typeface="Segoe UI"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Tree>
    <p:extLst>
      <p:ext uri="{BB962C8B-B14F-4D97-AF65-F5344CB8AC3E}">
        <p14:creationId xmlns:p14="http://schemas.microsoft.com/office/powerpoint/2010/main" val="59189714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xercise_layout">
    <p:bg>
      <p:bgPr>
        <a:solidFill>
          <a:srgbClr val="243A5E"/>
        </a:solidFill>
        <a:effectLst/>
      </p:bgPr>
    </p:bg>
    <p:spTree>
      <p:nvGrpSpPr>
        <p:cNvPr id="1" name=""/>
        <p:cNvGrpSpPr/>
        <p:nvPr/>
      </p:nvGrpSpPr>
      <p:grpSpPr>
        <a:xfrm>
          <a:off x="0" y="0"/>
          <a:ext cx="0" cy="0"/>
          <a:chOff x="0" y="0"/>
          <a:chExt cx="0" cy="0"/>
        </a:xfrm>
      </p:grpSpPr>
      <p:pic>
        <p:nvPicPr>
          <p:cNvPr id="3" name="Image" descr="Image">
            <a:extLst>
              <a:ext uri="{FF2B5EF4-FFF2-40B4-BE49-F238E27FC236}">
                <a16:creationId xmlns:a16="http://schemas.microsoft.com/office/drawing/2014/main" id="{9B76177D-2EF6-4521-94A2-23E08BF9F9D3}"/>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7" name="Image" descr="Image">
            <a:extLst>
              <a:ext uri="{FF2B5EF4-FFF2-40B4-BE49-F238E27FC236}">
                <a16:creationId xmlns:a16="http://schemas.microsoft.com/office/drawing/2014/main" id="{9C455890-8289-4143-86AB-7615AE5D2F0C}"/>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3223"/>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5" name="Subtitle"/>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Speaker name or subtitle</a:t>
            </a:r>
          </a:p>
        </p:txBody>
      </p:sp>
    </p:spTree>
    <p:extLst>
      <p:ext uri="{BB962C8B-B14F-4D97-AF65-F5344CB8AC3E}">
        <p14:creationId xmlns:p14="http://schemas.microsoft.com/office/powerpoint/2010/main" val="8799863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0">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_layout">
    <p:bg>
      <p:bgPr>
        <a:solidFill>
          <a:srgbClr val="243A5E"/>
        </a:solidFill>
        <a:effectLst/>
      </p:bgPr>
    </p:bg>
    <p:spTree>
      <p:nvGrpSpPr>
        <p:cNvPr id="1" name=""/>
        <p:cNvGrpSpPr/>
        <p:nvPr/>
      </p:nvGrpSpPr>
      <p:grpSpPr>
        <a:xfrm>
          <a:off x="0" y="0"/>
          <a:ext cx="0" cy="0"/>
          <a:chOff x="0" y="0"/>
          <a:chExt cx="0" cy="0"/>
        </a:xfrm>
      </p:grpSpPr>
      <p:pic>
        <p:nvPicPr>
          <p:cNvPr id="4" name="Image" descr="Image">
            <a:extLst>
              <a:ext uri="{FF2B5EF4-FFF2-40B4-BE49-F238E27FC236}">
                <a16:creationId xmlns:a16="http://schemas.microsoft.com/office/drawing/2014/main" id="{B9A523E9-3540-4A3B-ADB7-14250A07DF15}"/>
              </a:ext>
            </a:extLst>
          </p:cNvPr>
          <p:cNvPicPr>
            <a:picLocks noChangeAspect="1"/>
          </p:cNvPicPr>
          <p:nvPr userDrawn="1"/>
        </p:nvPicPr>
        <p:blipFill>
          <a:blip r:embed="rId2"/>
          <a:stretch>
            <a:fillRect/>
          </a:stretch>
        </p:blipFill>
        <p:spPr>
          <a:xfrm>
            <a:off x="1" y="0"/>
            <a:ext cx="12192000" cy="6858000"/>
          </a:xfrm>
          <a:prstGeom prst="rect">
            <a:avLst/>
          </a:prstGeom>
          <a:ln w="12700">
            <a:miter lim="400000"/>
          </a:ln>
        </p:spPr>
      </p:pic>
      <p:pic>
        <p:nvPicPr>
          <p:cNvPr id="6" name="Image" descr="Image">
            <a:extLst>
              <a:ext uri="{FF2B5EF4-FFF2-40B4-BE49-F238E27FC236}">
                <a16:creationId xmlns:a16="http://schemas.microsoft.com/office/drawing/2014/main" id="{F0EEB245-734B-42B2-842F-C99AEF438844}"/>
              </a:ext>
            </a:extLst>
          </p:cNvPr>
          <p:cNvPicPr>
            <a:picLocks noChangeAspect="1"/>
          </p:cNvPicPr>
          <p:nvPr userDrawn="1"/>
        </p:nvPicPr>
        <p:blipFill>
          <a:blip r:embed="rId3"/>
          <a:stretch>
            <a:fillRect/>
          </a:stretch>
        </p:blipFill>
        <p:spPr>
          <a:xfrm>
            <a:off x="1714" y="702519"/>
            <a:ext cx="12190286" cy="6155481"/>
          </a:xfrm>
          <a:prstGeom prst="rect">
            <a:avLst/>
          </a:prstGeom>
          <a:ln w="12700">
            <a:miter lim="400000"/>
          </a:ln>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31451156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2">
    <p:bg>
      <p:bgRef idx="1001">
        <a:schemeClr val="bg1"/>
      </p:bgRef>
    </p:bg>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4570560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 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913305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losing_layout">
    <p:bg>
      <p:bgPr>
        <a:solidFill>
          <a:srgbClr val="243A5E"/>
        </a:solidFill>
        <a:effectLst/>
      </p:bgPr>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defPPr>
              <a:defRPr lang="en-US"/>
            </a:defP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92506913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anose="020B0502040204020203"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anose="020B0502040204020203"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mo_section_layout">
    <p:bg>
      <p:bgPr>
        <a:solidFill>
          <a:srgbClr val="243A5E"/>
        </a:solidFill>
        <a:effectLst/>
      </p:bgPr>
    </p:bg>
    <p:spTree>
      <p:nvGrpSpPr>
        <p:cNvPr id="1" name=""/>
        <p:cNvGrpSpPr/>
        <p:nvPr/>
      </p:nvGrpSpPr>
      <p:grpSpPr>
        <a:xfrm>
          <a:off x="0" y="0"/>
          <a:ext cx="0" cy="0"/>
          <a:chOff x="0" y="0"/>
          <a:chExt cx="0" cy="0"/>
        </a:xfrm>
      </p:grpSpPr>
      <p:pic>
        <p:nvPicPr>
          <p:cNvPr id="4" name="Picture 3" descr="A picture containing transport&#10;&#10;Description automatically generated">
            <a:extLst>
              <a:ext uri="{FF2B5EF4-FFF2-40B4-BE49-F238E27FC236}">
                <a16:creationId xmlns:a16="http://schemas.microsoft.com/office/drawing/2014/main" id="{3AC39EE1-2DE9-407D-931F-492E078EBC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cNvSpPr>
            <a:spLocks noGrp="1"/>
          </p:cNvSpPr>
          <p:nvPr>
            <p:ph type="title" hasCustomPrompt="1"/>
          </p:nvPr>
        </p:nvSpPr>
        <p:spPr>
          <a:xfrm>
            <a:off x="585216" y="3035808"/>
            <a:ext cx="6882384" cy="498598"/>
          </a:xfrm>
          <a:noFill/>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a:t>Demo Title</a:t>
            </a:r>
          </a:p>
        </p:txBody>
      </p:sp>
      <p:sp>
        <p:nvSpPr>
          <p:cNvPr id="10" name="Subtitle">
            <a:extLst>
              <a:ext uri="{FF2B5EF4-FFF2-40B4-BE49-F238E27FC236}">
                <a16:creationId xmlns:a16="http://schemas.microsoft.com/office/drawing/2014/main" id="{A6610C49-F85C-443C-8CB5-962228F05B0C}"/>
              </a:ext>
            </a:extLst>
          </p:cNvPr>
          <p:cNvSpPr>
            <a:spLocks noGrp="1"/>
          </p:cNvSpPr>
          <p:nvPr>
            <p:ph type="body" sz="quarter" idx="12" hasCustomPrompt="1"/>
          </p:nvPr>
        </p:nvSpPr>
        <p:spPr>
          <a:xfrm>
            <a:off x="585216" y="3977319"/>
            <a:ext cx="6882384" cy="338554"/>
          </a:xfrm>
          <a:noFill/>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pPr lvl="0"/>
            <a:r>
              <a:rPr lang="en-US"/>
              <a:t>Demo name or subtitle</a:t>
            </a:r>
          </a:p>
        </p:txBody>
      </p:sp>
    </p:spTree>
    <p:extLst>
      <p:ext uri="{BB962C8B-B14F-4D97-AF65-F5344CB8AC3E}">
        <p14:creationId xmlns:p14="http://schemas.microsoft.com/office/powerpoint/2010/main" val="4077304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xmlns:m="http://schemas.openxmlformats.org/officeDocument/2006/math" xmlns:w="http://schemas.openxmlformats.org/wordprocessingml/2006/main" xmlns:wp="http://schemas.openxmlformats.org/drawingml/2006/wordprocessingDrawing" xmlns:a14="http://schemas.microsoft.com/office/drawing/2010/main" xmlns:p15="http://schemas.microsoft.com/office/powerpoint/2012/main" xmlns:p159="http://schemas.microsoft.com/office/powerpoint/2015/09/main">
      <p:transition spd="med">
        <p:fade/>
      </p:transition>
    </mc:Fallback>
  </mc:AlternateContent>
  <p:extLst>
    <p:ext uri="{DCECCB84-F9BA-43D5-87BE-67443E8EF086}">
      <p15:sldGuideLst xmlns:p15="http://schemas.microsoft.com/office/powerpoint/2012/main">
        <p15:guide id="1" orient="horz" pos="2160">
          <p15:clr>
            <a:srgbClr val="FBAE40"/>
          </p15:clr>
        </p15:guide>
        <p15:guide id="2" pos="4704">
          <p15:clr>
            <a:srgbClr val="5ACBF0"/>
          </p15:clr>
        </p15:guide>
        <p15:guide id="3" orient="horz" pos="1911">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emo_detail_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340BAD-F134-4A9B-BB47-F01A0DB9BE57}"/>
              </a:ext>
            </a:extLst>
          </p:cNvPr>
          <p:cNvSpPr/>
          <p:nvPr userDrawn="1"/>
        </p:nvSpPr>
        <p:spPr bwMode="auto">
          <a:xfrm>
            <a:off x="2382" y="0"/>
            <a:ext cx="5255418" cy="6858000"/>
          </a:xfrm>
          <a:prstGeom prst="rect">
            <a:avLst/>
          </a:prstGeom>
          <a:solidFill>
            <a:srgbClr val="3B2E58"/>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21810C2D-16D7-47FA-A61C-A4EB9BF61001}"/>
              </a:ext>
            </a:extLst>
          </p:cNvPr>
          <p:cNvSpPr>
            <a:spLocks noGrp="1"/>
          </p:cNvSpPr>
          <p:nvPr>
            <p:ph type="title"/>
          </p:nvPr>
        </p:nvSpPr>
        <p:spPr>
          <a:xfrm>
            <a:off x="533400" y="2198854"/>
            <a:ext cx="4495800" cy="553998"/>
          </a:xfrm>
        </p:spPr>
        <p:txBody>
          <a:bodyPr anchor="t"/>
          <a:lstStyle>
            <a:lvl1pPr>
              <a:defRPr>
                <a:solidFill>
                  <a:schemeClr val="bg1"/>
                </a:solidFill>
              </a:defRPr>
            </a:lvl1pPr>
          </a:lstStyle>
          <a:p>
            <a:endParaRPr lang="en-US">
              <a:solidFill>
                <a:schemeClr val="bg1"/>
              </a:solidFill>
            </a:endParaRPr>
          </a:p>
        </p:txBody>
      </p:sp>
      <p:sp>
        <p:nvSpPr>
          <p:cNvPr id="17" name="Text Placeholder 16">
            <a:extLst>
              <a:ext uri="{FF2B5EF4-FFF2-40B4-BE49-F238E27FC236}">
                <a16:creationId xmlns:a16="http://schemas.microsoft.com/office/drawing/2014/main" id="{707FDD9E-BDE7-4C2D-A8A0-63646D892E18}"/>
              </a:ext>
            </a:extLst>
          </p:cNvPr>
          <p:cNvSpPr>
            <a:spLocks noGrp="1"/>
          </p:cNvSpPr>
          <p:nvPr>
            <p:ph type="body" sz="quarter" idx="10"/>
          </p:nvPr>
        </p:nvSpPr>
        <p:spPr>
          <a:xfrm>
            <a:off x="533400" y="2971800"/>
            <a:ext cx="4495800" cy="430887"/>
          </a:xfrm>
        </p:spPr>
        <p:txBody>
          <a:bodyPr/>
          <a:lstStyle>
            <a:lvl1pPr marL="0" indent="0">
              <a:buNone/>
              <a:defRPr>
                <a:solidFill>
                  <a:schemeClr val="bg1"/>
                </a:solidFill>
              </a:defRPr>
            </a:lvl1pPr>
          </a:lstStyle>
          <a:p>
            <a:pPr lvl="0"/>
            <a:endParaRPr lang="en-US"/>
          </a:p>
        </p:txBody>
      </p:sp>
    </p:spTree>
    <p:extLst>
      <p:ext uri="{BB962C8B-B14F-4D97-AF65-F5344CB8AC3E}">
        <p14:creationId xmlns:p14="http://schemas.microsoft.com/office/powerpoint/2010/main" val="35329610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nowledge_check_section_layout">
    <p:spTree>
      <p:nvGrpSpPr>
        <p:cNvPr id="1" name=""/>
        <p:cNvGrpSpPr/>
        <p:nvPr/>
      </p:nvGrpSpPr>
      <p:grpSpPr>
        <a:xfrm>
          <a:off x="0" y="0"/>
          <a:ext cx="0" cy="0"/>
          <a:chOff x="0" y="0"/>
          <a:chExt cx="0" cy="0"/>
        </a:xfrm>
      </p:grpSpPr>
      <p:pic>
        <p:nvPicPr>
          <p:cNvPr id="5" name="ChatBoxImage">
            <a:extLst>
              <a:ext uri="{FF2B5EF4-FFF2-40B4-BE49-F238E27FC236}">
                <a16:creationId xmlns:a16="http://schemas.microsoft.com/office/drawing/2014/main" id="{F9183572-D201-47EC-8DED-791CEAE76B7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838200"/>
            <a:ext cx="3200400" cy="3200400"/>
          </a:xfrm>
          <a:prstGeom prst="rect">
            <a:avLst/>
          </a:prstGeom>
        </p:spPr>
      </p:pic>
      <p:sp>
        <p:nvSpPr>
          <p:cNvPr id="6" name="TextBox 5">
            <a:extLst>
              <a:ext uri="{FF2B5EF4-FFF2-40B4-BE49-F238E27FC236}">
                <a16:creationId xmlns:a16="http://schemas.microsoft.com/office/drawing/2014/main" id="{B571010C-9A5C-4E43-89EF-84A2A0A01A9F}"/>
              </a:ext>
            </a:extLst>
          </p:cNvPr>
          <p:cNvSpPr txBox="1"/>
          <p:nvPr userDrawn="1"/>
        </p:nvSpPr>
        <p:spPr>
          <a:xfrm>
            <a:off x="3943350" y="4495800"/>
            <a:ext cx="7505700" cy="1200329"/>
          </a:xfrm>
          <a:prstGeom prst="rect">
            <a:avLst/>
          </a:prstGeom>
          <a:noFill/>
        </p:spPr>
        <p:txBody>
          <a:bodyPr wrap="square">
            <a:spAutoFit/>
          </a:bodyPr>
          <a:lstStyle>
            <a:defPPr>
              <a:defRPr lang="en-US"/>
            </a:defPPr>
          </a:lstStyle>
          <a:p>
            <a:r>
              <a:rPr lang="en-US" sz="3600"/>
              <a:t>Go to </a:t>
            </a:r>
            <a:r>
              <a:rPr lang="en-US" sz="3600" b="1"/>
              <a:t>https://aka.ms/LearnLiveTV</a:t>
            </a:r>
            <a:r>
              <a:rPr lang="en-US" sz="3600"/>
              <a:t> and test your knowledge in the chat</a:t>
            </a:r>
          </a:p>
        </p:txBody>
      </p:sp>
      <p:sp>
        <p:nvSpPr>
          <p:cNvPr id="10" name="AccentColorRectangle">
            <a:extLst>
              <a:ext uri="{FF2B5EF4-FFF2-40B4-BE49-F238E27FC236}">
                <a16:creationId xmlns:a16="http://schemas.microsoft.com/office/drawing/2014/main" id="{52664854-1B0D-4232-802B-B36181A55C3F}"/>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11" name="Title">
            <a:extLst>
              <a:ext uri="{FF2B5EF4-FFF2-40B4-BE49-F238E27FC236}">
                <a16:creationId xmlns:a16="http://schemas.microsoft.com/office/drawing/2014/main" id="{890AFEDC-4C8C-4AFC-834C-CF37AA80AA22}"/>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spTree>
    <p:extLst>
      <p:ext uri="{BB962C8B-B14F-4D97-AF65-F5344CB8AC3E}">
        <p14:creationId xmlns:p14="http://schemas.microsoft.com/office/powerpoint/2010/main" val="291728272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nowledge_check_detail_layout">
    <p:spTree>
      <p:nvGrpSpPr>
        <p:cNvPr id="1" name=""/>
        <p:cNvGrpSpPr/>
        <p:nvPr/>
      </p:nvGrpSpPr>
      <p:grpSpPr>
        <a:xfrm>
          <a:off x="0" y="0"/>
          <a:ext cx="0" cy="0"/>
          <a:chOff x="0" y="0"/>
          <a:chExt cx="0" cy="0"/>
        </a:xfrm>
      </p:grpSpPr>
      <p:sp>
        <p:nvSpPr>
          <p:cNvPr id="3" name="AccentColorRectangle">
            <a:extLst>
              <a:ext uri="{FF2B5EF4-FFF2-40B4-BE49-F238E27FC236}">
                <a16:creationId xmlns:a16="http://schemas.microsoft.com/office/drawing/2014/main" id="{731EFB4D-24A2-4B2B-B31D-FF5E52AF8BB4}"/>
              </a:ext>
            </a:extLst>
          </p:cNvPr>
          <p:cNvSpPr/>
          <p:nvPr userDrawn="1"/>
        </p:nvSpPr>
        <p:spPr bwMode="auto">
          <a:xfrm>
            <a:off x="2382" y="0"/>
            <a:ext cx="3410743" cy="6858000"/>
          </a:xfrm>
          <a:prstGeom prst="rect">
            <a:avLst/>
          </a:prstGeom>
          <a:solidFill>
            <a:srgbClr val="274B47"/>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algn="l" defTabSz="932472" fontAlgn="base">
              <a:spcBef>
                <a:spcPct val="0"/>
              </a:spcBef>
              <a:spcAft>
                <a:spcPct val="0"/>
              </a:spcAft>
            </a:pPr>
            <a:endParaRPr lang="en-US" sz="2000">
              <a:solidFill>
                <a:srgbClr val="3B2E58"/>
              </a:solidFill>
              <a:ea typeface="Segoe UI" pitchFamily="34" charset="0"/>
              <a:cs typeface="Segoe UI" pitchFamily="34" charset="0"/>
            </a:endParaRPr>
          </a:p>
        </p:txBody>
      </p:sp>
      <p:sp>
        <p:nvSpPr>
          <p:cNvPr id="4" name="Title">
            <a:extLst>
              <a:ext uri="{FF2B5EF4-FFF2-40B4-BE49-F238E27FC236}">
                <a16:creationId xmlns:a16="http://schemas.microsoft.com/office/drawing/2014/main" id="{E0AC777C-D0A3-41EC-AB34-341DF18CB1A7}"/>
              </a:ext>
            </a:extLst>
          </p:cNvPr>
          <p:cNvSpPr>
            <a:spLocks noGrp="1"/>
          </p:cNvSpPr>
          <p:nvPr>
            <p:ph type="title"/>
          </p:nvPr>
        </p:nvSpPr>
        <p:spPr>
          <a:xfrm>
            <a:off x="551313" y="2875002"/>
            <a:ext cx="2312879" cy="1544598"/>
          </a:xfrm>
        </p:spPr>
        <p:txBody>
          <a:bodyPr anchor="t"/>
          <a:lstStyle>
            <a:lvl1pPr>
              <a:defRPr>
                <a:solidFill>
                  <a:schemeClr val="tx1"/>
                </a:solidFill>
              </a:defRPr>
            </a:lvl1pPr>
          </a:lstStyle>
          <a:p>
            <a:endParaRPr lang="en-US">
              <a:solidFill>
                <a:schemeClr val="bg1"/>
              </a:solidFill>
            </a:endParaRPr>
          </a:p>
        </p:txBody>
      </p:sp>
      <p:pic>
        <p:nvPicPr>
          <p:cNvPr id="5" name="ChatBoxImage">
            <a:extLst>
              <a:ext uri="{FF2B5EF4-FFF2-40B4-BE49-F238E27FC236}">
                <a16:creationId xmlns:a16="http://schemas.microsoft.com/office/drawing/2014/main" id="{BEE6D82F-2F19-496C-8008-678B3B149A72}"/>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86087" y="457200"/>
            <a:ext cx="854075" cy="854075"/>
          </a:xfrm>
          <a:prstGeom prst="rect">
            <a:avLst/>
          </a:prstGeom>
        </p:spPr>
      </p:pic>
      <p:sp>
        <p:nvSpPr>
          <p:cNvPr id="9" name="Question">
            <a:extLst>
              <a:ext uri="{FF2B5EF4-FFF2-40B4-BE49-F238E27FC236}">
                <a16:creationId xmlns:a16="http://schemas.microsoft.com/office/drawing/2014/main" id="{2BAB9BCF-0325-470B-83FF-0A91BFDB0133}"/>
              </a:ext>
            </a:extLst>
          </p:cNvPr>
          <p:cNvSpPr>
            <a:spLocks noGrp="1"/>
          </p:cNvSpPr>
          <p:nvPr>
            <p:ph type="body" sz="quarter" idx="10" hasCustomPrompt="1"/>
          </p:nvPr>
        </p:nvSpPr>
        <p:spPr>
          <a:xfrm>
            <a:off x="4114800" y="457200"/>
            <a:ext cx="7718425" cy="430887"/>
          </a:xfrm>
        </p:spPr>
        <p:txBody>
          <a:bodyPr/>
          <a:lstStyle>
            <a:lvl1pPr marL="0" indent="0">
              <a:buNone/>
              <a:defRPr>
                <a:latin typeface="+mj-lt"/>
              </a:defRPr>
            </a:lvl1pPr>
          </a:lstStyle>
          <a:p>
            <a:pPr lvl="0"/>
            <a:r>
              <a:rPr lang="en-US"/>
              <a:t>Question</a:t>
            </a:r>
          </a:p>
        </p:txBody>
      </p:sp>
      <p:sp>
        <p:nvSpPr>
          <p:cNvPr id="11" name="New shape">
            <a:extLst>
              <a:ext uri="{FF2B5EF4-FFF2-40B4-BE49-F238E27FC236}">
                <a16:creationId xmlns:a16="http://schemas.microsoft.com/office/drawing/2014/main" id="{A6F005E6-79F3-4EE9-AA92-1A88113E407B}"/>
              </a:ext>
            </a:extLst>
          </p:cNvPr>
          <p:cNvSpPr>
            <a:spLocks noGrp="1"/>
          </p:cNvSpPr>
          <p:nvPr>
            <p:ph type="body" sz="quarter" idx="11" hasCustomPrompt="1"/>
          </p:nvPr>
        </p:nvSpPr>
        <p:spPr>
          <a:xfrm>
            <a:off x="4096512" y="1755648"/>
            <a:ext cx="7772400" cy="4949952"/>
          </a:xfrm>
        </p:spPr>
        <p:txBody>
          <a:bodyPr/>
          <a:lstStyle>
            <a:lvl1pPr marL="0" indent="0">
              <a:buNone/>
              <a:defRPr/>
            </a:lvl1pPr>
          </a:lstStyle>
          <a:p>
            <a:pPr lvl="0"/>
            <a:r>
              <a:rPr lang="en-US"/>
              <a:t>Answer choices</a:t>
            </a:r>
          </a:p>
        </p:txBody>
      </p:sp>
    </p:spTree>
    <p:extLst>
      <p:ext uri="{BB962C8B-B14F-4D97-AF65-F5344CB8AC3E}">
        <p14:creationId xmlns:p14="http://schemas.microsoft.com/office/powerpoint/2010/main" val="32183128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layout">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Subtitle">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161274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defPPr>
              <a:defRPr lang="en-US"/>
            </a:defPPr>
          </a:lstStyle>
          <a:p>
            <a:pPr algn="l"/>
            <a:r>
              <a:rPr lang="en-US" sz="1000">
                <a:solidFill>
                  <a:srgbClr val="A3A3A3"/>
                </a:solidFill>
              </a:rPr>
              <a:t>ELT layout</a:t>
            </a:r>
          </a:p>
        </p:txBody>
      </p:sp>
    </p:spTree>
    <p:extLst>
      <p:ext uri="{BB962C8B-B14F-4D97-AF65-F5344CB8AC3E}">
        <p14:creationId xmlns:p14="http://schemas.microsoft.com/office/powerpoint/2010/main" val="323299196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image" Target="../media/image1.em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pPr marL="0" marR="0" lvl="0" indent="0" algn="l" defTabSz="932742" fontAlgn="auto">
              <a:lnSpc>
                <a:spcPct val="100000"/>
              </a:lnSpc>
              <a:spcBef>
                <a:spcPct val="0"/>
              </a:spcBef>
              <a:spcAft>
                <a:spcPct val="0"/>
              </a:spcAft>
              <a:buSzTx/>
              <a:buNone/>
              <a:def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defRPr>
            </a:pPr>
            <a:r>
              <a:rPr kumimoji="0" lang="en-US" sz="3600" b="0" i="0" u="none" strike="noStrike" cap="none" spc="-50" normalizeH="0" baseline="0" noProof="0">
                <a:ln w="3175" cap="flat" cmpd="sng" algn="ctr">
                  <a:noFill/>
                  <a:prstDash val="solid"/>
                  <a:round/>
                  <a:headEnd type="none" w="med" len="med"/>
                  <a:tailEnd type="none" w="med" len="med"/>
                </a:ln>
                <a:solidFill>
                  <a:srgbClr val="000000"/>
                </a:solidFill>
                <a:uLnTx/>
                <a:uFillTx/>
                <a:latin typeface="+mj-lt"/>
                <a:ea typeface="+mn-ea"/>
                <a:cs typeface="Segoe UI" pitchFamily="34" charset="0"/>
                <a:sym typeface="Wingdings" charset="2"/>
              </a:rPr>
              <a:t>Click to edit Master title style</a:t>
            </a:r>
            <a:endParaRPr lang="en-US"/>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marL="228600" marR="0" lvl="0" indent="-228600" algn="l" defTabSz="932742" fontAlgn="auto">
              <a:lnSpc>
                <a:spcPct val="100000"/>
              </a:lnSpc>
              <a:spcBef>
                <a:spcPct val="20000"/>
              </a:spcBef>
              <a:spcAft>
                <a:spcPct val="0"/>
              </a:spcAft>
              <a:buSzPct val="90000"/>
              <a:buChar char=""/>
              <a:defRPr kumimoji="0"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defRPr>
            </a:pPr>
            <a:r>
              <a:rPr kumimoji="0" lang="en-US" sz="28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Segoe UI" pitchFamily="34" charset="0"/>
                <a:sym typeface="Wingdings" charset="2"/>
              </a:rPr>
              <a:t>Click to edit Master text styles</a:t>
            </a:r>
          </a:p>
          <a:p>
            <a:pPr marL="457200" marR="0" lvl="1" indent="-228600" algn="l" defTabSz="932742" fontAlgn="auto">
              <a:lnSpc>
                <a:spcPct val="100000"/>
              </a:lnSpc>
              <a:spcBef>
                <a:spcPct val="20000"/>
              </a:spcBef>
              <a:spcAft>
                <a:spcPct val="0"/>
              </a:spcAft>
              <a:buSzPct val="90000"/>
              <a:buChar char=""/>
              <a:defRPr kumimoji="0"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20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Second level</a:t>
            </a:r>
          </a:p>
          <a:p>
            <a:pPr marL="657225" marR="0" lvl="2" indent="-200025" algn="l" defTabSz="932742" fontAlgn="auto">
              <a:lnSpc>
                <a:spcPct val="100000"/>
              </a:lnSpc>
              <a:spcBef>
                <a:spcPct val="20000"/>
              </a:spcBef>
              <a:spcAft>
                <a:spcPct val="0"/>
              </a:spcAft>
              <a:buSzPct val="90000"/>
              <a:buChar char=""/>
              <a:defRPr kumimoji="0"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6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Third level</a:t>
            </a:r>
          </a:p>
          <a:p>
            <a:pPr marL="842963" marR="0" lvl="3" indent="-1809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Fourth level</a:t>
            </a:r>
          </a:p>
          <a:p>
            <a:pPr marL="1023938" marR="0" lvl="4" indent="-168275" algn="l" defTabSz="932742" fontAlgn="auto">
              <a:lnSpc>
                <a:spcPct val="100000"/>
              </a:lnSpc>
              <a:spcBef>
                <a:spcPct val="20000"/>
              </a:spcBef>
              <a:spcAft>
                <a:spcPct val="0"/>
              </a:spcAft>
              <a:buSzPct val="90000"/>
              <a:buChar char=""/>
              <a:defRPr kumimoji="0"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defRPr>
            </a:pPr>
            <a:r>
              <a:rPr kumimoji="0" lang="en-US" sz="1400" b="0" i="0" u="none" strike="noStrike" cap="none" spc="0" normalizeH="0" baseline="0" noProof="0">
                <a:ln w="9525" cap="flat" cmpd="sng" algn="ctr">
                  <a:noFill/>
                  <a:prstDash val="solid"/>
                  <a:round/>
                  <a:headEnd type="none" w="med" len="med"/>
                  <a:tailEnd type="none" w="med" len="med"/>
                </a:ln>
                <a:solidFill>
                  <a:srgbClr val="000000"/>
                </a:solidFill>
                <a:uLnTx/>
                <a:uFillTx/>
                <a:latin typeface="+mn-lt"/>
                <a:ea typeface="+mn-ea"/>
                <a:cs typeface="+mn-cs"/>
                <a:sym typeface="Wingdings" charset="2"/>
              </a:rPr>
              <a:t>Fifth level</a:t>
            </a:r>
            <a:endParaRPr lang="en-US"/>
          </a:p>
        </p:txBody>
      </p:sp>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flipH="1">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flipH="1">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flipH="1">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flipH="1">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flipH="1">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flipH="1">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flipH="1">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flipH="1">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flipH="1">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flipH="1">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defRPr lang="en-US"/>
            </a:defPPr>
          </a:lstStyle>
          <a:p>
            <a:pPr marL="0" algn="ctr" defTabSz="932472" fontAlgn="base">
              <a:lnSpc>
                <a:spcPct val="90000"/>
              </a:lnSpc>
              <a:spcBef>
                <a:spcPct val="0"/>
              </a:spcBef>
              <a:spcAft>
                <a:spcPct val="0"/>
              </a:spcAft>
              <a:buNone/>
              <a:defRPr kumimoji="0" sz="1765" b="0" i="0" normalizeH="0" noProof="0">
                <a:solidFill>
                  <a:srgbClr val="000000"/>
                </a:solidFill>
                <a:uLnTx/>
                <a:uFillTx/>
                <a:latin typeface="Segoe UI"/>
                <a:ea typeface="Arial" pitchFamily="34" charset="0"/>
                <a:cs typeface="Arial" pitchFamily="34" charset="0"/>
              </a:defRPr>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userDrawn="1"/>
        </p:nvPicPr>
        <p:blipFill>
          <a:blip r:embed="rId50"/>
          <a:srcRect l="762"/>
          <a:stretch>
            <a:fillRect/>
          </a:stretch>
        </p:blipFill>
        <p:spPr>
          <a:xfrm rot="5400000">
            <a:off x="9509760" y="2843773"/>
            <a:ext cx="6858000" cy="1170455"/>
          </a:xfrm>
          <a:prstGeom prst="rect">
            <a:avLst/>
          </a:prstGeom>
        </p:spPr>
      </p:pic>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3660" r:id="rId1"/>
    <p:sldLayoutId id="2147484996" r:id="rId2"/>
    <p:sldLayoutId id="2147484997" r:id="rId3"/>
    <p:sldLayoutId id="2147485096" r:id="rId4"/>
    <p:sldLayoutId id="2147485097" r:id="rId5"/>
    <p:sldLayoutId id="2147485098" r:id="rId6"/>
    <p:sldLayoutId id="2147485099" r:id="rId7"/>
    <p:sldLayoutId id="2147485100" r:id="rId8"/>
    <p:sldLayoutId id="2147485101" r:id="rId9"/>
    <p:sldLayoutId id="2147485102" r:id="rId10"/>
    <p:sldLayoutId id="2147485103" r:id="rId11"/>
    <p:sldLayoutId id="2147485104" r:id="rId12"/>
    <p:sldLayoutId id="2147485105" r:id="rId13"/>
    <p:sldLayoutId id="2147485106" r:id="rId14"/>
    <p:sldLayoutId id="2147485107" r:id="rId15"/>
    <p:sldLayoutId id="2147485108" r:id="rId16"/>
    <p:sldLayoutId id="2147485109" r:id="rId17"/>
    <p:sldLayoutId id="2147485110" r:id="rId18"/>
    <p:sldLayoutId id="2147485111" r:id="rId19"/>
    <p:sldLayoutId id="2147485112" r:id="rId20"/>
    <p:sldLayoutId id="2147485113" r:id="rId21"/>
    <p:sldLayoutId id="2147485114" r:id="rId22"/>
    <p:sldLayoutId id="2147485115" r:id="rId23"/>
    <p:sldLayoutId id="2147485116" r:id="rId24"/>
    <p:sldLayoutId id="2147485117" r:id="rId25"/>
    <p:sldLayoutId id="2147485118" r:id="rId26"/>
    <p:sldLayoutId id="2147485119" r:id="rId27"/>
    <p:sldLayoutId id="2147485120" r:id="rId28"/>
    <p:sldLayoutId id="2147485121" r:id="rId29"/>
    <p:sldLayoutId id="2147485122" r:id="rId30"/>
    <p:sldLayoutId id="2147485123" r:id="rId31"/>
    <p:sldLayoutId id="2147485124" r:id="rId32"/>
    <p:sldLayoutId id="2147485125" r:id="rId33"/>
    <p:sldLayoutId id="2147485126" r:id="rId34"/>
    <p:sldLayoutId id="2147485127" r:id="rId35"/>
    <p:sldLayoutId id="2147485128" r:id="rId36"/>
    <p:sldLayoutId id="2147485129" r:id="rId37"/>
    <p:sldLayoutId id="2147485130" r:id="rId38"/>
    <p:sldLayoutId id="2147485131" r:id="rId39"/>
    <p:sldLayoutId id="2147485132" r:id="rId40"/>
    <p:sldLayoutId id="2147485133" r:id="rId41"/>
    <p:sldLayoutId id="2147485134" r:id="rId42"/>
    <p:sldLayoutId id="2147485135" r:id="rId43"/>
    <p:sldLayoutId id="2147485136" r:id="rId44"/>
    <p:sldLayoutId id="2147485137" r:id="rId45"/>
    <p:sldLayoutId id="2147485138" r:id="rId46"/>
    <p:sldLayoutId id="2147485139" r:id="rId47"/>
    <p:sldLayoutId id="2147485140" r:id="rId48"/>
  </p:sldLayoutIdLst>
  <p:transition>
    <p:fade/>
  </p:transition>
  <p:txStyles>
    <p:titleStyle>
      <a:lvl1pPr algn="l" defTabSz="932742" rtl="0" eaLnBrk="1" latinLnBrk="0" hangingPunct="1">
        <a:lnSpc>
          <a:spcPct val="100000"/>
        </a:lnSpc>
        <a:spcBef>
          <a:spcPct val="0"/>
        </a:spcBef>
        <a:buNone/>
        <a:defRPr lang="en-US" sz="3600" b="0" kern="1200" cap="none" spc="-50" baseline="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modules/classify-images-custom-vision/"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docs.microsoft.com/en-us/learn/modules/customize-apps-in-powerapp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2.xml"/></Relationships>
</file>

<file path=ppt/slides/_rels/slide15.xml.rels><?xml version="1.0" encoding="UTF-8" standalone="yes"?>
<Relationships xmlns="http://schemas.openxmlformats.org/package/2006/relationships"><Relationship Id="rId3" Type="http://schemas.openxmlformats.org/officeDocument/2006/relationships/hyperlink" Target="https://youtu.be/S4rmByvSfNs" TargetMode="External"/><Relationship Id="rId2" Type="http://schemas.openxmlformats.org/officeDocument/2006/relationships/notesSlide" Target="../notesSlides/notesSlide15.xml"/><Relationship Id="rId1" Type="http://schemas.openxmlformats.org/officeDocument/2006/relationships/slideLayout" Target="../slideLayouts/slideLayout4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5" Type="http://schemas.openxmlformats.org/officeDocument/2006/relationships/hyperlink" Target="https://admin.powerplatform.microsoft.com/?azure-portal=true" TargetMode="External"/><Relationship Id="rId4" Type="http://schemas.openxmlformats.org/officeDocument/2006/relationships/hyperlink" Target="https://create.powerapps.com/studio/?azure-portal=true" TargetMode="External"/></Relationships>
</file>

<file path=ppt/slides/_rels/slide2.xml.rels><?xml version="1.0" encoding="UTF-8" standalone="yes"?>
<Relationships xmlns="http://schemas.openxmlformats.org/package/2006/relationships"><Relationship Id="rId3" Type="http://schemas.openxmlformats.org/officeDocument/2006/relationships/hyperlink" Target="https://azure-for-academics.github.io/getting-azure/" TargetMode="External"/><Relationship Id="rId7" Type="http://schemas.openxmlformats.org/officeDocument/2006/relationships/hyperlink" Target="https://web.powerapps.com/" TargetMode="External"/><Relationship Id="rId2" Type="http://schemas.openxmlformats.org/officeDocument/2006/relationships/notesSlide" Target="../notesSlides/notesSlide2.xml"/><Relationship Id="rId1" Type="http://schemas.openxmlformats.org/officeDocument/2006/relationships/slideLayout" Target="../slideLayouts/slideLayout34.xml"/><Relationship Id="rId6" Type="http://schemas.openxmlformats.org/officeDocument/2006/relationships/hyperlink" Target="https://powerapps.microsoft.com/" TargetMode="External"/><Relationship Id="rId5" Type="http://schemas.openxmlformats.org/officeDocument/2006/relationships/hyperlink" Target="https://azure.microsoft.com/free/" TargetMode="External"/><Relationship Id="rId4" Type="http://schemas.openxmlformats.org/officeDocument/2006/relationships/hyperlink" Target="https://azure.microsoft.com/free/students/"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make.powerapps.com/?azure-portal=true" TargetMode="External"/><Relationship Id="rId2" Type="http://schemas.openxmlformats.org/officeDocument/2006/relationships/notesSlide" Target="../notesSlides/notesSlide20.xml"/><Relationship Id="rId1" Type="http://schemas.openxmlformats.org/officeDocument/2006/relationships/slideLayout" Target="../slideLayouts/slideLayout9.xml"/><Relationship Id="rId4" Type="http://schemas.openxmlformats.org/officeDocument/2006/relationships/image" Target="../media/image27.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1.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2.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nYvvUYwzx3M" TargetMode="External"/><Relationship Id="rId2" Type="http://schemas.openxmlformats.org/officeDocument/2006/relationships/notesSlide" Target="../notesSlides/notesSlide24.xml"/><Relationship Id="rId1" Type="http://schemas.openxmlformats.org/officeDocument/2006/relationships/slideLayout" Target="../slideLayouts/slideLayout4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hyperlink" Target="https://docs.microsoft.com/en-us/learn/paths/explore-computer-vision-microsoft-azure/" TargetMode="External"/><Relationship Id="rId7" Type="http://schemas.openxmlformats.org/officeDocument/2006/relationships/hyperlink" Target="https://www.youtube.com/watch?v=dbISoN71rrY" TargetMode="External"/><Relationship Id="rId2" Type="http://schemas.openxmlformats.org/officeDocument/2006/relationships/notesSlide" Target="../notesSlides/notesSlide34.xml"/><Relationship Id="rId1" Type="http://schemas.openxmlformats.org/officeDocument/2006/relationships/slideLayout" Target="../slideLayouts/slideLayout9.xml"/><Relationship Id="rId6" Type="http://schemas.openxmlformats.org/officeDocument/2006/relationships/hyperlink" Target="https://docs.microsoft.com/en-us/learn/paths/ai-business-school-healthcare/?WT.mc_id=sitertzn_homepage_mslearn-card-aibusinessschool" TargetMode="External"/><Relationship Id="rId5" Type="http://schemas.openxmlformats.org/officeDocument/2006/relationships/hyperlink" Target="https://docs.microsoft.com/en-us/learn/paths/create-bots-azure-health-bot/" TargetMode="External"/><Relationship Id="rId4" Type="http://schemas.openxmlformats.org/officeDocument/2006/relationships/hyperlink" Target="https://docs.microsoft.com/en-us/learn/paths/create-powerapps/"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docs.microsoft.com/en-us/azure/cognitive-services/computer-vision/" TargetMode="External"/><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hyperlink" Target="https://forms.office.com/r/MdhJWMZthR" TargetMode="Externa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aker2Info"/>
          <p:cNvSpPr>
            <a:spLocks noGrp="1"/>
          </p:cNvSpPr>
          <p:nvPr>
            <p:ph type="body" sz="quarter" idx="16" hasCustomPrompt="1"/>
          </p:nvPr>
        </p:nvSpPr>
        <p:spPr>
          <a:xfrm>
            <a:off x="8469312" y="5758913"/>
            <a:ext cx="3646487" cy="276999"/>
          </a:xfrm>
        </p:spPr>
        <p:txBody>
          <a:bodyPr/>
          <a:lstStyle>
            <a:lvl1pPr marL="0" indent="0">
              <a:buNone/>
              <a:defRPr sz="1800"/>
            </a:lvl1pPr>
          </a:lstStyle>
          <a:p>
            <a:r>
              <a:rPr lang="en-US" sz="1800" dirty="0">
                <a:solidFill>
                  <a:schemeClr val="bg1"/>
                </a:solidFill>
              </a:rPr>
              <a:t>MS Ambassador</a:t>
            </a:r>
          </a:p>
        </p:txBody>
      </p:sp>
      <p:sp>
        <p:nvSpPr>
          <p:cNvPr id="3" name="Speaker2Name"/>
          <p:cNvSpPr>
            <a:spLocks noGrp="1"/>
          </p:cNvSpPr>
          <p:nvPr>
            <p:ph type="body" sz="quarter" idx="14" hasCustomPrompt="1"/>
          </p:nvPr>
        </p:nvSpPr>
        <p:spPr/>
        <p:txBody>
          <a:bodyPr/>
          <a:lstStyle>
            <a:lvl1pPr marL="0" indent="0">
              <a:buNone/>
              <a:defRPr b="1">
                <a:solidFill>
                  <a:schemeClr val="bg1"/>
                </a:solidFill>
              </a:defRPr>
            </a:lvl1pPr>
          </a:lstStyle>
          <a:p>
            <a:pPr lvl="0"/>
            <a:r>
              <a:rPr lang="en-US" dirty="0" err="1"/>
              <a:t>Sanya</a:t>
            </a:r>
            <a:r>
              <a:rPr lang="en-US" dirty="0"/>
              <a:t> Sinha</a:t>
            </a:r>
          </a:p>
        </p:txBody>
      </p:sp>
      <p:sp>
        <p:nvSpPr>
          <p:cNvPr id="4" name="Title"/>
          <p:cNvSpPr>
            <a:spLocks noGrp="1"/>
          </p:cNvSpPr>
          <p:nvPr>
            <p:ph type="title" hasCustomPrompt="1"/>
          </p:nvPr>
        </p:nvSpPr>
        <p:spPr>
          <a:xfrm>
            <a:off x="623392" y="1424127"/>
            <a:ext cx="6816725" cy="1661993"/>
          </a:xfrm>
        </p:spPr>
        <p:txBody>
          <a:bodyPr wrap="square" lIns="0" tIns="0" rIns="0" bIns="0" anchor="b" anchorCtr="0">
            <a:spAutoFit/>
          </a:bodyPr>
          <a:lstStyle>
            <a:lvl1pPr>
              <a:defRPr sz="3600" spc="-50" baseline="0">
                <a:solidFill>
                  <a:srgbClr val="0078D4"/>
                </a:solidFill>
                <a:latin typeface="+mj-lt"/>
                <a:cs typeface="Segoe UI" pitchFamily="34" charset="0"/>
              </a:defRPr>
            </a:lvl1pPr>
          </a:lstStyle>
          <a:p>
            <a:r>
              <a:rPr lang="en-US" dirty="0">
                <a:ea typeface="+mj-lt"/>
                <a:cs typeface="+mj-lt"/>
              </a:rPr>
              <a:t>Integrating Custom Vision with Power Apps for Diabetic Retinopathy Detection</a:t>
            </a:r>
            <a:endParaRPr lang="en-US" dirty="0"/>
          </a:p>
        </p:txBody>
      </p:sp>
      <p:sp>
        <p:nvSpPr>
          <p:cNvPr id="5" name="Subtitle"/>
          <p:cNvSpPr>
            <a:spLocks noGrp="1"/>
          </p:cNvSpPr>
          <p:nvPr>
            <p:ph type="body" sz="quarter" idx="12" hasCustomPrompt="1"/>
          </p:nvPr>
        </p:nvSpPr>
        <p:spPr>
          <a:xfrm>
            <a:off x="623392" y="3707022"/>
            <a:ext cx="5760640" cy="1384995"/>
          </a:xfrm>
        </p:spPr>
        <p:txBody>
          <a:bodyPr wrap="square" lIns="0" tIns="0" rIns="0" bIns="0">
            <a:spAutoFit/>
          </a:bodyPr>
          <a:lstStyle>
            <a:lvl1pPr marL="0" indent="0">
              <a:spcBef>
                <a:spcPct val="0"/>
              </a:spcBef>
              <a:buNone/>
              <a:defRPr sz="2200" spc="0" baseline="0">
                <a:solidFill>
                  <a:schemeClr val="tx1"/>
                </a:solidFill>
                <a:latin typeface="+mn-lt"/>
                <a:cs typeface="Segoe UI" pitchFamily="34" charset="0"/>
              </a:defRPr>
            </a:lvl1pPr>
          </a:lstStyle>
          <a:p>
            <a:r>
              <a:rPr lang="en-US" sz="1800" dirty="0" err="1">
                <a:hlinkClick r:id="rId3"/>
              </a:rPr>
              <a:t>Clasificación</a:t>
            </a:r>
            <a:r>
              <a:rPr lang="en-US" sz="1800" dirty="0">
                <a:hlinkClick r:id="rId3"/>
              </a:rPr>
              <a:t> de </a:t>
            </a:r>
            <a:r>
              <a:rPr lang="en-US" sz="1800" dirty="0" err="1">
                <a:hlinkClick r:id="rId3"/>
              </a:rPr>
              <a:t>imágenes</a:t>
            </a:r>
            <a:r>
              <a:rPr lang="en-US" sz="1800" dirty="0">
                <a:hlinkClick r:id="rId3"/>
              </a:rPr>
              <a:t> con </a:t>
            </a:r>
            <a:r>
              <a:rPr lang="en-US" sz="1800" dirty="0" err="1">
                <a:hlinkClick r:id="rId3"/>
              </a:rPr>
              <a:t>el</a:t>
            </a:r>
            <a:r>
              <a:rPr lang="en-US" sz="1800" dirty="0">
                <a:hlinkClick r:id="rId3"/>
              </a:rPr>
              <a:t> </a:t>
            </a:r>
            <a:r>
              <a:rPr lang="en-US" sz="1800" dirty="0" err="1">
                <a:hlinkClick r:id="rId3"/>
              </a:rPr>
              <a:t>servicio</a:t>
            </a:r>
            <a:r>
              <a:rPr lang="en-US" sz="1800" dirty="0">
                <a:hlinkClick r:id="rId3"/>
              </a:rPr>
              <a:t> de Custom Vision - Learn | Microsoft Docs</a:t>
            </a:r>
            <a:endParaRPr lang="en-US" sz="1800" dirty="0"/>
          </a:p>
          <a:p>
            <a:endParaRPr lang="en-US" sz="1800" dirty="0"/>
          </a:p>
          <a:p>
            <a:r>
              <a:rPr lang="es-ES" sz="1800" dirty="0">
                <a:hlinkClick r:id="rId4"/>
              </a:rPr>
              <a:t>Personalizar una aplicación de lienzo en</a:t>
            </a:r>
            <a:r>
              <a:rPr lang="en-US" sz="1800" dirty="0">
                <a:hlinkClick r:id="rId4"/>
              </a:rPr>
              <a:t> Power Apps - Learn | Microsoft Docs</a:t>
            </a:r>
            <a:endParaRPr sz="1800" dirty="0"/>
          </a:p>
        </p:txBody>
      </p:sp>
      <p:sp>
        <p:nvSpPr>
          <p:cNvPr id="6" name="Speaker1Name"/>
          <p:cNvSpPr>
            <a:spLocks noGrp="1"/>
          </p:cNvSpPr>
          <p:nvPr>
            <p:ph type="body" sz="quarter" idx="13" hasCustomPrompt="1"/>
          </p:nvPr>
        </p:nvSpPr>
        <p:spPr/>
        <p:txBody>
          <a:bodyPr/>
          <a:lstStyle>
            <a:lvl1pPr marL="0" indent="0">
              <a:buNone/>
              <a:defRPr b="1">
                <a:solidFill>
                  <a:schemeClr val="bg1"/>
                </a:solidFill>
              </a:defRPr>
            </a:lvl1pPr>
          </a:lstStyle>
          <a:p>
            <a:pPr lvl="0"/>
            <a:r>
              <a:rPr lang="en-US" dirty="0"/>
              <a:t>J</a:t>
            </a:r>
            <a:r>
              <a:rPr lang="en-US" altLang="zh-CN" dirty="0"/>
              <a:t>ingyi Zhu</a:t>
            </a:r>
            <a:endParaRPr lang="en-US" dirty="0"/>
          </a:p>
        </p:txBody>
      </p:sp>
      <p:sp>
        <p:nvSpPr>
          <p:cNvPr id="7" name="Text Placeholder 15"/>
          <p:cNvSpPr>
            <a:spLocks noGrp="1"/>
          </p:cNvSpPr>
          <p:nvPr>
            <p:ph type="body" sz="quarter" idx="15" hasCustomPrompt="1"/>
          </p:nvPr>
        </p:nvSpPr>
        <p:spPr>
          <a:xfrm>
            <a:off x="8469313" y="4038600"/>
            <a:ext cx="3646487" cy="276999"/>
          </a:xfrm>
        </p:spPr>
        <p:txBody>
          <a:bodyPr/>
          <a:lstStyle>
            <a:lvl1pPr marL="0" indent="0">
              <a:buNone/>
              <a:defRPr sz="1800"/>
            </a:lvl1pPr>
          </a:lstStyle>
          <a:p>
            <a:r>
              <a:rPr lang="en-US" sz="1800" dirty="0">
                <a:solidFill>
                  <a:schemeClr val="bg1"/>
                </a:solidFill>
              </a:rPr>
              <a:t>MS Ambassador</a:t>
            </a:r>
          </a:p>
        </p:txBody>
      </p:sp>
      <p:sp>
        <p:nvSpPr>
          <p:cNvPr id="8" name="矩形 7">
            <a:extLst>
              <a:ext uri="{FF2B5EF4-FFF2-40B4-BE49-F238E27FC236}">
                <a16:creationId xmlns:a16="http://schemas.microsoft.com/office/drawing/2014/main" id="{A72102A4-2D31-4806-8AED-70921C68AD7C}"/>
              </a:ext>
            </a:extLst>
          </p:cNvPr>
          <p:cNvSpPr/>
          <p:nvPr/>
        </p:nvSpPr>
        <p:spPr bwMode="auto">
          <a:xfrm>
            <a:off x="407368" y="5602769"/>
            <a:ext cx="5256584" cy="778559"/>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solidFill>
                <a:srgbClr val="FFFFFF"/>
              </a:solidFill>
              <a:ea typeface="Segoe UI" pitchFamily="34" charset="0"/>
              <a:cs typeface="Segoe UI"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ES" dirty="0"/>
              <a:t>Introducción a la clasificación de imágenes en Azure
</a:t>
            </a:r>
            <a:endParaRPr lang="en-US" dirty="0"/>
          </a:p>
        </p:txBody>
      </p:sp>
      <p:pic>
        <p:nvPicPr>
          <p:cNvPr id="7" name="图片 6">
            <a:extLst>
              <a:ext uri="{FF2B5EF4-FFF2-40B4-BE49-F238E27FC236}">
                <a16:creationId xmlns:a16="http://schemas.microsoft.com/office/drawing/2014/main" id="{8C34F3F0-84E4-41BA-ADE9-06EE428775B1}"/>
              </a:ext>
            </a:extLst>
          </p:cNvPr>
          <p:cNvPicPr>
            <a:picLocks noChangeAspect="1"/>
          </p:cNvPicPr>
          <p:nvPr/>
        </p:nvPicPr>
        <p:blipFill>
          <a:blip r:embed="rId3"/>
          <a:stretch>
            <a:fillRect/>
          </a:stretch>
        </p:blipFill>
        <p:spPr>
          <a:xfrm>
            <a:off x="1397915" y="1268760"/>
            <a:ext cx="9396169" cy="5002590"/>
          </a:xfrm>
          <a:prstGeom prst="rect">
            <a:avLst/>
          </a:prstGeom>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53998"/>
          </a:xfrm>
        </p:spPr>
        <p:txBody>
          <a:bodyPr wrap="square" anchor="t">
            <a:normAutofit fontScale="90000"/>
          </a:bodyPr>
          <a:lstStyle>
            <a:lvl1pPr>
              <a:defRPr>
                <a:solidFill>
                  <a:schemeClr val="tx1"/>
                </a:solidFill>
              </a:defRPr>
            </a:lvl1pPr>
          </a:lstStyle>
          <a:p>
            <a:r>
              <a:rPr lang="en-US" dirty="0" err="1"/>
              <a:t>Entrenamiento</a:t>
            </a:r>
            <a:r>
              <a:rPr lang="en-US" dirty="0"/>
              <a:t> de </a:t>
            </a:r>
            <a:r>
              <a:rPr lang="en-US" dirty="0" err="1"/>
              <a:t>modelos</a:t>
            </a:r>
            <a:r>
              <a:rPr lang="en-US" dirty="0"/>
              <a:t>
</a:t>
            </a:r>
          </a:p>
        </p:txBody>
      </p:sp>
      <p:sp>
        <p:nvSpPr>
          <p:cNvPr id="3" name="Subtitle"/>
          <p:cNvSpPr>
            <a:spLocks noGrp="1"/>
          </p:cNvSpPr>
          <p:nvPr>
            <p:ph sz="quarter" idx="12"/>
          </p:nvPr>
        </p:nvSpPr>
        <p:spPr>
          <a:xfrm>
            <a:off x="584200" y="1435100"/>
            <a:ext cx="5211763" cy="4833938"/>
          </a:xfrm>
        </p:spPr>
        <p:txBody>
          <a:bodyPr wrap="square">
            <a:normAutofit/>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Para entrenar un modelo de clasificación, debe cargar imágenes en el recurso de entrenamiento y etiquetarlas con las etiquetas de clase adecuadas.
</a:t>
            </a:r>
            <a:endParaRPr dirty="0"/>
          </a:p>
        </p:txBody>
      </p:sp>
      <p:pic>
        <p:nvPicPr>
          <p:cNvPr id="5" name="图片 4" descr="图形用户界面, 应用程序&#10;&#10;描述已自动生成">
            <a:extLst>
              <a:ext uri="{FF2B5EF4-FFF2-40B4-BE49-F238E27FC236}">
                <a16:creationId xmlns:a16="http://schemas.microsoft.com/office/drawing/2014/main" id="{6464E397-786E-4A26-8656-6190F0924CDC}"/>
              </a:ext>
            </a:extLst>
          </p:cNvPr>
          <p:cNvPicPr>
            <a:picLocks noChangeAspect="1"/>
          </p:cNvPicPr>
          <p:nvPr/>
        </p:nvPicPr>
        <p:blipFill>
          <a:blip r:embed="rId3"/>
          <a:stretch>
            <a:fillRect/>
          </a:stretch>
        </p:blipFill>
        <p:spPr>
          <a:xfrm>
            <a:off x="6854478" y="1435100"/>
            <a:ext cx="4290119" cy="4833938"/>
          </a:xfrm>
          <a:prstGeom prst="rect">
            <a:avLst/>
          </a:prstGeom>
          <a:noFill/>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Evaluación</a:t>
            </a:r>
            <a:r>
              <a:rPr lang="en-US" dirty="0"/>
              <a:t> de </a:t>
            </a:r>
            <a:r>
              <a:rPr lang="en-US" dirty="0" err="1"/>
              <a:t>modelos</a:t>
            </a:r>
            <a:r>
              <a:rPr lang="en-US" dirty="0"/>
              <a:t>
</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El proceso de entrenamiento del modelo es un proceso iterativo en el que el servicio </a:t>
            </a:r>
            <a:r>
              <a:rPr lang="es-ES" dirty="0" err="1"/>
              <a:t>Custom</a:t>
            </a:r>
            <a:r>
              <a:rPr lang="es-ES" dirty="0"/>
              <a:t> </a:t>
            </a:r>
            <a:r>
              <a:rPr lang="es-ES" dirty="0" err="1"/>
              <a:t>Vision</a:t>
            </a:r>
            <a:r>
              <a:rPr lang="es-ES" dirty="0"/>
              <a:t> entrena repetidamente el modelo con algunos de los datos, pero retiene algunos para evaluar el modelo.
</a:t>
            </a:r>
            <a:endParaRPr dirty="0"/>
          </a:p>
        </p:txBody>
      </p:sp>
      <p:pic>
        <p:nvPicPr>
          <p:cNvPr id="1026" name="Picture 2" descr="image">
            <a:extLst>
              <a:ext uri="{FF2B5EF4-FFF2-40B4-BE49-F238E27FC236}">
                <a16:creationId xmlns:a16="http://schemas.microsoft.com/office/drawing/2014/main" id="{20694D71-AE75-46AA-9D19-04F270879B7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 t="1703" r="-903" b="1222"/>
          <a:stretch/>
        </p:blipFill>
        <p:spPr bwMode="auto">
          <a:xfrm>
            <a:off x="1487488" y="2852936"/>
            <a:ext cx="8712968" cy="374441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0994137" cy="749427"/>
          </a:xfrm>
        </p:spPr>
        <p:txBody>
          <a:bodyPr/>
          <a:lstStyle>
            <a:lvl1pPr>
              <a:defRPr>
                <a:solidFill>
                  <a:schemeClr val="tx1"/>
                </a:solidFill>
              </a:defRPr>
            </a:lvl1pPr>
          </a:lstStyle>
          <a:p>
            <a:r>
              <a:rPr lang="es-ES" dirty="0"/>
              <a:t>Uso del modelo para la predicción
</a:t>
            </a:r>
            <a:endParaRPr lang="en-US" dirty="0"/>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Una vez que haya entrenado el modelo y esté satisfecho con su rendimiento evaluado, puede publicar el modelo en el recurso de predicción.
</a:t>
            </a:r>
            <a:endParaRPr dirty="0"/>
          </a:p>
        </p:txBody>
      </p:sp>
      <p:sp>
        <p:nvSpPr>
          <p:cNvPr id="4" name="New shape"/>
          <p:cNvSpPr/>
          <p:nvPr/>
        </p:nvSpPr>
        <p:spPr>
          <a:xfrm>
            <a:off x="603393" y="2776354"/>
            <a:ext cx="10972800" cy="23637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b="1" dirty="0">
                <a:solidFill>
                  <a:srgbClr val="000000"/>
                </a:solidFill>
              </a:rPr>
              <a:t>ID del proyecto</a:t>
            </a:r>
            <a:r>
              <a:rPr sz="1800" dirty="0">
                <a:solidFill>
                  <a:srgbClr val="000000"/>
                </a:solidFill>
              </a:rPr>
              <a:t>: </a:t>
            </a:r>
            <a:r>
              <a:rPr lang="es-ES" dirty="0">
                <a:solidFill>
                  <a:srgbClr val="000000"/>
                </a:solidFill>
              </a:rPr>
              <a:t>El identificador único del proyecto de </a:t>
            </a:r>
            <a:r>
              <a:rPr lang="es-ES" dirty="0" err="1">
                <a:solidFill>
                  <a:srgbClr val="000000"/>
                </a:solidFill>
              </a:rPr>
              <a:t>Custom</a:t>
            </a:r>
            <a:r>
              <a:rPr lang="es-ES" dirty="0">
                <a:solidFill>
                  <a:srgbClr val="000000"/>
                </a:solidFill>
              </a:rPr>
              <a:t> </a:t>
            </a:r>
            <a:r>
              <a:rPr lang="es-ES" dirty="0" err="1">
                <a:solidFill>
                  <a:srgbClr val="000000"/>
                </a:solidFill>
              </a:rPr>
              <a:t>Vision</a:t>
            </a:r>
            <a:r>
              <a:rPr lang="es-ES" dirty="0">
                <a:solidFill>
                  <a:srgbClr val="000000"/>
                </a:solidFill>
              </a:rPr>
              <a:t> que creó para entrenar el modelo.
</a:t>
            </a:r>
            <a:r>
              <a:rPr lang="es-MX" b="1" dirty="0">
                <a:solidFill>
                  <a:srgbClr val="000000"/>
                </a:solidFill>
              </a:rPr>
              <a:t>Nombre del modelo: </a:t>
            </a:r>
            <a:r>
              <a:rPr lang="es-ES" dirty="0">
                <a:solidFill>
                  <a:srgbClr val="000000"/>
                </a:solidFill>
              </a:rPr>
              <a:t>Nombre que asignó al modelo durante la publicación.
</a:t>
            </a:r>
            <a:r>
              <a:rPr lang="es-MX" b="1" dirty="0" err="1">
                <a:solidFill>
                  <a:srgbClr val="000000"/>
                </a:solidFill>
              </a:rPr>
              <a:t>Endpoint</a:t>
            </a:r>
            <a:r>
              <a:rPr lang="es-MX" b="1" dirty="0">
                <a:solidFill>
                  <a:srgbClr val="000000"/>
                </a:solidFill>
              </a:rPr>
              <a:t> de predicción</a:t>
            </a:r>
            <a:r>
              <a:rPr sz="1800" dirty="0">
                <a:solidFill>
                  <a:srgbClr val="000000"/>
                </a:solidFill>
              </a:rPr>
              <a:t>: </a:t>
            </a:r>
            <a:r>
              <a:rPr lang="es-ES" dirty="0">
                <a:solidFill>
                  <a:srgbClr val="000000"/>
                </a:solidFill>
              </a:rPr>
              <a:t>La dirección HTTP de los extremos del recurso de predicción en el que publicó el modelo</a:t>
            </a:r>
            <a:r>
              <a:rPr sz="1800" dirty="0">
                <a:solidFill>
                  <a:srgbClr val="000000"/>
                </a:solidFill>
              </a:rPr>
              <a:t> (</a:t>
            </a:r>
            <a:r>
              <a:rPr lang="es-MX" b="1" i="1" dirty="0">
                <a:solidFill>
                  <a:srgbClr val="000000"/>
                </a:solidFill>
              </a:rPr>
              <a:t>no</a:t>
            </a:r>
            <a:r>
              <a:rPr sz="1800" dirty="0">
                <a:solidFill>
                  <a:srgbClr val="000000"/>
                </a:solidFill>
              </a:rPr>
              <a:t> </a:t>
            </a:r>
            <a:r>
              <a:rPr lang="es-MX" sz="1800" dirty="0">
                <a:solidFill>
                  <a:srgbClr val="000000"/>
                </a:solidFill>
              </a:rPr>
              <a:t>e</a:t>
            </a:r>
            <a:r>
              <a:rPr lang="es-MX" dirty="0">
                <a:solidFill>
                  <a:srgbClr val="000000"/>
                </a:solidFill>
              </a:rPr>
              <a:t>l recurso de capacitación</a:t>
            </a:r>
            <a:r>
              <a:rPr sz="1800" dirty="0">
                <a:solidFill>
                  <a:srgbClr val="000000"/>
                </a:solidFill>
              </a:rPr>
              <a:t>).</a:t>
            </a:r>
          </a:p>
          <a:p>
            <a:pPr marL="635000" indent="-365760">
              <a:spcBef>
                <a:spcPct val="20000"/>
              </a:spcBef>
              <a:spcAft>
                <a:spcPct val="20000"/>
              </a:spcAft>
              <a:buChar char="•"/>
            </a:pPr>
            <a:r>
              <a:rPr lang="es-MX" b="1" dirty="0">
                <a:solidFill>
                  <a:srgbClr val="000000"/>
                </a:solidFill>
              </a:rPr>
              <a:t>Clave de predicción</a:t>
            </a:r>
            <a:r>
              <a:rPr sz="1800" dirty="0">
                <a:solidFill>
                  <a:srgbClr val="000000"/>
                </a:solidFill>
              </a:rPr>
              <a:t>: </a:t>
            </a:r>
            <a:r>
              <a:rPr lang="es-ES" dirty="0">
                <a:solidFill>
                  <a:srgbClr val="000000"/>
                </a:solidFill>
              </a:rPr>
              <a:t>La clave de autenticación del recurso de predicción en el que publicó el modelo (</a:t>
            </a:r>
            <a:r>
              <a:rPr lang="es-ES" b="1" dirty="0">
                <a:solidFill>
                  <a:srgbClr val="000000"/>
                </a:solidFill>
              </a:rPr>
              <a:t>no</a:t>
            </a:r>
            <a:r>
              <a:rPr lang="es-ES" dirty="0">
                <a:solidFill>
                  <a:srgbClr val="000000"/>
                </a:solidFill>
              </a:rPr>
              <a:t> el recurso de entrenamiento).</a:t>
            </a:r>
            <a:endParaRPr sz="1800" dirty="0">
              <a:solidFill>
                <a:srgbClr val="000000"/>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Ejercicio</a:t>
            </a:r>
            <a:endParaRPr lang="en-US" dirty="0"/>
          </a:p>
        </p:txBody>
      </p:sp>
      <p:sp>
        <p:nvSpPr>
          <p:cNvPr id="3" name="Subtitle"/>
          <p:cNvSpPr>
            <a:spLocks noGrp="1"/>
          </p:cNvSpPr>
          <p:nvPr>
            <p:ph type="body" sz="quarter" idx="12" hasCustomPrompt="1"/>
          </p:nvPr>
        </p:nvSpPr>
        <p:spPr>
          <a:xfrm>
            <a:off x="585216" y="3977319"/>
            <a:ext cx="7455000" cy="1231106"/>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ES" dirty="0"/>
              <a:t>Crear una solución de clasificación de imágenes</a:t>
            </a:r>
          </a:p>
          <a:p>
            <a:pPr marL="342900" indent="-342900">
              <a:buFont typeface="Arial" panose="020B0604020202020204" pitchFamily="34" charset="0"/>
              <a:buChar char="•"/>
            </a:pPr>
            <a:r>
              <a:rPr lang="es-ES" dirty="0"/>
              <a:t>
</a:t>
            </a:r>
            <a:r>
              <a:rPr lang="es-ES" sz="1800" dirty="0"/>
              <a:t>Hito 1 - Construcción del proyecto </a:t>
            </a:r>
            <a:r>
              <a:rPr lang="es-ES" sz="1800" dirty="0" err="1"/>
              <a:t>Custom</a:t>
            </a:r>
            <a:r>
              <a:rPr lang="es-ES" sz="1800" dirty="0"/>
              <a:t> </a:t>
            </a:r>
            <a:r>
              <a:rPr lang="es-ES" sz="1800" dirty="0" err="1"/>
              <a:t>Vision</a:t>
            </a:r>
            <a:r>
              <a:rPr lang="es-ES" sz="1800" dirty="0"/>
              <a:t>
Hito 2: pruebe el modelo y genere un enlace de visión personalizada</a:t>
            </a:r>
            <a:endParaRPr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Ejercicio</a:t>
            </a:r>
            <a:endParaRPr lang="en-US" dirty="0"/>
          </a:p>
        </p:txBody>
      </p:sp>
      <p:sp>
        <p:nvSpPr>
          <p:cNvPr id="3" name="Subtitle"/>
          <p:cNvSpPr>
            <a:spLocks noGrp="1"/>
          </p:cNvSpPr>
          <p:nvPr>
            <p:ph type="body" sz="quarter" idx="12" hasCustomPrompt="1"/>
          </p:nvPr>
        </p:nvSpPr>
        <p:spPr>
          <a:xfrm>
            <a:off x="585216" y="3977319"/>
            <a:ext cx="6882384" cy="1015663"/>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n-US" altLang="zh-CN" dirty="0" err="1"/>
              <a:t>Aquí</a:t>
            </a:r>
            <a:r>
              <a:rPr lang="en-US" altLang="zh-CN" dirty="0"/>
              <a:t> </a:t>
            </a:r>
            <a:r>
              <a:rPr lang="en-US" altLang="zh-CN" dirty="0" err="1"/>
              <a:t>está</a:t>
            </a:r>
            <a:r>
              <a:rPr lang="en-US" altLang="zh-CN" dirty="0"/>
              <a:t> </a:t>
            </a:r>
            <a:r>
              <a:rPr lang="en-US" altLang="zh-CN" dirty="0" err="1"/>
              <a:t>el</a:t>
            </a:r>
            <a:r>
              <a:rPr lang="en-US" altLang="zh-CN" dirty="0"/>
              <a:t> </a:t>
            </a:r>
            <a:r>
              <a:rPr lang="es-ES" altLang="zh-CN" dirty="0">
                <a:hlinkClick r:id="rId3"/>
              </a:rPr>
              <a:t>E</a:t>
            </a:r>
            <a:r>
              <a:rPr lang="es-ES" altLang="zh-CN" dirty="0">
                <a:hlinkClick r:id="rId3"/>
              </a:rPr>
              <a:t>nlace al video de demostración </a:t>
            </a:r>
            <a:r>
              <a:rPr lang="en-US" altLang="zh-CN" dirty="0" err="1"/>
              <a:t>si</a:t>
            </a:r>
            <a:r>
              <a:rPr lang="en-US" altLang="zh-CN" dirty="0"/>
              <a:t> </a:t>
            </a:r>
            <a:r>
              <a:rPr lang="en-US" altLang="zh-CN" dirty="0" err="1"/>
              <a:t>necesitas</a:t>
            </a:r>
            <a:r>
              <a:rPr lang="en-US" altLang="zh-CN" dirty="0"/>
              <a:t>
</a:t>
            </a:r>
            <a:endParaRPr dirty="0"/>
          </a:p>
        </p:txBody>
      </p:sp>
    </p:spTree>
    <p:extLst>
      <p:ext uri="{BB962C8B-B14F-4D97-AF65-F5344CB8AC3E}">
        <p14:creationId xmlns:p14="http://schemas.microsoft.com/office/powerpoint/2010/main" val="28278960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Introducción</a:t>
            </a:r>
            <a:r>
              <a:rPr lang="en-US" dirty="0"/>
              <a:t> a Power Apps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Introducción</a:t>
            </a:r>
            <a:r>
              <a:rPr lang="en-US" dirty="0"/>
              <a:t> a Power Apps
</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err="1"/>
              <a:t>Power</a:t>
            </a:r>
            <a:r>
              <a:rPr lang="es-ES" dirty="0"/>
              <a:t> Apps es un conjunto de aplicaciones, servicios, conectores y una plataforma de datos que le brinda la oportunidad de crear aplicaciones personalizadas para sus necesidades empresariales.
</a:t>
            </a:r>
            <a:endParaRPr dirty="0"/>
          </a:p>
        </p:txBody>
      </p:sp>
      <p:pic>
        <p:nvPicPr>
          <p:cNvPr id="4" name="New picture" descr="Diagram of Power apps flow and connectivity."/>
          <p:cNvPicPr/>
          <p:nvPr/>
        </p:nvPicPr>
        <p:blipFill>
          <a:blip r:embed="rId3"/>
          <a:stretch>
            <a:fillRect/>
          </a:stretch>
        </p:blipFill>
        <p:spPr>
          <a:xfrm>
            <a:off x="609600" y="3885685"/>
            <a:ext cx="5181600" cy="1801890"/>
          </a:xfrm>
          <a:prstGeom prst="rect">
            <a:avLst/>
          </a:prstGeom>
        </p:spPr>
      </p:pic>
      <p:sp>
        <p:nvSpPr>
          <p:cNvPr id="5" name="New shape"/>
          <p:cNvSpPr/>
          <p:nvPr/>
        </p:nvSpPr>
        <p:spPr>
          <a:xfrm>
            <a:off x="6400800" y="3660168"/>
            <a:ext cx="5181600" cy="225292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lvl="0" indent="-365760">
              <a:spcBef>
                <a:spcPct val="20000"/>
              </a:spcBef>
              <a:spcAft>
                <a:spcPct val="20000"/>
              </a:spcAft>
              <a:buFontTx/>
              <a:buChar char="•"/>
              <a:defRPr/>
            </a:pPr>
            <a:r>
              <a:rPr lang="es-ES" dirty="0">
                <a:solidFill>
                  <a:srgbClr val="000000"/>
                </a:solidFill>
              </a:rPr>
              <a:t>Cree una aplicación rápidamente utilizando las habilidades que ya tiene.
Conéctese a los servicios en la nube y a las fuentes de datos que ya está usando.
Comparta sus aplicaciones al instante para que sus compañeros de trabajo puedan usarlas en sus teléfonos y tabletas.</a:t>
            </a:r>
            <a:endParaRPr kumimoji="0" sz="1800" b="0" i="0" u="none" strike="noStrike" kern="1200" cap="none" spc="0" normalizeH="0" baseline="0" noProof="0" dirty="0">
              <a:ln>
                <a:noFill/>
              </a:ln>
              <a:solidFill>
                <a:srgbClr val="000000"/>
              </a:solidFill>
              <a:effectLst/>
              <a:uLnTx/>
              <a:uFillTx/>
              <a:latin typeface="Segoe UI"/>
              <a:cs typeface="Arial" pitchFamily="34" charset="0"/>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a:t>Microsoft </a:t>
            </a:r>
            <a:r>
              <a:rPr lang="en-US" dirty="0" err="1"/>
              <a:t>Dataverse</a:t>
            </a:r>
            <a:r>
              <a:rPr lang="en-US" dirty="0"/>
              <a:t>
</a:t>
            </a:r>
          </a:p>
        </p:txBody>
      </p:sp>
      <p:sp>
        <p:nvSpPr>
          <p:cNvPr id="3" name="Subtitle"/>
          <p:cNvSpPr>
            <a:spLocks noGrp="1"/>
          </p:cNvSpPr>
          <p:nvPr>
            <p:ph sz="quarter" idx="10"/>
          </p:nvPr>
        </p:nvSpPr>
        <p:spPr>
          <a:xfrm>
            <a:off x="584200" y="1435100"/>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Una opción importante de fuente de datos para explorar más a fondo es </a:t>
            </a:r>
            <a:r>
              <a:rPr lang="es-ES" dirty="0" err="1"/>
              <a:t>Dataverse</a:t>
            </a:r>
            <a:r>
              <a:rPr dirty="0"/>
              <a:t>.</a:t>
            </a:r>
          </a:p>
        </p:txBody>
      </p:sp>
      <p:pic>
        <p:nvPicPr>
          <p:cNvPr id="4" name="New picture" descr="Diagram of Microsoft Power Platform with Power BI, Power Apps, Power Automate, and Power Virtual Agents."/>
          <p:cNvPicPr/>
          <p:nvPr/>
        </p:nvPicPr>
        <p:blipFill>
          <a:blip r:embed="rId3"/>
          <a:stretch>
            <a:fillRect/>
          </a:stretch>
        </p:blipFill>
        <p:spPr>
          <a:xfrm>
            <a:off x="2343150" y="2410460"/>
            <a:ext cx="7505700" cy="3898900"/>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ES" dirty="0"/>
              <a:t>Bloques de creación de </a:t>
            </a:r>
            <a:r>
              <a:rPr lang="es-ES" dirty="0" err="1"/>
              <a:t>Power</a:t>
            </a:r>
            <a:r>
              <a:rPr lang="es-ES" dirty="0"/>
              <a:t> Apps
</a:t>
            </a:r>
            <a:endParaRPr lang="en-US" dirty="0"/>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err="1"/>
              <a:t>Power</a:t>
            </a:r>
            <a:r>
              <a:rPr lang="es-ES" dirty="0"/>
              <a:t> Apps es una colección de servicios, aplicaciones y conectores que funcionan juntos para permitirle hacer mucho más que solo ver sus datos.
</a:t>
            </a:r>
            <a:endParaRPr dirty="0"/>
          </a:p>
        </p:txBody>
      </p:sp>
      <p:sp>
        <p:nvSpPr>
          <p:cNvPr id="4" name="New shape"/>
          <p:cNvSpPr/>
          <p:nvPr/>
        </p:nvSpPr>
        <p:spPr>
          <a:xfrm>
            <a:off x="609600" y="2560412"/>
            <a:ext cx="5918448" cy="402571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381000" lvl="0" indent="-365760">
              <a:spcBef>
                <a:spcPct val="20000"/>
              </a:spcBef>
              <a:spcAft>
                <a:spcPct val="20000"/>
              </a:spcAft>
              <a:buFontTx/>
              <a:buChar char="•"/>
              <a:defRPr/>
            </a:pPr>
            <a:r>
              <a:rPr lang="es-MX" b="1" dirty="0">
                <a:solidFill>
                  <a:srgbClr val="000000"/>
                </a:solidFill>
                <a:hlinkClick r:id="rId3"/>
              </a:rPr>
              <a:t>Página principal de Power Apps </a:t>
            </a:r>
            <a:r>
              <a:rPr kumimoji="0" sz="1800" b="0" i="0" u="none" strike="noStrike" kern="1200" cap="none" spc="0" normalizeH="0" baseline="0" noProof="0" dirty="0">
                <a:ln>
                  <a:noFill/>
                </a:ln>
                <a:solidFill>
                  <a:srgbClr val="000000"/>
                </a:solidFill>
                <a:effectLst/>
                <a:uLnTx/>
                <a:uFillTx/>
                <a:latin typeface="Segoe UI"/>
                <a:cs typeface="Arial" pitchFamily="34" charset="0"/>
              </a:rPr>
              <a:t>- </a:t>
            </a:r>
            <a:r>
              <a:rPr lang="es-ES" dirty="0">
                <a:solidFill>
                  <a:srgbClr val="000000"/>
                </a:solidFill>
              </a:rPr>
              <a:t>Las aplicaciones comienzan aquí, ya sea que las cree a partir de datos, una aplicación de muestra o una pantalla en blanco.
</a:t>
            </a:r>
            <a:r>
              <a:rPr lang="es-MX" b="1" dirty="0">
                <a:solidFill>
                  <a:srgbClr val="000000"/>
                </a:solidFill>
                <a:hlinkClick r:id="rId4"/>
              </a:rPr>
              <a:t>Power Apps Studio </a:t>
            </a:r>
            <a:r>
              <a:rPr kumimoji="0" sz="1800" b="0" i="0" u="none" strike="noStrike" kern="1200" cap="none" spc="0" normalizeH="0" baseline="0" noProof="0" dirty="0">
                <a:ln>
                  <a:noFill/>
                </a:ln>
                <a:solidFill>
                  <a:srgbClr val="000000"/>
                </a:solidFill>
                <a:effectLst/>
                <a:uLnTx/>
                <a:uFillTx/>
                <a:latin typeface="Segoe UI"/>
                <a:cs typeface="Arial" pitchFamily="34" charset="0"/>
              </a:rPr>
              <a:t>- </a:t>
            </a:r>
            <a:r>
              <a:rPr lang="es-ES" dirty="0">
                <a:solidFill>
                  <a:srgbClr val="000000"/>
                </a:solidFill>
              </a:rPr>
              <a:t>Desarrolle aún más sus aplicaciones conectándose a datos, agregando y organizando elementos de la interfaz de usuario (UI) (conocidos como controles) y creando fórmulas</a:t>
            </a:r>
            <a:r>
              <a:rPr kumimoji="0" sz="1800" b="0" i="0" u="none" strike="noStrike" kern="1200" cap="none" spc="0" normalizeH="0" baseline="0" noProof="0" dirty="0">
                <a:ln>
                  <a:noFill/>
                </a:ln>
                <a:solidFill>
                  <a:srgbClr val="000000"/>
                </a:solidFill>
                <a:effectLst/>
                <a:uLnTx/>
                <a:uFillTx/>
                <a:latin typeface="Segoe UI"/>
                <a:cs typeface="Arial" pitchFamily="34" charset="0"/>
              </a:rPr>
              <a:t>.</a:t>
            </a:r>
          </a:p>
          <a:p>
            <a:pPr marL="381000" lvl="0" indent="-365760">
              <a:spcBef>
                <a:spcPct val="20000"/>
              </a:spcBef>
              <a:spcAft>
                <a:spcPct val="20000"/>
              </a:spcAft>
              <a:buFontTx/>
              <a:buChar char="•"/>
              <a:defRPr/>
            </a:pPr>
            <a:r>
              <a:rPr kumimoji="0" sz="1800" b="1" i="0" u="none" strike="noStrike" kern="1200" cap="none" spc="0" normalizeH="0" baseline="0" noProof="0" dirty="0">
                <a:ln>
                  <a:noFill/>
                </a:ln>
                <a:solidFill>
                  <a:srgbClr val="000000"/>
                </a:solidFill>
                <a:effectLst/>
                <a:uLnTx/>
                <a:uFillTx/>
                <a:latin typeface="Segoe UI"/>
                <a:cs typeface="Arial" pitchFamily="34" charset="0"/>
              </a:rPr>
              <a:t>Power Apps Mobile</a:t>
            </a:r>
            <a:r>
              <a:rPr kumimoji="0" sz="1800" b="0" i="0" u="none" strike="noStrike" kern="1200" cap="none" spc="0" normalizeH="0" baseline="0" noProof="0" dirty="0">
                <a:ln>
                  <a:noFill/>
                </a:ln>
                <a:solidFill>
                  <a:srgbClr val="000000"/>
                </a:solidFill>
                <a:effectLst/>
                <a:uLnTx/>
                <a:uFillTx/>
                <a:latin typeface="Segoe UI"/>
                <a:cs typeface="Arial" pitchFamily="34" charset="0"/>
              </a:rPr>
              <a:t> - </a:t>
            </a:r>
            <a:r>
              <a:rPr lang="es-ES" dirty="0">
                <a:solidFill>
                  <a:srgbClr val="000000"/>
                </a:solidFill>
              </a:rPr>
              <a:t>Ejecute sus aplicaciones en dispositivos Microsoft Windows, Apple iOS y Google Android.
</a:t>
            </a:r>
            <a:r>
              <a:rPr lang="es-ES" b="1" dirty="0">
                <a:solidFill>
                  <a:srgbClr val="000000"/>
                </a:solidFill>
                <a:hlinkClick r:id="rId5"/>
              </a:rPr>
              <a:t>Centro de administración de </a:t>
            </a:r>
            <a:r>
              <a:rPr lang="es-ES" b="1" dirty="0" err="1">
                <a:solidFill>
                  <a:srgbClr val="000000"/>
                </a:solidFill>
                <a:hlinkClick r:id="rId5"/>
              </a:rPr>
              <a:t>Power</a:t>
            </a:r>
            <a:r>
              <a:rPr lang="es-ES" b="1" dirty="0">
                <a:solidFill>
                  <a:srgbClr val="000000"/>
                </a:solidFill>
                <a:hlinkClick r:id="rId5"/>
              </a:rPr>
              <a:t> Apps </a:t>
            </a:r>
            <a:r>
              <a:rPr kumimoji="0" sz="1800" b="0" i="0" u="none" strike="noStrike" kern="1200" cap="none" spc="0" normalizeH="0" baseline="0" noProof="0" dirty="0">
                <a:ln>
                  <a:noFill/>
                </a:ln>
                <a:solidFill>
                  <a:srgbClr val="000000"/>
                </a:solidFill>
                <a:effectLst/>
                <a:uLnTx/>
                <a:uFillTx/>
                <a:latin typeface="Segoe UI"/>
                <a:cs typeface="Arial" pitchFamily="34" charset="0"/>
              </a:rPr>
              <a:t>- </a:t>
            </a:r>
            <a:r>
              <a:rPr lang="es-ES" dirty="0">
                <a:solidFill>
                  <a:srgbClr val="000000"/>
                </a:solidFill>
              </a:rPr>
              <a:t>Administrar entornos de </a:t>
            </a:r>
            <a:r>
              <a:rPr lang="es-ES" dirty="0" err="1">
                <a:solidFill>
                  <a:srgbClr val="000000"/>
                </a:solidFill>
              </a:rPr>
              <a:t>Power</a:t>
            </a:r>
            <a:r>
              <a:rPr lang="es-ES" dirty="0">
                <a:solidFill>
                  <a:srgbClr val="000000"/>
                </a:solidFill>
              </a:rPr>
              <a:t> Apps y otros componentes.</a:t>
            </a:r>
            <a:endParaRPr kumimoji="0" sz="1800" b="0" i="0" u="none" strike="noStrike" kern="1200" cap="none" spc="0" normalizeH="0" baseline="0" noProof="0" dirty="0">
              <a:ln>
                <a:noFill/>
              </a:ln>
              <a:solidFill>
                <a:srgbClr val="000000"/>
              </a:solidFill>
              <a:effectLst/>
              <a:uLnTx/>
              <a:uFillTx/>
              <a:latin typeface="Segoe UI"/>
              <a:cs typeface="Arial" pitchFamily="34" charset="0"/>
            </a:endParaRPr>
          </a:p>
        </p:txBody>
      </p:sp>
      <p:sp>
        <p:nvSpPr>
          <p:cNvPr id="5" name="New shape"/>
          <p:cNvSpPr/>
          <p:nvPr/>
        </p:nvSpPr>
        <p:spPr>
          <a:xfrm>
            <a:off x="6769593" y="3265231"/>
            <a:ext cx="5181600" cy="2513124"/>
          </a:xfrm>
          <a:prstGeom prst="rect">
            <a:avLst/>
          </a:prstGeom>
          <a:solidFill>
            <a:srgbClr val="EBF7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03200" tIns="203200" rIns="203200" bIns="203200" rtlCol="0" anchor="ctr">
            <a:spAutoFit/>
          </a:bodyPr>
          <a:lstStyle/>
          <a:p>
            <a:pPr lvl="0" algn="ctr">
              <a:spcBef>
                <a:spcPct val="43750"/>
              </a:spcBef>
              <a:spcAft>
                <a:spcPct val="43750"/>
              </a:spcAft>
              <a:defRPr/>
            </a:pPr>
            <a:r>
              <a:rPr lang="es-ES" sz="2800" dirty="0">
                <a:solidFill>
                  <a:srgbClr val="000000"/>
                </a:solidFill>
              </a:rPr>
              <a:t>Nota: Para usar estos sitios, tendrás que iniciar sesión con tu cuenta de organización.
</a:t>
            </a:r>
            <a:endParaRPr kumimoji="0" sz="2800" b="0" i="0" u="none" strike="noStrike" kern="1200" cap="none" spc="0" normalizeH="0" baseline="0" noProof="0" dirty="0">
              <a:ln>
                <a:noFill/>
              </a:ln>
              <a:solidFill>
                <a:srgbClr val="000000"/>
              </a:solidFill>
              <a:effectLst/>
              <a:uLnTx/>
              <a:uFillTx/>
              <a:latin typeface="Segoe UI"/>
              <a:cs typeface="Arial"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107996"/>
          </a:xfrm>
        </p:spPr>
        <p:txBody>
          <a:bodyPr anchor="t"/>
          <a:lstStyle>
            <a:lvl1pPr>
              <a:defRPr>
                <a:solidFill>
                  <a:schemeClr val="tx1"/>
                </a:solidFill>
              </a:defRPr>
            </a:lvl1pPr>
          </a:lstStyle>
          <a:p>
            <a:r>
              <a:rPr lang="en-US" dirty="0" err="1"/>
              <a:t>Prerrequisitos</a:t>
            </a:r>
            <a:r>
              <a:rPr lang="en-US" dirty="0"/>
              <a:t>
</a:t>
            </a:r>
          </a:p>
        </p:txBody>
      </p:sp>
      <p:sp>
        <p:nvSpPr>
          <p:cNvPr id="3" name="Subtitle"/>
          <p:cNvSpPr>
            <a:spLocks noGrp="1"/>
          </p:cNvSpPr>
          <p:nvPr>
            <p:ph type="body" sz="quarter" idx="11"/>
          </p:nvPr>
        </p:nvSpPr>
        <p:spPr>
          <a:xfrm>
            <a:off x="4356100" y="2309812"/>
            <a:ext cx="7253288" cy="2708434"/>
          </a:xfrm>
        </p:spPr>
        <p:txBody>
          <a:bodyPr anchor="t"/>
          <a:lstStyle>
            <a:lvl1pPr marL="231775" indent="-231775">
              <a:spcAft>
                <a:spcPts val="600"/>
              </a:spcAft>
              <a:buFont typeface="Wingdings" panose="05000000000000000000" pitchFamily="2" charset="2"/>
              <a:buChar char=""/>
              <a:defRPr/>
            </a:lvl1pPr>
          </a:lstStyle>
          <a:p>
            <a:pPr lvl="1"/>
            <a:r>
              <a:rPr lang="en-US" dirty="0">
                <a:ea typeface="+mn-lt"/>
                <a:cs typeface="+mn-lt"/>
              </a:rPr>
              <a:t>Una </a:t>
            </a:r>
            <a:r>
              <a:rPr lang="en-US" dirty="0" err="1">
                <a:ea typeface="+mn-lt"/>
                <a:cs typeface="+mn-lt"/>
                <a:hlinkClick r:id="rId3"/>
              </a:rPr>
              <a:t>Cuenta</a:t>
            </a:r>
            <a:r>
              <a:rPr lang="en-US" dirty="0">
                <a:ea typeface="+mn-lt"/>
                <a:cs typeface="+mn-lt"/>
                <a:hlinkClick r:id="rId3"/>
              </a:rPr>
              <a:t> Azure</a:t>
            </a:r>
            <a:r>
              <a:rPr lang="en-US" dirty="0">
                <a:ea typeface="+mn-lt"/>
                <a:cs typeface="+mn-lt"/>
              </a:rPr>
              <a:t>. </a:t>
            </a:r>
            <a:r>
              <a:rPr lang="es-ES" dirty="0">
                <a:ea typeface="+mn-lt"/>
                <a:cs typeface="+mn-lt"/>
              </a:rPr>
              <a:t>Puede obtener créditos gratis de </a:t>
            </a:r>
            <a:r>
              <a:rPr lang="en-US" dirty="0">
                <a:ea typeface="+mn-lt"/>
                <a:cs typeface="+mn-lt"/>
                <a:hlinkClick r:id="rId4"/>
              </a:rPr>
              <a:t>Azure for Students</a:t>
            </a:r>
            <a:r>
              <a:rPr lang="en-US" dirty="0">
                <a:ea typeface="+mn-lt"/>
                <a:cs typeface="+mn-lt"/>
              </a:rPr>
              <a:t>, o </a:t>
            </a:r>
            <a:r>
              <a:rPr lang="en-US" dirty="0">
                <a:ea typeface="+mn-lt"/>
                <a:cs typeface="+mn-lt"/>
                <a:hlinkClick r:id="rId5"/>
              </a:rPr>
              <a:t>Azure Free Trial</a:t>
            </a:r>
            <a:r>
              <a:rPr lang="en-US" dirty="0">
                <a:ea typeface="+mn-lt"/>
                <a:cs typeface="+mn-lt"/>
              </a:rPr>
              <a:t>.</a:t>
            </a:r>
            <a:endParaRPr lang="en-US" dirty="0">
              <a:cs typeface="Arial"/>
            </a:endParaRPr>
          </a:p>
          <a:p>
            <a:pPr marL="228600" lvl="1" indent="0">
              <a:buNone/>
            </a:pPr>
            <a:endParaRPr lang="en-US" dirty="0">
              <a:ea typeface="+mn-lt"/>
              <a:cs typeface="+mn-lt"/>
            </a:endParaRPr>
          </a:p>
          <a:p>
            <a:pPr lvl="1"/>
            <a:r>
              <a:rPr lang="en-US" dirty="0" err="1">
                <a:ea typeface="+mn-lt"/>
                <a:cs typeface="+mn-lt"/>
                <a:hlinkClick r:id="rId6"/>
              </a:rPr>
              <a:t>Regístrese</a:t>
            </a:r>
            <a:r>
              <a:rPr lang="en-US" dirty="0">
                <a:ea typeface="+mn-lt"/>
                <a:cs typeface="+mn-lt"/>
                <a:hlinkClick r:id="rId6"/>
              </a:rPr>
              <a:t> gratis </a:t>
            </a:r>
            <a:r>
              <a:rPr lang="en-US" dirty="0" err="1">
                <a:ea typeface="+mn-lt"/>
                <a:cs typeface="+mn-lt"/>
                <a:hlinkClick r:id="rId6"/>
              </a:rPr>
              <a:t>en</a:t>
            </a:r>
            <a:r>
              <a:rPr lang="en-US" dirty="0">
                <a:ea typeface="+mn-lt"/>
                <a:cs typeface="+mn-lt"/>
                <a:hlinkClick r:id="rId6"/>
              </a:rPr>
              <a:t>  PowerApps.com</a:t>
            </a:r>
            <a:r>
              <a:rPr lang="en-US" dirty="0">
                <a:ea typeface="+mn-lt"/>
                <a:cs typeface="+mn-lt"/>
              </a:rPr>
              <a:t> </a:t>
            </a:r>
            <a:r>
              <a:rPr lang="es-ES" dirty="0">
                <a:ea typeface="+mn-lt"/>
                <a:cs typeface="+mn-lt"/>
              </a:rPr>
              <a:t>con una cuenta profesional o educativa. Una vez que te hayas registrado, podrás </a:t>
            </a:r>
            <a:r>
              <a:rPr lang="en-US" dirty="0" err="1">
                <a:ea typeface="+mn-lt"/>
                <a:cs typeface="+mn-lt"/>
                <a:hlinkClick r:id="rId7"/>
              </a:rPr>
              <a:t>Iniciar</a:t>
            </a:r>
            <a:r>
              <a:rPr lang="en-US" dirty="0">
                <a:ea typeface="+mn-lt"/>
                <a:cs typeface="+mn-lt"/>
                <a:hlinkClick r:id="rId7"/>
              </a:rPr>
              <a:t> </a:t>
            </a:r>
            <a:r>
              <a:rPr lang="en-US" dirty="0" err="1">
                <a:ea typeface="+mn-lt"/>
                <a:cs typeface="+mn-lt"/>
                <a:hlinkClick r:id="rId7"/>
              </a:rPr>
              <a:t>sesión</a:t>
            </a:r>
            <a:r>
              <a:rPr lang="en-US" dirty="0">
                <a:ea typeface="+mn-lt"/>
                <a:cs typeface="+mn-lt"/>
                <a:hlinkClick r:id="rId7"/>
              </a:rPr>
              <a:t> </a:t>
            </a:r>
            <a:r>
              <a:rPr lang="en-US" dirty="0" err="1">
                <a:ea typeface="+mn-lt"/>
                <a:cs typeface="+mn-lt"/>
                <a:hlinkClick r:id="rId7"/>
              </a:rPr>
              <a:t>en</a:t>
            </a:r>
            <a:r>
              <a:rPr lang="en-US" dirty="0">
                <a:ea typeface="+mn-lt"/>
                <a:cs typeface="+mn-lt"/>
                <a:hlinkClick r:id="rId7"/>
              </a:rPr>
              <a:t> PowerApps</a:t>
            </a:r>
            <a:r>
              <a:rPr lang="en-US" dirty="0">
                <a:ea typeface="+mn-lt"/>
                <a:cs typeface="+mn-lt"/>
              </a:rPr>
              <a:t> </a:t>
            </a:r>
            <a:r>
              <a:rPr lang="en-US" dirty="0" err="1">
                <a:ea typeface="+mn-lt"/>
                <a:cs typeface="+mn-lt"/>
              </a:rPr>
              <a:t>en</a:t>
            </a:r>
            <a:r>
              <a:rPr lang="en-US" dirty="0">
                <a:ea typeface="+mn-lt"/>
                <a:cs typeface="+mn-lt"/>
              </a:rPr>
              <a:t> la web.</a:t>
            </a:r>
            <a:endParaRPr lang="en-US" dirty="0">
              <a:cs typeface="Segoe UI"/>
            </a:endParaRPr>
          </a:p>
          <a:p>
            <a:pPr lvl="1"/>
            <a:endParaRPr lang="en-US" dirty="0">
              <a:cs typeface="Segoe UI"/>
            </a:endParaRPr>
          </a:p>
          <a:p>
            <a:pPr lvl="1"/>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Página</a:t>
            </a:r>
            <a:r>
              <a:rPr lang="en-US" dirty="0"/>
              <a:t> principal de Power Apps
</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Si está creando una aplicación, comenzará con la </a:t>
            </a:r>
            <a:r>
              <a:rPr lang="es-ES" dirty="0">
                <a:hlinkClick r:id="rId3"/>
              </a:rPr>
              <a:t>página principal de </a:t>
            </a:r>
            <a:r>
              <a:rPr lang="es-ES" dirty="0" err="1">
                <a:hlinkClick r:id="rId3"/>
              </a:rPr>
              <a:t>Power</a:t>
            </a:r>
            <a:r>
              <a:rPr lang="es-ES" dirty="0">
                <a:hlinkClick r:id="rId3"/>
              </a:rPr>
              <a:t> Apps.</a:t>
            </a:r>
            <a:r>
              <a:rPr lang="es-ES" dirty="0"/>
              <a:t>
</a:t>
            </a:r>
            <a:endParaRPr dirty="0"/>
          </a:p>
        </p:txBody>
      </p:sp>
      <p:pic>
        <p:nvPicPr>
          <p:cNvPr id="4" name="New picture" descr="Screenshot of the Power Apps home page view."/>
          <p:cNvPicPr/>
          <p:nvPr/>
        </p:nvPicPr>
        <p:blipFill>
          <a:blip r:embed="rId4"/>
          <a:stretch>
            <a:fillRect/>
          </a:stretch>
        </p:blipFill>
        <p:spPr>
          <a:xfrm>
            <a:off x="2283404" y="2517013"/>
            <a:ext cx="7625192" cy="4112514"/>
          </a:xfrm>
          <a:prstGeom prst="rect">
            <a:avLst/>
          </a:prstGeom>
        </p:spPr>
      </p:pic>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a:t>Power Apps Studio</a:t>
            </a:r>
          </a:p>
        </p:txBody>
      </p:sp>
      <p:sp>
        <p:nvSpPr>
          <p:cNvPr id="3" name="Subtitle"/>
          <p:cNvSpPr>
            <a:spLocks noGrp="1"/>
          </p:cNvSpPr>
          <p:nvPr>
            <p:ph sz="quarter" idx="10"/>
          </p:nvPr>
        </p:nvSpPr>
        <p:spPr>
          <a:xfrm>
            <a:off x="584200" y="1435100"/>
            <a:ext cx="11018838" cy="1809726"/>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err="1"/>
              <a:t>Power</a:t>
            </a:r>
            <a:r>
              <a:rPr lang="es-ES" dirty="0"/>
              <a:t> Apps Studio es donde puede desarrollar completamente sus aplicaciones para hacerlas más efectivas como herramienta empresarial y hacerlas más atractivas.
</a:t>
            </a:r>
            <a:endParaRPr dirty="0"/>
          </a:p>
        </p:txBody>
      </p:sp>
      <p:sp>
        <p:nvSpPr>
          <p:cNvPr id="4" name="New shape"/>
          <p:cNvSpPr/>
          <p:nvPr/>
        </p:nvSpPr>
        <p:spPr>
          <a:xfrm>
            <a:off x="609600" y="3189269"/>
            <a:ext cx="5181600" cy="31947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381000" lvl="0" indent="-365760">
              <a:spcBef>
                <a:spcPct val="20000"/>
              </a:spcBef>
              <a:spcAft>
                <a:spcPct val="20000"/>
              </a:spcAft>
              <a:buFontTx/>
              <a:buChar char="•"/>
              <a:defRPr/>
            </a:pPr>
            <a:r>
              <a:rPr lang="es-ES" b="1" dirty="0">
                <a:solidFill>
                  <a:srgbClr val="000000"/>
                </a:solidFill>
              </a:rPr>
              <a:t>Panel izquierdo</a:t>
            </a:r>
            <a:r>
              <a:rPr lang="es-ES" dirty="0">
                <a:solidFill>
                  <a:srgbClr val="000000"/>
                </a:solidFill>
              </a:rPr>
              <a:t>: muestra una vista jerárquica de todos los controles de cada pantalla o una miniatura de cada pantalla de la aplicación.
</a:t>
            </a:r>
            <a:r>
              <a:rPr lang="es-ES" b="1" dirty="0">
                <a:solidFill>
                  <a:srgbClr val="000000"/>
                </a:solidFill>
              </a:rPr>
              <a:t>Panel central: </a:t>
            </a:r>
            <a:r>
              <a:rPr lang="es-ES" dirty="0">
                <a:solidFill>
                  <a:srgbClr val="000000"/>
                </a:solidFill>
              </a:rPr>
              <a:t>muestra la aplicación de lienzo en la que está trabajando.
</a:t>
            </a:r>
            <a:r>
              <a:rPr lang="es-ES" b="1" dirty="0">
                <a:solidFill>
                  <a:srgbClr val="000000"/>
                </a:solidFill>
              </a:rPr>
              <a:t>Panel derecho</a:t>
            </a:r>
            <a:r>
              <a:rPr lang="es-ES" dirty="0">
                <a:solidFill>
                  <a:srgbClr val="000000"/>
                </a:solidFill>
              </a:rPr>
              <a:t>: donde se establecen opciones como el diseño, las propiedades y los orígenes de datos para determinados controles.
</a:t>
            </a:r>
            <a:endParaRPr kumimoji="0" sz="1800" i="0" u="none" strike="noStrike" kern="1200" cap="none" spc="0" normalizeH="0" baseline="0" noProof="0" dirty="0">
              <a:ln>
                <a:noFill/>
              </a:ln>
              <a:solidFill>
                <a:srgbClr val="000000"/>
              </a:solidFill>
              <a:effectLst/>
              <a:uLnTx/>
              <a:uFillTx/>
              <a:latin typeface="Segoe UI"/>
              <a:cs typeface="Arial" pitchFamily="34" charset="0"/>
            </a:endParaRPr>
          </a:p>
        </p:txBody>
      </p:sp>
      <p:pic>
        <p:nvPicPr>
          <p:cNvPr id="5" name="New picture" descr="Screenshot of the Power Apps Studio pane views."/>
          <p:cNvPicPr/>
          <p:nvPr/>
        </p:nvPicPr>
        <p:blipFill>
          <a:blip r:embed="rId3"/>
          <a:stretch>
            <a:fillRect/>
          </a:stretch>
        </p:blipFill>
        <p:spPr>
          <a:xfrm>
            <a:off x="6400800" y="3333744"/>
            <a:ext cx="5181600" cy="2905772"/>
          </a:xfrm>
          <a:prstGeom prst="rect">
            <a:avLst/>
          </a:prstGeom>
        </p:spPr>
      </p:pic>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a:t>Power Apps Mobile</a:t>
            </a:r>
          </a:p>
        </p:txBody>
      </p:sp>
      <p:sp>
        <p:nvSpPr>
          <p:cNvPr id="3" name="Subtitle"/>
          <p:cNvSpPr>
            <a:spLocks noGrp="1"/>
          </p:cNvSpPr>
          <p:nvPr>
            <p:ph sz="quarter" idx="10"/>
          </p:nvPr>
        </p:nvSpPr>
        <p:spPr>
          <a:xfrm>
            <a:off x="584200" y="1435100"/>
            <a:ext cx="11018838" cy="1280160"/>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t>Power Apps Mobile for Windows, iOS, and Android devices allow you to use all the apps that you've created, and those others have shared with you, on your mobile device.</a:t>
            </a:r>
          </a:p>
        </p:txBody>
      </p:sp>
      <p:pic>
        <p:nvPicPr>
          <p:cNvPr id="4" name="New picture" descr="Power Apps Mobile screen view for phones and tablets."/>
          <p:cNvPicPr/>
          <p:nvPr/>
        </p:nvPicPr>
        <p:blipFill>
          <a:blip r:embed="rId3"/>
          <a:stretch>
            <a:fillRect/>
          </a:stretch>
        </p:blipFill>
        <p:spPr>
          <a:xfrm>
            <a:off x="4870496" y="2922397"/>
            <a:ext cx="2451008" cy="3728466"/>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Ejercicio</a:t>
            </a:r>
            <a:endParaRPr lang="en-US" dirty="0"/>
          </a:p>
        </p:txBody>
      </p:sp>
      <p:sp>
        <p:nvSpPr>
          <p:cNvPr id="3" name="Subtitle"/>
          <p:cNvSpPr>
            <a:spLocks noGrp="1"/>
          </p:cNvSpPr>
          <p:nvPr>
            <p:ph type="body" sz="quarter" idx="12" hasCustomPrompt="1"/>
          </p:nvPr>
        </p:nvSpPr>
        <p:spPr>
          <a:xfrm>
            <a:off x="585216" y="3977319"/>
            <a:ext cx="6882384" cy="1508105"/>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ES" dirty="0"/>
              <a:t>Crear la primera aplicación en </a:t>
            </a:r>
            <a:r>
              <a:rPr lang="es-ES" dirty="0" err="1"/>
              <a:t>Power</a:t>
            </a:r>
            <a:r>
              <a:rPr lang="es-ES" dirty="0"/>
              <a:t> Apps</a:t>
            </a:r>
          </a:p>
          <a:p>
            <a:pPr marL="342900" indent="-342900">
              <a:buFont typeface="Arial" panose="020B0604020202020204" pitchFamily="34" charset="0"/>
              <a:buChar char="•"/>
            </a:pPr>
            <a:r>
              <a:rPr lang="es-ES" dirty="0"/>
              <a:t>
</a:t>
            </a:r>
            <a:r>
              <a:rPr lang="es-ES" sz="1800" dirty="0"/>
              <a:t>Hito 3: diseño de </a:t>
            </a:r>
            <a:r>
              <a:rPr lang="es-ES" sz="1800" dirty="0" err="1"/>
              <a:t>Power</a:t>
            </a:r>
            <a:r>
              <a:rPr lang="es-ES" sz="1800" dirty="0"/>
              <a:t> App
Hito 4: vincular el modelo de visión personalizada y </a:t>
            </a:r>
            <a:r>
              <a:rPr lang="es-ES" sz="1800" dirty="0" err="1"/>
              <a:t>Power</a:t>
            </a:r>
            <a:r>
              <a:rPr lang="es-ES" sz="1800" dirty="0"/>
              <a:t> App
Hito 5: Prueba de precisión de la aplicación con nuevas entradas</a:t>
            </a:r>
            <a:endParaRPr dirty="0"/>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3038045"/>
            <a:ext cx="6882384" cy="49377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Ejercicio</a:t>
            </a:r>
            <a:endParaRPr lang="en-US" dirty="0"/>
          </a:p>
        </p:txBody>
      </p:sp>
      <p:sp>
        <p:nvSpPr>
          <p:cNvPr id="3" name="Subtitle"/>
          <p:cNvSpPr>
            <a:spLocks noGrp="1"/>
          </p:cNvSpPr>
          <p:nvPr>
            <p:ph type="body" sz="quarter" idx="12" hasCustomPrompt="1"/>
          </p:nvPr>
        </p:nvSpPr>
        <p:spPr>
          <a:xfrm>
            <a:off x="585216" y="3977319"/>
            <a:ext cx="6882384" cy="1015663"/>
          </a:xfrm>
        </p:spPr>
        <p:txBody>
          <a:bodyPr wrap="square" lIns="0" tIns="0" rIns="0" bIns="0">
            <a:spAutoFit/>
          </a:bodyPr>
          <a:lstStyle>
            <a:lvl1pPr marL="0" indent="0">
              <a:spcBef>
                <a:spcPct val="0"/>
              </a:spcBef>
              <a:spcAft>
                <a:spcPct val="0"/>
              </a:spcAft>
              <a:buFont typeface="Arial" pitchFamily="34" charset="0"/>
              <a:buNone/>
              <a:defRPr sz="2200" spc="0" baseline="0">
                <a:solidFill>
                  <a:schemeClr val="tx1"/>
                </a:solidFill>
                <a:latin typeface="+mn-lt"/>
              </a:defRPr>
            </a:lvl1pPr>
          </a:lstStyle>
          <a:p>
            <a:r>
              <a:rPr lang="es-ES" altLang="zh-CN" dirty="0"/>
              <a:t>Aquí está el </a:t>
            </a:r>
            <a:r>
              <a:rPr lang="es-ES" altLang="zh-CN" dirty="0">
                <a:hlinkClick r:id="rId3"/>
              </a:rPr>
              <a:t>enlace al video de demostración </a:t>
            </a:r>
            <a:r>
              <a:rPr lang="es-ES" altLang="zh-CN" dirty="0"/>
              <a:t>si lo necesita
</a:t>
            </a:r>
            <a:endParaRPr dirty="0"/>
          </a:p>
        </p:txBody>
      </p:sp>
    </p:spTree>
    <p:extLst>
      <p:ext uri="{BB962C8B-B14F-4D97-AF65-F5344CB8AC3E}">
        <p14:creationId xmlns:p14="http://schemas.microsoft.com/office/powerpoint/2010/main" val="2393700975"/>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Comprobación</a:t>
            </a:r>
            <a:r>
              <a:rPr lang="en-US" dirty="0"/>
              <a:t> de </a:t>
            </a:r>
            <a:r>
              <a:rPr lang="en-US" dirty="0" err="1"/>
              <a:t>conocimientos</a:t>
            </a:r>
            <a:r>
              <a:rPr lang="en-US" dirty="0"/>
              <a:t>
</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Pregunta</a:t>
            </a:r>
            <a:r>
              <a:rPr lang="en-US" dirty="0"/>
              <a:t> 1
</a:t>
            </a:r>
          </a:p>
        </p:txBody>
      </p:sp>
      <p:sp>
        <p:nvSpPr>
          <p:cNvPr id="3" name="Subtitle"/>
          <p:cNvSpPr>
            <a:spLocks noGrp="1"/>
          </p:cNvSpPr>
          <p:nvPr>
            <p:ph sz="quarter" idx="10"/>
          </p:nvPr>
        </p:nvSpPr>
        <p:spPr>
          <a:xfrm>
            <a:off x="584200" y="1435100"/>
            <a:ext cx="11018838"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Tiene previsto usar el servicio </a:t>
            </a:r>
            <a:r>
              <a:rPr lang="es-ES" dirty="0" err="1"/>
              <a:t>Custom</a:t>
            </a:r>
            <a:r>
              <a:rPr lang="es-ES" dirty="0"/>
              <a:t> </a:t>
            </a:r>
            <a:r>
              <a:rPr lang="es-ES" dirty="0" err="1"/>
              <a:t>Vision</a:t>
            </a:r>
            <a:r>
              <a:rPr lang="es-ES" dirty="0"/>
              <a:t> para entrenar un modelo de clasificación de imágenes. Desea crear un recurso que solo se pueda usar para el entrenamiento de modelos y no para la predicción. ¿Qué tipo de recurso debe crear en su suscripción de Azure?
</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dirty="0">
                <a:solidFill>
                  <a:srgbClr val="000000"/>
                </a:solidFill>
              </a:rPr>
              <a:t>Custom Vision</a:t>
            </a:r>
          </a:p>
          <a:p>
            <a:pPr lvl="1" indent="-457200">
              <a:spcAft>
                <a:spcPct val="15000"/>
              </a:spcAft>
              <a:buAutoNum type="alphaUcPeriod"/>
            </a:pPr>
            <a:r>
              <a:rPr sz="2500" dirty="0">
                <a:solidFill>
                  <a:srgbClr val="000000"/>
                </a:solidFill>
              </a:rPr>
              <a:t>Cognitive Services</a:t>
            </a:r>
          </a:p>
          <a:p>
            <a:pPr lvl="1" indent="-457200">
              <a:spcAft>
                <a:spcPct val="15000"/>
              </a:spcAft>
              <a:buAutoNum type="alphaUcPeriod"/>
            </a:pPr>
            <a:r>
              <a:rPr sz="2500" dirty="0">
                <a:solidFill>
                  <a:srgbClr val="000000"/>
                </a:solidFill>
              </a:rPr>
              <a:t>Computer Vision</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Pregunta</a:t>
            </a:r>
            <a:r>
              <a:rPr lang="en-US" dirty="0"/>
              <a:t> 1
</a:t>
            </a:r>
          </a:p>
        </p:txBody>
      </p:sp>
      <p:sp>
        <p:nvSpPr>
          <p:cNvPr id="3" name="Subtitle"/>
          <p:cNvSpPr>
            <a:spLocks noGrp="1"/>
          </p:cNvSpPr>
          <p:nvPr>
            <p:ph sz="quarter" idx="10"/>
          </p:nvPr>
        </p:nvSpPr>
        <p:spPr>
          <a:xfrm>
            <a:off x="584200" y="1435100"/>
            <a:ext cx="11018838" cy="224061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Tiene previsto usar el servicio </a:t>
            </a:r>
            <a:r>
              <a:rPr lang="es-ES" dirty="0" err="1"/>
              <a:t>Custom</a:t>
            </a:r>
            <a:r>
              <a:rPr lang="es-ES" dirty="0"/>
              <a:t> </a:t>
            </a:r>
            <a:r>
              <a:rPr lang="es-ES" dirty="0" err="1"/>
              <a:t>Vision</a:t>
            </a:r>
            <a:r>
              <a:rPr lang="es-ES" dirty="0"/>
              <a:t> para entrenar un modelo de clasificación de imágenes. Desea crear un recurso que solo se pueda usar para el entrenamiento de modelos y no para la predicción. ¿Qué tipo de recurso debe crear en su suscripción de Azure?
</a:t>
            </a:r>
            <a:endParaRPr dirty="0"/>
          </a:p>
        </p:txBody>
      </p:sp>
      <p:sp>
        <p:nvSpPr>
          <p:cNvPr id="4" name="New shape"/>
          <p:cNvSpPr/>
          <p:nvPr/>
        </p:nvSpPr>
        <p:spPr>
          <a:xfrm>
            <a:off x="586581" y="3513582"/>
            <a:ext cx="11018838" cy="2972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sz="2500" b="1">
                <a:solidFill>
                  <a:srgbClr val="000000"/>
                </a:solidFill>
                <a:highlight>
                  <a:srgbClr val="F0F788"/>
                </a:highlight>
              </a:rPr>
              <a:t>Custom Vision</a:t>
            </a:r>
          </a:p>
          <a:p>
            <a:pPr lvl="1" indent="-457200">
              <a:spcAft>
                <a:spcPct val="15000"/>
              </a:spcAft>
              <a:buAutoNum type="alphaUcPeriod"/>
            </a:pPr>
            <a:r>
              <a:rPr sz="2500">
                <a:solidFill>
                  <a:srgbClr val="000000"/>
                </a:solidFill>
              </a:rPr>
              <a:t>Cognitive Services</a:t>
            </a:r>
          </a:p>
          <a:p>
            <a:pPr lvl="1" indent="-457200">
              <a:spcAft>
                <a:spcPct val="15000"/>
              </a:spcAft>
              <a:buAutoNum type="alphaUcPeriod"/>
            </a:pPr>
            <a:r>
              <a:rPr sz="2500">
                <a:solidFill>
                  <a:srgbClr val="000000"/>
                </a:solidFill>
              </a:rPr>
              <a:t>Computer Vision</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Entrena un modelo de clasificación de imágenes que logra métricas de evaluación menos que satisfactorias. ¿Cómo podrías mejorarlo?
</a:t>
            </a:r>
            <a:endParaRPr dirty="0"/>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ES" sz="2500" dirty="0">
                <a:solidFill>
                  <a:srgbClr val="000000"/>
                </a:solidFill>
              </a:rPr>
              <a:t>Reduzca el tamaño de las imágenes utilizadas para entrenar el modelo.
Agregue una nueva etiqueta para las clases "desconocidas".
Añade más imágenes al conjunto de entrenamiento.</a:t>
            </a:r>
            <a:endParaRPr sz="2500" dirty="0">
              <a:solidFill>
                <a:srgbClr val="000000"/>
              </a:solidFill>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2</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Entrena un modelo de clasificación de imágenes que logra métricas de evaluación menos que satisfactorias. ¿Cómo podrías mejorarlo?
</a:t>
            </a:r>
            <a:endParaRPr dirty="0"/>
          </a:p>
        </p:txBody>
      </p:sp>
      <p:sp>
        <p:nvSpPr>
          <p:cNvPr id="4" name="New shape"/>
          <p:cNvSpPr/>
          <p:nvPr/>
        </p:nvSpPr>
        <p:spPr>
          <a:xfrm>
            <a:off x="586581" y="2745486"/>
            <a:ext cx="11018838" cy="36555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ES" sz="2500" dirty="0">
                <a:solidFill>
                  <a:srgbClr val="000000"/>
                </a:solidFill>
              </a:rPr>
              <a:t>Reduzca el tamaño de las imágenes utilizadas para entrenar el modelo.
Agregue una nueva etiqueta para las clases "desconocidas".
</a:t>
            </a:r>
            <a:r>
              <a:rPr lang="es-ES" sz="2500" dirty="0">
                <a:solidFill>
                  <a:srgbClr val="000000"/>
                </a:solidFill>
                <a:highlight>
                  <a:srgbClr val="FFFF00"/>
                </a:highlight>
              </a:rPr>
              <a:t>Añade más imágenes al conjunto de entrenamiento</a:t>
            </a:r>
            <a:endParaRPr sz="2500" b="1" dirty="0">
              <a:solidFill>
                <a:srgbClr val="000000"/>
              </a:solidFill>
              <a:highlight>
                <a:srgbClr val="FFFF00"/>
              </a:highlight>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661993"/>
          </a:xfrm>
        </p:spPr>
        <p:txBody>
          <a:bodyPr anchor="t"/>
          <a:lstStyle>
            <a:lvl1pPr>
              <a:defRPr>
                <a:solidFill>
                  <a:schemeClr val="tx1"/>
                </a:solidFill>
              </a:defRPr>
            </a:lvl1pPr>
          </a:lstStyle>
          <a:p>
            <a:r>
              <a:rPr lang="en-US" dirty="0" err="1"/>
              <a:t>Objetivos</a:t>
            </a:r>
            <a:r>
              <a:rPr lang="en-US" dirty="0"/>
              <a:t> de </a:t>
            </a:r>
            <a:r>
              <a:rPr lang="en-US" dirty="0" err="1"/>
              <a:t>aprendizaje</a:t>
            </a:r>
            <a:r>
              <a:rPr lang="en-US" dirty="0"/>
              <a:t>
</a:t>
            </a:r>
          </a:p>
        </p:txBody>
      </p:sp>
      <p:sp>
        <p:nvSpPr>
          <p:cNvPr id="3" name="Subtitle"/>
          <p:cNvSpPr>
            <a:spLocks noGrp="1"/>
          </p:cNvSpPr>
          <p:nvPr>
            <p:ph type="body" sz="quarter" idx="11"/>
          </p:nvPr>
        </p:nvSpPr>
        <p:spPr>
          <a:xfrm>
            <a:off x="4356100" y="2309812"/>
            <a:ext cx="7253288" cy="3077766"/>
          </a:xfrm>
        </p:spPr>
        <p:txBody>
          <a:bodyPr anchor="t"/>
          <a:lstStyle>
            <a:lvl1pPr marL="231775" indent="-231775">
              <a:spcAft>
                <a:spcPts val="600"/>
              </a:spcAft>
              <a:buFont typeface="Wingdings" panose="05000000000000000000" pitchFamily="2" charset="2"/>
              <a:buChar char=""/>
              <a:defRPr/>
            </a:lvl1pPr>
          </a:lstStyle>
          <a:p>
            <a:pPr lvl="1"/>
            <a:r>
              <a:rPr lang="es-ES" dirty="0"/>
              <a:t>Extraiga información de detección automática y precisa de los conjuntos de datos</a:t>
            </a:r>
          </a:p>
          <a:p>
            <a:pPr lvl="1"/>
            <a:endParaRPr lang="en-US" dirty="0"/>
          </a:p>
          <a:p>
            <a:pPr lvl="1"/>
            <a:r>
              <a:rPr lang="es-ES" dirty="0"/>
              <a:t>Usar el servicio </a:t>
            </a:r>
            <a:r>
              <a:rPr lang="es-ES" dirty="0" err="1"/>
              <a:t>Custom</a:t>
            </a:r>
            <a:r>
              <a:rPr lang="es-ES" dirty="0"/>
              <a:t> </a:t>
            </a:r>
            <a:r>
              <a:rPr lang="es-ES" dirty="0" err="1"/>
              <a:t>Vision</a:t>
            </a:r>
            <a:r>
              <a:rPr lang="es-ES" dirty="0"/>
              <a:t> para crear una solución de clasificación de imágenes</a:t>
            </a:r>
          </a:p>
          <a:p>
            <a:pPr lvl="1"/>
            <a:endParaRPr lang="en-US" dirty="0"/>
          </a:p>
          <a:p>
            <a:pPr lvl="1"/>
            <a:r>
              <a:rPr lang="en-US" dirty="0" err="1"/>
              <a:t>Personalice</a:t>
            </a:r>
            <a:r>
              <a:rPr lang="en-US" dirty="0"/>
              <a:t> Power app </a:t>
            </a:r>
            <a:r>
              <a:rPr lang="es-ES" dirty="0"/>
              <a:t>agregando controles, imágenes y lógica.
</a:t>
            </a:r>
            <a:endParaRPr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¿Dónde configuras y personalizas tu aplicación?
</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En Power Apps Mobile
En el Centro de administración de Power Apps
En Microsoft Dynamics 365
En Power Apps Studio</a:t>
            </a:r>
            <a:endParaRPr sz="2500" dirty="0">
              <a:solidFill>
                <a:srgbClr val="000000"/>
              </a:solidFill>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Pregunta</a:t>
            </a:r>
            <a:r>
              <a:rPr lang="en-US" dirty="0"/>
              <a:t> 3</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¿Dónde configuras y personalizas tu aplicación?
</a:t>
            </a:r>
            <a:endParaRPr dirty="0"/>
          </a:p>
        </p:txBody>
      </p:sp>
      <p:sp>
        <p:nvSpPr>
          <p:cNvPr id="4" name="New shape"/>
          <p:cNvSpPr/>
          <p:nvPr/>
        </p:nvSpPr>
        <p:spPr>
          <a:xfrm>
            <a:off x="586581" y="2361438"/>
            <a:ext cx="11018838" cy="39969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lstStyle/>
          <a:p>
            <a:pPr lvl="1" indent="-457200">
              <a:spcAft>
                <a:spcPct val="15000"/>
              </a:spcAft>
              <a:buAutoNum type="alphaUcPeriod"/>
            </a:pPr>
            <a:r>
              <a:rPr lang="es-MX" sz="2500" dirty="0">
                <a:solidFill>
                  <a:srgbClr val="000000"/>
                </a:solidFill>
              </a:rPr>
              <a:t>En Power Apps Mobile
En el Centro de administración de Power Apps
En Microsoft Dynamics 365
</a:t>
            </a:r>
            <a:r>
              <a:rPr lang="es-MX" sz="2500" dirty="0">
                <a:solidFill>
                  <a:srgbClr val="000000"/>
                </a:solidFill>
                <a:highlight>
                  <a:srgbClr val="FFFF00"/>
                </a:highlight>
              </a:rPr>
              <a:t>En Power Apps Studio</a:t>
            </a:r>
            <a:endParaRPr sz="2500" b="1" dirty="0">
              <a:solidFill>
                <a:srgbClr val="000000"/>
              </a:solidFill>
              <a:highlight>
                <a:srgbClr val="FFFF00"/>
              </a:highlight>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err="1"/>
              <a:t>Resumen</a:t>
            </a:r>
            <a:endParaRPr lang="en-US"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548640"/>
          </a:xfrm>
        </p:spPr>
        <p:txBody>
          <a:bodyPr/>
          <a:lstStyle>
            <a:lvl1pPr>
              <a:defRPr>
                <a:solidFill>
                  <a:schemeClr val="tx1"/>
                </a:solidFill>
              </a:defRPr>
            </a:lvl1pPr>
          </a:lstStyle>
          <a:p>
            <a:r>
              <a:rPr lang="en-US" dirty="0" err="1"/>
              <a:t>Resumen</a:t>
            </a:r>
            <a:endParaRPr lang="en-US" dirty="0"/>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¡Enhorabuena por crear su aplicación con </a:t>
            </a:r>
            <a:r>
              <a:rPr lang="es-ES" dirty="0" err="1"/>
              <a:t>Power</a:t>
            </a:r>
            <a:r>
              <a:rPr lang="es-ES" dirty="0"/>
              <a:t> Apps y </a:t>
            </a:r>
            <a:r>
              <a:rPr lang="es-ES" dirty="0" err="1"/>
              <a:t>Custom</a:t>
            </a:r>
            <a:r>
              <a:rPr lang="es-ES" dirty="0"/>
              <a:t> </a:t>
            </a:r>
            <a:r>
              <a:rPr lang="es-ES" dirty="0" err="1"/>
              <a:t>Vision</a:t>
            </a:r>
            <a:r>
              <a:rPr lang="es-ES" dirty="0"/>
              <a:t>!
</a:t>
            </a:r>
            <a:endParaRPr dirty="0"/>
          </a:p>
        </p:txBody>
      </p:sp>
      <p:sp>
        <p:nvSpPr>
          <p:cNvPr id="4" name="New shape"/>
          <p:cNvSpPr/>
          <p:nvPr/>
        </p:nvSpPr>
        <p:spPr>
          <a:xfrm>
            <a:off x="552117" y="2298997"/>
            <a:ext cx="10972800" cy="302852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marR="0" lvl="0" indent="-365760" algn="l" defTabSz="914400" rtl="0" eaLnBrk="1" fontAlgn="auto" latinLnBrk="0" hangingPunct="1">
              <a:lnSpc>
                <a:spcPct val="100000"/>
              </a:lnSpc>
              <a:spcBef>
                <a:spcPct val="20000"/>
              </a:spcBef>
              <a:spcAft>
                <a:spcPct val="20000"/>
              </a:spcAft>
              <a:buClrTx/>
              <a:buSzTx/>
              <a:buFontTx/>
              <a:buChar char="•"/>
              <a:tabLst/>
              <a:defRPr/>
            </a:pPr>
            <a:endParaRPr kumimoji="0" lang="en-US" sz="1800" b="0" i="0" u="none" strike="noStrike" kern="1200" cap="none" spc="0" normalizeH="0" baseline="0" noProof="0" dirty="0">
              <a:ln>
                <a:noFill/>
              </a:ln>
              <a:solidFill>
                <a:srgbClr val="000000"/>
              </a:solidFill>
              <a:effectLst/>
              <a:uLnTx/>
              <a:uFillTx/>
              <a:latin typeface="Segoe UI"/>
              <a:cs typeface="Arial" pitchFamily="34" charset="0"/>
            </a:endParaRPr>
          </a:p>
          <a:p>
            <a:pPr marL="635000" lvl="0" indent="-365760">
              <a:spcBef>
                <a:spcPct val="20000"/>
              </a:spcBef>
              <a:spcAft>
                <a:spcPct val="20000"/>
              </a:spcAft>
              <a:buFontTx/>
              <a:buChar char="•"/>
              <a:defRPr/>
            </a:pPr>
            <a:r>
              <a:rPr lang="es-ES" dirty="0">
                <a:solidFill>
                  <a:srgbClr val="000000"/>
                </a:solidFill>
              </a:rPr>
              <a:t>La clasificación de imágenes se utiliza para asignar imágenes a categorías o clases.
Para crear, compartir y administrar las aplicaciones, usará make.powerapps.com, </a:t>
            </a:r>
            <a:r>
              <a:rPr lang="es-ES" dirty="0" err="1">
                <a:solidFill>
                  <a:srgbClr val="000000"/>
                </a:solidFill>
              </a:rPr>
              <a:t>Power</a:t>
            </a:r>
            <a:r>
              <a:rPr lang="es-ES" dirty="0">
                <a:solidFill>
                  <a:srgbClr val="000000"/>
                </a:solidFill>
              </a:rPr>
              <a:t> Apps Studio y el Centro de administración de </a:t>
            </a:r>
            <a:r>
              <a:rPr lang="es-ES" dirty="0" err="1">
                <a:solidFill>
                  <a:srgbClr val="000000"/>
                </a:solidFill>
              </a:rPr>
              <a:t>Power</a:t>
            </a:r>
            <a:r>
              <a:rPr lang="es-ES" dirty="0">
                <a:solidFill>
                  <a:srgbClr val="000000"/>
                </a:solidFill>
              </a:rPr>
              <a:t> Apps.
El poder de </a:t>
            </a:r>
            <a:r>
              <a:rPr lang="es-ES" dirty="0" err="1">
                <a:solidFill>
                  <a:srgbClr val="000000"/>
                </a:solidFill>
              </a:rPr>
              <a:t>Power</a:t>
            </a:r>
            <a:r>
              <a:rPr lang="es-ES" dirty="0">
                <a:solidFill>
                  <a:srgbClr val="000000"/>
                </a:solidFill>
              </a:rPr>
              <a:t> Apps proviene de la capacidad de conectarse a tecnologías relacionadas en su negocio. Algunos ejemplos son Microsoft </a:t>
            </a:r>
            <a:r>
              <a:rPr lang="es-ES" dirty="0" err="1">
                <a:solidFill>
                  <a:srgbClr val="000000"/>
                </a:solidFill>
              </a:rPr>
              <a:t>Dataverse</a:t>
            </a:r>
            <a:r>
              <a:rPr lang="es-ES" dirty="0">
                <a:solidFill>
                  <a:srgbClr val="000000"/>
                </a:solidFill>
              </a:rPr>
              <a:t>, </a:t>
            </a:r>
            <a:r>
              <a:rPr lang="es-ES" dirty="0" err="1">
                <a:solidFill>
                  <a:srgbClr val="000000"/>
                </a:solidFill>
              </a:rPr>
              <a:t>Power</a:t>
            </a:r>
            <a:r>
              <a:rPr lang="es-ES" dirty="0">
                <a:solidFill>
                  <a:srgbClr val="000000"/>
                </a:solidFill>
              </a:rPr>
              <a:t> </a:t>
            </a:r>
            <a:r>
              <a:rPr lang="es-ES" dirty="0" err="1">
                <a:solidFill>
                  <a:srgbClr val="000000"/>
                </a:solidFill>
              </a:rPr>
              <a:t>Automate</a:t>
            </a:r>
            <a:r>
              <a:rPr lang="es-ES" dirty="0">
                <a:solidFill>
                  <a:srgbClr val="000000"/>
                </a:solidFill>
              </a:rPr>
              <a:t>, Microsoft SharePoint y otros orígenes de datos.
Puede crear una aplicación mediante varios métodos diferentes. Algunos de estos métodos incluyen desde una plantilla, un origen de datos (como Microsoft SharePoint) o un lienzo en blanco.</a:t>
            </a:r>
            <a:endParaRPr kumimoji="0" sz="1800" b="0" i="0" u="none" strike="noStrike" kern="1200" cap="none" spc="0" normalizeH="0" baseline="0" noProof="0" dirty="0">
              <a:ln>
                <a:noFill/>
              </a:ln>
              <a:solidFill>
                <a:srgbClr val="000000"/>
              </a:solidFill>
              <a:effectLst/>
              <a:uLnTx/>
              <a:uFillTx/>
              <a:latin typeface="Segoe UI"/>
              <a:cs typeface="Arial" pitchFamily="34" charset="0"/>
            </a:endParaRPr>
          </a:p>
        </p:txBody>
      </p:sp>
    </p:spTree>
    <p:extLst>
      <p:ext uri="{BB962C8B-B14F-4D97-AF65-F5344CB8AC3E}">
        <p14:creationId xmlns:p14="http://schemas.microsoft.com/office/powerpoint/2010/main" val="389822903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Próximos</a:t>
            </a:r>
            <a:r>
              <a:rPr lang="en-US" dirty="0"/>
              <a:t> pasos
</a:t>
            </a:r>
          </a:p>
        </p:txBody>
      </p:sp>
      <p:sp>
        <p:nvSpPr>
          <p:cNvPr id="3" name="Subtitle"/>
          <p:cNvSpPr>
            <a:spLocks noGrp="1"/>
          </p:cNvSpPr>
          <p:nvPr>
            <p:ph sz="quarter" idx="10"/>
          </p:nvPr>
        </p:nvSpPr>
        <p:spPr>
          <a:xfrm>
            <a:off x="584200" y="1435100"/>
            <a:ext cx="11018838" cy="94795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n-US" dirty="0"/>
              <a:t>Si </a:t>
            </a:r>
            <a:r>
              <a:rPr lang="en-US" dirty="0" err="1"/>
              <a:t>quieres</a:t>
            </a:r>
            <a:r>
              <a:rPr lang="en-US" dirty="0"/>
              <a:t> saber </a:t>
            </a:r>
            <a:r>
              <a:rPr lang="en-US" dirty="0" err="1"/>
              <a:t>más</a:t>
            </a:r>
            <a:r>
              <a:rPr lang="en-US" dirty="0"/>
              <a:t>: 
</a:t>
            </a:r>
            <a:endParaRPr dirty="0"/>
          </a:p>
        </p:txBody>
      </p:sp>
      <p:sp>
        <p:nvSpPr>
          <p:cNvPr id="4" name="New shape"/>
          <p:cNvSpPr/>
          <p:nvPr/>
        </p:nvSpPr>
        <p:spPr>
          <a:xfrm>
            <a:off x="335360" y="2272121"/>
            <a:ext cx="11018838" cy="26961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Char char="•"/>
            </a:pPr>
            <a:r>
              <a:rPr lang="es-ES" dirty="0">
                <a:solidFill>
                  <a:srgbClr val="000000"/>
                </a:solidFill>
              </a:rPr>
              <a:t>Ruta de aprendizaje de Microsoft: Más información sobre </a:t>
            </a:r>
          </a:p>
          <a:p>
            <a:pPr marL="1092200" lvl="1" indent="-365760">
              <a:spcBef>
                <a:spcPct val="20000"/>
              </a:spcBef>
              <a:spcAft>
                <a:spcPct val="20000"/>
              </a:spcAft>
              <a:buChar char="•"/>
            </a:pPr>
            <a:r>
              <a:rPr lang="en-US" dirty="0">
                <a:solidFill>
                  <a:srgbClr val="000000"/>
                </a:solidFill>
                <a:hlinkClick r:id="rId3"/>
              </a:rPr>
              <a:t>Custom Vision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4"/>
              </a:rPr>
              <a:t>Canvas App creation</a:t>
            </a:r>
            <a:r>
              <a:rPr lang="en-US" dirty="0">
                <a:solidFill>
                  <a:srgbClr val="000000"/>
                </a:solidFill>
              </a:rPr>
              <a:t>, </a:t>
            </a:r>
          </a:p>
          <a:p>
            <a:pPr marL="1092200" lvl="1" indent="-365760">
              <a:spcBef>
                <a:spcPct val="20000"/>
              </a:spcBef>
              <a:spcAft>
                <a:spcPct val="20000"/>
              </a:spcAft>
              <a:buChar char="•"/>
            </a:pPr>
            <a:r>
              <a:rPr lang="en-US" dirty="0">
                <a:solidFill>
                  <a:srgbClr val="000000"/>
                </a:solidFill>
                <a:hlinkClick r:id="rId5"/>
              </a:rPr>
              <a:t>Bot de Azure Health </a:t>
            </a:r>
            <a:r>
              <a:rPr lang="en-US" dirty="0" err="1">
                <a:solidFill>
                  <a:srgbClr val="000000"/>
                </a:solidFill>
                <a:hlinkClick r:id="rId5"/>
              </a:rPr>
              <a:t>mediante</a:t>
            </a:r>
            <a:r>
              <a:rPr lang="en-US" dirty="0">
                <a:solidFill>
                  <a:srgbClr val="000000"/>
                </a:solidFill>
                <a:hlinkClick r:id="rId5"/>
              </a:rPr>
              <a:t> </a:t>
            </a:r>
            <a:r>
              <a:rPr lang="en-US" dirty="0" err="1">
                <a:solidFill>
                  <a:srgbClr val="000000"/>
                </a:solidFill>
                <a:hlinkClick r:id="rId5"/>
              </a:rPr>
              <a:t>escenarios</a:t>
            </a:r>
            <a:r>
              <a:rPr lang="en-US" dirty="0">
                <a:solidFill>
                  <a:srgbClr val="000000"/>
                </a:solidFill>
                <a:hlinkClick r:id="rId5"/>
              </a:rPr>
              <a:t> </a:t>
            </a:r>
            <a:r>
              <a:rPr lang="en-US" dirty="0" err="1">
                <a:solidFill>
                  <a:srgbClr val="000000"/>
                </a:solidFill>
                <a:hlinkClick r:id="rId5"/>
              </a:rPr>
              <a:t>integrados</a:t>
            </a:r>
            <a:r>
              <a:rPr lang="en-US" dirty="0">
                <a:solidFill>
                  <a:srgbClr val="000000"/>
                </a:solidFill>
                <a:hlinkClick r:id="rId5"/>
              </a:rPr>
              <a:t> o </a:t>
            </a:r>
            <a:r>
              <a:rPr lang="en-US" dirty="0" err="1">
                <a:solidFill>
                  <a:srgbClr val="000000"/>
                </a:solidFill>
                <a:hlinkClick r:id="rId5"/>
              </a:rPr>
              <a:t>personalizados</a:t>
            </a:r>
            <a:r>
              <a:rPr lang="en-US" dirty="0">
                <a:solidFill>
                  <a:srgbClr val="000000"/>
                </a:solidFill>
              </a:rPr>
              <a:t>, </a:t>
            </a:r>
          </a:p>
          <a:p>
            <a:pPr marL="1092200" lvl="1" indent="-365760">
              <a:spcBef>
                <a:spcPct val="20000"/>
              </a:spcBef>
              <a:spcAft>
                <a:spcPct val="20000"/>
              </a:spcAft>
              <a:buChar char="•"/>
            </a:pPr>
            <a:r>
              <a:rPr lang="es-ES" dirty="0">
                <a:solidFill>
                  <a:srgbClr val="000000"/>
                </a:solidFill>
                <a:hlinkClick r:id="rId6"/>
              </a:rPr>
              <a:t>Escuela de negocios AI para el cuidado de la salud</a:t>
            </a:r>
            <a:endParaRPr lang="es-ES" dirty="0">
              <a:solidFill>
                <a:srgbClr val="000000"/>
              </a:solidFill>
            </a:endParaRPr>
          </a:p>
          <a:p>
            <a:pPr marL="726440" lvl="1">
              <a:spcBef>
                <a:spcPct val="20000"/>
              </a:spcBef>
              <a:spcAft>
                <a:spcPct val="20000"/>
              </a:spcAft>
            </a:pPr>
            <a:endParaRPr lang="en-US" dirty="0">
              <a:solidFill>
                <a:srgbClr val="000000"/>
              </a:solidFill>
            </a:endParaRPr>
          </a:p>
          <a:p>
            <a:pPr marL="635000" indent="-365760">
              <a:spcBef>
                <a:spcPct val="20000"/>
              </a:spcBef>
              <a:spcAft>
                <a:spcPct val="20000"/>
              </a:spcAft>
              <a:buChar char="•"/>
            </a:pPr>
            <a:r>
              <a:rPr lang="es-ES" dirty="0">
                <a:solidFill>
                  <a:srgbClr val="000000"/>
                </a:solidFill>
              </a:rPr>
              <a:t>El valor de la visión artificial en el panel de atención médica en </a:t>
            </a:r>
            <a:r>
              <a:rPr lang="en-US" dirty="0">
                <a:solidFill>
                  <a:srgbClr val="000000"/>
                </a:solidFill>
                <a:hlinkClick r:id="rId7"/>
              </a:rPr>
              <a:t>este video</a:t>
            </a:r>
            <a:endParaRPr sz="1800" dirty="0">
              <a:solidFill>
                <a:srgbClr val="000000"/>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Próximos</a:t>
            </a:r>
            <a:r>
              <a:rPr lang="en-US" dirty="0"/>
              <a:t> pasos
</a:t>
            </a:r>
          </a:p>
        </p:txBody>
      </p:sp>
      <p:sp>
        <p:nvSpPr>
          <p:cNvPr id="5" name="Subtitle">
            <a:extLst>
              <a:ext uri="{FF2B5EF4-FFF2-40B4-BE49-F238E27FC236}">
                <a16:creationId xmlns:a16="http://schemas.microsoft.com/office/drawing/2014/main" id="{47F2E179-DB56-4AE0-B685-57047FA7918F}"/>
              </a:ext>
            </a:extLst>
          </p:cNvPr>
          <p:cNvSpPr txBox="1">
            <a:spLocks/>
          </p:cNvSpPr>
          <p:nvPr/>
        </p:nvSpPr>
        <p:spPr>
          <a:xfrm>
            <a:off x="586581" y="1268760"/>
            <a:ext cx="11018838" cy="947952"/>
          </a:xfrm>
          <a:prstGeom prst="rect">
            <a:avLst/>
          </a:prstGeom>
        </p:spPr>
        <p:txBody>
          <a:bodyPr vert="horz" wrap="square" lIns="0" tIns="0" rIns="0" bIns="0" rtlCol="0">
            <a:spAutoFit/>
          </a:bodyPr>
          <a:lstStyle>
            <a:lvl1pPr marL="0" marR="0" indent="0" algn="l" defTabSz="932742" rtl="0" eaLnBrk="1" fontAlgn="auto" latinLnBrk="0" hangingPunct="1">
              <a:lnSpc>
                <a:spcPct val="100000"/>
              </a:lnSpc>
              <a:spcBef>
                <a:spcPct val="20000"/>
              </a:spcBef>
              <a:spcAft>
                <a:spcPct val="0"/>
              </a:spcAft>
              <a:buClrTx/>
              <a:buSzPct val="90000"/>
              <a:buFont typeface="Wingdings" panose="05000000000000000000" pitchFamily="2" charset="2"/>
              <a:buNone/>
              <a:defRPr sz="2800" kern="1200" spc="0" baseline="0">
                <a:solidFill>
                  <a:schemeClr val="tx1"/>
                </a:solidFill>
                <a:latin typeface="+mn-lt"/>
                <a:ea typeface="+mn-ea"/>
                <a:cs typeface="Segoe UI" pitchFamily="34" charset="0"/>
              </a:defRPr>
            </a:lvl1pPr>
            <a:lvl2pPr marL="457200" marR="0" indent="-228600"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ct val="0"/>
              </a:spcAft>
              <a:buClrTx/>
              <a:buSzPct val="90000"/>
              <a:buFont typeface="Wingdings" panose="05000000000000000000" pitchFamily="2" charset="2"/>
              <a:buChar char=""/>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Actividad opcional de transferencia de conocimientos: 
</a:t>
            </a:r>
            <a:endParaRPr lang="en-US" dirty="0"/>
          </a:p>
        </p:txBody>
      </p:sp>
      <p:sp>
        <p:nvSpPr>
          <p:cNvPr id="8" name="New shape">
            <a:extLst>
              <a:ext uri="{FF2B5EF4-FFF2-40B4-BE49-F238E27FC236}">
                <a16:creationId xmlns:a16="http://schemas.microsoft.com/office/drawing/2014/main" id="{41B1BE42-256A-40E9-8FC1-B6AB2C9FEBAF}"/>
              </a:ext>
            </a:extLst>
          </p:cNvPr>
          <p:cNvSpPr/>
          <p:nvPr/>
        </p:nvSpPr>
        <p:spPr>
          <a:xfrm>
            <a:off x="381083" y="1846554"/>
            <a:ext cx="11331541" cy="38041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marL="635000" indent="-365760">
              <a:spcBef>
                <a:spcPct val="20000"/>
              </a:spcBef>
              <a:spcAft>
                <a:spcPct val="20000"/>
              </a:spcAft>
              <a:buFontTx/>
              <a:buChar char="•"/>
            </a:pPr>
            <a:r>
              <a:rPr lang="es-ES" dirty="0">
                <a:solidFill>
                  <a:srgbClr val="000000"/>
                </a:solidFill>
              </a:rPr>
              <a:t>Identifique si aún necesita los recursos que creó</a:t>
            </a:r>
          </a:p>
          <a:p>
            <a:pPr marL="1092200" lvl="1" indent="-365760">
              <a:spcBef>
                <a:spcPct val="20000"/>
              </a:spcBef>
              <a:spcAft>
                <a:spcPct val="20000"/>
              </a:spcAft>
              <a:buFontTx/>
              <a:buChar char="•"/>
            </a:pPr>
            <a:r>
              <a:rPr lang="es-ES" dirty="0">
                <a:solidFill>
                  <a:srgbClr val="000000"/>
                </a:solidFill>
              </a:rPr>
              <a:t>Si ha terminado de aprender, puede eliminar el grupo de recursos </a:t>
            </a:r>
          </a:p>
          <a:p>
            <a:pPr marL="635000" indent="-365760">
              <a:spcBef>
                <a:spcPct val="20000"/>
              </a:spcBef>
              <a:spcAft>
                <a:spcPct val="20000"/>
              </a:spcAft>
              <a:buFontTx/>
              <a:buChar char="•"/>
            </a:pPr>
            <a:r>
              <a:rPr lang="es-ES" dirty="0">
                <a:solidFill>
                  <a:srgbClr val="000000"/>
                </a:solidFill>
              </a:rPr>
              <a:t>Puedes modificar tu aplicación para analizar imágenes, incluida la generación de un título descriptivo, la extracción de etiquetas relevantes, la identificación de objetos, la determinación del tipo de imagen y los metadatos, la detección de rostros humanos, marcas conocidas y celebridades, entre otros. Puede encontrar más información sobre el uso del servicio </a:t>
            </a:r>
            <a:r>
              <a:rPr lang="es-ES" dirty="0" err="1">
                <a:solidFill>
                  <a:srgbClr val="000000"/>
                </a:solidFill>
              </a:rPr>
              <a:t>Computer</a:t>
            </a:r>
            <a:r>
              <a:rPr lang="es-ES" dirty="0">
                <a:solidFill>
                  <a:srgbClr val="000000"/>
                </a:solidFill>
              </a:rPr>
              <a:t> </a:t>
            </a:r>
            <a:r>
              <a:rPr lang="es-ES" dirty="0" err="1">
                <a:solidFill>
                  <a:srgbClr val="000000"/>
                </a:solidFill>
              </a:rPr>
              <a:t>Vision</a:t>
            </a:r>
            <a:r>
              <a:rPr lang="es-ES" dirty="0">
                <a:solidFill>
                  <a:srgbClr val="000000"/>
                </a:solidFill>
              </a:rPr>
              <a:t> </a:t>
            </a:r>
            <a:r>
              <a:rPr lang="es-ES" dirty="0">
                <a:solidFill>
                  <a:srgbClr val="000000"/>
                </a:solidFill>
                <a:hlinkClick r:id="rId3"/>
              </a:rPr>
              <a:t>aquí</a:t>
            </a:r>
            <a:r>
              <a:rPr lang="es-ES" dirty="0">
                <a:solidFill>
                  <a:srgbClr val="000000"/>
                </a:solidFill>
              </a:rPr>
              <a:t>
</a:t>
            </a:r>
            <a:r>
              <a:rPr lang="en-US" dirty="0">
                <a:solidFill>
                  <a:srgbClr val="000000"/>
                </a:solidFill>
              </a:rPr>
              <a:t>Con Power Apps, </a:t>
            </a:r>
            <a:r>
              <a:rPr lang="en-US" dirty="0" err="1">
                <a:solidFill>
                  <a:srgbClr val="000000"/>
                </a:solidFill>
              </a:rPr>
              <a:t>puede</a:t>
            </a:r>
            <a:r>
              <a:rPr lang="en-US" dirty="0">
                <a:solidFill>
                  <a:srgbClr val="000000"/>
                </a:solidFill>
              </a:rPr>
              <a:t>:</a:t>
            </a:r>
            <a:endParaRPr lang="en-US" sz="1800" dirty="0">
              <a:solidFill>
                <a:srgbClr val="000000"/>
              </a:solidFill>
            </a:endParaRPr>
          </a:p>
          <a:p>
            <a:pPr marL="1092200" lvl="1" indent="-365760">
              <a:spcBef>
                <a:spcPct val="20000"/>
              </a:spcBef>
              <a:spcAft>
                <a:spcPct val="20000"/>
              </a:spcAft>
              <a:buChar char="•"/>
            </a:pPr>
            <a:r>
              <a:rPr lang="es-ES" dirty="0">
                <a:solidFill>
                  <a:srgbClr val="000000"/>
                </a:solidFill>
              </a:rPr>
              <a:t>Cree una aplicación rápidamente utilizando las habilidades que ya tiene.
Conéctese a los servicios en la nube y a las fuentes de datos que ya está usando.
Comparta sus aplicaciones al instante para que sus compañeros de trabajo puedan usarlas en sus teléfonos y tabletas.</a:t>
            </a:r>
            <a:endParaRPr dirty="0">
              <a:solidFill>
                <a:srgbClr val="000000"/>
              </a:solidFill>
            </a:endParaRPr>
          </a:p>
        </p:txBody>
      </p:sp>
    </p:spTree>
    <p:extLst>
      <p:ext uri="{BB962C8B-B14F-4D97-AF65-F5344CB8AC3E}">
        <p14:creationId xmlns:p14="http://schemas.microsoft.com/office/powerpoint/2010/main" val="13891489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AF275F0F-4BE8-44EE-91B3-733063CB96BD}"/>
              </a:ext>
            </a:extLst>
          </p:cNvPr>
          <p:cNvSpPr txBox="1">
            <a:spLocks/>
          </p:cNvSpPr>
          <p:nvPr/>
        </p:nvSpPr>
        <p:spPr>
          <a:xfrm>
            <a:off x="695400" y="1683907"/>
            <a:ext cx="9865096" cy="2492990"/>
          </a:xfrm>
          <a:prstGeom prst="rect">
            <a:avLst/>
          </a:prstGeo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n-US" dirty="0"/>
              <a:t>¡Gracias! 
</a:t>
            </a:r>
          </a:p>
          <a:p>
            <a:r>
              <a:rPr lang="es-ES" dirty="0">
                <a:hlinkClick r:id="rId2"/>
              </a:rPr>
              <a:t>¡Háganos saber sus comentarios sobre este taller!</a:t>
            </a:r>
            <a:r>
              <a:rPr lang="es-ES" dirty="0"/>
              <a:t>
</a:t>
            </a:r>
            <a:endParaRPr lang="en-US"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1661993"/>
          </a:xfrm>
        </p:spPr>
        <p:txBody>
          <a:bodyPr anchor="t"/>
          <a:lstStyle>
            <a:lvl1pPr>
              <a:defRPr>
                <a:solidFill>
                  <a:schemeClr val="tx1"/>
                </a:solidFill>
              </a:defRPr>
            </a:lvl1pPr>
          </a:lstStyle>
          <a:p>
            <a:r>
              <a:rPr lang="en-US" dirty="0" err="1"/>
              <a:t>Objetivos</a:t>
            </a:r>
            <a:r>
              <a:rPr lang="en-US" dirty="0"/>
              <a:t> de </a:t>
            </a:r>
            <a:r>
              <a:rPr lang="en-US" dirty="0" err="1"/>
              <a:t>aprendizaje</a:t>
            </a:r>
            <a:r>
              <a:rPr lang="en-US" dirty="0"/>
              <a:t>
</a:t>
            </a:r>
          </a:p>
        </p:txBody>
      </p:sp>
      <p:sp>
        <p:nvSpPr>
          <p:cNvPr id="3" name="Subtitle"/>
          <p:cNvSpPr>
            <a:spLocks noGrp="1"/>
          </p:cNvSpPr>
          <p:nvPr>
            <p:ph type="body" sz="quarter" idx="11"/>
          </p:nvPr>
        </p:nvSpPr>
        <p:spPr>
          <a:xfrm>
            <a:off x="4439816" y="2300494"/>
            <a:ext cx="3888432" cy="2579168"/>
          </a:xfrm>
        </p:spPr>
        <p:txBody>
          <a:bodyPr anchor="t"/>
          <a:lstStyle>
            <a:lvl1pPr marL="231775" indent="-231775">
              <a:spcAft>
                <a:spcPts val="600"/>
              </a:spcAft>
              <a:buFont typeface="Wingdings" panose="05000000000000000000" pitchFamily="2" charset="2"/>
              <a:buChar char=""/>
              <a:defRPr/>
            </a:lvl1pPr>
          </a:lstStyle>
          <a:p>
            <a:pPr lvl="1"/>
            <a:r>
              <a:rPr lang="es-ES" dirty="0">
                <a:solidFill>
                  <a:srgbClr val="24292F"/>
                </a:solidFill>
                <a:latin typeface="-apple-system"/>
              </a:rPr>
              <a:t>Qué es la retinopatía diabética</a:t>
            </a:r>
            <a:r>
              <a:rPr lang="en-US" b="0" i="0" dirty="0">
                <a:solidFill>
                  <a:srgbClr val="24292F"/>
                </a:solidFill>
                <a:effectLst/>
                <a:latin typeface="-apple-system"/>
              </a:rPr>
              <a:t>?</a:t>
            </a:r>
          </a:p>
          <a:p>
            <a:pPr lvl="2"/>
            <a:endParaRPr lang="en-US" sz="1800" dirty="0">
              <a:solidFill>
                <a:srgbClr val="24292F"/>
              </a:solidFill>
              <a:latin typeface="-apple-system"/>
            </a:endParaRPr>
          </a:p>
          <a:p>
            <a:pPr lvl="2"/>
            <a:r>
              <a:rPr lang="es-ES" sz="1800" dirty="0">
                <a:solidFill>
                  <a:srgbClr val="24292F"/>
                </a:solidFill>
                <a:latin typeface="-apple-system"/>
              </a:rPr>
              <a:t>No hay síntomas o solo problemas leves de visión al principio. </a:t>
            </a:r>
          </a:p>
          <a:p>
            <a:pPr lvl="2"/>
            <a:endParaRPr lang="en-US" sz="1800" b="0" i="0" dirty="0">
              <a:solidFill>
                <a:srgbClr val="24292F"/>
              </a:solidFill>
              <a:effectLst/>
              <a:latin typeface="-apple-system"/>
            </a:endParaRPr>
          </a:p>
          <a:p>
            <a:pPr lvl="2"/>
            <a:r>
              <a:rPr lang="es-ES" sz="1800" dirty="0">
                <a:solidFill>
                  <a:srgbClr val="24292F"/>
                </a:solidFill>
                <a:latin typeface="-apple-system"/>
              </a:rPr>
              <a:t>Puede conducir a la ceguera. </a:t>
            </a:r>
          </a:p>
          <a:p>
            <a:pPr lvl="2"/>
            <a:endParaRPr lang="en-US" sz="1800" b="0" i="0" dirty="0">
              <a:solidFill>
                <a:srgbClr val="24292F"/>
              </a:solidFill>
              <a:effectLst/>
              <a:latin typeface="-apple-system"/>
            </a:endParaRPr>
          </a:p>
          <a:p>
            <a:pPr lvl="2"/>
            <a:r>
              <a:rPr lang="en-US" sz="1800" dirty="0">
                <a:solidFill>
                  <a:srgbClr val="24292F"/>
                </a:solidFill>
                <a:latin typeface="-apple-system"/>
              </a:rPr>
              <a:t>Examen </a:t>
            </a:r>
            <a:r>
              <a:rPr lang="en-US" sz="1800" dirty="0" err="1">
                <a:solidFill>
                  <a:srgbClr val="24292F"/>
                </a:solidFill>
                <a:latin typeface="-apple-system"/>
              </a:rPr>
              <a:t>anual</a:t>
            </a:r>
            <a:r>
              <a:rPr lang="en-US" sz="1800" dirty="0">
                <a:solidFill>
                  <a:srgbClr val="24292F"/>
                </a:solidFill>
                <a:latin typeface="-apple-system"/>
              </a:rPr>
              <a:t> de la vista </a:t>
            </a:r>
            <a:endParaRPr dirty="0"/>
          </a:p>
        </p:txBody>
      </p:sp>
      <p:pic>
        <p:nvPicPr>
          <p:cNvPr id="5" name="图片 4">
            <a:extLst>
              <a:ext uri="{FF2B5EF4-FFF2-40B4-BE49-F238E27FC236}">
                <a16:creationId xmlns:a16="http://schemas.microsoft.com/office/drawing/2014/main" id="{FC560C5E-2F24-40C4-95CF-8FFE45C2B639}"/>
              </a:ext>
            </a:extLst>
          </p:cNvPr>
          <p:cNvPicPr>
            <a:picLocks noChangeAspect="1"/>
          </p:cNvPicPr>
          <p:nvPr/>
        </p:nvPicPr>
        <p:blipFill>
          <a:blip r:embed="rId3"/>
          <a:stretch>
            <a:fillRect/>
          </a:stretch>
        </p:blipFill>
        <p:spPr>
          <a:xfrm>
            <a:off x="8485931" y="2132856"/>
            <a:ext cx="3152902" cy="4507077"/>
          </a:xfrm>
          <a:prstGeom prst="rect">
            <a:avLst/>
          </a:prstGeom>
        </p:spPr>
      </p:pic>
    </p:spTree>
    <p:extLst>
      <p:ext uri="{BB962C8B-B14F-4D97-AF65-F5344CB8AC3E}">
        <p14:creationId xmlns:p14="http://schemas.microsoft.com/office/powerpoint/2010/main" val="427687284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309812"/>
            <a:ext cx="3182027" cy="548640"/>
          </a:xfrm>
        </p:spPr>
        <p:txBody>
          <a:bodyPr anchor="t"/>
          <a:lstStyle>
            <a:lvl1pPr>
              <a:defRPr>
                <a:solidFill>
                  <a:schemeClr val="tx1"/>
                </a:solidFill>
              </a:defRPr>
            </a:lvl1pPr>
          </a:lstStyle>
          <a:p>
            <a:r>
              <a:rPr lang="en-US"/>
              <a:t>Agenda</a:t>
            </a:r>
          </a:p>
        </p:txBody>
      </p:sp>
      <p:sp>
        <p:nvSpPr>
          <p:cNvPr id="3" name="Subtitle"/>
          <p:cNvSpPr>
            <a:spLocks noGrp="1"/>
          </p:cNvSpPr>
          <p:nvPr>
            <p:ph type="body" sz="quarter" idx="11"/>
          </p:nvPr>
        </p:nvSpPr>
        <p:spPr>
          <a:xfrm>
            <a:off x="4356100" y="2309812"/>
            <a:ext cx="7253288" cy="4038029"/>
          </a:xfrm>
        </p:spPr>
        <p:txBody>
          <a:bodyPr anchor="t"/>
          <a:lstStyle>
            <a:lvl1pPr marL="231775" indent="-231775">
              <a:spcAft>
                <a:spcPts val="600"/>
              </a:spcAft>
              <a:buFont typeface="Wingdings" panose="05000000000000000000" pitchFamily="2" charset="2"/>
              <a:buChar char=""/>
              <a:defRPr/>
            </a:lvl1pPr>
          </a:lstStyle>
          <a:p>
            <a:pPr lvl="1"/>
            <a:r>
              <a:rPr lang="en-US" dirty="0" err="1"/>
              <a:t>Presentaxión</a:t>
            </a:r>
            <a:r>
              <a:rPr lang="en-US" dirty="0"/>
              <a:t> y </a:t>
            </a:r>
            <a:r>
              <a:rPr lang="en-US" dirty="0" err="1"/>
              <a:t>objetivos</a:t>
            </a:r>
            <a:r>
              <a:rPr lang="en-US" dirty="0"/>
              <a:t> </a:t>
            </a:r>
            <a:r>
              <a:rPr lang="en-US" dirty="0" err="1"/>
              <a:t>introductorios</a:t>
            </a:r>
            <a:r>
              <a:rPr lang="en-US" dirty="0"/>
              <a:t> 
¿</a:t>
            </a:r>
            <a:r>
              <a:rPr lang="es-ES" dirty="0"/>
              <a:t>Cómo funciona la clasificación de imágenes de Azure</a:t>
            </a:r>
            <a:r>
              <a:rPr lang="en-US" dirty="0"/>
              <a:t>?</a:t>
            </a:r>
            <a:endParaRPr dirty="0"/>
          </a:p>
          <a:p>
            <a:pPr lvl="2"/>
            <a:r>
              <a:rPr lang="es-MX" dirty="0"/>
              <a:t>Ejercicio</a:t>
            </a:r>
            <a:r>
              <a:rPr dirty="0"/>
              <a:t> - </a:t>
            </a:r>
            <a:r>
              <a:rPr lang="es-ES" dirty="0"/>
              <a:t>Crear una solución de clasificación de imágenes</a:t>
            </a:r>
            <a:endParaRPr lang="en-US" dirty="0"/>
          </a:p>
          <a:p>
            <a:pPr lvl="3"/>
            <a:r>
              <a:rPr lang="en-US" dirty="0"/>
              <a:t>Hito 1 - </a:t>
            </a:r>
            <a:r>
              <a:rPr lang="es-ES" dirty="0"/>
              <a:t>Construcción de proyectos de </a:t>
            </a:r>
            <a:r>
              <a:rPr lang="es-ES" dirty="0" err="1"/>
              <a:t>Custom</a:t>
            </a:r>
            <a:r>
              <a:rPr lang="es-ES" dirty="0"/>
              <a:t> </a:t>
            </a:r>
            <a:r>
              <a:rPr lang="es-ES" dirty="0" err="1"/>
              <a:t>Vision</a:t>
            </a:r>
            <a:endParaRPr lang="en-US" dirty="0"/>
          </a:p>
          <a:p>
            <a:pPr lvl="3"/>
            <a:r>
              <a:rPr lang="en-US" dirty="0"/>
              <a:t>Hito 2 - </a:t>
            </a:r>
            <a:r>
              <a:rPr lang="es-ES" dirty="0"/>
              <a:t>Probar el modelo y generar un enlace de </a:t>
            </a:r>
            <a:r>
              <a:rPr lang="en-US" dirty="0"/>
              <a:t>Custom Vision</a:t>
            </a:r>
          </a:p>
          <a:p>
            <a:pPr lvl="1"/>
            <a:r>
              <a:rPr lang="en-US" dirty="0"/>
              <a:t>¿Por </a:t>
            </a:r>
            <a:r>
              <a:rPr lang="en-US" dirty="0" err="1"/>
              <a:t>qué</a:t>
            </a:r>
            <a:r>
              <a:rPr lang="en-US" dirty="0"/>
              <a:t> Power Apps?</a:t>
            </a:r>
          </a:p>
          <a:p>
            <a:pPr lvl="2"/>
            <a:r>
              <a:rPr lang="en-US" dirty="0" err="1"/>
              <a:t>Ejercicio</a:t>
            </a:r>
            <a:r>
              <a:rPr lang="en-US" dirty="0"/>
              <a:t> - </a:t>
            </a:r>
            <a:r>
              <a:rPr lang="es-ES" dirty="0"/>
              <a:t>Crea tu primera aplicación en </a:t>
            </a:r>
            <a:r>
              <a:rPr lang="en-US" dirty="0"/>
              <a:t>Power Apps</a:t>
            </a:r>
          </a:p>
          <a:p>
            <a:pPr lvl="3"/>
            <a:r>
              <a:rPr lang="en-US" dirty="0"/>
              <a:t>Hito 3 - </a:t>
            </a:r>
            <a:r>
              <a:rPr lang="en-US" dirty="0" err="1"/>
              <a:t>Diseño</a:t>
            </a:r>
            <a:r>
              <a:rPr lang="en-US" dirty="0"/>
              <a:t> de  Power App</a:t>
            </a:r>
          </a:p>
          <a:p>
            <a:pPr lvl="3"/>
            <a:r>
              <a:rPr lang="en-US" dirty="0"/>
              <a:t>Hito 4- </a:t>
            </a:r>
            <a:r>
              <a:rPr lang="es-ES" dirty="0"/>
              <a:t>Vincular el modelo de </a:t>
            </a:r>
            <a:r>
              <a:rPr lang="es-ES" dirty="0" err="1"/>
              <a:t>Custom</a:t>
            </a:r>
            <a:r>
              <a:rPr lang="es-ES" dirty="0"/>
              <a:t> </a:t>
            </a:r>
            <a:r>
              <a:rPr lang="es-ES" dirty="0" err="1"/>
              <a:t>Vision</a:t>
            </a:r>
            <a:r>
              <a:rPr lang="es-ES" dirty="0"/>
              <a:t> y </a:t>
            </a:r>
            <a:r>
              <a:rPr lang="es-ES" dirty="0" err="1"/>
              <a:t>Power</a:t>
            </a:r>
            <a:r>
              <a:rPr lang="es-ES" dirty="0"/>
              <a:t> App</a:t>
            </a:r>
            <a:endParaRPr lang="en-US" dirty="0"/>
          </a:p>
          <a:p>
            <a:pPr lvl="3"/>
            <a:r>
              <a:rPr lang="en-US" dirty="0"/>
              <a:t>Hito 5 - </a:t>
            </a:r>
            <a:r>
              <a:rPr lang="es-ES" dirty="0"/>
              <a:t>Prueba de precisión de la aplicación con nuevas entradas</a:t>
            </a:r>
            <a:endParaRPr dirty="0"/>
          </a:p>
          <a:p>
            <a:pPr lvl="1"/>
            <a:r>
              <a:rPr lang="en-US" dirty="0" err="1"/>
              <a:t>Resumen</a:t>
            </a:r>
            <a:r>
              <a:rPr lang="en-US" dirty="0"/>
              <a:t> </a:t>
            </a:r>
          </a:p>
          <a:p>
            <a:pPr lvl="1"/>
            <a:r>
              <a:rPr lang="en-US" dirty="0" err="1"/>
              <a:t>Próximos</a:t>
            </a:r>
            <a:r>
              <a:rPr lang="en-US" dirty="0"/>
              <a:t> pasos
Q&amp;A</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hasCustomPrompt="1"/>
          </p:nvPr>
        </p:nvSpPr>
        <p:spPr>
          <a:xfrm>
            <a:off x="585216" y="2537210"/>
            <a:ext cx="6882384" cy="997196"/>
          </a:xfrm>
        </p:spPr>
        <p:txBody>
          <a:bodyPr wrap="square" lIns="0" tIns="0" rIns="0" bIns="0" anchor="b" anchorCtr="0">
            <a:spAutoFit/>
          </a:bodyPr>
          <a:lstStyle>
            <a:lvl1pPr algn="l" defTabSz="932742" rtl="0" eaLnBrk="1" latinLnBrk="0" hangingPunct="1">
              <a:lnSpc>
                <a:spcPct val="90000"/>
              </a:lnSpc>
              <a:spcBef>
                <a:spcPct val="0"/>
              </a:spcBef>
              <a:buNone/>
              <a:defRPr lang="en-US" sz="3600" b="0" kern="1200" cap="none" spc="-50" baseline="0">
                <a:ln w="3175">
                  <a:noFill/>
                </a:ln>
                <a:solidFill>
                  <a:schemeClr val="tx1"/>
                </a:solidFill>
                <a:effectLst/>
                <a:latin typeface="+mj-lt"/>
                <a:ea typeface="+mn-ea"/>
                <a:cs typeface="Segoe UI" pitchFamily="34" charset="0"/>
              </a:defRPr>
            </a:lvl1pPr>
          </a:lstStyle>
          <a:p>
            <a:r>
              <a:rPr lang="es-ES" dirty="0"/>
              <a:t>Cómo funciona la clasificación de imágenes de Azure</a:t>
            </a:r>
            <a:r>
              <a:rPr lang="en-US" dirty="0"/>
              <a:t>?</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n-US" dirty="0" err="1"/>
              <a:t>Comprender</a:t>
            </a:r>
            <a:r>
              <a:rPr lang="en-US" dirty="0"/>
              <a:t> la </a:t>
            </a:r>
            <a:r>
              <a:rPr lang="en-US" dirty="0" err="1"/>
              <a:t>clasificación</a:t>
            </a:r>
            <a:r>
              <a:rPr lang="en-US" dirty="0"/>
              <a:t>
</a:t>
            </a:r>
          </a:p>
        </p:txBody>
      </p:sp>
      <p:sp>
        <p:nvSpPr>
          <p:cNvPr id="3" name="Subtitle"/>
          <p:cNvSpPr>
            <a:spLocks noGrp="1"/>
          </p:cNvSpPr>
          <p:nvPr>
            <p:ph sz="quarter" idx="10"/>
          </p:nvPr>
        </p:nvSpPr>
        <p:spPr>
          <a:xfrm>
            <a:off x="584200" y="1435100"/>
            <a:ext cx="11018838" cy="1378839"/>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Puede usar una técnica de clasificación de aprendizaje automático para predecir a qué categoría o clase pertenece algo.
</a:t>
            </a:r>
            <a:endParaRPr dirty="0"/>
          </a:p>
        </p:txBody>
      </p:sp>
      <p:pic>
        <p:nvPicPr>
          <p:cNvPr id="4" name="New picture" descr="Training a classification model with flower measurements as features and species as classes"/>
          <p:cNvPicPr/>
          <p:nvPr/>
        </p:nvPicPr>
        <p:blipFill>
          <a:blip r:embed="rId3"/>
          <a:stretch>
            <a:fillRect/>
          </a:stretch>
        </p:blipFill>
        <p:spPr>
          <a:xfrm>
            <a:off x="707967" y="2517013"/>
            <a:ext cx="4984866" cy="4112514"/>
          </a:xfrm>
          <a:prstGeom prst="rect">
            <a:avLst/>
          </a:prstGeom>
        </p:spPr>
      </p:pic>
      <p:pic>
        <p:nvPicPr>
          <p:cNvPr id="5" name="New picture" descr="Classifying a flower based on measurements as features and species as classes"/>
          <p:cNvPicPr/>
          <p:nvPr/>
        </p:nvPicPr>
        <p:blipFill>
          <a:blip r:embed="rId4"/>
          <a:stretch>
            <a:fillRect/>
          </a:stretch>
        </p:blipFill>
        <p:spPr>
          <a:xfrm>
            <a:off x="6769100" y="3639820"/>
            <a:ext cx="4445000" cy="1866900"/>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1107996"/>
          </a:xfrm>
        </p:spPr>
        <p:txBody>
          <a:bodyPr/>
          <a:lstStyle>
            <a:lvl1pPr>
              <a:defRPr>
                <a:solidFill>
                  <a:schemeClr val="tx1"/>
                </a:solidFill>
              </a:defRPr>
            </a:lvl1pPr>
          </a:lstStyle>
          <a:p>
            <a:r>
              <a:rPr lang="es-ES" dirty="0"/>
              <a:t>Comprender la clasificación de imágenes
</a:t>
            </a:r>
            <a:endParaRPr lang="en-US" dirty="0"/>
          </a:p>
        </p:txBody>
      </p:sp>
      <p:sp>
        <p:nvSpPr>
          <p:cNvPr id="3" name="Subtitle"/>
          <p:cNvSpPr>
            <a:spLocks noGrp="1"/>
          </p:cNvSpPr>
          <p:nvPr>
            <p:ph sz="quarter" idx="10"/>
          </p:nvPr>
        </p:nvSpPr>
        <p:spPr>
          <a:xfrm>
            <a:off x="584200" y="1435100"/>
            <a:ext cx="11018838" cy="1292662"/>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MX" i="1" dirty="0"/>
              <a:t>La clasificación de imágenes</a:t>
            </a:r>
            <a:r>
              <a:rPr dirty="0"/>
              <a:t> </a:t>
            </a:r>
            <a:r>
              <a:rPr lang="es-ES" dirty="0"/>
              <a:t>es una técnica de aprendizaje automático en la que el objeto que se clasifica es una imagen, como una fotografía.</a:t>
            </a:r>
            <a:endParaRPr dirty="0"/>
          </a:p>
        </p:txBody>
      </p:sp>
      <p:pic>
        <p:nvPicPr>
          <p:cNvPr id="4" name="New picture" descr="Classifying photos based on pixels as features and fruit as classes"/>
          <p:cNvPicPr/>
          <p:nvPr/>
        </p:nvPicPr>
        <p:blipFill>
          <a:blip r:embed="rId3"/>
          <a:stretch>
            <a:fillRect/>
          </a:stretch>
        </p:blipFill>
        <p:spPr>
          <a:xfrm>
            <a:off x="2921000" y="3341370"/>
            <a:ext cx="6350000" cy="2463800"/>
          </a:xfrm>
          <a:prstGeom prst="rect">
            <a:avLst/>
          </a:prstGeom>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a:xfrm>
            <a:off x="588263" y="457200"/>
            <a:ext cx="11018520" cy="728091"/>
          </a:xfrm>
        </p:spPr>
        <p:txBody>
          <a:bodyPr/>
          <a:lstStyle>
            <a:lvl1pPr>
              <a:defRPr>
                <a:solidFill>
                  <a:schemeClr val="tx1"/>
                </a:solidFill>
              </a:defRPr>
            </a:lvl1pPr>
          </a:lstStyle>
          <a:p>
            <a:r>
              <a:rPr lang="es-ES" dirty="0"/>
              <a:t>Usos de la clasificación de imágenes
</a:t>
            </a:r>
            <a:endParaRPr lang="en-US" dirty="0"/>
          </a:p>
        </p:txBody>
      </p:sp>
      <p:sp>
        <p:nvSpPr>
          <p:cNvPr id="3" name="Subtitle"/>
          <p:cNvSpPr>
            <a:spLocks noGrp="1"/>
          </p:cNvSpPr>
          <p:nvPr>
            <p:ph sz="quarter" idx="10"/>
          </p:nvPr>
        </p:nvSpPr>
        <p:spPr>
          <a:xfrm>
            <a:off x="586581" y="1217573"/>
            <a:ext cx="11018838" cy="861774"/>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r>
              <a:rPr lang="es-ES" dirty="0"/>
              <a:t>Algunos usos potenciales para la clasificación de imágenes podrían incluir</a:t>
            </a:r>
            <a:r>
              <a:rPr dirty="0"/>
              <a:t>:</a:t>
            </a:r>
          </a:p>
        </p:txBody>
      </p:sp>
      <p:sp>
        <p:nvSpPr>
          <p:cNvPr id="4" name="New shape"/>
          <p:cNvSpPr/>
          <p:nvPr/>
        </p:nvSpPr>
        <p:spPr>
          <a:xfrm>
            <a:off x="592017" y="2079347"/>
            <a:ext cx="10972800" cy="280692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marL="635000" indent="-365760">
              <a:spcBef>
                <a:spcPct val="20000"/>
              </a:spcBef>
              <a:spcAft>
                <a:spcPct val="20000"/>
              </a:spcAft>
              <a:buChar char="•"/>
            </a:pPr>
            <a:r>
              <a:rPr lang="es-MX" dirty="0">
                <a:solidFill>
                  <a:srgbClr val="000000"/>
                </a:solidFill>
              </a:rPr>
              <a:t>Identificación del producto </a:t>
            </a:r>
            <a:r>
              <a:rPr sz="1800" dirty="0">
                <a:solidFill>
                  <a:srgbClr val="000000"/>
                </a:solidFill>
              </a:rPr>
              <a:t>- </a:t>
            </a:r>
            <a:r>
              <a:rPr lang="es-ES" dirty="0">
                <a:solidFill>
                  <a:srgbClr val="000000"/>
                </a:solidFill>
              </a:rPr>
              <a:t>Realizar búsquedas visuales de productos específicos en búsquedas en línea o incluso, en la tienda utilizando un dispositivo móvil.
</a:t>
            </a:r>
            <a:r>
              <a:rPr lang="es-MX" dirty="0">
                <a:solidFill>
                  <a:srgbClr val="000000"/>
                </a:solidFill>
              </a:rPr>
              <a:t>Investigación de desastres </a:t>
            </a:r>
            <a:r>
              <a:rPr sz="1800" dirty="0">
                <a:solidFill>
                  <a:srgbClr val="000000"/>
                </a:solidFill>
              </a:rPr>
              <a:t>- </a:t>
            </a:r>
            <a:r>
              <a:rPr lang="es-ES" dirty="0">
                <a:solidFill>
                  <a:srgbClr val="000000"/>
                </a:solidFill>
              </a:rPr>
              <a:t>Evaluar la infraestructura clave para los principales esfuerzos de preparación para desastres. Por ejemplo, las imágenes de vigilancia aérea pueden mostrar puentes y clasificarlos como tales. Cualquier cosa clasificada como un puente podría ser marcada para la preparación e investigación de emergencia.
</a:t>
            </a:r>
            <a:r>
              <a:rPr lang="es-MX" dirty="0">
                <a:solidFill>
                  <a:srgbClr val="000000"/>
                </a:solidFill>
              </a:rPr>
              <a:t>Diagnóstico médico: la evaluación de imágenes de dispositivos de rayos X o resonancia magnética podría clasificar rápidamente problemas específicos encontrados como tumores cancerosos o muchas otras afecciones médicas relacionadas con el diagnóstico por imágenes médicas.</a:t>
            </a:r>
            <a:r>
              <a:rPr sz="1800" dirty="0">
                <a:solidFill>
                  <a:srgbClr val="000000"/>
                </a:solidFill>
              </a:rPr>
              <a:t>.</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5.0.9"/>
  <p:tag name="AS_OS" val="Microsoft Windows NT 10.0.14393.0"/>
  <p:tag name="AS_RELEASE_DATE" val="2020.11.14"/>
  <p:tag name="AS_TITLE" val="Aspose.Slides for .NET Standard 2.0"/>
  <p:tag name="AS_VERSION" val="20.11"/>
</p:tagLst>
</file>

<file path=ppt/theme/theme1.xml><?xml version="1.0" encoding="utf-8"?>
<a:theme xmlns:a="http://schemas.openxmlformats.org/drawingml/2006/main" name="Microsoft_Learn_White_Template">
  <a:themeElements>
    <a:clrScheme name="MBAS_Light">
      <a:dk1>
        <a:srgbClr val="000000"/>
      </a:dk1>
      <a:lt1>
        <a:srgbClr val="FFFFFF"/>
      </a:lt1>
      <a:dk2>
        <a:srgbClr val="243A5E"/>
      </a:dk2>
      <a:lt2>
        <a:srgbClr val="E6E6E6"/>
      </a:lt2>
      <a:accent1>
        <a:srgbClr val="0078D4"/>
      </a:accent1>
      <a:accent2>
        <a:srgbClr val="243A5E"/>
      </a:accent2>
      <a:accent3>
        <a:srgbClr val="D83B01"/>
      </a:accent3>
      <a:accent4>
        <a:srgbClr val="FF9349"/>
      </a:accent4>
      <a:accent5>
        <a:srgbClr val="8661C5"/>
      </a:accent5>
      <a:accent6>
        <a:srgbClr val="737373"/>
      </a:accent6>
      <a:hlink>
        <a:srgbClr val="0078D4"/>
      </a:hlink>
      <a:folHlink>
        <a:srgbClr val="0078D4"/>
      </a:folHlink>
    </a:clrScheme>
    <a:fontScheme name="Microsoft 2019 Brand Templates">
      <a:majorFont>
        <a:latin typeface="Segoe UI Semibold"/>
        <a:ea typeface="Arial" pitchFamily="34" charset="0"/>
        <a:cs typeface="Arial" pitchFamily="34" charset="0"/>
      </a:majorFont>
      <a:minorFont>
        <a:latin typeface="Segoe UI"/>
        <a:ea typeface="Arial" pitchFamily="34" charset="0"/>
        <a:cs typeface="Arial" pitchFamily="34" charset="0"/>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extLst>
    <a:ext uri="{05A4C25C-085E-4340-85A3-A5531E510DB2}">
      <thm15:themeFamily xmlns:thm15="http://schemas.microsoft.com/office/thememl/2012/main" name="MS_Learn_Template_v04.potx" id="{F8D8902F-40E6-438A-BE83-E6CF85ED3C26}" vid="{D5E28E8F-F1B1-4D78-9457-864A2A7808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47C4A1506E0E646866143930FCD0B26" ma:contentTypeVersion="8" ma:contentTypeDescription="Create a new document." ma:contentTypeScope="" ma:versionID="66b20ff2d211d59deb1ef66338668a0d">
  <xsd:schema xmlns:xsd="http://www.w3.org/2001/XMLSchema" xmlns:xs="http://www.w3.org/2001/XMLSchema" xmlns:p="http://schemas.microsoft.com/office/2006/metadata/properties" xmlns:ns3="b4216578-ed59-4065-b69d-32b6ba338098" xmlns:ns4="260880ec-9234-4fb9-9682-aa6baacc01f7" targetNamespace="http://schemas.microsoft.com/office/2006/metadata/properties" ma:root="true" ma:fieldsID="1747407f334f54ceccf9f8395ed9b3ab" ns3:_="" ns4:_="">
    <xsd:import namespace="b4216578-ed59-4065-b69d-32b6ba338098"/>
    <xsd:import namespace="260880ec-9234-4fb9-9682-aa6baacc01f7"/>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216578-ed59-4065-b69d-32b6ba338098"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60880ec-9234-4fb9-9682-aa6baacc01f7"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592E387-B730-4720-9D5C-2B92CE838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4216578-ed59-4065-b69d-32b6ba338098"/>
    <ds:schemaRef ds:uri="260880ec-9234-4fb9-9682-aa6baacc01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471312-C178-4A05-9279-E99A188B4359}">
  <ds:schemaRefs>
    <ds:schemaRef ds:uri="http://schemas.microsoft.com/sharepoint/v3/contenttype/forms"/>
  </ds:schemaRefs>
</ds:datastoreItem>
</file>

<file path=customXml/itemProps3.xml><?xml version="1.0" encoding="utf-8"?>
<ds:datastoreItem xmlns:ds="http://schemas.openxmlformats.org/officeDocument/2006/customXml" ds:itemID="{0A9D39D9-36E1-4AA3-92C6-EEC0DB691A97}">
  <ds:schemaRefs>
    <ds:schemaRef ds:uri="http://purl.org/dc/dcmitype/"/>
    <ds:schemaRef ds:uri="http://schemas.microsoft.com/office/infopath/2007/PartnerControls"/>
    <ds:schemaRef ds:uri="http://purl.org/dc/elements/1.1/"/>
    <ds:schemaRef ds:uri="http://schemas.microsoft.com/office/2006/metadata/properties"/>
    <ds:schemaRef ds:uri="b4216578-ed59-4065-b69d-32b6ba338098"/>
    <ds:schemaRef ds:uri="http://purl.org/dc/terms/"/>
    <ds:schemaRef ds:uri="http://schemas.microsoft.com/office/2006/documentManagement/types"/>
    <ds:schemaRef ds:uri="http://schemas.openxmlformats.org/package/2006/metadata/core-properties"/>
    <ds:schemaRef ds:uri="260880ec-9234-4fb9-9682-aa6baacc01f7"/>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840</TotalTime>
  <Words>3710</Words>
  <Application>Microsoft Office PowerPoint</Application>
  <PresentationFormat>Panorámica</PresentationFormat>
  <Paragraphs>263</Paragraphs>
  <Slides>36</Slides>
  <Notes>35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36</vt:i4>
      </vt:variant>
    </vt:vector>
  </HeadingPairs>
  <TitlesOfParts>
    <vt:vector size="44" baseType="lpstr">
      <vt:lpstr>-apple-system</vt:lpstr>
      <vt:lpstr>Arial</vt:lpstr>
      <vt:lpstr>Calibri</vt:lpstr>
      <vt:lpstr>Consolas</vt:lpstr>
      <vt:lpstr>Segoe UI</vt:lpstr>
      <vt:lpstr>Segoe UI Semibold</vt:lpstr>
      <vt:lpstr>Wingdings</vt:lpstr>
      <vt:lpstr>Microsoft_Learn_White_Template</vt:lpstr>
      <vt:lpstr>Integrating Custom Vision with Power Apps for Diabetic Retinopathy Detection</vt:lpstr>
      <vt:lpstr>Prerrequisitos
</vt:lpstr>
      <vt:lpstr>Objetivos de aprendizaje
</vt:lpstr>
      <vt:lpstr>Objetivos de aprendizaje
</vt:lpstr>
      <vt:lpstr>Agenda</vt:lpstr>
      <vt:lpstr>Cómo funciona la clasificación de imágenes de Azure?</vt:lpstr>
      <vt:lpstr>Comprender la clasificación
</vt:lpstr>
      <vt:lpstr>Comprender la clasificación de imágenes
</vt:lpstr>
      <vt:lpstr>Usos de la clasificación de imágenes
</vt:lpstr>
      <vt:lpstr>Introducción a la clasificación de imágenes en Azure
</vt:lpstr>
      <vt:lpstr>Entrenamiento de modelos
</vt:lpstr>
      <vt:lpstr>Evaluación de modelos
</vt:lpstr>
      <vt:lpstr>Uso del modelo para la predicción
</vt:lpstr>
      <vt:lpstr>Ejercicio</vt:lpstr>
      <vt:lpstr>Ejercicio</vt:lpstr>
      <vt:lpstr>Introducción a Power Apps
</vt:lpstr>
      <vt:lpstr>Introducción a Power Apps
</vt:lpstr>
      <vt:lpstr>Microsoft Dataverse
</vt:lpstr>
      <vt:lpstr>Bloques de creación de Power Apps
</vt:lpstr>
      <vt:lpstr>Página principal de Power Apps
</vt:lpstr>
      <vt:lpstr>Power Apps Studio</vt:lpstr>
      <vt:lpstr>Power Apps Mobile</vt:lpstr>
      <vt:lpstr>Ejercicio</vt:lpstr>
      <vt:lpstr>Ejercicio</vt:lpstr>
      <vt:lpstr>Comprobación de conocimientos
</vt:lpstr>
      <vt:lpstr>Pregunta 1
</vt:lpstr>
      <vt:lpstr>Pregunta 1
</vt:lpstr>
      <vt:lpstr>Pregunta 2</vt:lpstr>
      <vt:lpstr>Pregunta 2</vt:lpstr>
      <vt:lpstr>Pregunta 3</vt:lpstr>
      <vt:lpstr>Pregunta 3</vt:lpstr>
      <vt:lpstr>Resumen</vt:lpstr>
      <vt:lpstr>Resumen</vt:lpstr>
      <vt:lpstr>Próximos pasos
</vt:lpstr>
      <vt:lpstr>Próximos pasos
</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viviana</dc:creator>
  <cp:lastModifiedBy>paco.mgh@studentambassadors.com</cp:lastModifiedBy>
  <cp:revision>8</cp:revision>
  <cp:lastPrinted>2022-02-07T12:39:14Z</cp:lastPrinted>
  <dcterms:created xsi:type="dcterms:W3CDTF">2022-02-07T12:39:14Z</dcterms:created>
  <dcterms:modified xsi:type="dcterms:W3CDTF">2022-12-14T02:26:07Z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0x010100B47C4A1506E0E646866143930FCD0B26</vt:lpwstr>
  </property>
</Properties>
</file>