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omments/modernComment_134_0.xml" ContentType="application/vnd.ms-powerpoint.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45"/>
  </p:notesMasterIdLst>
  <p:sldIdLst>
    <p:sldId id="258" r:id="rId5"/>
    <p:sldId id="260" r:id="rId6"/>
    <p:sldId id="262" r:id="rId7"/>
    <p:sldId id="264" r:id="rId8"/>
    <p:sldId id="266" r:id="rId9"/>
    <p:sldId id="270" r:id="rId10"/>
    <p:sldId id="272" r:id="rId11"/>
    <p:sldId id="274" r:id="rId12"/>
    <p:sldId id="276" r:id="rId13"/>
    <p:sldId id="278" r:id="rId14"/>
    <p:sldId id="280" r:id="rId15"/>
    <p:sldId id="282" r:id="rId16"/>
    <p:sldId id="284" r:id="rId17"/>
    <p:sldId id="286" r:id="rId18"/>
    <p:sldId id="288" r:id="rId19"/>
    <p:sldId id="290" r:id="rId20"/>
    <p:sldId id="292" r:id="rId21"/>
    <p:sldId id="294" r:id="rId22"/>
    <p:sldId id="296" r:id="rId23"/>
    <p:sldId id="298" r:id="rId24"/>
    <p:sldId id="300" r:id="rId25"/>
    <p:sldId id="302" r:id="rId26"/>
    <p:sldId id="304" r:id="rId27"/>
    <p:sldId id="306" r:id="rId28"/>
    <p:sldId id="308" r:id="rId29"/>
    <p:sldId id="310" r:id="rId30"/>
    <p:sldId id="312" r:id="rId31"/>
    <p:sldId id="314" r:id="rId32"/>
    <p:sldId id="316" r:id="rId33"/>
    <p:sldId id="318" r:id="rId34"/>
    <p:sldId id="324" r:id="rId35"/>
    <p:sldId id="326" r:id="rId36"/>
    <p:sldId id="328" r:id="rId37"/>
    <p:sldId id="330" r:id="rId38"/>
    <p:sldId id="332" r:id="rId39"/>
    <p:sldId id="334" r:id="rId40"/>
    <p:sldId id="336" r:id="rId41"/>
    <p:sldId id="338" r:id="rId42"/>
    <p:sldId id="340" r:id="rId43"/>
    <p:sldId id="342" r:id="rId44"/>
  </p:sldIdLst>
  <p:sldSz cx="12192000" cy="6858000"/>
  <p:notesSz cx="6858000" cy="9144000"/>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1060E43-3403-ACC4-FB57-6DDD02DC346E}" name="Usuario invitado" initials="Ui" userId="S::urn:spo:anon#255df24e17b0d136d663158d0f68b68e9dd1c213518ac9241259e3f03d2f9010::"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E62D13-908B-5848-6C25-61525B840FD5}" v="682" dt="2022-08-17T23:46:30.926"/>
    <p1510:client id="{4811CD5F-E321-FC2F-C2DF-C8DE267FFD45}" v="212" dt="2022-08-13T04:48:59.160"/>
    <p1510:client id="{5D0E046D-D0C9-9BE1-6F4C-790DACD12E23}" v="172" dt="2022-08-11T22:21:41.209"/>
    <p1510:client id="{D4B39BD7-F1F6-0F31-0D28-762A94195B91}" v="8" dt="2022-08-12T15:59:52.3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8/10/relationships/authors" Target="author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gs" Target="tags/tag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comments/modernComment_134_0.xml><?xml version="1.0" encoding="utf-8"?>
<p188:cmLst xmlns:a="http://schemas.openxmlformats.org/drawingml/2006/main" xmlns:r="http://schemas.openxmlformats.org/officeDocument/2006/relationships" xmlns:p188="http://schemas.microsoft.com/office/powerpoint/2018/8/main">
  <p188:cm id="{9B4E3122-0E59-49DF-B5E1-D8E70B61D378}" authorId="{A1060E43-3403-ACC4-FB57-6DDD02DC346E}" status="resolved" created="2022-08-17T17:21:15.468" complete="100000">
    <ac:txMkLst xmlns:ac="http://schemas.microsoft.com/office/drawing/2013/main/command">
      <pc:docMk xmlns:pc="http://schemas.microsoft.com/office/powerpoint/2013/main/command"/>
      <pc:sldMk xmlns:pc="http://schemas.microsoft.com/office/powerpoint/2013/main/command" cId="0" sldId="308"/>
      <ac:spMk id="2" creationId="{00000000-0000-0000-0000-000000000000}"/>
      <ac:txMk cp="0" len="40">
        <ac:context len="41" hash="4203542210"/>
      </ac:txMk>
    </ac:txMkLst>
    <p188:pos x="8534400" y="206188"/>
    <p188:txBody>
      <a:bodyPr/>
      <a:lstStyle/>
      <a:p>
        <a:r>
          <a:rPr lang="en-US"/>
          <a:t>Introducción a instalar software adicional​</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90B315-1FC8-46B8-9A49-101621A81DE3}" type="datetimeFigureOut">
              <a:t>9/7/2022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1DAC04-55F6-4FC6-852A-42DF9363B44E}"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docker.com/storage/bind-mount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github.com/microsoft/vscode-dev-container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code.visualstudio.com/docs/remote/create-dev-container" TargetMode="External"/><Relationship Id="rId7" Type="http://schemas.openxmlformats.org/officeDocument/2006/relationships/hyperlink" Target="https://github.com/microsoft/vscode-remote-release/issues" TargetMode="External"/><Relationship Id="rId2" Type="http://schemas.openxmlformats.org/officeDocument/2006/relationships/slide" Target="../slides/slide40.xml"/><Relationship Id="rId1" Type="http://schemas.openxmlformats.org/officeDocument/2006/relationships/notesMaster" Target="../notesMasters/notesMaster1.xml"/><Relationship Id="rId6" Type="http://schemas.openxmlformats.org/officeDocument/2006/relationships/hyperlink" Target="https://code.visualstudio.com/blogs/2020/07/27/containers-edu" TargetMode="External"/><Relationship Id="rId5" Type="http://schemas.openxmlformats.org/officeDocument/2006/relationships/hyperlink" Target="https://www.youtube.com/watch?v=Uvf2FVS1F8k" TargetMode="External"/><Relationship Id="rId4" Type="http://schemas.openxmlformats.org/officeDocument/2006/relationships/hyperlink" Target="https://code.visualstudio.com/docs/remote/container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a:cs typeface="Calibri"/>
              </a:rPr>
              <a:t>Enlace al </a:t>
            </a:r>
            <a:r>
              <a:rPr lang="en-US" err="1">
                <a:cs typeface="Calibri"/>
              </a:rPr>
              <a:t>módulo</a:t>
            </a:r>
            <a:r>
              <a:rPr lang="en-US">
                <a:cs typeface="Calibri"/>
              </a:rPr>
              <a:t> </a:t>
            </a:r>
            <a:r>
              <a:rPr lang="en-US" err="1">
                <a:cs typeface="Calibri"/>
              </a:rPr>
              <a:t>publicado</a:t>
            </a:r>
            <a:r>
              <a:rPr lang="en-US">
                <a:cs typeface="Calibri"/>
              </a:rPr>
              <a:t> </a:t>
            </a:r>
            <a:r>
              <a:rPr lang="en-US" err="1">
                <a:cs typeface="Calibri"/>
              </a:rPr>
              <a:t>en</a:t>
            </a:r>
            <a:r>
              <a:rPr lang="en-US">
                <a:cs typeface="Calibri"/>
              </a:rPr>
              <a:t> Learn: https://docs.microsoft.com/en-us/learn/modules/learn-pr/azure/use-docker-container-dev-env-vs-code/</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n-US" err="1">
                <a:cs typeface="Calibri"/>
              </a:rPr>
              <a:t>Idealmente</a:t>
            </a:r>
            <a:r>
              <a:rPr lang="en-US">
                <a:cs typeface="Calibri"/>
              </a:rPr>
              <a:t>, </a:t>
            </a:r>
            <a:r>
              <a:rPr lang="en-US" err="1">
                <a:cs typeface="Calibri"/>
              </a:rPr>
              <a:t>cada</a:t>
            </a:r>
            <a:r>
              <a:rPr lang="en-US">
                <a:cs typeface="Calibri"/>
              </a:rPr>
              <a:t> </a:t>
            </a:r>
            <a:r>
              <a:rPr lang="en-US" err="1">
                <a:cs typeface="Calibri"/>
              </a:rPr>
              <a:t>proyecto</a:t>
            </a:r>
            <a:r>
              <a:rPr lang="en-US">
                <a:cs typeface="Calibri"/>
              </a:rPr>
              <a:t> </a:t>
            </a:r>
            <a:r>
              <a:rPr lang="en-US" err="1">
                <a:cs typeface="Calibri"/>
              </a:rPr>
              <a:t>en</a:t>
            </a:r>
            <a:r>
              <a:rPr lang="en-US">
                <a:cs typeface="Calibri"/>
              </a:rPr>
              <a:t> </a:t>
            </a:r>
            <a:r>
              <a:rPr lang="en-US" err="1">
                <a:cs typeface="Calibri"/>
              </a:rPr>
              <a:t>el</a:t>
            </a:r>
            <a:r>
              <a:rPr lang="en-US">
                <a:cs typeface="Calibri"/>
              </a:rPr>
              <a:t> que </a:t>
            </a:r>
            <a:r>
              <a:rPr lang="en-US" err="1">
                <a:cs typeface="Calibri"/>
              </a:rPr>
              <a:t>estás</a:t>
            </a:r>
            <a:r>
              <a:rPr lang="en-US">
                <a:cs typeface="Calibri"/>
              </a:rPr>
              <a:t> </a:t>
            </a:r>
            <a:r>
              <a:rPr lang="en-US" err="1">
                <a:cs typeface="Calibri"/>
              </a:rPr>
              <a:t>trabajando</a:t>
            </a:r>
            <a:r>
              <a:rPr lang="en-US">
                <a:cs typeface="Calibri"/>
              </a:rPr>
              <a:t> </a:t>
            </a:r>
            <a:r>
              <a:rPr lang="en-US" err="1">
                <a:cs typeface="Calibri"/>
              </a:rPr>
              <a:t>tiene</a:t>
            </a:r>
            <a:r>
              <a:rPr lang="en-US">
                <a:cs typeface="Calibri"/>
              </a:rPr>
              <a:t> </a:t>
            </a:r>
            <a:r>
              <a:rPr lang="en-US" err="1">
                <a:cs typeface="Calibri"/>
              </a:rPr>
              <a:t>su</a:t>
            </a:r>
            <a:r>
              <a:rPr lang="en-US">
                <a:cs typeface="Calibri"/>
              </a:rPr>
              <a:t> </a:t>
            </a:r>
            <a:r>
              <a:rPr lang="en-US" err="1">
                <a:cs typeface="Calibri"/>
              </a:rPr>
              <a:t>propio</a:t>
            </a:r>
            <a:r>
              <a:rPr lang="en-US">
                <a:cs typeface="Calibri"/>
              </a:rPr>
              <a:t> </a:t>
            </a:r>
            <a:r>
              <a:rPr lang="en-US" err="1">
                <a:cs typeface="Calibri"/>
              </a:rPr>
              <a:t>entorno</a:t>
            </a:r>
            <a:r>
              <a:rPr lang="en-US">
                <a:cs typeface="Calibri"/>
              </a:rPr>
              <a:t> </a:t>
            </a:r>
            <a:r>
              <a:rPr lang="en-US" err="1">
                <a:cs typeface="Calibri"/>
              </a:rPr>
              <a:t>preconfigurado</a:t>
            </a:r>
            <a:r>
              <a:rPr lang="en-US">
                <a:cs typeface="Calibri"/>
              </a:rPr>
              <a:t> y </a:t>
            </a:r>
            <a:r>
              <a:rPr lang="en-US" err="1">
                <a:cs typeface="Calibri"/>
              </a:rPr>
              <a:t>en</a:t>
            </a:r>
            <a:r>
              <a:rPr lang="en-US">
                <a:cs typeface="Calibri"/>
              </a:rPr>
              <a:t> </a:t>
            </a:r>
            <a:r>
              <a:rPr lang="en-US" err="1">
                <a:cs typeface="Calibri"/>
              </a:rPr>
              <a:t>contenedores</a:t>
            </a:r>
            <a:r>
              <a:rPr lang="en-US">
                <a:cs typeface="Calibri"/>
              </a:rPr>
              <a:t>.</a:t>
            </a:r>
            <a:endParaRPr lang="en-US"/>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s-MX">
                <a:cs typeface="Calibri"/>
              </a:rPr>
              <a:t>Puede usar esta extensión para abrir cualquier carpeta o repositorio de un contenedor y aprovechar el conjunto completo de características de Visual Studio </a:t>
            </a:r>
            <a:r>
              <a:rPr lang="es-MX" err="1">
                <a:cs typeface="Calibri"/>
              </a:rPr>
              <a:t>Code</a:t>
            </a:r>
            <a:r>
              <a:rPr lang="es-MX">
                <a:cs typeface="Calibri"/>
              </a:rPr>
              <a:t>, como </a:t>
            </a:r>
            <a:r>
              <a:rPr lang="es-MX" err="1">
                <a:cs typeface="Calibri"/>
              </a:rPr>
              <a:t>IntelliSense</a:t>
            </a:r>
            <a:r>
              <a:rPr lang="es-MX">
                <a:cs typeface="Calibri"/>
              </a:rPr>
              <a:t> (finalizaciones), navegación de código y depuración.</a:t>
            </a:r>
            <a:endParaRPr lang="en-US">
              <a:cs typeface="Calibri"/>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lnSpcReduction="10000"/>
          </a:bodyPr>
          <a:lstStyle/>
          <a:p>
            <a:pPr>
              <a:spcBef>
                <a:spcPct val="43750"/>
              </a:spcBef>
              <a:spcAft>
                <a:spcPct val="43750"/>
              </a:spcAft>
            </a:pPr>
            <a:r>
              <a:rPr lang="es-MX">
                <a:cs typeface="Calibri"/>
              </a:rPr>
              <a:t>La extensión Remote - </a:t>
            </a:r>
            <a:r>
              <a:rPr lang="es-MX" err="1">
                <a:cs typeface="Calibri"/>
              </a:rPr>
              <a:t>Containers</a:t>
            </a:r>
            <a:r>
              <a:rPr lang="es-MX">
                <a:cs typeface="Calibri"/>
              </a:rPr>
              <a:t> le permite tomar un contenedor de desarrollo con la pila de tecnología específica o dependencias ya configuradas para usted, abrir un proyecto y descubrir que su código simplemente funciona sin descargar nada en su máquina local. Remote – </a:t>
            </a:r>
            <a:r>
              <a:rPr lang="es-MX" err="1">
                <a:cs typeface="Calibri"/>
              </a:rPr>
              <a:t>Containers</a:t>
            </a:r>
            <a:r>
              <a:rPr lang="es-MX">
                <a:cs typeface="Calibri"/>
              </a:rPr>
              <a:t> funciona conectando Visual Studio </a:t>
            </a:r>
            <a:r>
              <a:rPr lang="es-MX" err="1">
                <a:cs typeface="Calibri"/>
              </a:rPr>
              <a:t>Code</a:t>
            </a:r>
            <a:r>
              <a:rPr lang="es-MX">
                <a:cs typeface="Calibri"/>
              </a:rPr>
              <a:t> a un contenedor en ejecución. Los archivos del área de trabajo </a:t>
            </a:r>
            <a:r>
              <a:rPr lang="es-MX">
                <a:cs typeface="Calibri"/>
                <a:hlinkClick r:id="rId3"/>
              </a:rPr>
              <a:t>se montan desde el sistema de archivos local</a:t>
            </a:r>
            <a:r>
              <a:rPr lang="es-MX">
                <a:cs typeface="Calibri"/>
              </a:rPr>
              <a:t> o se copian o clonan en el contenedor.</a:t>
            </a:r>
          </a:p>
          <a:p>
            <a:endParaRPr lang="es-MX">
              <a:cs typeface="Calibri"/>
            </a:endParaRPr>
          </a:p>
          <a:p>
            <a:r>
              <a:rPr lang="es-MX">
                <a:cs typeface="Calibri"/>
              </a:rPr>
              <a:t>Las extensiones de Visual Studio </a:t>
            </a:r>
            <a:r>
              <a:rPr lang="es-MX" err="1">
                <a:cs typeface="Calibri"/>
              </a:rPr>
              <a:t>Code</a:t>
            </a:r>
            <a:r>
              <a:rPr lang="es-MX">
                <a:cs typeface="Calibri"/>
              </a:rPr>
              <a:t> se instalan y ejecutan dentro del contenedor. Allí, tienen acceso completo a las herramientas, la plataforma y el sistema de archivos. Para usted, el desarrollador, la experiencia es la misma que si hubiera abierto el proyecto normalmente en Visual Studio </a:t>
            </a:r>
            <a:r>
              <a:rPr lang="es-MX" err="1">
                <a:cs typeface="Calibri"/>
              </a:rPr>
              <a:t>Code</a:t>
            </a:r>
            <a:r>
              <a:rPr lang="es-MX">
                <a:cs typeface="Calibri"/>
              </a:rPr>
              <a:t>.</a:t>
            </a:r>
          </a:p>
          <a:p>
            <a:r>
              <a:rPr lang="es-MX">
                <a:cs typeface="Calibri"/>
              </a:rPr>
              <a:t> </a:t>
            </a:r>
          </a:p>
          <a:p>
            <a:r>
              <a:rPr lang="es-MX">
                <a:cs typeface="Calibri"/>
              </a:rPr>
              <a:t>Puede cambiar sin problemas todo su entorno de desarrollo simplemente conectándose a un contenedor diferente. La extensión controla toda la instalación basada en unos pocos archivos de configuración contenidos en una carpeta denominada</a:t>
            </a:r>
            <a:r>
              <a:rPr lang="es-MX" b="1">
                <a:cs typeface="Calibri"/>
              </a:rPr>
              <a:t> .</a:t>
            </a:r>
            <a:r>
              <a:rPr lang="es-MX" b="1" err="1">
                <a:cs typeface="Calibri"/>
              </a:rPr>
              <a:t>devcontainer</a:t>
            </a:r>
            <a:r>
              <a:rPr lang="es-MX" b="1">
                <a:cs typeface="Calibri"/>
              </a:rPr>
              <a:t>.</a:t>
            </a:r>
          </a:p>
          <a:p>
            <a:endParaRPr lang="es-MX">
              <a:cs typeface="Calibri"/>
            </a:endParaRPr>
          </a:p>
          <a:p>
            <a:r>
              <a:rPr lang="es-MX">
                <a:cs typeface="Calibri"/>
              </a:rPr>
              <a:t>En la siguiente sección, agregarás un contenedor remoto a un proyecto de Python y lo ejecutarás en su propia máquina, incluso si no tiene Python instalado.</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a:cs typeface="Calibri"/>
              </a:rPr>
              <a:t>Enlace al </a:t>
            </a:r>
            <a:r>
              <a:rPr lang="en-US" err="1">
                <a:cs typeface="Calibri"/>
              </a:rPr>
              <a:t>módulo</a:t>
            </a:r>
            <a:r>
              <a:rPr lang="en-US">
                <a:cs typeface="Calibri"/>
              </a:rPr>
              <a:t> </a:t>
            </a:r>
            <a:r>
              <a:rPr lang="en-US" err="1">
                <a:cs typeface="Calibri"/>
              </a:rPr>
              <a:t>publicado</a:t>
            </a:r>
            <a:r>
              <a:rPr lang="en-US">
                <a:cs typeface="Calibri"/>
              </a:rPr>
              <a:t> </a:t>
            </a:r>
            <a:r>
              <a:rPr lang="en-US" err="1">
                <a:cs typeface="Calibri"/>
              </a:rPr>
              <a:t>en</a:t>
            </a:r>
            <a:r>
              <a:rPr lang="en-US">
                <a:cs typeface="Calibri"/>
              </a:rPr>
              <a:t> Learn: https://docs.microsoft.com/en-us/learn/modules/learn-pr/azure/use-docker-container-dev-env-vs-code/4-exercise-add-development-container</a:t>
            </a: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a:cs typeface="Calibri"/>
              </a:rPr>
              <a:t>https://docs.microsoft.com/en-us/learn/modules/learn-pr/azure/use-docker-container-dev-env-vs-code/4-exercise-add-development-container</a:t>
            </a:r>
            <a:endParaRPr lang="en-US">
              <a:cs typeface="Calibri"/>
            </a:endParaRPr>
          </a:p>
          <a:p>
            <a:endParaRPr lang="en-US"/>
          </a:p>
          <a:p>
            <a:r>
              <a:rPr lang="en-US" err="1">
                <a:cs typeface="Calibri"/>
              </a:rPr>
              <a:t>Guíe</a:t>
            </a:r>
            <a:r>
              <a:rPr lang="en-US">
                <a:cs typeface="Calibri"/>
              </a:rPr>
              <a:t> a sus </a:t>
            </a:r>
            <a:r>
              <a:rPr lang="en-US" err="1">
                <a:cs typeface="Calibri"/>
              </a:rPr>
              <a:t>asistentes</a:t>
            </a:r>
            <a:r>
              <a:rPr lang="en-US">
                <a:cs typeface="Calibri"/>
              </a:rPr>
              <a:t> a </a:t>
            </a:r>
            <a:r>
              <a:rPr lang="en-US" err="1">
                <a:cs typeface="Calibri"/>
              </a:rPr>
              <a:t>través</a:t>
            </a:r>
            <a:r>
              <a:rPr lang="en-US">
                <a:cs typeface="Calibri"/>
              </a:rPr>
              <a:t> del </a:t>
            </a:r>
            <a:r>
              <a:rPr lang="en-US" err="1">
                <a:cs typeface="Calibri"/>
              </a:rPr>
              <a:t>ejercicio</a:t>
            </a:r>
            <a:r>
              <a:rPr lang="en-US">
                <a:cs typeface="Calibri"/>
              </a:rPr>
              <a:t>, </a:t>
            </a:r>
            <a:r>
              <a:rPr lang="en-US" err="1">
                <a:cs typeface="Calibri"/>
              </a:rPr>
              <a:t>deteniéndose</a:t>
            </a:r>
            <a:r>
              <a:rPr lang="en-US">
                <a:cs typeface="Calibri"/>
              </a:rPr>
              <a:t> para responder </a:t>
            </a:r>
            <a:r>
              <a:rPr lang="en-US" err="1">
                <a:cs typeface="Calibri"/>
              </a:rPr>
              <a:t>cualquier</a:t>
            </a:r>
            <a:r>
              <a:rPr lang="en-US">
                <a:cs typeface="Calibri"/>
              </a:rPr>
              <a:t> </a:t>
            </a:r>
            <a:r>
              <a:rPr lang="en-US" err="1">
                <a:cs typeface="Calibri"/>
              </a:rPr>
              <a:t>pregunta</a:t>
            </a:r>
            <a:endParaRPr err="1">
              <a:cs typeface="Calibri"/>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s-MX">
                <a:cs typeface="Calibri"/>
              </a:rPr>
              <a:t>Este contenedor de desarrollo ahora "solo funcionará" para casi cualquiera que tenga Docker y la extensión Remote - </a:t>
            </a:r>
            <a:r>
              <a:rPr lang="es-MX" err="1">
                <a:cs typeface="Calibri"/>
              </a:rPr>
              <a:t>Containers</a:t>
            </a:r>
            <a:r>
              <a:rPr lang="es-MX">
                <a:cs typeface="Calibri"/>
              </a:rPr>
              <a:t>. De todas maneras, todavía tendrán que instalar dependencias. También es posible que necesiten algunas extensiones de Visual Studio </a:t>
            </a:r>
            <a:r>
              <a:rPr lang="es-MX" err="1">
                <a:cs typeface="Calibri"/>
              </a:rPr>
              <a:t>Code</a:t>
            </a:r>
            <a:r>
              <a:rPr lang="es-MX">
                <a:cs typeface="Calibri"/>
              </a:rPr>
              <a:t> que no conocen.</a:t>
            </a:r>
            <a:endParaRPr lang="en-US">
              <a:cs typeface="Calibri"/>
            </a:endParaRPr>
          </a:p>
          <a:p>
            <a:r>
              <a:rPr lang="es-MX">
                <a:cs typeface="Calibri"/>
              </a:rPr>
              <a:t> </a:t>
            </a:r>
          </a:p>
          <a:p>
            <a:pPr>
              <a:spcBef>
                <a:spcPct val="43750"/>
              </a:spcBef>
              <a:spcAft>
                <a:spcPct val="43750"/>
              </a:spcAft>
            </a:pPr>
            <a:r>
              <a:rPr lang="es-MX">
                <a:cs typeface="Calibri"/>
              </a:rPr>
              <a:t>Afortunadamente, puede personalizar y automatizar completamente toda la configuración del proyecto mediante el archivo </a:t>
            </a:r>
            <a:r>
              <a:rPr lang="es-MX" err="1">
                <a:cs typeface="Calibri"/>
              </a:rPr>
              <a:t>devcontainer.json</a:t>
            </a:r>
            <a:r>
              <a:rPr lang="es-MX">
                <a:cs typeface="Calibri"/>
              </a:rPr>
              <a:t>.</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n-US" err="1">
                <a:cs typeface="Calibri"/>
              </a:rPr>
              <a:t>Veamos</a:t>
            </a:r>
            <a:r>
              <a:rPr lang="en-US">
                <a:cs typeface="Calibri"/>
              </a:rPr>
              <a:t> las </a:t>
            </a:r>
            <a:r>
              <a:rPr lang="en-US" err="1">
                <a:cs typeface="Calibri"/>
              </a:rPr>
              <a:t>opciones</a:t>
            </a:r>
            <a:r>
              <a:rPr lang="en-US">
                <a:cs typeface="Calibri"/>
              </a:rPr>
              <a:t> </a:t>
            </a:r>
            <a:r>
              <a:rPr lang="en-US" err="1">
                <a:cs typeface="Calibri"/>
              </a:rPr>
              <a:t>principales</a:t>
            </a:r>
            <a:r>
              <a:rPr lang="en-US">
                <a:cs typeface="Calibri"/>
              </a:rPr>
              <a:t> </a:t>
            </a:r>
            <a:r>
              <a:rPr lang="en-US" err="1">
                <a:cs typeface="Calibri"/>
              </a:rPr>
              <a:t>en</a:t>
            </a:r>
            <a:r>
              <a:rPr lang="en-US">
                <a:cs typeface="Calibri"/>
              </a:rPr>
              <a:t> </a:t>
            </a:r>
            <a:r>
              <a:rPr lang="en-US" err="1">
                <a:cs typeface="Calibri"/>
              </a:rPr>
              <a:t>el</a:t>
            </a:r>
            <a:r>
              <a:rPr lang="en-US">
                <a:cs typeface="Calibri"/>
              </a:rPr>
              <a:t> </a:t>
            </a:r>
            <a:r>
              <a:rPr lang="en-US" err="1">
                <a:cs typeface="Calibri"/>
              </a:rPr>
              <a:t>archivo</a:t>
            </a:r>
            <a:r>
              <a:rPr lang="en-US">
                <a:cs typeface="Calibri"/>
              </a:rPr>
              <a:t> .</a:t>
            </a:r>
            <a:r>
              <a:rPr lang="en-US" err="1">
                <a:cs typeface="Calibri"/>
              </a:rPr>
              <a:t>devcontainer</a:t>
            </a:r>
            <a:r>
              <a:rPr lang="en-US">
                <a:cs typeface="Calibri"/>
              </a:rPr>
              <a:t>/</a:t>
            </a:r>
            <a:r>
              <a:rPr lang="en-US" err="1">
                <a:cs typeface="Calibri"/>
              </a:rPr>
              <a:t>devcontainer.json</a:t>
            </a:r>
            <a:r>
              <a:rPr lang="en-US">
                <a:cs typeface="Calibri"/>
              </a:rPr>
              <a:t> del </a:t>
            </a:r>
            <a:r>
              <a:rPr lang="en-US" err="1">
                <a:cs typeface="Calibri"/>
              </a:rPr>
              <a:t>proyecto</a:t>
            </a:r>
            <a:r>
              <a:rPr lang="en-US">
                <a:cs typeface="Calibri"/>
              </a:rPr>
              <a:t> Products Dashboard. Es un poco largo </a:t>
            </a:r>
            <a:r>
              <a:rPr lang="en-US" err="1">
                <a:cs typeface="Calibri"/>
              </a:rPr>
              <a:t>mirarlo</a:t>
            </a:r>
            <a:r>
              <a:rPr lang="en-US">
                <a:cs typeface="Calibri"/>
              </a:rPr>
              <a:t> </a:t>
            </a:r>
            <a:r>
              <a:rPr lang="en-US" err="1">
                <a:cs typeface="Calibri"/>
              </a:rPr>
              <a:t>todo</a:t>
            </a:r>
            <a:r>
              <a:rPr lang="en-US">
                <a:cs typeface="Calibri"/>
              </a:rPr>
              <a:t> a la </a:t>
            </a:r>
            <a:r>
              <a:rPr lang="en-US" err="1">
                <a:cs typeface="Calibri"/>
              </a:rPr>
              <a:t>vez</a:t>
            </a:r>
            <a:r>
              <a:rPr lang="en-US">
                <a:cs typeface="Calibri"/>
              </a:rPr>
              <a:t>, </a:t>
            </a:r>
            <a:r>
              <a:rPr lang="en-US" err="1">
                <a:cs typeface="Calibri"/>
              </a:rPr>
              <a:t>así</a:t>
            </a:r>
            <a:r>
              <a:rPr lang="en-US">
                <a:cs typeface="Calibri"/>
              </a:rPr>
              <a:t> que </a:t>
            </a:r>
            <a:r>
              <a:rPr lang="en-US" err="1">
                <a:cs typeface="Calibri"/>
              </a:rPr>
              <a:t>veámoslo</a:t>
            </a:r>
            <a:r>
              <a:rPr lang="en-US">
                <a:cs typeface="Calibri"/>
              </a:rPr>
              <a:t> </a:t>
            </a:r>
            <a:r>
              <a:rPr lang="en-US" err="1">
                <a:cs typeface="Calibri"/>
              </a:rPr>
              <a:t>en</a:t>
            </a:r>
            <a:r>
              <a:rPr lang="en-US">
                <a:cs typeface="Calibri"/>
              </a:rPr>
              <a:t> </a:t>
            </a:r>
            <a:r>
              <a:rPr lang="en-US" err="1">
                <a:cs typeface="Calibri"/>
              </a:rPr>
              <a:t>secciones</a:t>
            </a:r>
            <a:r>
              <a:rPr lang="en-US">
                <a:cs typeface="Calibri"/>
              </a:rPr>
              <a:t>.</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n-US">
                <a:cs typeface="Calibri"/>
              </a:rPr>
              <a:t>La </a:t>
            </a:r>
            <a:r>
              <a:rPr lang="en-US" err="1">
                <a:cs typeface="Calibri"/>
              </a:rPr>
              <a:t>sección</a:t>
            </a:r>
            <a:r>
              <a:rPr lang="en-US">
                <a:cs typeface="Calibri"/>
              </a:rPr>
              <a:t> de </a:t>
            </a:r>
            <a:r>
              <a:rPr lang="en-US" err="1">
                <a:cs typeface="Calibri"/>
              </a:rPr>
              <a:t>compilación</a:t>
            </a:r>
            <a:r>
              <a:rPr lang="en-US">
                <a:cs typeface="Calibri"/>
              </a:rPr>
              <a:t> define </a:t>
            </a:r>
            <a:r>
              <a:rPr lang="en-US" err="1">
                <a:cs typeface="Calibri"/>
              </a:rPr>
              <a:t>cómo</a:t>
            </a:r>
            <a:r>
              <a:rPr lang="en-US">
                <a:cs typeface="Calibri"/>
              </a:rPr>
              <a:t> se </a:t>
            </a:r>
            <a:r>
              <a:rPr lang="en-US" err="1">
                <a:cs typeface="Calibri"/>
              </a:rPr>
              <a:t>creará</a:t>
            </a:r>
            <a:r>
              <a:rPr lang="en-US">
                <a:cs typeface="Calibri"/>
              </a:rPr>
              <a:t> </a:t>
            </a:r>
            <a:r>
              <a:rPr lang="en-US" err="1">
                <a:cs typeface="Calibri"/>
              </a:rPr>
              <a:t>el</a:t>
            </a:r>
            <a:r>
              <a:rPr lang="en-US">
                <a:cs typeface="Calibri"/>
              </a:rPr>
              <a:t> </a:t>
            </a:r>
            <a:r>
              <a:rPr lang="en-US" err="1">
                <a:cs typeface="Calibri"/>
              </a:rPr>
              <a:t>contenedor</a:t>
            </a:r>
            <a:r>
              <a:rPr lang="en-US">
                <a:cs typeface="Calibri"/>
              </a:rPr>
              <a:t>. </a:t>
            </a:r>
            <a:r>
              <a:rPr lang="en-US" err="1">
                <a:cs typeface="Calibri"/>
              </a:rPr>
              <a:t>Reconocerá</a:t>
            </a:r>
            <a:r>
              <a:rPr lang="en-US">
                <a:cs typeface="Calibri"/>
              </a:rPr>
              <a:t> </a:t>
            </a:r>
            <a:r>
              <a:rPr lang="en-US" err="1">
                <a:cs typeface="Calibri"/>
              </a:rPr>
              <a:t>el</a:t>
            </a:r>
            <a:r>
              <a:rPr lang="en-US">
                <a:cs typeface="Calibri"/>
              </a:rPr>
              <a:t> </a:t>
            </a:r>
            <a:r>
              <a:rPr lang="en-US" err="1">
                <a:cs typeface="Calibri"/>
              </a:rPr>
              <a:t>Dockerfile</a:t>
            </a:r>
            <a:r>
              <a:rPr lang="en-US">
                <a:cs typeface="Calibri"/>
              </a:rPr>
              <a:t> </a:t>
            </a:r>
            <a:r>
              <a:rPr lang="en-US" err="1">
                <a:cs typeface="Calibri"/>
              </a:rPr>
              <a:t>como</a:t>
            </a:r>
            <a:r>
              <a:rPr lang="en-US">
                <a:cs typeface="Calibri"/>
              </a:rPr>
              <a:t> </a:t>
            </a:r>
            <a:r>
              <a:rPr lang="en-US" err="1">
                <a:cs typeface="Calibri"/>
              </a:rPr>
              <a:t>el</a:t>
            </a:r>
            <a:r>
              <a:rPr lang="en-US">
                <a:cs typeface="Calibri"/>
              </a:rPr>
              <a:t> </a:t>
            </a:r>
            <a:r>
              <a:rPr lang="en-US" err="1">
                <a:cs typeface="Calibri"/>
              </a:rPr>
              <a:t>otro</a:t>
            </a:r>
            <a:r>
              <a:rPr lang="en-US">
                <a:cs typeface="Calibri"/>
              </a:rPr>
              <a:t> </a:t>
            </a:r>
            <a:r>
              <a:rPr lang="en-US" err="1">
                <a:cs typeface="Calibri"/>
              </a:rPr>
              <a:t>archivo</a:t>
            </a:r>
            <a:r>
              <a:rPr lang="en-US">
                <a:cs typeface="Calibri"/>
              </a:rPr>
              <a:t> de la </a:t>
            </a:r>
            <a:r>
              <a:rPr lang="en-US" err="1">
                <a:cs typeface="Calibri"/>
              </a:rPr>
              <a:t>carpeta</a:t>
            </a:r>
            <a:r>
              <a:rPr lang="en-US">
                <a:cs typeface="Calibri"/>
              </a:rPr>
              <a:t> .</a:t>
            </a:r>
            <a:r>
              <a:rPr lang="en-US" err="1">
                <a:cs typeface="Calibri"/>
              </a:rPr>
              <a:t>devcontainer</a:t>
            </a:r>
            <a:r>
              <a:rPr lang="en-US">
                <a:cs typeface="Calibri"/>
              </a:rPr>
              <a:t>.</a:t>
            </a:r>
          </a:p>
          <a:p>
            <a:r>
              <a:rPr lang="en-US">
                <a:cs typeface="Calibri"/>
              </a:rPr>
              <a:t> </a:t>
            </a:r>
          </a:p>
          <a:p>
            <a:r>
              <a:rPr lang="en-US">
                <a:cs typeface="Calibri"/>
              </a:rPr>
              <a:t> </a:t>
            </a:r>
          </a:p>
          <a:p>
            <a:r>
              <a:rPr lang="en-US">
                <a:cs typeface="Calibri"/>
              </a:rPr>
              <a:t>"build": { "</a:t>
            </a:r>
            <a:r>
              <a:rPr lang="en-US" err="1">
                <a:cs typeface="Calibri"/>
              </a:rPr>
              <a:t>dockerfile</a:t>
            </a:r>
            <a:r>
              <a:rPr lang="en-US">
                <a:cs typeface="Calibri"/>
              </a:rPr>
              <a:t>": "</a:t>
            </a:r>
            <a:r>
              <a:rPr lang="en-US" err="1">
                <a:cs typeface="Calibri"/>
              </a:rPr>
              <a:t>Dockerfile</a:t>
            </a:r>
            <a:r>
              <a:rPr lang="en-US">
                <a:cs typeface="Calibri"/>
              </a:rPr>
              <a:t>", ... }, </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n-US">
                <a:cs typeface="Calibri"/>
              </a:rPr>
              <a:t>La </a:t>
            </a:r>
            <a:r>
              <a:rPr lang="en-US" err="1">
                <a:cs typeface="Calibri"/>
              </a:rPr>
              <a:t>opción</a:t>
            </a:r>
            <a:r>
              <a:rPr lang="en-US">
                <a:cs typeface="Calibri"/>
              </a:rPr>
              <a:t> de </a:t>
            </a:r>
            <a:r>
              <a:rPr lang="en-US" err="1">
                <a:cs typeface="Calibri"/>
              </a:rPr>
              <a:t>configuración</a:t>
            </a:r>
            <a:r>
              <a:rPr lang="en-US">
                <a:cs typeface="Calibri"/>
              </a:rPr>
              <a:t> </a:t>
            </a:r>
            <a:r>
              <a:rPr lang="en-US" err="1">
                <a:cs typeface="Calibri"/>
              </a:rPr>
              <a:t>copia</a:t>
            </a:r>
            <a:r>
              <a:rPr lang="en-US">
                <a:cs typeface="Calibri"/>
              </a:rPr>
              <a:t> la </a:t>
            </a:r>
            <a:r>
              <a:rPr lang="en-US" err="1">
                <a:cs typeface="Calibri"/>
              </a:rPr>
              <a:t>configuración</a:t>
            </a:r>
            <a:r>
              <a:rPr lang="en-US">
                <a:cs typeface="Calibri"/>
              </a:rPr>
              <a:t> </a:t>
            </a:r>
            <a:r>
              <a:rPr lang="en-US" err="1">
                <a:cs typeface="Calibri"/>
              </a:rPr>
              <a:t>específica</a:t>
            </a:r>
            <a:r>
              <a:rPr lang="en-US">
                <a:cs typeface="Calibri"/>
              </a:rPr>
              <a:t> de la </a:t>
            </a:r>
            <a:r>
              <a:rPr lang="en-US" err="1">
                <a:cs typeface="Calibri"/>
              </a:rPr>
              <a:t>máquina</a:t>
            </a:r>
            <a:r>
              <a:rPr lang="en-US">
                <a:cs typeface="Calibri"/>
              </a:rPr>
              <a:t> </a:t>
            </a:r>
            <a:r>
              <a:rPr lang="en-US" err="1">
                <a:cs typeface="Calibri"/>
              </a:rPr>
              <a:t>en</a:t>
            </a:r>
            <a:r>
              <a:rPr lang="en-US">
                <a:cs typeface="Calibri"/>
              </a:rPr>
              <a:t> </a:t>
            </a:r>
            <a:r>
              <a:rPr lang="en-US" err="1">
                <a:cs typeface="Calibri"/>
              </a:rPr>
              <a:t>el</a:t>
            </a:r>
            <a:r>
              <a:rPr lang="en-US">
                <a:cs typeface="Calibri"/>
              </a:rPr>
              <a:t> </a:t>
            </a:r>
            <a:r>
              <a:rPr lang="en-US" err="1">
                <a:cs typeface="Calibri"/>
              </a:rPr>
              <a:t>contenedor</a:t>
            </a:r>
            <a:r>
              <a:rPr lang="en-US">
                <a:cs typeface="Calibri"/>
              </a:rPr>
              <a:t>.</a:t>
            </a:r>
          </a:p>
          <a:p>
            <a:endParaRPr lang="en-US">
              <a:cs typeface="Arial" pitchFamily="34" charset="0"/>
            </a:endParaRPr>
          </a:p>
          <a:p>
            <a:r>
              <a:rPr>
                <a:cs typeface="Calibri"/>
              </a:rPr>
              <a:t>"settings": { "</a:t>
            </a:r>
            <a:r>
              <a:rPr err="1">
                <a:cs typeface="Calibri"/>
              </a:rPr>
              <a:t>terminal.integrated.shell.linux</a:t>
            </a:r>
            <a:r>
              <a:rPr>
                <a:cs typeface="Calibri"/>
              </a:rPr>
              <a:t>": "/bin/bash", "</a:t>
            </a:r>
            <a:r>
              <a:rPr err="1">
                <a:cs typeface="Calibri"/>
              </a:rPr>
              <a:t>python.pythonPath</a:t>
            </a:r>
            <a:r>
              <a:rPr>
                <a:cs typeface="Calibri"/>
              </a:rPr>
              <a:t>": "/</a:t>
            </a:r>
            <a:r>
              <a:rPr err="1">
                <a:cs typeface="Calibri"/>
              </a:rPr>
              <a:t>usr</a:t>
            </a:r>
            <a:r>
              <a:rPr>
                <a:cs typeface="Calibri"/>
              </a:rPr>
              <a:t>/local/bin/python", "</a:t>
            </a:r>
            <a:r>
              <a:rPr err="1">
                <a:cs typeface="Calibri"/>
              </a:rPr>
              <a:t>python.linting.enabled</a:t>
            </a:r>
            <a:r>
              <a:rPr>
                <a:cs typeface="Calibri"/>
              </a:rPr>
              <a:t>": true, ... },</a:t>
            </a:r>
            <a:r>
              <a:rPr lang="en-US">
                <a:cs typeface="Calibri"/>
              </a:rPr>
              <a:t> </a:t>
            </a:r>
            <a:endParaRPr>
              <a:cs typeface="Calibri"/>
            </a:endParaRPr>
          </a:p>
          <a:p>
            <a:pPr>
              <a:spcBef>
                <a:spcPct val="43750"/>
              </a:spcBef>
              <a:spcAft>
                <a:spcPct val="43750"/>
              </a:spcAft>
            </a:pPr>
            <a:endParaRPr lang="en-US">
              <a:cs typeface="Calibri"/>
            </a:endParaRPr>
          </a:p>
          <a:p>
            <a:pPr>
              <a:spcBef>
                <a:spcPct val="43750"/>
              </a:spcBef>
              <a:spcAft>
                <a:spcPct val="43750"/>
              </a:spcAft>
            </a:pPr>
            <a:r>
              <a:rPr lang="es-419">
                <a:cs typeface="Calibri"/>
              </a:rPr>
              <a:t>Es posible que tenga esta configuración en su propia configuración de Visual Studio </a:t>
            </a:r>
            <a:r>
              <a:rPr lang="es-419" err="1">
                <a:cs typeface="Calibri"/>
              </a:rPr>
              <a:t>Code</a:t>
            </a:r>
            <a:r>
              <a:rPr lang="es-419">
                <a:cs typeface="Calibri"/>
              </a:rPr>
              <a:t>. En este contenedor de Python, algunas de estas configuraciones están configurando el </a:t>
            </a:r>
            <a:r>
              <a:rPr lang="es-419" err="1">
                <a:cs typeface="Calibri"/>
              </a:rPr>
              <a:t>shell</a:t>
            </a:r>
            <a:r>
              <a:rPr lang="es-419">
                <a:cs typeface="Calibri"/>
              </a:rPr>
              <a:t> de terminal. Algunos están configurando opciones de edición de Python en Visual Studio </a:t>
            </a:r>
            <a:r>
              <a:rPr lang="es-419" err="1">
                <a:cs typeface="Calibri"/>
              </a:rPr>
              <a:t>Code</a:t>
            </a:r>
            <a:r>
              <a:rPr lang="es-419">
                <a:cs typeface="Calibri"/>
              </a:rPr>
              <a:t>. Estas opciones le darán al usuario una experiencia de edición de Python obstinada.</a:t>
            </a: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lvl="1" indent="-227330">
              <a:spcBef>
                <a:spcPts val="400"/>
              </a:spcBef>
              <a:buFont typeface="Wingdings,Sans-Serif"/>
              <a:buChar char=""/>
            </a:pPr>
            <a:endParaRPr lang="es-MX">
              <a:cs typeface="Calibri"/>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lnSpcReduction="20000"/>
          </a:bodyPr>
          <a:lstStyle/>
          <a:p>
            <a:pPr>
              <a:spcBef>
                <a:spcPct val="43750"/>
              </a:spcBef>
              <a:spcAft>
                <a:spcPct val="43750"/>
              </a:spcAft>
            </a:pPr>
            <a:r>
              <a:rPr lang="es-MX">
                <a:cs typeface="Calibri"/>
              </a:rPr>
              <a:t>La última sección del archivo trata directamente de la configuración del proyecto.</a:t>
            </a:r>
          </a:p>
          <a:p>
            <a:endParaRPr lang="es-MX">
              <a:cs typeface="Calibri"/>
            </a:endParaRPr>
          </a:p>
          <a:p>
            <a:r>
              <a:rPr lang="es-MX">
                <a:cs typeface="Calibri"/>
              </a:rPr>
              <a:t>// Agregue los identificadores de las extensiones que desee instalar cuando se cree el contenedor. "</a:t>
            </a:r>
            <a:r>
              <a:rPr lang="es-MX" err="1">
                <a:cs typeface="Calibri"/>
              </a:rPr>
              <a:t>extensions</a:t>
            </a:r>
            <a:r>
              <a:rPr lang="es-MX">
                <a:cs typeface="Calibri"/>
              </a:rPr>
              <a:t>": [ "ms-</a:t>
            </a:r>
            <a:r>
              <a:rPr lang="es-MX" err="1">
                <a:cs typeface="Calibri"/>
              </a:rPr>
              <a:t>python.python</a:t>
            </a:r>
            <a:r>
              <a:rPr lang="es-MX">
                <a:cs typeface="Calibri"/>
              </a:rPr>
              <a:t>" ], // Utiliza '</a:t>
            </a:r>
            <a:r>
              <a:rPr lang="es-MX" err="1">
                <a:cs typeface="Calibri"/>
              </a:rPr>
              <a:t>postCreateCommand</a:t>
            </a:r>
            <a:r>
              <a:rPr lang="es-MX">
                <a:cs typeface="Calibri"/>
              </a:rPr>
              <a:t>' para ejecutar los comandos cuando el contenedor este creado. // "</a:t>
            </a:r>
            <a:r>
              <a:rPr lang="es-MX" err="1">
                <a:cs typeface="Calibri"/>
              </a:rPr>
              <a:t>postCreateCommand</a:t>
            </a:r>
            <a:r>
              <a:rPr lang="es-MX">
                <a:cs typeface="Calibri"/>
              </a:rPr>
              <a:t>": "pip3 </a:t>
            </a:r>
            <a:r>
              <a:rPr lang="es-MX" err="1">
                <a:cs typeface="Calibri"/>
              </a:rPr>
              <a:t>install</a:t>
            </a:r>
            <a:r>
              <a:rPr lang="es-MX">
                <a:cs typeface="Calibri"/>
              </a:rPr>
              <a:t> --</a:t>
            </a:r>
            <a:r>
              <a:rPr lang="es-MX" err="1">
                <a:cs typeface="Calibri"/>
              </a:rPr>
              <a:t>user</a:t>
            </a:r>
            <a:r>
              <a:rPr lang="es-MX">
                <a:cs typeface="Calibri"/>
              </a:rPr>
              <a:t> -r requirements.txt", // Comenta conectar como </a:t>
            </a:r>
            <a:r>
              <a:rPr lang="es-MX" err="1">
                <a:cs typeface="Calibri"/>
              </a:rPr>
              <a:t>root</a:t>
            </a:r>
            <a:r>
              <a:rPr lang="es-MX">
                <a:cs typeface="Calibri"/>
              </a:rPr>
              <a:t> en su lugar. Para mas información: https://aka.ms/vscode-remote/containers/non-root. "</a:t>
            </a:r>
            <a:r>
              <a:rPr lang="es-MX" err="1">
                <a:cs typeface="Calibri"/>
              </a:rPr>
              <a:t>remoteUser</a:t>
            </a:r>
            <a:r>
              <a:rPr lang="es-MX">
                <a:cs typeface="Calibri"/>
              </a:rPr>
              <a:t>": "</a:t>
            </a:r>
            <a:r>
              <a:rPr lang="es-MX" err="1">
                <a:cs typeface="Calibri"/>
              </a:rPr>
              <a:t>vscode</a:t>
            </a:r>
            <a:r>
              <a:rPr lang="es-MX">
                <a:cs typeface="Calibri"/>
              </a:rPr>
              <a:t>" </a:t>
            </a:r>
          </a:p>
          <a:p>
            <a:endParaRPr lang="es-MX">
              <a:cs typeface="Calibri"/>
            </a:endParaRPr>
          </a:p>
          <a:p>
            <a:pPr lvl="1">
              <a:spcBef>
                <a:spcPct val="43750"/>
              </a:spcBef>
              <a:spcAft>
                <a:spcPct val="43750"/>
              </a:spcAft>
            </a:pPr>
            <a:r>
              <a:rPr lang="es-MX">
                <a:cs typeface="Calibri"/>
              </a:rPr>
              <a:t>Puede usar la matriz de extensiones para especificar qué extensiones de Visual Studio </a:t>
            </a:r>
            <a:r>
              <a:rPr lang="es-MX" err="1">
                <a:cs typeface="Calibri"/>
              </a:rPr>
              <a:t>Code</a:t>
            </a:r>
            <a:r>
              <a:rPr lang="es-MX">
                <a:cs typeface="Calibri"/>
              </a:rPr>
              <a:t> deben instalarse en Visual Studio </a:t>
            </a:r>
            <a:r>
              <a:rPr lang="es-MX" err="1">
                <a:cs typeface="Calibri"/>
              </a:rPr>
              <a:t>Code</a:t>
            </a:r>
            <a:r>
              <a:rPr lang="es-MX">
                <a:cs typeface="Calibri"/>
              </a:rPr>
              <a:t> cuando se conecta al contenedor. La configuración normal de Visual Studio </a:t>
            </a:r>
            <a:r>
              <a:rPr lang="es-MX" err="1">
                <a:cs typeface="Calibri"/>
              </a:rPr>
              <a:t>Code</a:t>
            </a:r>
            <a:r>
              <a:rPr lang="es-MX">
                <a:cs typeface="Calibri"/>
              </a:rPr>
              <a:t> y todas las extensiones que ya tiene no estarán presentes cuando use Remote - </a:t>
            </a:r>
            <a:r>
              <a:rPr lang="es-MX" err="1">
                <a:cs typeface="Calibri"/>
              </a:rPr>
              <a:t>Containers</a:t>
            </a:r>
            <a:r>
              <a:rPr lang="es-MX">
                <a:cs typeface="Calibri"/>
              </a:rPr>
              <a:t>. Las extensiones se especifican aquí con su ID.</a:t>
            </a:r>
          </a:p>
          <a:p>
            <a:pPr lvl="1">
              <a:spcBef>
                <a:spcPct val="43750"/>
              </a:spcBef>
              <a:spcAft>
                <a:spcPct val="43750"/>
              </a:spcAft>
            </a:pPr>
            <a:endParaRPr lang="es-MX">
              <a:cs typeface="Calibri"/>
            </a:endParaRPr>
          </a:p>
          <a:p>
            <a:pPr lvl="1">
              <a:spcBef>
                <a:spcPct val="43750"/>
              </a:spcBef>
              <a:spcAft>
                <a:spcPct val="43750"/>
              </a:spcAft>
            </a:pPr>
            <a:r>
              <a:rPr lang="es-MX">
                <a:cs typeface="Calibri"/>
              </a:rPr>
              <a:t>La opción </a:t>
            </a:r>
            <a:r>
              <a:rPr lang="es-MX" err="1">
                <a:cs typeface="Calibri"/>
              </a:rPr>
              <a:t>postCreateCommand</a:t>
            </a:r>
            <a:r>
              <a:rPr lang="es-MX">
                <a:cs typeface="Calibri"/>
              </a:rPr>
              <a:t> le permite ejecutar los comandos que desee después de crear el contenedor. Si recuerdas del primer ejercicio, tenías que ejecutar el comando pip3 para instalar dependencias. Pero, ¿cómo sabrías hacer eso? Puede configurarlo aquí para que suceda automáticamente y otros no tengan que preocuparse por ello.</a:t>
            </a:r>
          </a:p>
          <a:p>
            <a:pPr>
              <a:spcBef>
                <a:spcPct val="43750"/>
              </a:spcBef>
              <a:spcAft>
                <a:spcPct val="43750"/>
              </a:spcAft>
            </a:pPr>
            <a:endParaRPr lang="es-MX">
              <a:cs typeface="Calibri"/>
            </a:endParaRPr>
          </a:p>
          <a:p>
            <a:pPr>
              <a:spcBef>
                <a:spcPct val="43750"/>
              </a:spcBef>
              <a:spcAft>
                <a:spcPct val="43750"/>
              </a:spcAft>
            </a:pPr>
            <a:r>
              <a:rPr lang="es-MX">
                <a:cs typeface="Calibri"/>
              </a:rPr>
              <a:t>En el siguiente ejercicio, modificarás el archivo </a:t>
            </a:r>
            <a:r>
              <a:rPr lang="es-MX" err="1">
                <a:cs typeface="Calibri"/>
              </a:rPr>
              <a:t>devcontainer.json</a:t>
            </a:r>
            <a:r>
              <a:rPr lang="es-MX">
                <a:cs typeface="Calibri"/>
              </a:rPr>
              <a:t> para automatizar varios aspectos del proyecto que configurarán a otros desarrolladores para el éxito inmediato.</a:t>
            </a: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a:cs typeface="Calibri"/>
              </a:rPr>
              <a:t>Enlace al </a:t>
            </a:r>
            <a:r>
              <a:rPr lang="en-US" err="1">
                <a:cs typeface="Calibri"/>
              </a:rPr>
              <a:t>módulo</a:t>
            </a:r>
            <a:r>
              <a:rPr lang="en-US">
                <a:cs typeface="Calibri"/>
              </a:rPr>
              <a:t> </a:t>
            </a:r>
            <a:r>
              <a:rPr lang="en-US" err="1">
                <a:cs typeface="Calibri"/>
              </a:rPr>
              <a:t>publicado</a:t>
            </a:r>
            <a:r>
              <a:rPr lang="en-US">
                <a:cs typeface="Calibri"/>
              </a:rPr>
              <a:t> </a:t>
            </a:r>
            <a:r>
              <a:rPr lang="en-US" err="1">
                <a:cs typeface="Calibri"/>
              </a:rPr>
              <a:t>en</a:t>
            </a:r>
            <a:r>
              <a:rPr lang="en-US">
                <a:cs typeface="Calibri"/>
              </a:rPr>
              <a:t> Learn: </a:t>
            </a:r>
            <a:r>
              <a:rPr>
                <a:cs typeface="Calibri"/>
              </a:rPr>
              <a:t>https://docs.microsoft.com/en-us/learn/modules/learn-pr/azure/use-docker-container-dev-env-vs-code/6-exercise-customize-settings</a:t>
            </a:r>
            <a:r>
              <a:rPr lang="en-US">
                <a:cs typeface="Calibri"/>
              </a:rPr>
              <a:t> </a:t>
            </a:r>
            <a:endParaRPr lang="en-US"/>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a:cs typeface="Calibri"/>
              </a:rPr>
              <a:t>https://docs.microsoft.com/en-us/learn/modules/learn-pr/azure/use-docker-container-dev-env-vs-code/6-exercise-customize-settings</a:t>
            </a:r>
            <a:endParaRPr lang="en-US">
              <a:cs typeface="Calibri"/>
            </a:endParaRPr>
          </a:p>
          <a:p>
            <a:endParaRPr lang="en-US"/>
          </a:p>
          <a:p>
            <a:endParaRPr lang="en-US"/>
          </a:p>
          <a:p>
            <a:r>
              <a:rPr lang="en-US" err="1">
                <a:cs typeface="Calibri"/>
              </a:rPr>
              <a:t>Guíe</a:t>
            </a:r>
            <a:r>
              <a:rPr lang="en-US">
                <a:cs typeface="Calibri"/>
              </a:rPr>
              <a:t> a la audiencia a </a:t>
            </a:r>
            <a:r>
              <a:rPr lang="en-US" err="1">
                <a:cs typeface="Calibri"/>
              </a:rPr>
              <a:t>través</a:t>
            </a:r>
            <a:r>
              <a:rPr lang="en-US">
                <a:cs typeface="Calibri"/>
              </a:rPr>
              <a:t> del </a:t>
            </a:r>
            <a:r>
              <a:rPr lang="en-US" err="1">
                <a:cs typeface="Calibri"/>
              </a:rPr>
              <a:t>ejercicio</a:t>
            </a:r>
            <a:r>
              <a:rPr lang="en-US">
                <a:cs typeface="Calibri"/>
              </a:rPr>
              <a:t>, </a:t>
            </a:r>
            <a:r>
              <a:rPr lang="en-US" err="1">
                <a:cs typeface="Calibri"/>
              </a:rPr>
              <a:t>deteniéndose</a:t>
            </a:r>
            <a:r>
              <a:rPr lang="en-US">
                <a:cs typeface="Calibri"/>
              </a:rPr>
              <a:t> para responder </a:t>
            </a:r>
            <a:r>
              <a:rPr lang="en-US" err="1">
                <a:cs typeface="Calibri"/>
              </a:rPr>
              <a:t>preguntas</a:t>
            </a:r>
            <a:r>
              <a:rPr lang="en-US">
                <a:cs typeface="Calibri"/>
              </a:rPr>
              <a:t> </a:t>
            </a:r>
            <a:endParaRPr>
              <a:cs typeface="Calibri"/>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n-US">
                <a:cs typeface="Calibri"/>
              </a:rPr>
              <a:t>Con la </a:t>
            </a:r>
            <a:r>
              <a:rPr lang="en-US" err="1">
                <a:cs typeface="Calibri"/>
              </a:rPr>
              <a:t>potencia</a:t>
            </a:r>
            <a:r>
              <a:rPr lang="en-US">
                <a:cs typeface="Calibri"/>
              </a:rPr>
              <a:t> de Remote - Containers, ha </a:t>
            </a:r>
            <a:r>
              <a:rPr lang="en-US" err="1">
                <a:cs typeface="Calibri"/>
              </a:rPr>
              <a:t>podido</a:t>
            </a:r>
            <a:r>
              <a:rPr lang="en-US">
                <a:cs typeface="Calibri"/>
              </a:rPr>
              <a:t> </a:t>
            </a:r>
            <a:r>
              <a:rPr lang="en-US" err="1">
                <a:cs typeface="Calibri"/>
              </a:rPr>
              <a:t>agregar</a:t>
            </a:r>
            <a:r>
              <a:rPr lang="en-US">
                <a:cs typeface="Calibri"/>
              </a:rPr>
              <a:t> un </a:t>
            </a:r>
            <a:r>
              <a:rPr lang="en-US" err="1">
                <a:cs typeface="Calibri"/>
              </a:rPr>
              <a:t>contenedor</a:t>
            </a:r>
            <a:r>
              <a:rPr lang="en-US">
                <a:cs typeface="Calibri"/>
              </a:rPr>
              <a:t> de </a:t>
            </a:r>
            <a:r>
              <a:rPr lang="en-US" err="1">
                <a:cs typeface="Calibri"/>
              </a:rPr>
              <a:t>desarrollo</a:t>
            </a:r>
            <a:r>
              <a:rPr lang="en-US">
                <a:cs typeface="Calibri"/>
              </a:rPr>
              <a:t> </a:t>
            </a:r>
            <a:r>
              <a:rPr lang="en-US" err="1">
                <a:cs typeface="Calibri"/>
              </a:rPr>
              <a:t>preconfigurado</a:t>
            </a:r>
            <a:r>
              <a:rPr lang="en-US">
                <a:cs typeface="Calibri"/>
              </a:rPr>
              <a:t>. Y a </a:t>
            </a:r>
            <a:r>
              <a:rPr lang="en-US" err="1">
                <a:cs typeface="Calibri"/>
              </a:rPr>
              <a:t>través</a:t>
            </a:r>
            <a:r>
              <a:rPr lang="en-US">
                <a:cs typeface="Calibri"/>
              </a:rPr>
              <a:t> de </a:t>
            </a:r>
            <a:r>
              <a:rPr lang="en-US" err="1">
                <a:cs typeface="Calibri"/>
              </a:rPr>
              <a:t>los</a:t>
            </a:r>
            <a:r>
              <a:rPr lang="en-US">
                <a:cs typeface="Calibri"/>
              </a:rPr>
              <a:t> </a:t>
            </a:r>
            <a:r>
              <a:rPr lang="en-US" err="1">
                <a:cs typeface="Calibri"/>
              </a:rPr>
              <a:t>ejercicios</a:t>
            </a:r>
            <a:r>
              <a:rPr lang="en-US">
                <a:cs typeface="Calibri"/>
              </a:rPr>
              <a:t> hasta </a:t>
            </a:r>
            <a:r>
              <a:rPr lang="en-US" err="1">
                <a:cs typeface="Calibri"/>
              </a:rPr>
              <a:t>ahora</a:t>
            </a:r>
            <a:r>
              <a:rPr lang="en-US">
                <a:cs typeface="Calibri"/>
              </a:rPr>
              <a:t>, ha </a:t>
            </a:r>
            <a:r>
              <a:rPr lang="en-US" err="1">
                <a:cs typeface="Calibri"/>
              </a:rPr>
              <a:t>personalizado</a:t>
            </a:r>
            <a:r>
              <a:rPr lang="en-US">
                <a:cs typeface="Calibri"/>
              </a:rPr>
              <a:t> </a:t>
            </a:r>
            <a:r>
              <a:rPr lang="en-US" err="1">
                <a:cs typeface="Calibri"/>
              </a:rPr>
              <a:t>su</a:t>
            </a:r>
            <a:r>
              <a:rPr lang="en-US">
                <a:cs typeface="Calibri"/>
              </a:rPr>
              <a:t> </a:t>
            </a:r>
            <a:r>
              <a:rPr lang="en-US" err="1">
                <a:cs typeface="Calibri"/>
              </a:rPr>
              <a:t>experiencia</a:t>
            </a:r>
            <a:r>
              <a:rPr lang="en-US">
                <a:cs typeface="Calibri"/>
              </a:rPr>
              <a:t> a </a:t>
            </a:r>
            <a:r>
              <a:rPr lang="en-US" err="1">
                <a:cs typeface="Calibri"/>
              </a:rPr>
              <a:t>través</a:t>
            </a:r>
            <a:r>
              <a:rPr lang="en-US">
                <a:cs typeface="Calibri"/>
              </a:rPr>
              <a:t> del </a:t>
            </a:r>
            <a:r>
              <a:rPr lang="en-US" err="1">
                <a:cs typeface="Calibri"/>
              </a:rPr>
              <a:t>archivo</a:t>
            </a:r>
            <a:r>
              <a:rPr lang="en-US">
                <a:cs typeface="Calibri"/>
              </a:rPr>
              <a:t> </a:t>
            </a:r>
            <a:r>
              <a:rPr lang="en-US" err="1">
                <a:cs typeface="Calibri"/>
              </a:rPr>
              <a:t>devcontainer.json</a:t>
            </a:r>
            <a:r>
              <a:rPr lang="en-US">
                <a:cs typeface="Calibri"/>
              </a:rPr>
              <a:t>. Pero, ¿</a:t>
            </a:r>
            <a:r>
              <a:rPr lang="en-US" err="1">
                <a:cs typeface="Calibri"/>
              </a:rPr>
              <a:t>qué</a:t>
            </a:r>
            <a:r>
              <a:rPr lang="en-US">
                <a:cs typeface="Calibri"/>
              </a:rPr>
              <a:t> </a:t>
            </a:r>
            <a:r>
              <a:rPr lang="en-US" err="1">
                <a:cs typeface="Calibri"/>
              </a:rPr>
              <a:t>pasa</a:t>
            </a:r>
            <a:r>
              <a:rPr lang="en-US">
                <a:cs typeface="Calibri"/>
              </a:rPr>
              <a:t> </a:t>
            </a:r>
            <a:r>
              <a:rPr lang="en-US" err="1">
                <a:cs typeface="Calibri"/>
              </a:rPr>
              <a:t>si</a:t>
            </a:r>
            <a:r>
              <a:rPr lang="en-US">
                <a:cs typeface="Calibri"/>
              </a:rPr>
              <a:t> </a:t>
            </a:r>
            <a:r>
              <a:rPr lang="en-US" err="1">
                <a:cs typeface="Calibri"/>
              </a:rPr>
              <a:t>desea</a:t>
            </a:r>
            <a:r>
              <a:rPr lang="en-US">
                <a:cs typeface="Calibri"/>
              </a:rPr>
              <a:t> </a:t>
            </a:r>
            <a:r>
              <a:rPr lang="en-US" err="1">
                <a:cs typeface="Calibri"/>
              </a:rPr>
              <a:t>agregar</a:t>
            </a:r>
            <a:r>
              <a:rPr lang="en-US">
                <a:cs typeface="Calibri"/>
              </a:rPr>
              <a:t> software </a:t>
            </a:r>
            <a:r>
              <a:rPr lang="en-US" err="1">
                <a:cs typeface="Calibri"/>
              </a:rPr>
              <a:t>más</a:t>
            </a:r>
            <a:r>
              <a:rPr lang="en-US">
                <a:cs typeface="Calibri"/>
              </a:rPr>
              <a:t> </a:t>
            </a:r>
            <a:r>
              <a:rPr lang="en-US" err="1">
                <a:cs typeface="Calibri"/>
              </a:rPr>
              <a:t>allá</a:t>
            </a:r>
            <a:r>
              <a:rPr lang="en-US">
                <a:cs typeface="Calibri"/>
              </a:rPr>
              <a:t> de lo que </a:t>
            </a:r>
            <a:r>
              <a:rPr lang="en-US" err="1">
                <a:cs typeface="Calibri"/>
              </a:rPr>
              <a:t>está</a:t>
            </a:r>
            <a:r>
              <a:rPr lang="en-US">
                <a:cs typeface="Calibri"/>
              </a:rPr>
              <a:t> disponible </a:t>
            </a:r>
            <a:r>
              <a:rPr lang="en-US" err="1">
                <a:cs typeface="Calibri"/>
              </a:rPr>
              <a:t>en</a:t>
            </a:r>
            <a:r>
              <a:rPr lang="en-US">
                <a:cs typeface="Calibri"/>
              </a:rPr>
              <a:t> </a:t>
            </a:r>
            <a:r>
              <a:rPr lang="en-US" err="1">
                <a:cs typeface="Calibri"/>
              </a:rPr>
              <a:t>esas</a:t>
            </a:r>
            <a:r>
              <a:rPr lang="en-US">
                <a:cs typeface="Calibri"/>
              </a:rPr>
              <a:t> </a:t>
            </a:r>
            <a:r>
              <a:rPr lang="en-US" err="1">
                <a:cs typeface="Calibri"/>
              </a:rPr>
              <a:t>imágenes</a:t>
            </a:r>
            <a:r>
              <a:rPr lang="en-US">
                <a:cs typeface="Calibri"/>
              </a:rPr>
              <a:t> o </a:t>
            </a:r>
            <a:r>
              <a:rPr lang="en-US" err="1">
                <a:cs typeface="Calibri"/>
              </a:rPr>
              <a:t>contenedores</a:t>
            </a:r>
            <a:r>
              <a:rPr lang="en-US">
                <a:cs typeface="Calibri"/>
              </a:rPr>
              <a:t> de </a:t>
            </a:r>
            <a:r>
              <a:rPr lang="en-US" err="1">
                <a:cs typeface="Calibri"/>
              </a:rPr>
              <a:t>desarrollo</a:t>
            </a:r>
            <a:r>
              <a:rPr lang="en-US">
                <a:cs typeface="Calibri"/>
              </a:rPr>
              <a:t> </a:t>
            </a:r>
            <a:r>
              <a:rPr lang="en-US" err="1">
                <a:cs typeface="Calibri"/>
              </a:rPr>
              <a:t>preconfigurados</a:t>
            </a:r>
            <a:r>
              <a:rPr lang="en-US">
                <a:cs typeface="Calibri"/>
              </a:rPr>
              <a:t>?</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s-MX">
                <a:cs typeface="Calibri"/>
              </a:rPr>
              <a:t>El software adicional puede incluir otra pila de tecnología. Por ejemplo, es posible que desee incluir Node.js en cualquiera de sus contenedores de desarrollo porque sabe que es parte de muchos flujos de trabajo de desarrollo.</a:t>
            </a:r>
            <a:endParaRPr lang="en-US">
              <a:cs typeface="Calibri"/>
            </a:endParaRPr>
          </a:p>
          <a:p>
            <a:endParaRPr lang="en-US"/>
          </a:p>
          <a:p>
            <a:pPr>
              <a:spcBef>
                <a:spcPct val="43750"/>
              </a:spcBef>
              <a:spcAft>
                <a:spcPct val="43750"/>
              </a:spcAft>
            </a:pPr>
            <a:r>
              <a:rPr lang="en-US" err="1">
                <a:cs typeface="Calibri"/>
              </a:rPr>
              <a:t>Cuando</a:t>
            </a:r>
            <a:r>
              <a:rPr lang="en-US">
                <a:cs typeface="Calibri"/>
              </a:rPr>
              <a:t> </a:t>
            </a:r>
            <a:r>
              <a:rPr lang="en-US" err="1">
                <a:cs typeface="Calibri"/>
              </a:rPr>
              <a:t>ejecutaste</a:t>
            </a:r>
            <a:r>
              <a:rPr lang="en-US">
                <a:cs typeface="Calibri"/>
              </a:rPr>
              <a:t> Remote-Containers: </a:t>
            </a:r>
            <a:r>
              <a:rPr lang="en-US" b="1">
                <a:cs typeface="Calibri"/>
              </a:rPr>
              <a:t>Add Development Container Configuration Files,</a:t>
            </a:r>
            <a:r>
              <a:rPr lang="en-US">
                <a:cs typeface="Calibri"/>
              </a:rPr>
              <a:t> se </a:t>
            </a:r>
            <a:r>
              <a:rPr lang="en-US" err="1">
                <a:cs typeface="Calibri"/>
              </a:rPr>
              <a:t>agregó</a:t>
            </a:r>
            <a:r>
              <a:rPr lang="en-US">
                <a:cs typeface="Calibri"/>
              </a:rPr>
              <a:t> </a:t>
            </a:r>
            <a:r>
              <a:rPr lang="en-US" err="1">
                <a:cs typeface="Calibri"/>
              </a:rPr>
              <a:t>una</a:t>
            </a:r>
            <a:r>
              <a:rPr lang="en-US">
                <a:cs typeface="Calibri"/>
              </a:rPr>
              <a:t> </a:t>
            </a:r>
            <a:r>
              <a:rPr lang="en-US" err="1">
                <a:cs typeface="Calibri"/>
              </a:rPr>
              <a:t>carpeta</a:t>
            </a:r>
            <a:r>
              <a:rPr lang="en-US">
                <a:cs typeface="Calibri"/>
              </a:rPr>
              <a:t> .</a:t>
            </a:r>
            <a:r>
              <a:rPr lang="en-US" err="1">
                <a:cs typeface="Calibri"/>
              </a:rPr>
              <a:t>devcontainer</a:t>
            </a:r>
            <a:r>
              <a:rPr lang="en-US">
                <a:cs typeface="Calibri"/>
              </a:rPr>
              <a:t> a la </a:t>
            </a:r>
            <a:r>
              <a:rPr lang="en-US" err="1">
                <a:cs typeface="Calibri"/>
              </a:rPr>
              <a:t>aplicación</a:t>
            </a:r>
            <a:r>
              <a:rPr lang="en-US">
                <a:cs typeface="Calibri"/>
              </a:rPr>
              <a:t>. </a:t>
            </a:r>
            <a:r>
              <a:rPr lang="en-US" err="1">
                <a:cs typeface="Calibri"/>
              </a:rPr>
              <a:t>Incluía</a:t>
            </a:r>
            <a:r>
              <a:rPr lang="en-US">
                <a:cs typeface="Calibri"/>
              </a:rPr>
              <a:t> un </a:t>
            </a:r>
            <a:r>
              <a:rPr lang="en-US" err="1">
                <a:cs typeface="Calibri"/>
              </a:rPr>
              <a:t>archivo</a:t>
            </a:r>
            <a:r>
              <a:rPr lang="en-US">
                <a:cs typeface="Calibri"/>
              </a:rPr>
              <a:t> </a:t>
            </a:r>
            <a:r>
              <a:rPr lang="en-US" err="1">
                <a:cs typeface="Calibri"/>
              </a:rPr>
              <a:t>devcontainer.json</a:t>
            </a:r>
            <a:r>
              <a:rPr lang="en-US">
                <a:cs typeface="Calibri"/>
              </a:rPr>
              <a:t> y un </a:t>
            </a:r>
            <a:r>
              <a:rPr lang="en-US" err="1">
                <a:cs typeface="Calibri"/>
              </a:rPr>
              <a:t>Dockerfile</a:t>
            </a:r>
            <a:r>
              <a:rPr lang="en-US">
                <a:cs typeface="Calibri"/>
              </a:rPr>
              <a:t>. </a:t>
            </a:r>
            <a:r>
              <a:rPr lang="en-US" err="1">
                <a:cs typeface="Calibri"/>
              </a:rPr>
              <a:t>Estos</a:t>
            </a:r>
            <a:r>
              <a:rPr lang="en-US">
                <a:cs typeface="Calibri"/>
              </a:rPr>
              <a:t> </a:t>
            </a:r>
            <a:r>
              <a:rPr lang="en-US" err="1">
                <a:cs typeface="Calibri"/>
              </a:rPr>
              <a:t>archivos</a:t>
            </a:r>
            <a:r>
              <a:rPr lang="en-US">
                <a:cs typeface="Calibri"/>
              </a:rPr>
              <a:t> </a:t>
            </a:r>
            <a:r>
              <a:rPr lang="en-US" err="1">
                <a:cs typeface="Calibri"/>
              </a:rPr>
              <a:t>procedían</a:t>
            </a:r>
            <a:r>
              <a:rPr lang="en-US">
                <a:cs typeface="Calibri"/>
              </a:rPr>
              <a:t> del </a:t>
            </a:r>
            <a:r>
              <a:rPr lang="en-US" err="1">
                <a:cs typeface="Calibri"/>
              </a:rPr>
              <a:t>repositorio</a:t>
            </a:r>
            <a:r>
              <a:rPr lang="en-US">
                <a:cs typeface="Calibri"/>
              </a:rPr>
              <a:t> de </a:t>
            </a:r>
            <a:r>
              <a:rPr lang="en-US">
                <a:cs typeface="Calibri"/>
                <a:hlinkClick r:id="rId3"/>
              </a:rPr>
              <a:t>contenedores de desarrollo de Visual Studio Code</a:t>
            </a:r>
            <a:r>
              <a:rPr lang="en-US">
                <a:cs typeface="Calibri"/>
              </a:rPr>
              <a:t>. </a:t>
            </a:r>
            <a:r>
              <a:rPr lang="en-US" err="1">
                <a:cs typeface="Calibri"/>
              </a:rPr>
              <a:t>Aunque</a:t>
            </a:r>
            <a:r>
              <a:rPr lang="en-US">
                <a:cs typeface="Calibri"/>
              </a:rPr>
              <a:t> </a:t>
            </a:r>
            <a:r>
              <a:rPr lang="en-US" err="1">
                <a:cs typeface="Calibri"/>
              </a:rPr>
              <a:t>este</a:t>
            </a:r>
            <a:r>
              <a:rPr lang="en-US">
                <a:cs typeface="Calibri"/>
              </a:rPr>
              <a:t> </a:t>
            </a:r>
            <a:r>
              <a:rPr lang="en-US" err="1">
                <a:cs typeface="Calibri"/>
              </a:rPr>
              <a:t>repositorio</a:t>
            </a:r>
            <a:r>
              <a:rPr lang="en-US">
                <a:cs typeface="Calibri"/>
              </a:rPr>
              <a:t> </a:t>
            </a:r>
            <a:r>
              <a:rPr lang="en-US" err="1">
                <a:cs typeface="Calibri"/>
              </a:rPr>
              <a:t>nos</a:t>
            </a:r>
            <a:r>
              <a:rPr lang="en-US">
                <a:cs typeface="Calibri"/>
              </a:rPr>
              <a:t> da </a:t>
            </a:r>
            <a:r>
              <a:rPr lang="en-US" err="1">
                <a:cs typeface="Calibri"/>
              </a:rPr>
              <a:t>muchas</a:t>
            </a:r>
            <a:r>
              <a:rPr lang="en-US">
                <a:cs typeface="Calibri"/>
              </a:rPr>
              <a:t> </a:t>
            </a:r>
            <a:r>
              <a:rPr lang="en-US" err="1">
                <a:cs typeface="Calibri"/>
              </a:rPr>
              <a:t>opciones</a:t>
            </a:r>
            <a:r>
              <a:rPr lang="en-US">
                <a:cs typeface="Calibri"/>
              </a:rPr>
              <a:t> para </a:t>
            </a:r>
            <a:r>
              <a:rPr lang="en-US" err="1">
                <a:cs typeface="Calibri"/>
              </a:rPr>
              <a:t>nuestro</a:t>
            </a:r>
            <a:r>
              <a:rPr lang="en-US">
                <a:cs typeface="Calibri"/>
              </a:rPr>
              <a:t> </a:t>
            </a:r>
            <a:r>
              <a:rPr lang="en-US" err="1">
                <a:cs typeface="Calibri"/>
              </a:rPr>
              <a:t>equipo</a:t>
            </a:r>
            <a:r>
              <a:rPr lang="en-US">
                <a:cs typeface="Calibri"/>
              </a:rPr>
              <a:t>, es </a:t>
            </a:r>
            <a:r>
              <a:rPr lang="en-US" err="1">
                <a:cs typeface="Calibri"/>
              </a:rPr>
              <a:t>posible</a:t>
            </a:r>
            <a:r>
              <a:rPr lang="en-US">
                <a:cs typeface="Calibri"/>
              </a:rPr>
              <a:t> que </a:t>
            </a:r>
            <a:r>
              <a:rPr lang="en-US" err="1">
                <a:cs typeface="Calibri"/>
              </a:rPr>
              <a:t>deseemos</a:t>
            </a:r>
            <a:r>
              <a:rPr lang="en-US">
                <a:cs typeface="Calibri"/>
              </a:rPr>
              <a:t> </a:t>
            </a:r>
            <a:r>
              <a:rPr lang="en-US" err="1">
                <a:cs typeface="Calibri"/>
              </a:rPr>
              <a:t>iterar</a:t>
            </a:r>
            <a:r>
              <a:rPr lang="en-US">
                <a:cs typeface="Calibri"/>
              </a:rPr>
              <a:t> </a:t>
            </a:r>
            <a:r>
              <a:rPr lang="en-US" err="1">
                <a:cs typeface="Calibri"/>
              </a:rPr>
              <a:t>en</a:t>
            </a:r>
            <a:r>
              <a:rPr lang="en-US">
                <a:cs typeface="Calibri"/>
              </a:rPr>
              <a:t> </a:t>
            </a:r>
            <a:r>
              <a:rPr lang="en-US" err="1">
                <a:cs typeface="Calibri"/>
              </a:rPr>
              <a:t>ellas</a:t>
            </a:r>
            <a:r>
              <a:rPr lang="en-US">
                <a:cs typeface="Calibri"/>
              </a:rPr>
              <a:t> </a:t>
            </a:r>
            <a:r>
              <a:rPr lang="en-US" err="1">
                <a:cs typeface="Calibri"/>
              </a:rPr>
              <a:t>instalando</a:t>
            </a:r>
            <a:r>
              <a:rPr lang="en-US">
                <a:cs typeface="Calibri"/>
              </a:rPr>
              <a:t> </a:t>
            </a:r>
            <a:r>
              <a:rPr lang="en-US" err="1">
                <a:cs typeface="Calibri"/>
              </a:rPr>
              <a:t>más</a:t>
            </a:r>
            <a:r>
              <a:rPr lang="en-US">
                <a:cs typeface="Calibri"/>
              </a:rPr>
              <a:t> software.</a:t>
            </a: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n-US" err="1">
                <a:cs typeface="Calibri"/>
              </a:rPr>
              <a:t>Puedes</a:t>
            </a:r>
            <a:r>
              <a:rPr lang="en-US">
                <a:cs typeface="Calibri"/>
              </a:rPr>
              <a:t> </a:t>
            </a:r>
            <a:r>
              <a:rPr lang="en-US" err="1">
                <a:cs typeface="Calibri"/>
              </a:rPr>
              <a:t>instalar</a:t>
            </a:r>
            <a:r>
              <a:rPr lang="en-US">
                <a:cs typeface="Calibri"/>
              </a:rPr>
              <a:t> </a:t>
            </a:r>
            <a:r>
              <a:rPr lang="en-US" err="1">
                <a:cs typeface="Calibri"/>
              </a:rPr>
              <a:t>el</a:t>
            </a:r>
            <a:r>
              <a:rPr lang="en-US">
                <a:cs typeface="Calibri"/>
              </a:rPr>
              <a:t> software a </a:t>
            </a:r>
            <a:r>
              <a:rPr lang="en-US" err="1">
                <a:cs typeface="Calibri"/>
              </a:rPr>
              <a:t>través</a:t>
            </a:r>
            <a:r>
              <a:rPr lang="en-US">
                <a:cs typeface="Calibri"/>
              </a:rPr>
              <a:t> del terminal </a:t>
            </a:r>
            <a:r>
              <a:rPr lang="en-US" err="1">
                <a:cs typeface="Calibri"/>
              </a:rPr>
              <a:t>integrado</a:t>
            </a:r>
            <a:r>
              <a:rPr lang="en-US">
                <a:cs typeface="Calibri"/>
              </a:rPr>
              <a:t>. La </a:t>
            </a:r>
            <a:r>
              <a:rPr lang="en-US" err="1">
                <a:cs typeface="Calibri"/>
              </a:rPr>
              <a:t>mayoría</a:t>
            </a:r>
            <a:r>
              <a:rPr lang="en-US">
                <a:cs typeface="Calibri"/>
              </a:rPr>
              <a:t> de las </a:t>
            </a:r>
            <a:r>
              <a:rPr lang="en-US" err="1">
                <a:cs typeface="Calibri"/>
              </a:rPr>
              <a:t>imágenes</a:t>
            </a:r>
            <a:r>
              <a:rPr lang="en-US">
                <a:cs typeface="Calibri"/>
              </a:rPr>
              <a:t> de </a:t>
            </a:r>
            <a:r>
              <a:rPr lang="en-US" err="1">
                <a:cs typeface="Calibri"/>
              </a:rPr>
              <a:t>contenedor</a:t>
            </a:r>
            <a:r>
              <a:rPr lang="en-US">
                <a:cs typeface="Calibri"/>
              </a:rPr>
              <a:t> se </a:t>
            </a:r>
            <a:r>
              <a:rPr lang="en-US" err="1">
                <a:cs typeface="Calibri"/>
              </a:rPr>
              <a:t>basan</a:t>
            </a:r>
            <a:r>
              <a:rPr lang="en-US">
                <a:cs typeface="Calibri"/>
              </a:rPr>
              <a:t> </a:t>
            </a:r>
            <a:r>
              <a:rPr lang="en-US" err="1">
                <a:cs typeface="Calibri"/>
              </a:rPr>
              <a:t>en</a:t>
            </a:r>
            <a:r>
              <a:rPr lang="en-US">
                <a:cs typeface="Calibri"/>
              </a:rPr>
              <a:t> Debian o Ubuntu, </a:t>
            </a:r>
            <a:r>
              <a:rPr lang="en-US" err="1">
                <a:cs typeface="Calibri"/>
              </a:rPr>
              <a:t>donde</a:t>
            </a:r>
            <a:r>
              <a:rPr lang="en-US">
                <a:cs typeface="Calibri"/>
              </a:rPr>
              <a:t> </a:t>
            </a:r>
            <a:r>
              <a:rPr lang="en-US" err="1">
                <a:cs typeface="Calibri"/>
              </a:rPr>
              <a:t>el</a:t>
            </a:r>
            <a:r>
              <a:rPr lang="en-US">
                <a:cs typeface="Calibri"/>
              </a:rPr>
              <a:t> </a:t>
            </a:r>
            <a:r>
              <a:rPr lang="en-US" err="1">
                <a:cs typeface="Calibri"/>
              </a:rPr>
              <a:t>comando</a:t>
            </a:r>
            <a:r>
              <a:rPr lang="en-US">
                <a:cs typeface="Calibri"/>
              </a:rPr>
              <a:t> apt o apt-get se </a:t>
            </a:r>
            <a:r>
              <a:rPr lang="en-US" err="1">
                <a:cs typeface="Calibri"/>
              </a:rPr>
              <a:t>utiliza</a:t>
            </a:r>
            <a:r>
              <a:rPr lang="en-US">
                <a:cs typeface="Calibri"/>
              </a:rPr>
              <a:t> para </a:t>
            </a:r>
            <a:r>
              <a:rPr lang="en-US" err="1">
                <a:cs typeface="Calibri"/>
              </a:rPr>
              <a:t>instalar</a:t>
            </a:r>
            <a:r>
              <a:rPr lang="en-US">
                <a:cs typeface="Calibri"/>
              </a:rPr>
              <a:t> </a:t>
            </a:r>
            <a:r>
              <a:rPr lang="en-US" err="1">
                <a:cs typeface="Calibri"/>
              </a:rPr>
              <a:t>nuevos</a:t>
            </a:r>
            <a:r>
              <a:rPr lang="en-US">
                <a:cs typeface="Calibri"/>
              </a:rPr>
              <a:t> </a:t>
            </a:r>
            <a:r>
              <a:rPr lang="en-US" err="1">
                <a:cs typeface="Calibri"/>
              </a:rPr>
              <a:t>paquetes</a:t>
            </a:r>
            <a:r>
              <a:rPr lang="en-US">
                <a:cs typeface="Calibri"/>
              </a:rPr>
              <a:t>.</a:t>
            </a:r>
          </a:p>
          <a:p>
            <a:pPr>
              <a:spcBef>
                <a:spcPct val="43750"/>
              </a:spcBef>
              <a:spcAft>
                <a:spcPct val="43750"/>
              </a:spcAft>
            </a:pPr>
            <a:endParaRPr lang="en-US">
              <a:cs typeface="Calibri"/>
            </a:endParaRPr>
          </a:p>
          <a:p>
            <a:pPr>
              <a:spcBef>
                <a:spcPct val="43750"/>
              </a:spcBef>
              <a:spcAft>
                <a:spcPct val="43750"/>
              </a:spcAft>
            </a:pPr>
            <a:r>
              <a:rPr lang="en-US">
                <a:cs typeface="Calibri"/>
              </a:rPr>
              <a:t>[! IMPORTANTE] </a:t>
            </a:r>
            <a:r>
              <a:rPr lang="en-US" err="1">
                <a:cs typeface="Calibri"/>
              </a:rPr>
              <a:t>Siempre</a:t>
            </a:r>
            <a:r>
              <a:rPr lang="en-US">
                <a:cs typeface="Calibri"/>
              </a:rPr>
              <a:t> que </a:t>
            </a:r>
            <a:r>
              <a:rPr lang="en-US" err="1">
                <a:cs typeface="Calibri"/>
              </a:rPr>
              <a:t>instale</a:t>
            </a:r>
            <a:r>
              <a:rPr lang="en-US">
                <a:cs typeface="Calibri"/>
              </a:rPr>
              <a:t> algo de apt-get, </a:t>
            </a:r>
            <a:r>
              <a:rPr lang="en-US" err="1">
                <a:cs typeface="Calibri"/>
              </a:rPr>
              <a:t>ejecute</a:t>
            </a:r>
            <a:r>
              <a:rPr lang="en-US">
                <a:cs typeface="Calibri"/>
              </a:rPr>
              <a:t> primero la </a:t>
            </a:r>
            <a:r>
              <a:rPr lang="en-US" err="1">
                <a:cs typeface="Calibri"/>
              </a:rPr>
              <a:t>actualización</a:t>
            </a:r>
            <a:r>
              <a:rPr lang="en-US">
                <a:cs typeface="Calibri"/>
              </a:rPr>
              <a:t> de apt-get. Este </a:t>
            </a:r>
            <a:r>
              <a:rPr lang="en-US" err="1">
                <a:cs typeface="Calibri"/>
              </a:rPr>
              <a:t>comando</a:t>
            </a:r>
            <a:r>
              <a:rPr lang="en-US">
                <a:cs typeface="Calibri"/>
              </a:rPr>
              <a:t> </a:t>
            </a:r>
            <a:r>
              <a:rPr lang="en-US" err="1">
                <a:cs typeface="Calibri"/>
              </a:rPr>
              <a:t>actualiza</a:t>
            </a:r>
            <a:r>
              <a:rPr lang="en-US">
                <a:cs typeface="Calibri"/>
              </a:rPr>
              <a:t> la </a:t>
            </a:r>
            <a:r>
              <a:rPr lang="en-US" err="1">
                <a:cs typeface="Calibri"/>
              </a:rPr>
              <a:t>lista</a:t>
            </a:r>
            <a:r>
              <a:rPr lang="en-US">
                <a:cs typeface="Calibri"/>
              </a:rPr>
              <a:t> de </a:t>
            </a:r>
            <a:r>
              <a:rPr lang="en-US" err="1">
                <a:cs typeface="Calibri"/>
              </a:rPr>
              <a:t>paquetes</a:t>
            </a:r>
            <a:r>
              <a:rPr lang="en-US">
                <a:cs typeface="Calibri"/>
              </a:rPr>
              <a:t> y </a:t>
            </a:r>
            <a:r>
              <a:rPr lang="en-US" err="1">
                <a:cs typeface="Calibri"/>
              </a:rPr>
              <a:t>repositorios</a:t>
            </a:r>
            <a:r>
              <a:rPr lang="en-US">
                <a:cs typeface="Calibri"/>
              </a:rPr>
              <a:t> de </a:t>
            </a:r>
            <a:r>
              <a:rPr lang="en-US" err="1">
                <a:cs typeface="Calibri"/>
              </a:rPr>
              <a:t>paquetes</a:t>
            </a:r>
            <a:r>
              <a:rPr lang="en-US">
                <a:cs typeface="Calibri"/>
              </a:rPr>
              <a:t> para que </a:t>
            </a:r>
            <a:r>
              <a:rPr lang="en-US" err="1">
                <a:cs typeface="Calibri"/>
              </a:rPr>
              <a:t>tenga</a:t>
            </a:r>
            <a:r>
              <a:rPr lang="en-US">
                <a:cs typeface="Calibri"/>
              </a:rPr>
              <a:t> la </a:t>
            </a:r>
            <a:r>
              <a:rPr lang="en-US" err="1">
                <a:cs typeface="Calibri"/>
              </a:rPr>
              <a:t>lista</a:t>
            </a:r>
            <a:r>
              <a:rPr lang="en-US">
                <a:cs typeface="Calibri"/>
              </a:rPr>
              <a:t> </a:t>
            </a:r>
            <a:r>
              <a:rPr lang="en-US" err="1">
                <a:cs typeface="Calibri"/>
              </a:rPr>
              <a:t>más</a:t>
            </a:r>
            <a:r>
              <a:rPr lang="en-US">
                <a:cs typeface="Calibri"/>
              </a:rPr>
              <a:t> </a:t>
            </a:r>
            <a:r>
              <a:rPr lang="en-US" err="1">
                <a:cs typeface="Calibri"/>
              </a:rPr>
              <a:t>reciente</a:t>
            </a:r>
            <a:r>
              <a:rPr lang="en-US">
                <a:cs typeface="Calibri"/>
              </a:rPr>
              <a:t> </a:t>
            </a:r>
            <a:r>
              <a:rPr lang="en-US" err="1">
                <a:cs typeface="Calibri"/>
              </a:rPr>
              <a:t>almacenada</a:t>
            </a:r>
            <a:r>
              <a:rPr lang="en-US">
                <a:cs typeface="Calibri"/>
              </a:rPr>
              <a:t> </a:t>
            </a:r>
            <a:r>
              <a:rPr lang="en-US" err="1">
                <a:cs typeface="Calibri"/>
              </a:rPr>
              <a:t>en</a:t>
            </a:r>
            <a:r>
              <a:rPr lang="en-US">
                <a:cs typeface="Calibri"/>
              </a:rPr>
              <a:t> </a:t>
            </a:r>
            <a:r>
              <a:rPr lang="en-US" err="1">
                <a:cs typeface="Calibri"/>
              </a:rPr>
              <a:t>caché</a:t>
            </a:r>
            <a:r>
              <a:rPr lang="en-US">
                <a:cs typeface="Calibri"/>
              </a:rPr>
              <a:t>.</a:t>
            </a:r>
          </a:p>
          <a:p>
            <a:r>
              <a:rPr lang="en-US">
                <a:cs typeface="Calibri"/>
              </a:rPr>
              <a:t> </a:t>
            </a:r>
          </a:p>
          <a:p>
            <a:pPr>
              <a:spcBef>
                <a:spcPct val="43750"/>
              </a:spcBef>
              <a:spcAft>
                <a:spcPct val="43750"/>
              </a:spcAft>
            </a:pPr>
            <a:r>
              <a:rPr lang="en-US">
                <a:cs typeface="Calibri"/>
              </a:rPr>
              <a:t>Pero </a:t>
            </a:r>
            <a:r>
              <a:rPr lang="en-US" err="1">
                <a:cs typeface="Calibri"/>
              </a:rPr>
              <a:t>si</a:t>
            </a:r>
            <a:r>
              <a:rPr lang="en-US">
                <a:cs typeface="Calibri"/>
              </a:rPr>
              <a:t> </a:t>
            </a:r>
            <a:r>
              <a:rPr lang="en-US" err="1">
                <a:cs typeface="Calibri"/>
              </a:rPr>
              <a:t>realiza</a:t>
            </a:r>
            <a:r>
              <a:rPr lang="en-US">
                <a:cs typeface="Calibri"/>
              </a:rPr>
              <a:t> </a:t>
            </a:r>
            <a:r>
              <a:rPr lang="en-US" err="1">
                <a:cs typeface="Calibri"/>
              </a:rPr>
              <a:t>cambios</a:t>
            </a:r>
            <a:r>
              <a:rPr lang="en-US">
                <a:cs typeface="Calibri"/>
              </a:rPr>
              <a:t> </a:t>
            </a:r>
            <a:r>
              <a:rPr lang="en-US" err="1">
                <a:cs typeface="Calibri"/>
              </a:rPr>
              <a:t>en</a:t>
            </a:r>
            <a:r>
              <a:rPr lang="en-US">
                <a:cs typeface="Calibri"/>
              </a:rPr>
              <a:t> la </a:t>
            </a:r>
            <a:r>
              <a:rPr lang="en-US" err="1">
                <a:cs typeface="Calibri"/>
              </a:rPr>
              <a:t>carpeta</a:t>
            </a:r>
            <a:r>
              <a:rPr lang="en-US">
                <a:cs typeface="Calibri"/>
              </a:rPr>
              <a:t> .</a:t>
            </a:r>
            <a:r>
              <a:rPr lang="en-US" err="1">
                <a:cs typeface="Calibri"/>
              </a:rPr>
              <a:t>devcontainer</a:t>
            </a:r>
            <a:r>
              <a:rPr lang="en-US">
                <a:cs typeface="Calibri"/>
              </a:rPr>
              <a:t> y </a:t>
            </a:r>
            <a:r>
              <a:rPr lang="en-US" err="1">
                <a:cs typeface="Calibri"/>
              </a:rPr>
              <a:t>necesita</a:t>
            </a:r>
            <a:r>
              <a:rPr lang="en-US">
                <a:cs typeface="Calibri"/>
              </a:rPr>
              <a:t> </a:t>
            </a:r>
            <a:r>
              <a:rPr lang="en-US" err="1">
                <a:cs typeface="Calibri"/>
              </a:rPr>
              <a:t>reconstruir</a:t>
            </a:r>
            <a:r>
              <a:rPr lang="en-US">
                <a:cs typeface="Calibri"/>
              </a:rPr>
              <a:t> </a:t>
            </a:r>
            <a:r>
              <a:rPr lang="en-US" err="1">
                <a:cs typeface="Calibri"/>
              </a:rPr>
              <a:t>el</a:t>
            </a:r>
            <a:r>
              <a:rPr lang="en-US">
                <a:cs typeface="Calibri"/>
              </a:rPr>
              <a:t> </a:t>
            </a:r>
            <a:r>
              <a:rPr lang="en-US" err="1">
                <a:cs typeface="Calibri"/>
              </a:rPr>
              <a:t>contenedor</a:t>
            </a:r>
            <a:r>
              <a:rPr lang="en-US">
                <a:cs typeface="Calibri"/>
              </a:rPr>
              <a:t>, </a:t>
            </a:r>
            <a:r>
              <a:rPr lang="en-US" err="1">
                <a:cs typeface="Calibri"/>
              </a:rPr>
              <a:t>tendrá</a:t>
            </a:r>
            <a:r>
              <a:rPr lang="en-US">
                <a:cs typeface="Calibri"/>
              </a:rPr>
              <a:t> que </a:t>
            </a:r>
            <a:r>
              <a:rPr lang="en-US" err="1">
                <a:cs typeface="Calibri"/>
              </a:rPr>
              <a:t>reinstalar</a:t>
            </a:r>
            <a:r>
              <a:rPr lang="en-US">
                <a:cs typeface="Calibri"/>
              </a:rPr>
              <a:t> </a:t>
            </a:r>
            <a:r>
              <a:rPr lang="en-US" err="1">
                <a:cs typeface="Calibri"/>
              </a:rPr>
              <a:t>todo</a:t>
            </a:r>
            <a:r>
              <a:rPr lang="en-US">
                <a:cs typeface="Calibri"/>
              </a:rPr>
              <a:t> lo que </a:t>
            </a:r>
            <a:r>
              <a:rPr lang="en-US" err="1">
                <a:cs typeface="Calibri"/>
              </a:rPr>
              <a:t>haya</a:t>
            </a:r>
            <a:r>
              <a:rPr lang="en-US">
                <a:cs typeface="Calibri"/>
              </a:rPr>
              <a:t> </a:t>
            </a:r>
            <a:r>
              <a:rPr lang="en-US" err="1">
                <a:cs typeface="Calibri"/>
              </a:rPr>
              <a:t>instalado</a:t>
            </a:r>
            <a:r>
              <a:rPr lang="en-US">
                <a:cs typeface="Calibri"/>
              </a:rPr>
              <a:t> </a:t>
            </a:r>
            <a:r>
              <a:rPr lang="en-US" err="1">
                <a:cs typeface="Calibri"/>
              </a:rPr>
              <a:t>manualmente</a:t>
            </a:r>
            <a:r>
              <a:rPr lang="en-US">
                <a:cs typeface="Calibri"/>
              </a:rPr>
              <a:t>. Para </a:t>
            </a:r>
            <a:r>
              <a:rPr lang="en-US" err="1">
                <a:cs typeface="Calibri"/>
              </a:rPr>
              <a:t>evitar</a:t>
            </a:r>
            <a:r>
              <a:rPr lang="en-US">
                <a:cs typeface="Calibri"/>
              </a:rPr>
              <a:t> </a:t>
            </a:r>
            <a:r>
              <a:rPr lang="en-US" err="1">
                <a:cs typeface="Calibri"/>
              </a:rPr>
              <a:t>este</a:t>
            </a:r>
            <a:r>
              <a:rPr lang="en-US">
                <a:cs typeface="Calibri"/>
              </a:rPr>
              <a:t> </a:t>
            </a:r>
            <a:r>
              <a:rPr lang="en-US" err="1">
                <a:cs typeface="Calibri"/>
              </a:rPr>
              <a:t>problema</a:t>
            </a:r>
            <a:r>
              <a:rPr lang="en-US">
                <a:cs typeface="Calibri"/>
              </a:rPr>
              <a:t>, </a:t>
            </a:r>
            <a:r>
              <a:rPr lang="en-US" err="1">
                <a:cs typeface="Calibri"/>
              </a:rPr>
              <a:t>puede</a:t>
            </a:r>
            <a:r>
              <a:rPr lang="en-US">
                <a:cs typeface="Calibri"/>
              </a:rPr>
              <a:t> </a:t>
            </a:r>
            <a:r>
              <a:rPr lang="en-US" err="1">
                <a:cs typeface="Calibri"/>
              </a:rPr>
              <a:t>utilizar</a:t>
            </a:r>
            <a:r>
              <a:rPr lang="en-US">
                <a:cs typeface="Calibri"/>
              </a:rPr>
              <a:t> la </a:t>
            </a:r>
            <a:r>
              <a:rPr lang="en-US" err="1">
                <a:cs typeface="Calibri"/>
              </a:rPr>
              <a:t>propiedad</a:t>
            </a:r>
            <a:r>
              <a:rPr lang="en-US">
                <a:cs typeface="Calibri"/>
              </a:rPr>
              <a:t> </a:t>
            </a:r>
            <a:r>
              <a:rPr lang="en-US" err="1">
                <a:cs typeface="Calibri"/>
              </a:rPr>
              <a:t>postCreateCommand</a:t>
            </a:r>
            <a:r>
              <a:rPr lang="en-US">
                <a:cs typeface="Calibri"/>
              </a:rPr>
              <a:t> </a:t>
            </a:r>
            <a:r>
              <a:rPr lang="en-US" err="1">
                <a:cs typeface="Calibri"/>
              </a:rPr>
              <a:t>en</a:t>
            </a:r>
            <a:r>
              <a:rPr lang="en-US">
                <a:cs typeface="Calibri"/>
              </a:rPr>
              <a:t> </a:t>
            </a:r>
            <a:r>
              <a:rPr lang="en-US" err="1">
                <a:cs typeface="Calibri"/>
              </a:rPr>
              <a:t>devcontainer.json</a:t>
            </a:r>
            <a:r>
              <a:rPr lang="en-US">
                <a:cs typeface="Calibri"/>
              </a:rPr>
              <a:t>, </a:t>
            </a:r>
            <a:r>
              <a:rPr lang="en-US" err="1">
                <a:cs typeface="Calibri"/>
              </a:rPr>
              <a:t>como</a:t>
            </a:r>
            <a:r>
              <a:rPr lang="en-US">
                <a:cs typeface="Calibri"/>
              </a:rPr>
              <a:t> se </a:t>
            </a:r>
            <a:r>
              <a:rPr lang="en-US" err="1">
                <a:cs typeface="Calibri"/>
              </a:rPr>
              <a:t>mencionó</a:t>
            </a:r>
            <a:r>
              <a:rPr lang="en-US">
                <a:cs typeface="Calibri"/>
              </a:rPr>
              <a:t> </a:t>
            </a:r>
            <a:r>
              <a:rPr lang="en-US" err="1">
                <a:cs typeface="Calibri"/>
              </a:rPr>
              <a:t>en</a:t>
            </a:r>
            <a:r>
              <a:rPr lang="en-US">
                <a:cs typeface="Calibri"/>
              </a:rPr>
              <a:t> la </a:t>
            </a:r>
            <a:r>
              <a:rPr lang="en-US" err="1">
                <a:cs typeface="Calibri"/>
              </a:rPr>
              <a:t>unidad</a:t>
            </a:r>
            <a:r>
              <a:rPr lang="en-US">
                <a:cs typeface="Calibri"/>
              </a:rPr>
              <a:t> anterior.</a:t>
            </a:r>
          </a:p>
          <a:p>
            <a:pPr>
              <a:spcBef>
                <a:spcPct val="43750"/>
              </a:spcBef>
              <a:spcAft>
                <a:spcPct val="43750"/>
              </a:spcAft>
            </a:pPr>
            <a:endParaRPr lang="en-US">
              <a:cs typeface="Calibri"/>
            </a:endParaRPr>
          </a:p>
          <a:p>
            <a:pPr>
              <a:spcBef>
                <a:spcPct val="43750"/>
              </a:spcBef>
              <a:spcAft>
                <a:spcPct val="43750"/>
              </a:spcAft>
            </a:pPr>
            <a:r>
              <a:rPr lang="en-US">
                <a:cs typeface="Calibri"/>
              </a:rPr>
              <a:t>La </a:t>
            </a:r>
            <a:r>
              <a:rPr lang="en-US" err="1">
                <a:cs typeface="Calibri"/>
              </a:rPr>
              <a:t>práctica</a:t>
            </a:r>
            <a:r>
              <a:rPr lang="en-US">
                <a:cs typeface="Calibri"/>
              </a:rPr>
              <a:t> </a:t>
            </a:r>
            <a:r>
              <a:rPr lang="en-US" err="1">
                <a:cs typeface="Calibri"/>
              </a:rPr>
              <a:t>más</a:t>
            </a:r>
            <a:r>
              <a:rPr lang="en-US">
                <a:cs typeface="Calibri"/>
              </a:rPr>
              <a:t> </a:t>
            </a:r>
            <a:r>
              <a:rPr lang="en-US" err="1">
                <a:cs typeface="Calibri"/>
              </a:rPr>
              <a:t>eficiente</a:t>
            </a:r>
            <a:r>
              <a:rPr lang="en-US">
                <a:cs typeface="Calibri"/>
              </a:rPr>
              <a:t> que </a:t>
            </a:r>
            <a:r>
              <a:rPr lang="en-US" err="1">
                <a:cs typeface="Calibri"/>
              </a:rPr>
              <a:t>persiste</a:t>
            </a:r>
            <a:r>
              <a:rPr lang="en-US">
                <a:cs typeface="Calibri"/>
              </a:rPr>
              <a:t> sus </a:t>
            </a:r>
            <a:r>
              <a:rPr lang="en-US" err="1">
                <a:cs typeface="Calibri"/>
              </a:rPr>
              <a:t>cambios</a:t>
            </a:r>
            <a:r>
              <a:rPr lang="en-US">
                <a:cs typeface="Calibri"/>
              </a:rPr>
              <a:t> </a:t>
            </a:r>
            <a:r>
              <a:rPr lang="en-US" err="1">
                <a:cs typeface="Calibri"/>
              </a:rPr>
              <a:t>incluso</a:t>
            </a:r>
            <a:r>
              <a:rPr lang="en-US">
                <a:cs typeface="Calibri"/>
              </a:rPr>
              <a:t> </a:t>
            </a:r>
            <a:r>
              <a:rPr lang="en-US" err="1">
                <a:cs typeface="Calibri"/>
              </a:rPr>
              <a:t>después</a:t>
            </a:r>
            <a:r>
              <a:rPr lang="en-US">
                <a:cs typeface="Calibri"/>
              </a:rPr>
              <a:t> de la </a:t>
            </a:r>
            <a:r>
              <a:rPr lang="en-US" err="1">
                <a:cs typeface="Calibri"/>
              </a:rPr>
              <a:t>reconstrucción</a:t>
            </a:r>
            <a:r>
              <a:rPr lang="en-US">
                <a:cs typeface="Calibri"/>
              </a:rPr>
              <a:t> es </a:t>
            </a:r>
            <a:r>
              <a:rPr lang="en-US" err="1">
                <a:cs typeface="Calibri"/>
              </a:rPr>
              <a:t>instalar</a:t>
            </a:r>
            <a:r>
              <a:rPr lang="en-US">
                <a:cs typeface="Calibri"/>
              </a:rPr>
              <a:t> software a </a:t>
            </a:r>
            <a:r>
              <a:rPr lang="en-US" err="1">
                <a:cs typeface="Calibri"/>
              </a:rPr>
              <a:t>través</a:t>
            </a:r>
            <a:r>
              <a:rPr lang="en-US">
                <a:cs typeface="Calibri"/>
              </a:rPr>
              <a:t> de </a:t>
            </a:r>
            <a:r>
              <a:rPr lang="en-US" err="1">
                <a:cs typeface="Calibri"/>
              </a:rPr>
              <a:t>su</a:t>
            </a:r>
            <a:r>
              <a:rPr lang="en-US">
                <a:cs typeface="Calibri"/>
              </a:rPr>
              <a:t> </a:t>
            </a:r>
            <a:r>
              <a:rPr lang="en-US" err="1">
                <a:cs typeface="Calibri"/>
              </a:rPr>
              <a:t>Dockerfile</a:t>
            </a:r>
            <a:r>
              <a:rPr lang="en-US">
                <a:cs typeface="Calibri"/>
              </a:rPr>
              <a:t>.</a:t>
            </a:r>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5000" lnSpcReduction="10000"/>
          </a:bodyPr>
          <a:lstStyle/>
          <a:p>
            <a:pPr>
              <a:spcBef>
                <a:spcPct val="43750"/>
              </a:spcBef>
              <a:spcAft>
                <a:spcPct val="43750"/>
              </a:spcAft>
            </a:pPr>
            <a:r>
              <a:rPr lang="en-US">
                <a:cs typeface="Calibri"/>
              </a:rPr>
              <a:t>Un </a:t>
            </a:r>
            <a:r>
              <a:rPr lang="en-US" err="1">
                <a:cs typeface="Calibri"/>
              </a:rPr>
              <a:t>vistazo</a:t>
            </a:r>
            <a:r>
              <a:rPr lang="en-US">
                <a:cs typeface="Calibri"/>
              </a:rPr>
              <a:t> a la </a:t>
            </a:r>
            <a:r>
              <a:rPr lang="en-US" err="1">
                <a:cs typeface="Calibri"/>
              </a:rPr>
              <a:t>instalación</a:t>
            </a:r>
            <a:r>
              <a:rPr lang="en-US">
                <a:cs typeface="Calibri"/>
              </a:rPr>
              <a:t> de software a </a:t>
            </a:r>
            <a:r>
              <a:rPr lang="en-US" err="1">
                <a:cs typeface="Calibri"/>
              </a:rPr>
              <a:t>través</a:t>
            </a:r>
            <a:r>
              <a:rPr lang="en-US">
                <a:cs typeface="Calibri"/>
              </a:rPr>
              <a:t> del </a:t>
            </a:r>
            <a:r>
              <a:rPr lang="en-US" err="1">
                <a:cs typeface="Calibri"/>
              </a:rPr>
              <a:t>Dockerfile</a:t>
            </a:r>
            <a:r>
              <a:rPr lang="en-US">
                <a:cs typeface="Calibri"/>
              </a:rPr>
              <a:t> es </a:t>
            </a:r>
            <a:r>
              <a:rPr lang="en-US" err="1">
                <a:cs typeface="Calibri"/>
              </a:rPr>
              <a:t>el</a:t>
            </a:r>
            <a:r>
              <a:rPr lang="en-US">
                <a:cs typeface="Calibri"/>
              </a:rPr>
              <a:t> </a:t>
            </a:r>
            <a:r>
              <a:rPr lang="en-US" err="1">
                <a:cs typeface="Calibri"/>
              </a:rPr>
              <a:t>siguiente</a:t>
            </a:r>
            <a:r>
              <a:rPr lang="en-US">
                <a:cs typeface="Calibri"/>
              </a:rPr>
              <a:t>:</a:t>
            </a:r>
          </a:p>
          <a:p>
            <a:endParaRPr lang="en-US">
              <a:cs typeface="Calibri"/>
            </a:endParaRPr>
          </a:p>
          <a:p>
            <a:r>
              <a:rPr>
                <a:cs typeface="Calibri"/>
              </a:rPr>
              <a:t>ARG VARIANT=3 FROM mcr.microsoft.com/</a:t>
            </a:r>
            <a:r>
              <a:rPr err="1">
                <a:cs typeface="Calibri"/>
              </a:rPr>
              <a:t>vscode</a:t>
            </a:r>
            <a:r>
              <a:rPr>
                <a:cs typeface="Calibri"/>
              </a:rPr>
              <a:t>/</a:t>
            </a:r>
            <a:r>
              <a:rPr err="1">
                <a:cs typeface="Calibri"/>
              </a:rPr>
              <a:t>devcontainers</a:t>
            </a:r>
            <a:r>
              <a:rPr>
                <a:cs typeface="Calibri"/>
              </a:rPr>
              <a:t>/python:${VARIANT} RUN apt-get update &amp;&amp; export DEBIAN_FRONTEND=noninteractive \ &amp;&amp; apt-get install -y traceroute</a:t>
            </a:r>
            <a:r>
              <a:rPr lang="en-US">
                <a:cs typeface="Calibri"/>
              </a:rPr>
              <a:t> </a:t>
            </a:r>
            <a:endParaRPr>
              <a:cs typeface="Calibri"/>
            </a:endParaRPr>
          </a:p>
          <a:p>
            <a:endParaRPr lang="en-US">
              <a:cs typeface="Arial" pitchFamily="34" charset="0"/>
            </a:endParaRPr>
          </a:p>
          <a:p>
            <a:r>
              <a:rPr lang="en-US">
                <a:cs typeface="Calibri"/>
              </a:rPr>
              <a:t>              El </a:t>
            </a:r>
            <a:r>
              <a:rPr lang="en-US" err="1">
                <a:cs typeface="Calibri"/>
              </a:rPr>
              <a:t>comando</a:t>
            </a:r>
            <a:r>
              <a:rPr lang="en-US">
                <a:cs typeface="Calibri"/>
              </a:rPr>
              <a:t> RUN </a:t>
            </a:r>
            <a:r>
              <a:rPr lang="en-US" err="1">
                <a:cs typeface="Calibri"/>
              </a:rPr>
              <a:t>crea</a:t>
            </a:r>
            <a:r>
              <a:rPr lang="en-US">
                <a:cs typeface="Calibri"/>
              </a:rPr>
              <a:t> </a:t>
            </a:r>
            <a:r>
              <a:rPr lang="en-US" err="1">
                <a:cs typeface="Calibri"/>
              </a:rPr>
              <a:t>una</a:t>
            </a:r>
            <a:r>
              <a:rPr lang="en-US" i="1">
                <a:cs typeface="Calibri"/>
              </a:rPr>
              <a:t> </a:t>
            </a:r>
            <a:r>
              <a:rPr lang="en-US" i="1" err="1">
                <a:cs typeface="Calibri"/>
              </a:rPr>
              <a:t>nueva</a:t>
            </a:r>
            <a:r>
              <a:rPr lang="en-US" i="1">
                <a:cs typeface="Calibri"/>
              </a:rPr>
              <a:t> </a:t>
            </a:r>
            <a:r>
              <a:rPr lang="en-US" i="1" err="1">
                <a:cs typeface="Calibri"/>
              </a:rPr>
              <a:t>capa</a:t>
            </a:r>
            <a:r>
              <a:rPr lang="en-US" i="1">
                <a:cs typeface="Calibri"/>
              </a:rPr>
              <a:t>. </a:t>
            </a:r>
            <a:r>
              <a:rPr lang="en-US">
                <a:cs typeface="Calibri"/>
              </a:rPr>
              <a:t>Las </a:t>
            </a:r>
            <a:r>
              <a:rPr lang="en-US" err="1">
                <a:cs typeface="Calibri"/>
              </a:rPr>
              <a:t>capas</a:t>
            </a:r>
            <a:r>
              <a:rPr lang="en-US">
                <a:cs typeface="Calibri"/>
              </a:rPr>
              <a:t> son la forma </a:t>
            </a:r>
            <a:r>
              <a:rPr lang="en-US" err="1">
                <a:cs typeface="Calibri"/>
              </a:rPr>
              <a:t>en</a:t>
            </a:r>
            <a:r>
              <a:rPr lang="en-US">
                <a:cs typeface="Calibri"/>
              </a:rPr>
              <a:t> que </a:t>
            </a:r>
            <a:r>
              <a:rPr lang="en-US" err="1">
                <a:cs typeface="Calibri"/>
              </a:rPr>
              <a:t>el</a:t>
            </a:r>
            <a:r>
              <a:rPr lang="en-US">
                <a:cs typeface="Calibri"/>
              </a:rPr>
              <a:t> </a:t>
            </a:r>
            <a:r>
              <a:rPr lang="en-US" err="1">
                <a:cs typeface="Calibri"/>
              </a:rPr>
              <a:t>contenedor</a:t>
            </a:r>
            <a:r>
              <a:rPr lang="en-US">
                <a:cs typeface="Calibri"/>
              </a:rPr>
              <a:t> sabe lo que ha </a:t>
            </a:r>
            <a:r>
              <a:rPr lang="en-US" err="1">
                <a:cs typeface="Calibri"/>
              </a:rPr>
              <a:t>cambiado</a:t>
            </a:r>
            <a:r>
              <a:rPr lang="en-US">
                <a:cs typeface="Calibri"/>
              </a:rPr>
              <a:t> y lo que </a:t>
            </a:r>
            <a:r>
              <a:rPr lang="en-US" err="1">
                <a:cs typeface="Calibri"/>
              </a:rPr>
              <a:t>en</a:t>
            </a:r>
            <a:r>
              <a:rPr lang="en-US">
                <a:cs typeface="Calibri"/>
              </a:rPr>
              <a:t> </a:t>
            </a:r>
            <a:r>
              <a:rPr lang="en-US" err="1">
                <a:cs typeface="Calibri"/>
              </a:rPr>
              <a:t>el</a:t>
            </a:r>
            <a:r>
              <a:rPr lang="en-US">
                <a:cs typeface="Calibri"/>
              </a:rPr>
              <a:t> </a:t>
            </a:r>
            <a:r>
              <a:rPr lang="en-US" err="1">
                <a:cs typeface="Calibri"/>
              </a:rPr>
              <a:t>contenedor</a:t>
            </a:r>
            <a:r>
              <a:rPr lang="en-US">
                <a:cs typeface="Calibri"/>
              </a:rPr>
              <a:t> </a:t>
            </a:r>
            <a:r>
              <a:rPr lang="en-US" err="1">
                <a:cs typeface="Calibri"/>
              </a:rPr>
              <a:t>debe</a:t>
            </a:r>
            <a:r>
              <a:rPr lang="en-US">
                <a:cs typeface="Calibri"/>
              </a:rPr>
              <a:t> </a:t>
            </a:r>
            <a:r>
              <a:rPr lang="en-US" err="1">
                <a:cs typeface="Calibri"/>
              </a:rPr>
              <a:t>actualizarse</a:t>
            </a:r>
            <a:r>
              <a:rPr lang="en-US">
                <a:cs typeface="Calibri"/>
              </a:rPr>
              <a:t> </a:t>
            </a:r>
            <a:r>
              <a:rPr lang="en-US" err="1">
                <a:cs typeface="Calibri"/>
              </a:rPr>
              <a:t>cuando</a:t>
            </a:r>
            <a:r>
              <a:rPr lang="en-US">
                <a:cs typeface="Calibri"/>
              </a:rPr>
              <a:t> lo </a:t>
            </a:r>
            <a:r>
              <a:rPr lang="en-US" err="1">
                <a:cs typeface="Calibri"/>
              </a:rPr>
              <a:t>reconstruye</a:t>
            </a:r>
            <a:r>
              <a:rPr lang="en-US">
                <a:cs typeface="Calibri"/>
              </a:rPr>
              <a:t>. Debe </a:t>
            </a:r>
            <a:r>
              <a:rPr lang="en-US" err="1">
                <a:cs typeface="Calibri"/>
              </a:rPr>
              <a:t>intentar</a:t>
            </a:r>
            <a:r>
              <a:rPr lang="en-US">
                <a:cs typeface="Calibri"/>
              </a:rPr>
              <a:t> </a:t>
            </a:r>
            <a:r>
              <a:rPr lang="en-US" err="1">
                <a:cs typeface="Calibri"/>
              </a:rPr>
              <a:t>mantener</a:t>
            </a:r>
            <a:r>
              <a:rPr lang="en-US">
                <a:cs typeface="Calibri"/>
              </a:rPr>
              <a:t> la </a:t>
            </a:r>
            <a:r>
              <a:rPr lang="en-US" err="1">
                <a:cs typeface="Calibri"/>
              </a:rPr>
              <a:t>lógica</a:t>
            </a:r>
            <a:r>
              <a:rPr lang="en-US">
                <a:cs typeface="Calibri"/>
              </a:rPr>
              <a:t> </a:t>
            </a:r>
            <a:r>
              <a:rPr lang="en-US" err="1">
                <a:cs typeface="Calibri"/>
              </a:rPr>
              <a:t>relacionada</a:t>
            </a:r>
            <a:r>
              <a:rPr lang="en-US">
                <a:cs typeface="Calibri"/>
              </a:rPr>
              <a:t> </a:t>
            </a:r>
            <a:r>
              <a:rPr lang="en-US" err="1">
                <a:cs typeface="Calibri"/>
              </a:rPr>
              <a:t>en</a:t>
            </a:r>
            <a:r>
              <a:rPr lang="en-US">
                <a:cs typeface="Calibri"/>
              </a:rPr>
              <a:t> </a:t>
            </a:r>
            <a:r>
              <a:rPr lang="en-US" err="1">
                <a:cs typeface="Calibri"/>
              </a:rPr>
              <a:t>el</a:t>
            </a:r>
            <a:r>
              <a:rPr lang="en-US">
                <a:cs typeface="Calibri"/>
              </a:rPr>
              <a:t> </a:t>
            </a:r>
            <a:r>
              <a:rPr lang="en-US" err="1">
                <a:cs typeface="Calibri"/>
              </a:rPr>
              <a:t>mismo</a:t>
            </a:r>
            <a:r>
              <a:rPr lang="en-US">
                <a:cs typeface="Calibri"/>
              </a:rPr>
              <a:t> </a:t>
            </a:r>
            <a:r>
              <a:rPr lang="en-US" err="1">
                <a:cs typeface="Calibri"/>
              </a:rPr>
              <a:t>comando</a:t>
            </a:r>
            <a:r>
              <a:rPr lang="en-US">
                <a:cs typeface="Calibri"/>
              </a:rPr>
              <a:t> RUN para no </a:t>
            </a:r>
            <a:r>
              <a:rPr lang="en-US" err="1">
                <a:cs typeface="Calibri"/>
              </a:rPr>
              <a:t>crear</a:t>
            </a:r>
            <a:r>
              <a:rPr lang="en-US">
                <a:cs typeface="Calibri"/>
              </a:rPr>
              <a:t> </a:t>
            </a:r>
            <a:r>
              <a:rPr lang="en-US" err="1">
                <a:cs typeface="Calibri"/>
              </a:rPr>
              <a:t>capas</a:t>
            </a:r>
            <a:r>
              <a:rPr lang="en-US">
                <a:cs typeface="Calibri"/>
              </a:rPr>
              <a:t> </a:t>
            </a:r>
            <a:r>
              <a:rPr lang="en-US" err="1">
                <a:cs typeface="Calibri"/>
              </a:rPr>
              <a:t>innecesarias</a:t>
            </a:r>
            <a:r>
              <a:rPr lang="en-US">
                <a:cs typeface="Calibri"/>
              </a:rPr>
              <a:t>.</a:t>
            </a:r>
          </a:p>
          <a:p>
            <a:endParaRPr lang="en-US"/>
          </a:p>
          <a:p>
            <a:pPr lvl="1"/>
            <a:r>
              <a:rPr lang="en-US">
                <a:cs typeface="Calibri"/>
              </a:rPr>
              <a:t>La "</a:t>
            </a:r>
            <a:r>
              <a:rPr>
                <a:cs typeface="Calibri"/>
              </a:rPr>
              <a:t>\</a:t>
            </a:r>
            <a:r>
              <a:rPr lang="en-US">
                <a:cs typeface="Calibri"/>
              </a:rPr>
              <a:t> " </a:t>
            </a:r>
            <a:r>
              <a:rPr lang="en-US" err="1">
                <a:cs typeface="Calibri"/>
              </a:rPr>
              <a:t>denota</a:t>
            </a:r>
            <a:r>
              <a:rPr lang="en-US">
                <a:cs typeface="Calibri"/>
              </a:rPr>
              <a:t> un </a:t>
            </a:r>
            <a:r>
              <a:rPr lang="en-US" err="1">
                <a:cs typeface="Calibri"/>
              </a:rPr>
              <a:t>salto</a:t>
            </a:r>
            <a:r>
              <a:rPr lang="en-US">
                <a:cs typeface="Calibri"/>
              </a:rPr>
              <a:t> de </a:t>
            </a:r>
            <a:r>
              <a:rPr lang="en-US" err="1">
                <a:cs typeface="Calibri"/>
              </a:rPr>
              <a:t>línea</a:t>
            </a:r>
            <a:r>
              <a:rPr lang="en-US">
                <a:cs typeface="Calibri"/>
              </a:rPr>
              <a:t> al final de </a:t>
            </a:r>
            <a:r>
              <a:rPr lang="en-US" err="1">
                <a:cs typeface="Calibri"/>
              </a:rPr>
              <a:t>una</a:t>
            </a:r>
            <a:r>
              <a:rPr lang="en-US">
                <a:cs typeface="Calibri"/>
              </a:rPr>
              <a:t> </a:t>
            </a:r>
            <a:r>
              <a:rPr lang="en-US" err="1">
                <a:cs typeface="Calibri"/>
              </a:rPr>
              <a:t>línea</a:t>
            </a:r>
            <a:r>
              <a:rPr lang="en-US">
                <a:cs typeface="Calibri"/>
              </a:rPr>
              <a:t>. Lo </a:t>
            </a:r>
            <a:r>
              <a:rPr lang="en-US" err="1">
                <a:cs typeface="Calibri"/>
              </a:rPr>
              <a:t>necesita</a:t>
            </a:r>
            <a:r>
              <a:rPr lang="en-US">
                <a:cs typeface="Calibri"/>
              </a:rPr>
              <a:t> para </a:t>
            </a:r>
            <a:r>
              <a:rPr lang="en-US" err="1">
                <a:cs typeface="Calibri"/>
              </a:rPr>
              <a:t>comandos</a:t>
            </a:r>
            <a:r>
              <a:rPr lang="en-US">
                <a:cs typeface="Calibri"/>
              </a:rPr>
              <a:t> de </a:t>
            </a:r>
            <a:r>
              <a:rPr lang="en-US" err="1">
                <a:cs typeface="Calibri"/>
              </a:rPr>
              <a:t>varias</a:t>
            </a:r>
            <a:r>
              <a:rPr lang="en-US">
                <a:cs typeface="Calibri"/>
              </a:rPr>
              <a:t> </a:t>
            </a:r>
            <a:r>
              <a:rPr lang="en-US" err="1">
                <a:cs typeface="Calibri"/>
              </a:rPr>
              <a:t>líneas</a:t>
            </a:r>
            <a:r>
              <a:rPr lang="en-US">
                <a:cs typeface="Calibri"/>
              </a:rPr>
              <a:t>.</a:t>
            </a:r>
          </a:p>
          <a:p>
            <a:endParaRPr/>
          </a:p>
          <a:p>
            <a:pPr lvl="1"/>
            <a:r>
              <a:rPr lang="en-US">
                <a:cs typeface="Calibri"/>
              </a:rPr>
              <a:t>Los</a:t>
            </a:r>
            <a:r>
              <a:rPr>
                <a:cs typeface="Calibri"/>
              </a:rPr>
              <a:t> &amp;&amp; </a:t>
            </a:r>
            <a:r>
              <a:rPr lang="en-US">
                <a:cs typeface="Calibri"/>
              </a:rPr>
              <a:t>es la forma de </a:t>
            </a:r>
            <a:r>
              <a:rPr lang="en-US" err="1">
                <a:cs typeface="Calibri"/>
              </a:rPr>
              <a:t>agregar</a:t>
            </a:r>
            <a:r>
              <a:rPr lang="en-US">
                <a:cs typeface="Calibri"/>
              </a:rPr>
              <a:t> un </a:t>
            </a:r>
            <a:r>
              <a:rPr lang="en-US" err="1">
                <a:cs typeface="Calibri"/>
              </a:rPr>
              <a:t>comando</a:t>
            </a:r>
            <a:r>
              <a:rPr lang="en-US">
                <a:cs typeface="Calibri"/>
              </a:rPr>
              <a:t> a la </a:t>
            </a:r>
            <a:r>
              <a:rPr lang="en-US" err="1">
                <a:cs typeface="Calibri"/>
              </a:rPr>
              <a:t>línea</a:t>
            </a:r>
            <a:r>
              <a:rPr lang="en-US">
                <a:cs typeface="Calibri"/>
              </a:rPr>
              <a:t> RUN.</a:t>
            </a:r>
          </a:p>
          <a:p>
            <a:endParaRPr/>
          </a:p>
          <a:p>
            <a:pPr lvl="1"/>
            <a:r>
              <a:rPr lang="en-US">
                <a:cs typeface="Calibri"/>
              </a:rPr>
              <a:t>La </a:t>
            </a:r>
            <a:r>
              <a:rPr lang="en-US" err="1">
                <a:cs typeface="Calibri"/>
              </a:rPr>
              <a:t>exportación</a:t>
            </a:r>
            <a:r>
              <a:rPr lang="en-US">
                <a:cs typeface="Calibri"/>
              </a:rPr>
              <a:t> DEBIAN_FRONTEND </a:t>
            </a:r>
            <a:r>
              <a:rPr lang="en-US" err="1">
                <a:cs typeface="Calibri"/>
              </a:rPr>
              <a:t>evita</a:t>
            </a:r>
            <a:r>
              <a:rPr lang="en-US">
                <a:cs typeface="Calibri"/>
              </a:rPr>
              <a:t> las </a:t>
            </a:r>
            <a:r>
              <a:rPr lang="en-US" err="1">
                <a:cs typeface="Calibri"/>
              </a:rPr>
              <a:t>advertencias</a:t>
            </a:r>
            <a:r>
              <a:rPr lang="en-US">
                <a:cs typeface="Calibri"/>
              </a:rPr>
              <a:t> </a:t>
            </a:r>
            <a:r>
              <a:rPr lang="en-US" err="1">
                <a:cs typeface="Calibri"/>
              </a:rPr>
              <a:t>cuando</a:t>
            </a:r>
            <a:r>
              <a:rPr lang="en-US">
                <a:cs typeface="Calibri"/>
              </a:rPr>
              <a:t> </a:t>
            </a:r>
            <a:r>
              <a:rPr lang="en-US" err="1">
                <a:cs typeface="Calibri"/>
              </a:rPr>
              <a:t>pasa</a:t>
            </a:r>
            <a:r>
              <a:rPr lang="en-US">
                <a:cs typeface="Calibri"/>
              </a:rPr>
              <a:t> a </a:t>
            </a:r>
            <a:r>
              <a:rPr lang="en-US" err="1">
                <a:cs typeface="Calibri"/>
              </a:rPr>
              <a:t>trabajar</a:t>
            </a:r>
            <a:r>
              <a:rPr lang="en-US">
                <a:cs typeface="Calibri"/>
              </a:rPr>
              <a:t> con </a:t>
            </a:r>
            <a:r>
              <a:rPr lang="en-US" err="1">
                <a:cs typeface="Calibri"/>
              </a:rPr>
              <a:t>su</a:t>
            </a:r>
            <a:r>
              <a:rPr lang="en-US">
                <a:cs typeface="Calibri"/>
              </a:rPr>
              <a:t> </a:t>
            </a:r>
            <a:r>
              <a:rPr lang="en-US" err="1">
                <a:cs typeface="Calibri"/>
              </a:rPr>
              <a:t>contenedor</a:t>
            </a:r>
            <a:r>
              <a:rPr lang="en-US">
                <a:cs typeface="Calibri"/>
              </a:rPr>
              <a:t>. </a:t>
            </a:r>
            <a:r>
              <a:rPr lang="en-US" err="1">
                <a:cs typeface="Calibri"/>
              </a:rPr>
              <a:t>Cuando</a:t>
            </a:r>
            <a:r>
              <a:rPr lang="en-US">
                <a:cs typeface="Calibri"/>
              </a:rPr>
              <a:t> </a:t>
            </a:r>
            <a:r>
              <a:rPr lang="en-US" err="1">
                <a:cs typeface="Calibri"/>
              </a:rPr>
              <a:t>agregue</a:t>
            </a:r>
            <a:r>
              <a:rPr lang="en-US">
                <a:cs typeface="Calibri"/>
              </a:rPr>
              <a:t> </a:t>
            </a:r>
            <a:r>
              <a:rPr lang="en-US" err="1">
                <a:cs typeface="Calibri"/>
              </a:rPr>
              <a:t>otro</a:t>
            </a:r>
            <a:r>
              <a:rPr lang="en-US">
                <a:cs typeface="Calibri"/>
              </a:rPr>
              <a:t> software, </a:t>
            </a:r>
            <a:r>
              <a:rPr lang="en-US" err="1">
                <a:cs typeface="Calibri"/>
              </a:rPr>
              <a:t>puede</a:t>
            </a:r>
            <a:r>
              <a:rPr lang="en-US">
                <a:cs typeface="Calibri"/>
              </a:rPr>
              <a:t> usar </a:t>
            </a:r>
            <a:r>
              <a:rPr lang="en-US" err="1">
                <a:cs typeface="Calibri"/>
              </a:rPr>
              <a:t>otros</a:t>
            </a:r>
            <a:r>
              <a:rPr lang="en-US">
                <a:cs typeface="Calibri"/>
              </a:rPr>
              <a:t> </a:t>
            </a:r>
            <a:r>
              <a:rPr lang="en-US" err="1">
                <a:cs typeface="Calibri"/>
              </a:rPr>
              <a:t>indicadores</a:t>
            </a:r>
            <a:r>
              <a:rPr lang="en-US">
                <a:cs typeface="Calibri"/>
              </a:rPr>
              <a:t> o </a:t>
            </a:r>
            <a:r>
              <a:rPr lang="en-US" err="1">
                <a:cs typeface="Calibri"/>
              </a:rPr>
              <a:t>parámetros</a:t>
            </a:r>
            <a:r>
              <a:rPr lang="en-US">
                <a:cs typeface="Calibri"/>
              </a:rPr>
              <a:t>, </a:t>
            </a:r>
            <a:r>
              <a:rPr lang="en-US" err="1">
                <a:cs typeface="Calibri"/>
              </a:rPr>
              <a:t>como</a:t>
            </a:r>
            <a:r>
              <a:rPr lang="en-US">
                <a:cs typeface="Calibri"/>
              </a:rPr>
              <a:t> -y.</a:t>
            </a:r>
          </a:p>
          <a:p>
            <a:endParaRPr/>
          </a:p>
          <a:p>
            <a:pPr lvl="1"/>
            <a:r>
              <a:rPr lang="en-US">
                <a:cs typeface="Calibri"/>
              </a:rPr>
              <a:t>La -y </a:t>
            </a:r>
            <a:r>
              <a:rPr lang="en-US" err="1">
                <a:cs typeface="Calibri"/>
              </a:rPr>
              <a:t>garantiza</a:t>
            </a:r>
            <a:r>
              <a:rPr lang="en-US">
                <a:cs typeface="Calibri"/>
              </a:rPr>
              <a:t> que apt-get no le </a:t>
            </a:r>
            <a:r>
              <a:rPr lang="en-US" err="1">
                <a:cs typeface="Calibri"/>
              </a:rPr>
              <a:t>pida</a:t>
            </a:r>
            <a:r>
              <a:rPr lang="en-US">
                <a:cs typeface="Calibri"/>
              </a:rPr>
              <a:t> que </a:t>
            </a:r>
            <a:r>
              <a:rPr lang="en-US" err="1">
                <a:cs typeface="Calibri"/>
              </a:rPr>
              <a:t>confirme</a:t>
            </a:r>
            <a:r>
              <a:rPr lang="en-US">
                <a:cs typeface="Calibri"/>
              </a:rPr>
              <a:t> que </a:t>
            </a:r>
            <a:r>
              <a:rPr lang="en-US" err="1">
                <a:cs typeface="Calibri"/>
              </a:rPr>
              <a:t>desea</a:t>
            </a:r>
            <a:r>
              <a:rPr lang="en-US">
                <a:cs typeface="Calibri"/>
              </a:rPr>
              <a:t> </a:t>
            </a:r>
            <a:r>
              <a:rPr lang="en-US" err="1">
                <a:cs typeface="Calibri"/>
              </a:rPr>
              <a:t>finalizar</a:t>
            </a:r>
            <a:r>
              <a:rPr lang="en-US">
                <a:cs typeface="Calibri"/>
              </a:rPr>
              <a:t> la </a:t>
            </a:r>
            <a:r>
              <a:rPr lang="en-US" err="1">
                <a:cs typeface="Calibri"/>
              </a:rPr>
              <a:t>instalación</a:t>
            </a:r>
            <a:r>
              <a:rPr lang="en-US">
                <a:cs typeface="Calibri"/>
              </a:rPr>
              <a:t>. </a:t>
            </a:r>
            <a:r>
              <a:rPr lang="en-US" err="1">
                <a:cs typeface="Calibri"/>
              </a:rPr>
              <a:t>Estos</a:t>
            </a:r>
            <a:r>
              <a:rPr lang="en-US">
                <a:cs typeface="Calibri"/>
              </a:rPr>
              <a:t> </a:t>
            </a:r>
            <a:r>
              <a:rPr lang="en-US" err="1">
                <a:cs typeface="Calibri"/>
              </a:rPr>
              <a:t>mensajes</a:t>
            </a:r>
            <a:r>
              <a:rPr lang="en-US">
                <a:cs typeface="Calibri"/>
              </a:rPr>
              <a:t> </a:t>
            </a:r>
            <a:r>
              <a:rPr lang="en-US" err="1">
                <a:cs typeface="Calibri"/>
              </a:rPr>
              <a:t>harían</a:t>
            </a:r>
            <a:r>
              <a:rPr lang="en-US">
                <a:cs typeface="Calibri"/>
              </a:rPr>
              <a:t> que la </a:t>
            </a:r>
            <a:r>
              <a:rPr lang="en-US" err="1">
                <a:cs typeface="Calibri"/>
              </a:rPr>
              <a:t>compilación</a:t>
            </a:r>
            <a:r>
              <a:rPr lang="en-US">
                <a:cs typeface="Calibri"/>
              </a:rPr>
              <a:t> del </a:t>
            </a:r>
            <a:r>
              <a:rPr lang="en-US" err="1">
                <a:cs typeface="Calibri"/>
              </a:rPr>
              <a:t>contenedor</a:t>
            </a:r>
            <a:r>
              <a:rPr lang="en-US">
                <a:cs typeface="Calibri"/>
              </a:rPr>
              <a:t> </a:t>
            </a:r>
            <a:r>
              <a:rPr lang="en-US" err="1">
                <a:cs typeface="Calibri"/>
              </a:rPr>
              <a:t>fallara</a:t>
            </a:r>
            <a:r>
              <a:rPr lang="en-US">
                <a:cs typeface="Calibri"/>
              </a:rPr>
              <a:t> </a:t>
            </a:r>
            <a:r>
              <a:rPr lang="en-US" err="1">
                <a:cs typeface="Calibri"/>
              </a:rPr>
              <a:t>porque</a:t>
            </a:r>
            <a:r>
              <a:rPr lang="en-US">
                <a:cs typeface="Calibri"/>
              </a:rPr>
              <a:t> </a:t>
            </a:r>
            <a:r>
              <a:rPr lang="en-US" err="1">
                <a:cs typeface="Calibri"/>
              </a:rPr>
              <a:t>nadie</a:t>
            </a:r>
            <a:r>
              <a:rPr lang="en-US">
                <a:cs typeface="Calibri"/>
              </a:rPr>
              <a:t> </a:t>
            </a:r>
            <a:r>
              <a:rPr lang="en-US" err="1">
                <a:cs typeface="Calibri"/>
              </a:rPr>
              <a:t>estaría</a:t>
            </a:r>
            <a:r>
              <a:rPr lang="en-US">
                <a:cs typeface="Calibri"/>
              </a:rPr>
              <a:t> </a:t>
            </a:r>
            <a:r>
              <a:rPr lang="en-US" err="1">
                <a:cs typeface="Calibri"/>
              </a:rPr>
              <a:t>allí</a:t>
            </a:r>
            <a:r>
              <a:rPr lang="en-US">
                <a:cs typeface="Calibri"/>
              </a:rPr>
              <a:t> para </a:t>
            </a:r>
            <a:r>
              <a:rPr lang="en-US" err="1">
                <a:cs typeface="Calibri"/>
              </a:rPr>
              <a:t>seleccionar</a:t>
            </a:r>
            <a:r>
              <a:rPr lang="en-US">
                <a:cs typeface="Calibri"/>
              </a:rPr>
              <a:t> Y o N.</a:t>
            </a:r>
          </a:p>
          <a:p>
            <a:endParaRPr/>
          </a:p>
          <a:p>
            <a:pPr>
              <a:spcBef>
                <a:spcPct val="43750"/>
              </a:spcBef>
              <a:spcAft>
                <a:spcPct val="43750"/>
              </a:spcAft>
            </a:pPr>
            <a:r>
              <a:rPr lang="en-US">
                <a:cs typeface="Calibri"/>
              </a:rPr>
              <a:t>En </a:t>
            </a:r>
            <a:r>
              <a:rPr lang="en-US" err="1">
                <a:cs typeface="Calibri"/>
              </a:rPr>
              <a:t>el</a:t>
            </a:r>
            <a:r>
              <a:rPr lang="en-US">
                <a:cs typeface="Calibri"/>
              </a:rPr>
              <a:t> </a:t>
            </a:r>
            <a:r>
              <a:rPr lang="en-US" err="1">
                <a:cs typeface="Calibri"/>
              </a:rPr>
              <a:t>siguiente</a:t>
            </a:r>
            <a:r>
              <a:rPr lang="en-US">
                <a:cs typeface="Calibri"/>
              </a:rPr>
              <a:t> </a:t>
            </a:r>
            <a:r>
              <a:rPr lang="en-US" err="1">
                <a:cs typeface="Calibri"/>
              </a:rPr>
              <a:t>ejercicio</a:t>
            </a:r>
            <a:r>
              <a:rPr lang="en-US">
                <a:cs typeface="Calibri"/>
              </a:rPr>
              <a:t>, </a:t>
            </a:r>
            <a:r>
              <a:rPr lang="en-US" err="1">
                <a:cs typeface="Calibri"/>
              </a:rPr>
              <a:t>modificará</a:t>
            </a:r>
            <a:r>
              <a:rPr lang="en-US">
                <a:cs typeface="Calibri"/>
              </a:rPr>
              <a:t> </a:t>
            </a:r>
            <a:r>
              <a:rPr lang="en-US" err="1">
                <a:cs typeface="Calibri"/>
              </a:rPr>
              <a:t>el</a:t>
            </a:r>
            <a:r>
              <a:rPr lang="en-US">
                <a:cs typeface="Calibri"/>
              </a:rPr>
              <a:t> </a:t>
            </a:r>
            <a:r>
              <a:rPr lang="en-US" err="1">
                <a:cs typeface="Calibri"/>
              </a:rPr>
              <a:t>Dockerfile</a:t>
            </a:r>
            <a:r>
              <a:rPr lang="en-US">
                <a:cs typeface="Calibri"/>
              </a:rPr>
              <a:t> para </a:t>
            </a:r>
            <a:r>
              <a:rPr lang="en-US" err="1">
                <a:cs typeface="Calibri"/>
              </a:rPr>
              <a:t>instalar</a:t>
            </a:r>
            <a:r>
              <a:rPr lang="en-US">
                <a:cs typeface="Calibri"/>
              </a:rPr>
              <a:t> Node.js. A </a:t>
            </a:r>
            <a:r>
              <a:rPr lang="en-US" err="1">
                <a:cs typeface="Calibri"/>
              </a:rPr>
              <a:t>continuación</a:t>
            </a:r>
            <a:r>
              <a:rPr lang="en-US">
                <a:cs typeface="Calibri"/>
              </a:rPr>
              <a:t>, </a:t>
            </a:r>
            <a:r>
              <a:rPr lang="en-US" err="1">
                <a:cs typeface="Calibri"/>
              </a:rPr>
              <a:t>comprobará</a:t>
            </a:r>
            <a:r>
              <a:rPr lang="en-US">
                <a:cs typeface="Calibri"/>
              </a:rPr>
              <a:t> que Node.js </a:t>
            </a:r>
            <a:r>
              <a:rPr lang="en-US" err="1">
                <a:cs typeface="Calibri"/>
              </a:rPr>
              <a:t>está</a:t>
            </a:r>
            <a:r>
              <a:rPr lang="en-US">
                <a:cs typeface="Calibri"/>
              </a:rPr>
              <a:t> disponible </a:t>
            </a:r>
            <a:r>
              <a:rPr lang="en-US" err="1">
                <a:cs typeface="Calibri"/>
              </a:rPr>
              <a:t>en</a:t>
            </a:r>
            <a:r>
              <a:rPr lang="en-US">
                <a:cs typeface="Calibri"/>
              </a:rPr>
              <a:t> </a:t>
            </a:r>
            <a:r>
              <a:rPr lang="en-US" err="1">
                <a:cs typeface="Calibri"/>
              </a:rPr>
              <a:t>el</a:t>
            </a:r>
            <a:r>
              <a:rPr lang="en-US">
                <a:cs typeface="Calibri"/>
              </a:rPr>
              <a:t> </a:t>
            </a:r>
            <a:r>
              <a:rPr lang="en-US" err="1">
                <a:cs typeface="Calibri"/>
              </a:rPr>
              <a:t>contenedor</a:t>
            </a:r>
            <a:r>
              <a:rPr lang="en-US">
                <a:cs typeface="Calibri"/>
              </a:rPr>
              <a:t> </a:t>
            </a:r>
            <a:r>
              <a:rPr lang="en-US" err="1">
                <a:cs typeface="Calibri"/>
              </a:rPr>
              <a:t>en</a:t>
            </a:r>
            <a:r>
              <a:rPr lang="en-US">
                <a:cs typeface="Calibri"/>
              </a:rPr>
              <a:t> </a:t>
            </a:r>
            <a:r>
              <a:rPr lang="en-US" err="1">
                <a:cs typeface="Calibri"/>
              </a:rPr>
              <a:t>ejecución</a:t>
            </a:r>
            <a:r>
              <a:rPr lang="en-US">
                <a:cs typeface="Calibri"/>
              </a:rPr>
              <a:t>.</a:t>
            </a:r>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a:cs typeface="Calibri"/>
              </a:rPr>
              <a:t>Enlace al </a:t>
            </a:r>
            <a:r>
              <a:rPr lang="en-US" err="1">
                <a:cs typeface="Calibri"/>
              </a:rPr>
              <a:t>módulo</a:t>
            </a:r>
            <a:r>
              <a:rPr lang="en-US">
                <a:cs typeface="Calibri"/>
              </a:rPr>
              <a:t> </a:t>
            </a:r>
            <a:r>
              <a:rPr lang="en-US" err="1">
                <a:cs typeface="Calibri"/>
              </a:rPr>
              <a:t>publicado</a:t>
            </a:r>
            <a:r>
              <a:rPr lang="en-US">
                <a:cs typeface="Calibri"/>
              </a:rPr>
              <a:t> </a:t>
            </a:r>
            <a:r>
              <a:rPr lang="en-US" err="1">
                <a:cs typeface="Calibri"/>
              </a:rPr>
              <a:t>en</a:t>
            </a:r>
            <a:r>
              <a:rPr lang="en-US">
                <a:cs typeface="Calibri"/>
              </a:rPr>
              <a:t> Learn: https://docs.microsoft.com/en-us/visualstudio/docker/tutorials/docker-tutorial</a:t>
            </a:r>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a:cs typeface="Calibri"/>
              </a:rPr>
              <a:t>https://docs.microsoft.com/en-us/visualstudio/docker/tutorials/docker-tutorial</a:t>
            </a:r>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lvl="1" indent="-227330">
              <a:spcBef>
                <a:spcPts val="400"/>
              </a:spcBef>
              <a:buFont typeface="Wingdings,Sans-Serif"/>
              <a:buChar char=""/>
            </a:pPr>
            <a:endParaRPr lang="es-MX">
              <a:cs typeface="Calibri"/>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err="1">
                <a:cs typeface="Calibri"/>
              </a:rPr>
              <a:t>Explicación</a:t>
            </a:r>
            <a:r>
              <a:rPr lang="en-US">
                <a:cs typeface="Calibri"/>
              </a:rPr>
              <a:t>: La </a:t>
            </a:r>
            <a:r>
              <a:rPr lang="en-US" err="1">
                <a:cs typeface="Calibri"/>
              </a:rPr>
              <a:t>opción</a:t>
            </a:r>
            <a:r>
              <a:rPr lang="en-US">
                <a:cs typeface="Calibri"/>
              </a:rPr>
              <a:t> **Volver a </a:t>
            </a:r>
            <a:r>
              <a:rPr lang="en-US" err="1">
                <a:cs typeface="Calibri"/>
              </a:rPr>
              <a:t>abrir</a:t>
            </a:r>
            <a:r>
              <a:rPr lang="en-US">
                <a:cs typeface="Calibri"/>
              </a:rPr>
              <a:t> </a:t>
            </a:r>
            <a:r>
              <a:rPr lang="en-US" err="1">
                <a:cs typeface="Calibri"/>
              </a:rPr>
              <a:t>en</a:t>
            </a:r>
            <a:r>
              <a:rPr lang="en-US">
                <a:cs typeface="Calibri"/>
              </a:rPr>
              <a:t> </a:t>
            </a:r>
            <a:r>
              <a:rPr lang="en-US" err="1">
                <a:cs typeface="Calibri"/>
              </a:rPr>
              <a:t>contenedor</a:t>
            </a:r>
            <a:r>
              <a:rPr lang="en-US">
                <a:cs typeface="Calibri"/>
              </a:rPr>
              <a:t>**, </a:t>
            </a:r>
            <a:r>
              <a:rPr lang="en-US" err="1">
                <a:cs typeface="Calibri"/>
              </a:rPr>
              <a:t>desde</a:t>
            </a:r>
            <a:r>
              <a:rPr lang="en-US">
                <a:cs typeface="Calibri"/>
              </a:rPr>
              <a:t> la </a:t>
            </a:r>
            <a:r>
              <a:rPr lang="en-US" err="1">
                <a:cs typeface="Calibri"/>
              </a:rPr>
              <a:t>notificación</a:t>
            </a:r>
            <a:r>
              <a:rPr lang="en-US">
                <a:cs typeface="Calibri"/>
              </a:rPr>
              <a:t> de Visual Studio Code o la paleta de </a:t>
            </a:r>
            <a:r>
              <a:rPr lang="en-US" err="1">
                <a:cs typeface="Calibri"/>
              </a:rPr>
              <a:t>comandos</a:t>
            </a:r>
            <a:r>
              <a:rPr lang="en-US">
                <a:cs typeface="Calibri"/>
              </a:rPr>
              <a:t>, </a:t>
            </a:r>
            <a:r>
              <a:rPr lang="en-US" err="1">
                <a:cs typeface="Calibri"/>
              </a:rPr>
              <a:t>cargará</a:t>
            </a:r>
            <a:r>
              <a:rPr lang="en-US">
                <a:cs typeface="Calibri"/>
              </a:rPr>
              <a:t> </a:t>
            </a:r>
            <a:r>
              <a:rPr lang="en-US" err="1">
                <a:cs typeface="Calibri"/>
              </a:rPr>
              <a:t>el</a:t>
            </a:r>
            <a:r>
              <a:rPr lang="en-US">
                <a:cs typeface="Calibri"/>
              </a:rPr>
              <a:t> </a:t>
            </a:r>
            <a:r>
              <a:rPr lang="en-US" err="1">
                <a:cs typeface="Calibri"/>
              </a:rPr>
              <a:t>proyecto</a:t>
            </a:r>
            <a:r>
              <a:rPr lang="en-US">
                <a:cs typeface="Calibri"/>
              </a:rPr>
              <a:t> </a:t>
            </a:r>
            <a:r>
              <a:rPr lang="en-US" err="1">
                <a:cs typeface="Calibri"/>
              </a:rPr>
              <a:t>en</a:t>
            </a:r>
            <a:r>
              <a:rPr lang="en-US">
                <a:cs typeface="Calibri"/>
              </a:rPr>
              <a:t> </a:t>
            </a:r>
            <a:r>
              <a:rPr lang="en-US" err="1">
                <a:cs typeface="Calibri"/>
              </a:rPr>
              <a:t>el</a:t>
            </a:r>
            <a:r>
              <a:rPr lang="en-US">
                <a:cs typeface="Calibri"/>
              </a:rPr>
              <a:t> </a:t>
            </a:r>
            <a:r>
              <a:rPr lang="en-US" err="1">
                <a:cs typeface="Calibri"/>
              </a:rPr>
              <a:t>contenedor</a:t>
            </a:r>
            <a:r>
              <a:rPr lang="en-US">
                <a:cs typeface="Calibri"/>
              </a:rPr>
              <a:t> de </a:t>
            </a:r>
            <a:r>
              <a:rPr lang="en-US" err="1">
                <a:cs typeface="Calibri"/>
              </a:rPr>
              <a:t>desarrollo</a:t>
            </a:r>
            <a:r>
              <a:rPr lang="en-US">
                <a:cs typeface="Calibri"/>
              </a:rPr>
              <a:t>.</a:t>
            </a:r>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err="1">
                <a:cs typeface="Calibri"/>
              </a:rPr>
              <a:t>Explicación</a:t>
            </a:r>
            <a:r>
              <a:rPr lang="en-US">
                <a:cs typeface="Calibri"/>
              </a:rPr>
              <a:t>: La </a:t>
            </a:r>
            <a:r>
              <a:rPr lang="en-US" err="1">
                <a:cs typeface="Calibri"/>
              </a:rPr>
              <a:t>opción</a:t>
            </a:r>
            <a:r>
              <a:rPr lang="en-US">
                <a:cs typeface="Calibri"/>
              </a:rPr>
              <a:t> **Volver a </a:t>
            </a:r>
            <a:r>
              <a:rPr lang="en-US" err="1">
                <a:cs typeface="Calibri"/>
              </a:rPr>
              <a:t>abrir</a:t>
            </a:r>
            <a:r>
              <a:rPr lang="en-US">
                <a:cs typeface="Calibri"/>
              </a:rPr>
              <a:t> </a:t>
            </a:r>
            <a:r>
              <a:rPr lang="en-US" err="1">
                <a:cs typeface="Calibri"/>
              </a:rPr>
              <a:t>en</a:t>
            </a:r>
            <a:r>
              <a:rPr lang="en-US">
                <a:cs typeface="Calibri"/>
              </a:rPr>
              <a:t> </a:t>
            </a:r>
            <a:r>
              <a:rPr lang="en-US" err="1">
                <a:cs typeface="Calibri"/>
              </a:rPr>
              <a:t>contenedor</a:t>
            </a:r>
            <a:r>
              <a:rPr lang="en-US">
                <a:cs typeface="Calibri"/>
              </a:rPr>
              <a:t>**, </a:t>
            </a:r>
            <a:r>
              <a:rPr lang="en-US" err="1">
                <a:cs typeface="Calibri"/>
              </a:rPr>
              <a:t>desde</a:t>
            </a:r>
            <a:r>
              <a:rPr lang="en-US">
                <a:cs typeface="Calibri"/>
              </a:rPr>
              <a:t> la </a:t>
            </a:r>
            <a:r>
              <a:rPr lang="en-US" err="1">
                <a:cs typeface="Calibri"/>
              </a:rPr>
              <a:t>notificación</a:t>
            </a:r>
            <a:r>
              <a:rPr lang="en-US">
                <a:cs typeface="Calibri"/>
              </a:rPr>
              <a:t> de Visual Studio Code o la paleta de </a:t>
            </a:r>
            <a:r>
              <a:rPr lang="en-US" err="1">
                <a:cs typeface="Calibri"/>
              </a:rPr>
              <a:t>comandos</a:t>
            </a:r>
            <a:r>
              <a:rPr lang="en-US">
                <a:cs typeface="Calibri"/>
              </a:rPr>
              <a:t>, </a:t>
            </a:r>
            <a:r>
              <a:rPr lang="en-US" err="1">
                <a:cs typeface="Calibri"/>
              </a:rPr>
              <a:t>cargará</a:t>
            </a:r>
            <a:r>
              <a:rPr lang="en-US">
                <a:cs typeface="Calibri"/>
              </a:rPr>
              <a:t> </a:t>
            </a:r>
            <a:r>
              <a:rPr lang="en-US" err="1">
                <a:cs typeface="Calibri"/>
              </a:rPr>
              <a:t>el</a:t>
            </a:r>
            <a:r>
              <a:rPr lang="en-US">
                <a:cs typeface="Calibri"/>
              </a:rPr>
              <a:t> </a:t>
            </a:r>
            <a:r>
              <a:rPr lang="en-US" err="1">
                <a:cs typeface="Calibri"/>
              </a:rPr>
              <a:t>proyecto</a:t>
            </a:r>
            <a:r>
              <a:rPr lang="en-US">
                <a:cs typeface="Calibri"/>
              </a:rPr>
              <a:t> </a:t>
            </a:r>
            <a:r>
              <a:rPr lang="en-US" err="1">
                <a:cs typeface="Calibri"/>
              </a:rPr>
              <a:t>en</a:t>
            </a:r>
            <a:r>
              <a:rPr lang="en-US">
                <a:cs typeface="Calibri"/>
              </a:rPr>
              <a:t> </a:t>
            </a:r>
            <a:r>
              <a:rPr lang="en-US" err="1">
                <a:cs typeface="Calibri"/>
              </a:rPr>
              <a:t>el</a:t>
            </a:r>
            <a:r>
              <a:rPr lang="en-US">
                <a:cs typeface="Calibri"/>
              </a:rPr>
              <a:t> </a:t>
            </a:r>
            <a:r>
              <a:rPr lang="en-US" err="1">
                <a:cs typeface="Calibri"/>
              </a:rPr>
              <a:t>contenedor</a:t>
            </a:r>
            <a:r>
              <a:rPr lang="en-US">
                <a:cs typeface="Calibri"/>
              </a:rPr>
              <a:t> de </a:t>
            </a:r>
            <a:r>
              <a:rPr lang="en-US" err="1">
                <a:cs typeface="Calibri"/>
              </a:rPr>
              <a:t>desarrollo</a:t>
            </a:r>
            <a:r>
              <a:rPr lang="en-US">
                <a:cs typeface="Calibri"/>
              </a:rPr>
              <a:t>.</a:t>
            </a:r>
          </a:p>
        </p:txBody>
      </p:sp>
      <p:sp>
        <p:nvSpPr>
          <p:cNvPr id="4" name="Slide Number Placeholder 3"/>
          <p:cNvSpPr>
            <a:spLocks noGrp="1"/>
          </p:cNvSpPr>
          <p:nvPr>
            <p:ph type="sldNum" sz="quarter" idx="10"/>
          </p:nvPr>
        </p:nvSpPr>
        <p:spPr/>
        <p:txBody>
          <a:bodyPr/>
          <a:lstStyle/>
          <a:p>
            <a:fld id="{6101C5E1-D8E9-464D-A93E-CE21651935A7}" type="slidenum">
              <a:rPr lang="en-US" smtClean="0"/>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err="1">
                <a:cs typeface="Calibri"/>
              </a:rPr>
              <a:t>Explicación</a:t>
            </a:r>
            <a:r>
              <a:rPr lang="en-US">
                <a:cs typeface="Calibri"/>
              </a:rPr>
              <a:t>: El </a:t>
            </a:r>
            <a:r>
              <a:rPr lang="en-US" err="1">
                <a:cs typeface="Calibri"/>
              </a:rPr>
              <a:t>postCreatecommand</a:t>
            </a:r>
            <a:r>
              <a:rPr lang="en-US">
                <a:cs typeface="Calibri"/>
              </a:rPr>
              <a:t> es para </a:t>
            </a:r>
            <a:r>
              <a:rPr lang="en-US" err="1">
                <a:cs typeface="Calibri"/>
              </a:rPr>
              <a:t>cualquier</a:t>
            </a:r>
            <a:r>
              <a:rPr lang="en-US">
                <a:cs typeface="Calibri"/>
              </a:rPr>
              <a:t> </a:t>
            </a:r>
            <a:r>
              <a:rPr lang="en-US" err="1">
                <a:cs typeface="Calibri"/>
              </a:rPr>
              <a:t>comando</a:t>
            </a:r>
            <a:r>
              <a:rPr lang="en-US">
                <a:cs typeface="Calibri"/>
              </a:rPr>
              <a:t> que </a:t>
            </a:r>
            <a:r>
              <a:rPr lang="en-US" err="1">
                <a:cs typeface="Calibri"/>
              </a:rPr>
              <a:t>desee</a:t>
            </a:r>
            <a:r>
              <a:rPr lang="en-US">
                <a:cs typeface="Calibri"/>
              </a:rPr>
              <a:t> que se </a:t>
            </a:r>
            <a:r>
              <a:rPr lang="en-US" err="1">
                <a:cs typeface="Calibri"/>
              </a:rPr>
              <a:t>ejecute</a:t>
            </a:r>
            <a:r>
              <a:rPr lang="en-US">
                <a:cs typeface="Calibri"/>
              </a:rPr>
              <a:t> </a:t>
            </a:r>
            <a:r>
              <a:rPr lang="en-US" err="1">
                <a:cs typeface="Calibri"/>
              </a:rPr>
              <a:t>inmediatamente</a:t>
            </a:r>
            <a:r>
              <a:rPr lang="en-US">
                <a:cs typeface="Calibri"/>
              </a:rPr>
              <a:t> </a:t>
            </a:r>
            <a:r>
              <a:rPr lang="en-US" err="1">
                <a:cs typeface="Calibri"/>
              </a:rPr>
              <a:t>después</a:t>
            </a:r>
            <a:r>
              <a:rPr lang="en-US">
                <a:cs typeface="Calibri"/>
              </a:rPr>
              <a:t> de </a:t>
            </a:r>
            <a:r>
              <a:rPr lang="en-US" err="1">
                <a:cs typeface="Calibri"/>
              </a:rPr>
              <a:t>crear</a:t>
            </a:r>
            <a:r>
              <a:rPr lang="en-US">
                <a:cs typeface="Calibri"/>
              </a:rPr>
              <a:t> </a:t>
            </a:r>
            <a:r>
              <a:rPr lang="en-US" err="1">
                <a:cs typeface="Calibri"/>
              </a:rPr>
              <a:t>el</a:t>
            </a:r>
            <a:r>
              <a:rPr lang="en-US">
                <a:cs typeface="Calibri"/>
              </a:rPr>
              <a:t> </a:t>
            </a:r>
            <a:r>
              <a:rPr lang="en-US" err="1">
                <a:cs typeface="Calibri"/>
              </a:rPr>
              <a:t>contenedor</a:t>
            </a:r>
            <a:r>
              <a:rPr lang="en-US">
                <a:cs typeface="Calibri"/>
              </a:rPr>
              <a:t>.</a:t>
            </a:r>
          </a:p>
        </p:txBody>
      </p:sp>
      <p:sp>
        <p:nvSpPr>
          <p:cNvPr id="4" name="Slide Number Placeholder 3"/>
          <p:cNvSpPr>
            <a:spLocks noGrp="1"/>
          </p:cNvSpPr>
          <p:nvPr>
            <p:ph type="sldNum" sz="quarter" idx="10"/>
          </p:nvPr>
        </p:nvSpPr>
        <p:spPr/>
        <p:txBody>
          <a:bodyPr/>
          <a:lstStyle/>
          <a:p>
            <a:fld id="{6101C5E1-D8E9-464D-A93E-CE21651935A7}" type="slidenum">
              <a:rPr lang="en-US" smtClean="0"/>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err="1"/>
              <a:t>Explicación</a:t>
            </a:r>
            <a:r>
              <a:rPr lang="en-US"/>
              <a:t>: El </a:t>
            </a:r>
            <a:r>
              <a:rPr lang="en-US" err="1"/>
              <a:t>postCreatecommand</a:t>
            </a:r>
            <a:r>
              <a:rPr lang="en-US"/>
              <a:t> es para cualquier comando que desee que se ejecute inmediatamente después de </a:t>
            </a:r>
            <a:r>
              <a:rPr lang="en-US" err="1"/>
              <a:t>crear</a:t>
            </a:r>
            <a:r>
              <a:rPr lang="en-US"/>
              <a:t> </a:t>
            </a:r>
            <a:r>
              <a:rPr lang="en-US" err="1"/>
              <a:t>el</a:t>
            </a:r>
            <a:r>
              <a:rPr lang="en-US"/>
              <a:t> </a:t>
            </a:r>
            <a:r>
              <a:rPr lang="en-US" err="1"/>
              <a:t>contenedor</a:t>
            </a:r>
            <a:r>
              <a:rPr lang="en-US"/>
              <a:t>.</a:t>
            </a:r>
          </a:p>
        </p:txBody>
      </p:sp>
      <p:sp>
        <p:nvSpPr>
          <p:cNvPr id="4" name="Slide Number Placeholder 3"/>
          <p:cNvSpPr>
            <a:spLocks noGrp="1"/>
          </p:cNvSpPr>
          <p:nvPr>
            <p:ph type="sldNum" sz="quarter" idx="10"/>
          </p:nvPr>
        </p:nvSpPr>
        <p:spPr/>
        <p:txBody>
          <a:bodyPr/>
          <a:lstStyle/>
          <a:p>
            <a:fld id="{6101C5E1-D8E9-464D-A93E-CE21651935A7}" type="slidenum">
              <a:rPr lang="en-US" smtClean="0"/>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err="1">
                <a:cs typeface="Calibri"/>
              </a:rPr>
              <a:t>Explicación</a:t>
            </a:r>
            <a:r>
              <a:rPr lang="en-US">
                <a:cs typeface="Calibri"/>
              </a:rPr>
              <a:t>: El </a:t>
            </a:r>
            <a:r>
              <a:rPr lang="en-US" err="1">
                <a:cs typeface="Calibri"/>
              </a:rPr>
              <a:t>Dockerfile</a:t>
            </a:r>
            <a:r>
              <a:rPr lang="en-US">
                <a:cs typeface="Calibri"/>
              </a:rPr>
              <a:t> es </a:t>
            </a:r>
            <a:r>
              <a:rPr lang="en-US" err="1">
                <a:cs typeface="Calibri"/>
              </a:rPr>
              <a:t>el</a:t>
            </a:r>
            <a:r>
              <a:rPr lang="en-US">
                <a:cs typeface="Calibri"/>
              </a:rPr>
              <a:t> </a:t>
            </a:r>
            <a:r>
              <a:rPr lang="en-US" err="1">
                <a:cs typeface="Calibri"/>
              </a:rPr>
              <a:t>lugar</a:t>
            </a:r>
            <a:r>
              <a:rPr lang="en-US">
                <a:cs typeface="Calibri"/>
              </a:rPr>
              <a:t> </a:t>
            </a:r>
            <a:r>
              <a:rPr lang="en-US" err="1">
                <a:cs typeface="Calibri"/>
              </a:rPr>
              <a:t>adecuado</a:t>
            </a:r>
            <a:r>
              <a:rPr lang="en-US">
                <a:cs typeface="Calibri"/>
              </a:rPr>
              <a:t> para </a:t>
            </a:r>
            <a:r>
              <a:rPr lang="en-US" err="1">
                <a:cs typeface="Calibri"/>
              </a:rPr>
              <a:t>instalar</a:t>
            </a:r>
            <a:r>
              <a:rPr lang="en-US">
                <a:cs typeface="Calibri"/>
              </a:rPr>
              <a:t> software </a:t>
            </a:r>
            <a:r>
              <a:rPr lang="en-US" err="1">
                <a:cs typeface="Calibri"/>
              </a:rPr>
              <a:t>adicional</a:t>
            </a:r>
            <a:r>
              <a:rPr lang="en-US">
                <a:cs typeface="Calibri"/>
              </a:rPr>
              <a:t>. El </a:t>
            </a:r>
            <a:r>
              <a:rPr lang="en-US" err="1">
                <a:cs typeface="Calibri"/>
              </a:rPr>
              <a:t>uso</a:t>
            </a:r>
            <a:r>
              <a:rPr lang="en-US">
                <a:cs typeface="Calibri"/>
              </a:rPr>
              <a:t> del </a:t>
            </a:r>
            <a:r>
              <a:rPr lang="en-US" err="1">
                <a:cs typeface="Calibri"/>
              </a:rPr>
              <a:t>comando</a:t>
            </a:r>
            <a:r>
              <a:rPr lang="en-US">
                <a:cs typeface="Calibri"/>
              </a:rPr>
              <a:t> 'RUN' de </a:t>
            </a:r>
            <a:r>
              <a:rPr lang="en-US" err="1">
                <a:cs typeface="Calibri"/>
              </a:rPr>
              <a:t>Dockerfile</a:t>
            </a:r>
            <a:r>
              <a:rPr lang="en-US">
                <a:cs typeface="Calibri"/>
              </a:rPr>
              <a:t> le </a:t>
            </a:r>
            <a:r>
              <a:rPr lang="en-US" err="1">
                <a:cs typeface="Calibri"/>
              </a:rPr>
              <a:t>permite</a:t>
            </a:r>
            <a:r>
              <a:rPr lang="en-US">
                <a:cs typeface="Calibri"/>
              </a:rPr>
              <a:t> usar </a:t>
            </a:r>
            <a:r>
              <a:rPr lang="en-US" err="1">
                <a:cs typeface="Calibri"/>
              </a:rPr>
              <a:t>el</a:t>
            </a:r>
            <a:r>
              <a:rPr lang="en-US">
                <a:cs typeface="Calibri"/>
              </a:rPr>
              <a:t> </a:t>
            </a:r>
            <a:r>
              <a:rPr lang="en-US" err="1">
                <a:cs typeface="Calibri"/>
              </a:rPr>
              <a:t>administrador</a:t>
            </a:r>
            <a:r>
              <a:rPr lang="en-US">
                <a:cs typeface="Calibri"/>
              </a:rPr>
              <a:t> de </a:t>
            </a:r>
            <a:r>
              <a:rPr lang="en-US" err="1">
                <a:cs typeface="Calibri"/>
              </a:rPr>
              <a:t>paquetes</a:t>
            </a:r>
            <a:r>
              <a:rPr lang="en-US">
                <a:cs typeface="Calibri"/>
              </a:rPr>
              <a:t> 'apt-get'.</a:t>
            </a:r>
          </a:p>
        </p:txBody>
      </p:sp>
      <p:sp>
        <p:nvSpPr>
          <p:cNvPr id="4" name="Slide Number Placeholder 3"/>
          <p:cNvSpPr>
            <a:spLocks noGrp="1"/>
          </p:cNvSpPr>
          <p:nvPr>
            <p:ph type="sldNum" sz="quarter" idx="10"/>
          </p:nvPr>
        </p:nvSpPr>
        <p:spPr/>
        <p:txBody>
          <a:bodyPr/>
          <a:lstStyle/>
          <a:p>
            <a:fld id="{6101C5E1-D8E9-464D-A93E-CE21651935A7}" type="slidenum">
              <a:rPr lang="en-US" smtClean="0"/>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err="1"/>
              <a:t>Explicación</a:t>
            </a:r>
            <a:r>
              <a:rPr lang="en-US"/>
              <a:t>: El </a:t>
            </a:r>
            <a:r>
              <a:rPr lang="en-US" err="1"/>
              <a:t>Dockerfile</a:t>
            </a:r>
            <a:r>
              <a:rPr lang="en-US"/>
              <a:t> es </a:t>
            </a:r>
            <a:r>
              <a:rPr lang="en-US" err="1"/>
              <a:t>el</a:t>
            </a:r>
            <a:r>
              <a:rPr lang="en-US"/>
              <a:t> </a:t>
            </a:r>
            <a:r>
              <a:rPr lang="en-US" err="1"/>
              <a:t>lugar</a:t>
            </a:r>
            <a:r>
              <a:rPr lang="en-US"/>
              <a:t> </a:t>
            </a:r>
            <a:r>
              <a:rPr lang="en-US" err="1"/>
              <a:t>adecuado</a:t>
            </a:r>
            <a:r>
              <a:rPr lang="en-US"/>
              <a:t> para </a:t>
            </a:r>
            <a:r>
              <a:rPr lang="en-US" err="1"/>
              <a:t>instalar</a:t>
            </a:r>
            <a:r>
              <a:rPr lang="en-US"/>
              <a:t> software </a:t>
            </a:r>
            <a:r>
              <a:rPr lang="en-US" err="1"/>
              <a:t>adicional</a:t>
            </a:r>
            <a:r>
              <a:rPr lang="en-US"/>
              <a:t>. El </a:t>
            </a:r>
            <a:r>
              <a:rPr lang="en-US" err="1"/>
              <a:t>uso</a:t>
            </a:r>
            <a:r>
              <a:rPr lang="en-US"/>
              <a:t> del </a:t>
            </a:r>
            <a:r>
              <a:rPr lang="en-US" err="1"/>
              <a:t>comando</a:t>
            </a:r>
            <a:r>
              <a:rPr lang="en-US"/>
              <a:t> 'RUN' de </a:t>
            </a:r>
            <a:r>
              <a:rPr lang="en-US" err="1"/>
              <a:t>Dockerfile</a:t>
            </a:r>
            <a:r>
              <a:rPr lang="en-US"/>
              <a:t> le </a:t>
            </a:r>
            <a:r>
              <a:rPr lang="en-US" err="1"/>
              <a:t>permite</a:t>
            </a:r>
            <a:r>
              <a:rPr lang="en-US"/>
              <a:t> usar </a:t>
            </a:r>
            <a:r>
              <a:rPr lang="en-US" err="1"/>
              <a:t>el</a:t>
            </a:r>
            <a:r>
              <a:rPr lang="en-US"/>
              <a:t> </a:t>
            </a:r>
            <a:r>
              <a:rPr lang="en-US" err="1"/>
              <a:t>administrador</a:t>
            </a:r>
            <a:r>
              <a:rPr lang="en-US"/>
              <a:t> de </a:t>
            </a:r>
            <a:r>
              <a:rPr lang="en-US" err="1"/>
              <a:t>paquetes</a:t>
            </a:r>
            <a:r>
              <a:rPr lang="en-US"/>
              <a:t> 'apt-get'.</a:t>
            </a:r>
          </a:p>
        </p:txBody>
      </p:sp>
      <p:sp>
        <p:nvSpPr>
          <p:cNvPr id="4" name="Slide Number Placeholder 3"/>
          <p:cNvSpPr>
            <a:spLocks noGrp="1"/>
          </p:cNvSpPr>
          <p:nvPr>
            <p:ph type="sldNum" sz="quarter" idx="10"/>
          </p:nvPr>
        </p:nvSpPr>
        <p:spPr/>
        <p:txBody>
          <a:bodyPr/>
          <a:lstStyle/>
          <a:p>
            <a:fld id="{6101C5E1-D8E9-464D-A93E-CE21651935A7}" type="slidenum">
              <a:rPr lang="en-US" smtClean="0"/>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n-US">
                <a:cs typeface="Calibri"/>
              </a:rPr>
              <a:t>Ha </a:t>
            </a:r>
            <a:r>
              <a:rPr lang="en-US" err="1">
                <a:cs typeface="Calibri"/>
              </a:rPr>
              <a:t>creado</a:t>
            </a:r>
            <a:r>
              <a:rPr lang="en-US">
                <a:cs typeface="Calibri"/>
              </a:rPr>
              <a:t> un </a:t>
            </a:r>
            <a:r>
              <a:rPr lang="en-US" err="1">
                <a:cs typeface="Calibri"/>
              </a:rPr>
              <a:t>entorno</a:t>
            </a:r>
            <a:r>
              <a:rPr lang="en-US">
                <a:cs typeface="Calibri"/>
              </a:rPr>
              <a:t> </a:t>
            </a:r>
            <a:r>
              <a:rPr lang="en-US" err="1">
                <a:cs typeface="Calibri"/>
              </a:rPr>
              <a:t>estándar</a:t>
            </a:r>
            <a:r>
              <a:rPr lang="en-US">
                <a:cs typeface="Calibri"/>
              </a:rPr>
              <a:t> para un </a:t>
            </a:r>
            <a:r>
              <a:rPr lang="en-US" err="1">
                <a:cs typeface="Calibri"/>
              </a:rPr>
              <a:t>proyecto</a:t>
            </a:r>
            <a:r>
              <a:rPr lang="en-US">
                <a:cs typeface="Calibri"/>
              </a:rPr>
              <a:t> de Python de </a:t>
            </a:r>
            <a:r>
              <a:rPr lang="en-US" err="1">
                <a:cs typeface="Calibri"/>
              </a:rPr>
              <a:t>ejemplo</a:t>
            </a:r>
            <a:r>
              <a:rPr lang="en-US">
                <a:cs typeface="Calibri"/>
              </a:rPr>
              <a:t>. </a:t>
            </a:r>
            <a:r>
              <a:rPr lang="en-US" err="1">
                <a:cs typeface="Calibri"/>
              </a:rPr>
              <a:t>Ahora</a:t>
            </a:r>
            <a:r>
              <a:rPr lang="en-US">
                <a:cs typeface="Calibri"/>
              </a:rPr>
              <a:t>, </a:t>
            </a:r>
            <a:r>
              <a:rPr lang="en-US" err="1">
                <a:cs typeface="Calibri"/>
              </a:rPr>
              <a:t>cualquier</a:t>
            </a:r>
            <a:r>
              <a:rPr lang="en-US">
                <a:cs typeface="Calibri"/>
              </a:rPr>
              <a:t> </a:t>
            </a:r>
            <a:r>
              <a:rPr lang="en-US" err="1">
                <a:cs typeface="Calibri"/>
              </a:rPr>
              <a:t>desarrollador</a:t>
            </a:r>
            <a:r>
              <a:rPr lang="en-US">
                <a:cs typeface="Calibri"/>
              </a:rPr>
              <a:t> </a:t>
            </a:r>
            <a:r>
              <a:rPr lang="en-US" err="1">
                <a:cs typeface="Calibri"/>
              </a:rPr>
              <a:t>puede</a:t>
            </a:r>
            <a:r>
              <a:rPr lang="en-US">
                <a:cs typeface="Calibri"/>
              </a:rPr>
              <a:t> </a:t>
            </a:r>
            <a:r>
              <a:rPr lang="en-US" err="1">
                <a:cs typeface="Calibri"/>
              </a:rPr>
              <a:t>abrir</a:t>
            </a:r>
            <a:r>
              <a:rPr lang="en-US">
                <a:cs typeface="Calibri"/>
              </a:rPr>
              <a:t>, </a:t>
            </a:r>
            <a:r>
              <a:rPr lang="en-US" err="1">
                <a:cs typeface="Calibri"/>
              </a:rPr>
              <a:t>ejecutar</a:t>
            </a:r>
            <a:r>
              <a:rPr lang="en-US">
                <a:cs typeface="Calibri"/>
              </a:rPr>
              <a:t> y </a:t>
            </a:r>
            <a:r>
              <a:rPr lang="en-US" err="1">
                <a:cs typeface="Calibri"/>
              </a:rPr>
              <a:t>trabajar</a:t>
            </a:r>
            <a:r>
              <a:rPr lang="en-US">
                <a:cs typeface="Calibri"/>
              </a:rPr>
              <a:t> </a:t>
            </a:r>
            <a:r>
              <a:rPr lang="en-US" err="1">
                <a:cs typeface="Calibri"/>
              </a:rPr>
              <a:t>inmediatamente</a:t>
            </a:r>
            <a:r>
              <a:rPr lang="en-US">
                <a:cs typeface="Calibri"/>
              </a:rPr>
              <a:t> </a:t>
            </a:r>
            <a:r>
              <a:rPr lang="en-US" err="1">
                <a:cs typeface="Calibri"/>
              </a:rPr>
              <a:t>en</a:t>
            </a:r>
            <a:r>
              <a:rPr lang="en-US">
                <a:cs typeface="Calibri"/>
              </a:rPr>
              <a:t> </a:t>
            </a:r>
            <a:r>
              <a:rPr lang="en-US" err="1">
                <a:cs typeface="Calibri"/>
              </a:rPr>
              <a:t>este</a:t>
            </a:r>
            <a:r>
              <a:rPr lang="en-US">
                <a:cs typeface="Calibri"/>
              </a:rPr>
              <a:t> </a:t>
            </a:r>
            <a:r>
              <a:rPr lang="en-US" err="1">
                <a:cs typeface="Calibri"/>
              </a:rPr>
              <a:t>proyecto</a:t>
            </a:r>
            <a:r>
              <a:rPr lang="en-US">
                <a:cs typeface="Calibri"/>
              </a:rPr>
              <a:t>. </a:t>
            </a:r>
            <a:r>
              <a:rPr lang="en-US" err="1">
                <a:cs typeface="Calibri"/>
              </a:rPr>
              <a:t>También</a:t>
            </a:r>
            <a:r>
              <a:rPr lang="en-US">
                <a:cs typeface="Calibri"/>
              </a:rPr>
              <a:t> </a:t>
            </a:r>
            <a:r>
              <a:rPr lang="en-US" err="1">
                <a:cs typeface="Calibri"/>
              </a:rPr>
              <a:t>tienes</a:t>
            </a:r>
            <a:r>
              <a:rPr lang="en-US">
                <a:cs typeface="Calibri"/>
              </a:rPr>
              <a:t>:</a:t>
            </a:r>
          </a:p>
          <a:p>
            <a:endParaRPr/>
          </a:p>
          <a:p>
            <a:r>
              <a:rPr lang="en-US" err="1">
                <a:cs typeface="Calibri"/>
              </a:rPr>
              <a:t>Aprendió</a:t>
            </a:r>
            <a:r>
              <a:rPr lang="en-US">
                <a:cs typeface="Calibri"/>
              </a:rPr>
              <a:t> </a:t>
            </a:r>
            <a:r>
              <a:rPr lang="en-US" err="1">
                <a:cs typeface="Calibri"/>
              </a:rPr>
              <a:t>cómo</a:t>
            </a:r>
            <a:r>
              <a:rPr lang="en-US">
                <a:cs typeface="Calibri"/>
              </a:rPr>
              <a:t> y </a:t>
            </a:r>
            <a:r>
              <a:rPr lang="en-US" err="1">
                <a:cs typeface="Calibri"/>
              </a:rPr>
              <a:t>por</a:t>
            </a:r>
            <a:r>
              <a:rPr lang="en-US">
                <a:cs typeface="Calibri"/>
              </a:rPr>
              <a:t> </a:t>
            </a:r>
            <a:r>
              <a:rPr lang="en-US" err="1">
                <a:cs typeface="Calibri"/>
              </a:rPr>
              <a:t>qué</a:t>
            </a:r>
            <a:r>
              <a:rPr lang="en-US">
                <a:cs typeface="Calibri"/>
              </a:rPr>
              <a:t> </a:t>
            </a:r>
            <a:r>
              <a:rPr lang="en-US" err="1">
                <a:cs typeface="Calibri"/>
              </a:rPr>
              <a:t>usaría</a:t>
            </a:r>
            <a:r>
              <a:rPr lang="en-US">
                <a:cs typeface="Calibri"/>
              </a:rPr>
              <a:t> un </a:t>
            </a:r>
            <a:r>
              <a:rPr lang="en-US" err="1">
                <a:cs typeface="Calibri"/>
              </a:rPr>
              <a:t>contenedor</a:t>
            </a:r>
            <a:r>
              <a:rPr lang="en-US">
                <a:cs typeface="Calibri"/>
              </a:rPr>
              <a:t> </a:t>
            </a:r>
            <a:r>
              <a:rPr lang="en-US" err="1">
                <a:cs typeface="Calibri"/>
              </a:rPr>
              <a:t>como</a:t>
            </a:r>
            <a:r>
              <a:rPr lang="en-US">
                <a:cs typeface="Calibri"/>
              </a:rPr>
              <a:t> </a:t>
            </a:r>
            <a:r>
              <a:rPr lang="en-US" err="1">
                <a:cs typeface="Calibri"/>
              </a:rPr>
              <a:t>entorno</a:t>
            </a:r>
            <a:r>
              <a:rPr lang="en-US">
                <a:cs typeface="Calibri"/>
              </a:rPr>
              <a:t> de </a:t>
            </a:r>
            <a:r>
              <a:rPr lang="en-US" err="1">
                <a:cs typeface="Calibri"/>
              </a:rPr>
              <a:t>desarrollo</a:t>
            </a:r>
            <a:r>
              <a:rPr lang="en-US">
                <a:cs typeface="Calibri"/>
              </a:rPr>
              <a:t>.</a:t>
            </a:r>
          </a:p>
          <a:p>
            <a:endParaRPr/>
          </a:p>
          <a:p>
            <a:r>
              <a:rPr lang="en-US" err="1">
                <a:cs typeface="Calibri"/>
              </a:rPr>
              <a:t>Instaló</a:t>
            </a:r>
            <a:r>
              <a:rPr lang="en-US">
                <a:cs typeface="Calibri"/>
              </a:rPr>
              <a:t> la </a:t>
            </a:r>
            <a:r>
              <a:rPr lang="en-US" err="1">
                <a:cs typeface="Calibri"/>
              </a:rPr>
              <a:t>extensión</a:t>
            </a:r>
            <a:r>
              <a:rPr lang="en-US">
                <a:cs typeface="Calibri"/>
              </a:rPr>
              <a:t> Remote - Containers </a:t>
            </a:r>
            <a:r>
              <a:rPr lang="en-US" err="1">
                <a:cs typeface="Calibri"/>
              </a:rPr>
              <a:t>en</a:t>
            </a:r>
            <a:r>
              <a:rPr lang="en-US">
                <a:cs typeface="Calibri"/>
              </a:rPr>
              <a:t> Visual Studio Code y </a:t>
            </a:r>
            <a:r>
              <a:rPr lang="en-US" err="1">
                <a:cs typeface="Calibri"/>
              </a:rPr>
              <a:t>usó</a:t>
            </a:r>
            <a:r>
              <a:rPr lang="en-US">
                <a:cs typeface="Calibri"/>
              </a:rPr>
              <a:t> sus </a:t>
            </a:r>
            <a:r>
              <a:rPr lang="en-US" err="1">
                <a:cs typeface="Calibri"/>
              </a:rPr>
              <a:t>comandos</a:t>
            </a:r>
            <a:r>
              <a:rPr lang="en-US">
                <a:cs typeface="Calibri"/>
              </a:rPr>
              <a:t>. </a:t>
            </a:r>
            <a:r>
              <a:rPr lang="en-US" err="1">
                <a:cs typeface="Calibri"/>
              </a:rPr>
              <a:t>Estos</a:t>
            </a:r>
            <a:r>
              <a:rPr lang="en-US">
                <a:cs typeface="Calibri"/>
              </a:rPr>
              <a:t> </a:t>
            </a:r>
            <a:r>
              <a:rPr lang="en-US" err="1">
                <a:cs typeface="Calibri"/>
              </a:rPr>
              <a:t>comandos</a:t>
            </a:r>
            <a:r>
              <a:rPr lang="en-US">
                <a:cs typeface="Calibri"/>
              </a:rPr>
              <a:t> </a:t>
            </a:r>
            <a:r>
              <a:rPr lang="en-US" err="1">
                <a:cs typeface="Calibri"/>
              </a:rPr>
              <a:t>incluían</a:t>
            </a:r>
            <a:r>
              <a:rPr lang="en-US">
                <a:cs typeface="Calibri"/>
              </a:rPr>
              <a:t> </a:t>
            </a:r>
            <a:r>
              <a:rPr lang="en-US" err="1">
                <a:cs typeface="Calibri"/>
              </a:rPr>
              <a:t>agregar</a:t>
            </a:r>
            <a:r>
              <a:rPr lang="en-US">
                <a:cs typeface="Calibri"/>
              </a:rPr>
              <a:t> </a:t>
            </a:r>
            <a:r>
              <a:rPr lang="en-US" err="1">
                <a:cs typeface="Calibri"/>
              </a:rPr>
              <a:t>archivos</a:t>
            </a:r>
            <a:r>
              <a:rPr lang="en-US">
                <a:cs typeface="Calibri"/>
              </a:rPr>
              <a:t> de </a:t>
            </a:r>
            <a:r>
              <a:rPr lang="en-US" err="1">
                <a:cs typeface="Calibri"/>
              </a:rPr>
              <a:t>configuración</a:t>
            </a:r>
            <a:r>
              <a:rPr lang="en-US">
                <a:cs typeface="Calibri"/>
              </a:rPr>
              <a:t> de </a:t>
            </a:r>
            <a:r>
              <a:rPr lang="en-US" err="1">
                <a:cs typeface="Calibri"/>
              </a:rPr>
              <a:t>contenedor</a:t>
            </a:r>
            <a:r>
              <a:rPr lang="en-US">
                <a:cs typeface="Calibri"/>
              </a:rPr>
              <a:t>, </a:t>
            </a:r>
            <a:r>
              <a:rPr lang="en-US" err="1">
                <a:cs typeface="Calibri"/>
              </a:rPr>
              <a:t>volver</a:t>
            </a:r>
            <a:r>
              <a:rPr lang="en-US">
                <a:cs typeface="Calibri"/>
              </a:rPr>
              <a:t> a </a:t>
            </a:r>
            <a:r>
              <a:rPr lang="en-US" err="1">
                <a:cs typeface="Calibri"/>
              </a:rPr>
              <a:t>abrir</a:t>
            </a:r>
            <a:r>
              <a:rPr lang="en-US">
                <a:cs typeface="Calibri"/>
              </a:rPr>
              <a:t> la </a:t>
            </a:r>
            <a:r>
              <a:rPr lang="en-US" err="1">
                <a:cs typeface="Calibri"/>
              </a:rPr>
              <a:t>aplicación</a:t>
            </a:r>
            <a:r>
              <a:rPr lang="en-US">
                <a:cs typeface="Calibri"/>
              </a:rPr>
              <a:t> </a:t>
            </a:r>
            <a:r>
              <a:rPr lang="en-US" err="1">
                <a:cs typeface="Calibri"/>
              </a:rPr>
              <a:t>en</a:t>
            </a:r>
            <a:r>
              <a:rPr lang="en-US">
                <a:cs typeface="Calibri"/>
              </a:rPr>
              <a:t> un </a:t>
            </a:r>
            <a:r>
              <a:rPr lang="en-US" err="1">
                <a:cs typeface="Calibri"/>
              </a:rPr>
              <a:t>contenedor</a:t>
            </a:r>
            <a:r>
              <a:rPr lang="en-US">
                <a:cs typeface="Calibri"/>
              </a:rPr>
              <a:t> y </a:t>
            </a:r>
            <a:r>
              <a:rPr lang="en-US" err="1">
                <a:cs typeface="Calibri"/>
              </a:rPr>
              <a:t>reconstruir</a:t>
            </a:r>
            <a:r>
              <a:rPr lang="en-US">
                <a:cs typeface="Calibri"/>
              </a:rPr>
              <a:t> </a:t>
            </a:r>
            <a:r>
              <a:rPr lang="en-US" err="1">
                <a:cs typeface="Calibri"/>
              </a:rPr>
              <a:t>el</a:t>
            </a:r>
            <a:r>
              <a:rPr lang="en-US">
                <a:cs typeface="Calibri"/>
              </a:rPr>
              <a:t> </a:t>
            </a:r>
            <a:r>
              <a:rPr lang="en-US" err="1">
                <a:cs typeface="Calibri"/>
              </a:rPr>
              <a:t>contenedor</a:t>
            </a:r>
            <a:r>
              <a:rPr lang="en-US">
                <a:cs typeface="Calibri"/>
              </a:rPr>
              <a:t> </a:t>
            </a:r>
            <a:r>
              <a:rPr lang="en-US" err="1">
                <a:cs typeface="Calibri"/>
              </a:rPr>
              <a:t>después</a:t>
            </a:r>
            <a:r>
              <a:rPr lang="en-US">
                <a:cs typeface="Calibri"/>
              </a:rPr>
              <a:t> de </a:t>
            </a:r>
            <a:r>
              <a:rPr lang="en-US" err="1">
                <a:cs typeface="Calibri"/>
              </a:rPr>
              <a:t>realizar</a:t>
            </a:r>
            <a:r>
              <a:rPr lang="en-US">
                <a:cs typeface="Calibri"/>
              </a:rPr>
              <a:t> </a:t>
            </a:r>
            <a:r>
              <a:rPr lang="en-US" err="1">
                <a:cs typeface="Calibri"/>
              </a:rPr>
              <a:t>cambios</a:t>
            </a:r>
            <a:r>
              <a:rPr lang="en-US">
                <a:cs typeface="Calibri"/>
              </a:rPr>
              <a:t>.</a:t>
            </a:r>
          </a:p>
          <a:p>
            <a:endParaRPr/>
          </a:p>
          <a:p>
            <a:r>
              <a:rPr lang="en-US" err="1">
                <a:cs typeface="Calibri"/>
              </a:rPr>
              <a:t>Exploró</a:t>
            </a:r>
            <a:r>
              <a:rPr lang="en-US">
                <a:cs typeface="Calibri"/>
              </a:rPr>
              <a:t> </a:t>
            </a:r>
            <a:r>
              <a:rPr lang="en-US" err="1">
                <a:cs typeface="Calibri"/>
              </a:rPr>
              <a:t>los</a:t>
            </a:r>
            <a:r>
              <a:rPr lang="en-US">
                <a:cs typeface="Calibri"/>
              </a:rPr>
              <a:t> </a:t>
            </a:r>
            <a:r>
              <a:rPr lang="en-US" err="1">
                <a:cs typeface="Calibri"/>
              </a:rPr>
              <a:t>archivos</a:t>
            </a:r>
            <a:r>
              <a:rPr lang="en-US">
                <a:cs typeface="Calibri"/>
              </a:rPr>
              <a:t> que </a:t>
            </a:r>
            <a:r>
              <a:rPr lang="en-US" err="1">
                <a:cs typeface="Calibri"/>
              </a:rPr>
              <a:t>componen</a:t>
            </a:r>
            <a:r>
              <a:rPr lang="en-US">
                <a:cs typeface="Calibri"/>
              </a:rPr>
              <a:t> la </a:t>
            </a:r>
            <a:r>
              <a:rPr lang="en-US" err="1">
                <a:cs typeface="Calibri"/>
              </a:rPr>
              <a:t>configuración</a:t>
            </a:r>
            <a:r>
              <a:rPr lang="en-US">
                <a:cs typeface="Calibri"/>
              </a:rPr>
              <a:t> del </a:t>
            </a:r>
            <a:r>
              <a:rPr lang="en-US" err="1">
                <a:cs typeface="Calibri"/>
              </a:rPr>
              <a:t>contenedor</a:t>
            </a:r>
            <a:r>
              <a:rPr lang="en-US">
                <a:cs typeface="Calibri"/>
              </a:rPr>
              <a:t>.</a:t>
            </a:r>
          </a:p>
          <a:p>
            <a:endParaRPr/>
          </a:p>
          <a:p>
            <a:r>
              <a:rPr lang="en-US" err="1">
                <a:cs typeface="Calibri"/>
              </a:rPr>
              <a:t>Personalice</a:t>
            </a:r>
            <a:r>
              <a:rPr lang="en-US">
                <a:cs typeface="Calibri"/>
              </a:rPr>
              <a:t> </a:t>
            </a:r>
            <a:r>
              <a:rPr lang="en-US" err="1">
                <a:cs typeface="Calibri"/>
              </a:rPr>
              <a:t>su</a:t>
            </a:r>
            <a:r>
              <a:rPr lang="en-US">
                <a:cs typeface="Calibri"/>
              </a:rPr>
              <a:t> </a:t>
            </a:r>
            <a:r>
              <a:rPr lang="en-US" err="1">
                <a:cs typeface="Calibri"/>
              </a:rPr>
              <a:t>experiencia</a:t>
            </a:r>
            <a:r>
              <a:rPr lang="en-US">
                <a:cs typeface="Calibri"/>
              </a:rPr>
              <a:t> de </a:t>
            </a:r>
            <a:r>
              <a:rPr lang="en-US" err="1">
                <a:cs typeface="Calibri"/>
              </a:rPr>
              <a:t>contenedor</a:t>
            </a:r>
            <a:r>
              <a:rPr lang="en-US">
                <a:cs typeface="Calibri"/>
              </a:rPr>
              <a:t> y </a:t>
            </a:r>
            <a:r>
              <a:rPr lang="en-US" err="1">
                <a:cs typeface="Calibri"/>
              </a:rPr>
              <a:t>desarrollo</a:t>
            </a:r>
            <a:r>
              <a:rPr lang="en-US">
                <a:cs typeface="Calibri"/>
              </a:rPr>
              <a:t> </a:t>
            </a:r>
            <a:r>
              <a:rPr lang="en-US" err="1">
                <a:cs typeface="Calibri"/>
              </a:rPr>
              <a:t>reenviando</a:t>
            </a:r>
            <a:r>
              <a:rPr lang="en-US">
                <a:cs typeface="Calibri"/>
              </a:rPr>
              <a:t> </a:t>
            </a:r>
            <a:r>
              <a:rPr lang="en-US" err="1">
                <a:cs typeface="Calibri"/>
              </a:rPr>
              <a:t>puertos</a:t>
            </a:r>
            <a:r>
              <a:rPr lang="en-US">
                <a:cs typeface="Calibri"/>
              </a:rPr>
              <a:t>, </a:t>
            </a:r>
            <a:r>
              <a:rPr lang="en-US" err="1">
                <a:cs typeface="Calibri"/>
              </a:rPr>
              <a:t>cambiando</a:t>
            </a:r>
            <a:r>
              <a:rPr lang="en-US">
                <a:cs typeface="Calibri"/>
              </a:rPr>
              <a:t> la </a:t>
            </a:r>
            <a:r>
              <a:rPr lang="en-US" err="1">
                <a:cs typeface="Calibri"/>
              </a:rPr>
              <a:t>configuración</a:t>
            </a:r>
            <a:r>
              <a:rPr lang="en-US">
                <a:cs typeface="Calibri"/>
              </a:rPr>
              <a:t> e </a:t>
            </a:r>
            <a:r>
              <a:rPr lang="en-US" err="1">
                <a:cs typeface="Calibri"/>
              </a:rPr>
              <a:t>instalando</a:t>
            </a:r>
            <a:r>
              <a:rPr lang="en-US">
                <a:cs typeface="Calibri"/>
              </a:rPr>
              <a:t> software </a:t>
            </a:r>
            <a:r>
              <a:rPr lang="en-US" err="1">
                <a:cs typeface="Calibri"/>
              </a:rPr>
              <a:t>adicional</a:t>
            </a:r>
            <a:r>
              <a:rPr lang="en-US">
                <a:cs typeface="Calibri"/>
              </a:rPr>
              <a:t>.</a:t>
            </a:r>
          </a:p>
        </p:txBody>
      </p:sp>
      <p:sp>
        <p:nvSpPr>
          <p:cNvPr id="4" name="Slide Number Placeholder 3"/>
          <p:cNvSpPr>
            <a:spLocks noGrp="1"/>
          </p:cNvSpPr>
          <p:nvPr>
            <p:ph type="sldNum" sz="quarter" idx="10"/>
          </p:nvPr>
        </p:nvSpPr>
        <p:spPr/>
        <p:txBody>
          <a:bodyPr/>
          <a:lstStyle/>
          <a:p>
            <a:fld id="{6101C5E1-D8E9-464D-A93E-CE21651935A7}" type="slidenum">
              <a:rPr lang="en-US" smtClean="0"/>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cs typeface="Calibri"/>
            </a:endParaRPr>
          </a:p>
          <a:p>
            <a:endParaRPr lang="en-US">
              <a:cs typeface="Calibri"/>
            </a:endParaRPr>
          </a:p>
          <a:p>
            <a:pPr marL="635000" indent="-365760">
              <a:spcBef>
                <a:spcPct val="20000"/>
              </a:spcBef>
              <a:spcAft>
                <a:spcPct val="20000"/>
              </a:spcAft>
              <a:buFont typeface="Arial,Sans-Serif"/>
              <a:buChar char="•"/>
            </a:pPr>
            <a:r>
              <a:rPr lang="en-US">
                <a:hlinkClick r:id="rId3"/>
              </a:rPr>
              <a:t>Aprenda a crear un contenedor de desarrollo</a:t>
            </a:r>
            <a:endParaRPr lang="en-US"/>
          </a:p>
          <a:p>
            <a:pPr marL="635000" indent="-365760">
              <a:spcBef>
                <a:spcPct val="20000"/>
              </a:spcBef>
              <a:spcAft>
                <a:spcPct val="20000"/>
              </a:spcAft>
              <a:buFont typeface="Arial,Sans-Serif"/>
              <a:buChar char="•"/>
            </a:pPr>
            <a:r>
              <a:rPr lang="en-US">
                <a:hlinkClick r:id="rId4"/>
              </a:rPr>
              <a:t>Main Remote - Documentación de contenedores</a:t>
            </a:r>
            <a:endParaRPr lang="en-US"/>
          </a:p>
          <a:p>
            <a:pPr marL="635000" indent="-365760">
              <a:spcBef>
                <a:spcPct val="20000"/>
              </a:spcBef>
              <a:spcAft>
                <a:spcPct val="20000"/>
              </a:spcAft>
              <a:buFont typeface="Arial,Sans-Serif"/>
              <a:buChar char="•"/>
            </a:pPr>
            <a:r>
              <a:rPr lang="es-MX">
                <a:cs typeface="Calibri"/>
                <a:hlinkClick r:id="rId5"/>
              </a:rPr>
              <a:t>¿Como pueden estudiantes utilizar contenedores de desarrollo?</a:t>
            </a:r>
            <a:endParaRPr lang="en-US">
              <a:cs typeface="Calibri"/>
            </a:endParaRPr>
          </a:p>
          <a:p>
            <a:pPr marL="635000" indent="-365760">
              <a:spcBef>
                <a:spcPct val="20000"/>
              </a:spcBef>
              <a:spcAft>
                <a:spcPct val="20000"/>
              </a:spcAft>
              <a:buFont typeface="Arial,Sans-Serif"/>
              <a:buChar char="•"/>
            </a:pPr>
            <a:r>
              <a:rPr lang="es-MX">
                <a:cs typeface="Calibri"/>
                <a:hlinkClick r:id="rId6"/>
              </a:rPr>
              <a:t>¿Cómo pueden los maestros utilizar contenedores de desarrollo?</a:t>
            </a:r>
          </a:p>
          <a:p>
            <a:pPr marL="635000" indent="-365760">
              <a:spcBef>
                <a:spcPct val="20000"/>
              </a:spcBef>
              <a:spcAft>
                <a:spcPct val="20000"/>
              </a:spcAft>
              <a:buFont typeface="Arial,Sans-Serif"/>
              <a:buChar char="•"/>
            </a:pPr>
            <a:r>
              <a:rPr lang="es-MX">
                <a:cs typeface="Calibri"/>
                <a:hlinkClick r:id="rId7"/>
              </a:rPr>
              <a:t>Reporta un problema o solicita una función en GitHub</a:t>
            </a:r>
          </a:p>
        </p:txBody>
      </p:sp>
      <p:sp>
        <p:nvSpPr>
          <p:cNvPr id="4" name="Slide Number Placeholder 3"/>
          <p:cNvSpPr>
            <a:spLocks noGrp="1"/>
          </p:cNvSpPr>
          <p:nvPr>
            <p:ph type="sldNum" sz="quarter" idx="10"/>
          </p:nvPr>
        </p:nvSpPr>
        <p:spPr/>
        <p:txBody>
          <a:bodyPr/>
          <a:lstStyle/>
          <a:p>
            <a:fld id="{6101C5E1-D8E9-464D-A93E-CE21651935A7}" type="slidenum">
              <a:rPr lang="en-US" smtClean="0"/>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lvl="1" indent="-227330">
              <a:spcBef>
                <a:spcPts val="400"/>
              </a:spcBef>
              <a:buFont typeface="Wingdings,Sans-Serif"/>
              <a:buChar char=""/>
            </a:pPr>
            <a:r>
              <a:rPr lang="es-MX">
                <a:cs typeface="Calibri"/>
              </a:rPr>
              <a:t>Introducción</a:t>
            </a:r>
          </a:p>
          <a:p>
            <a:pPr lvl="1" indent="-227330">
              <a:spcBef>
                <a:spcPts val="400"/>
              </a:spcBef>
              <a:buFont typeface="Wingdings,Sans-Serif"/>
              <a:buChar char=""/>
            </a:pPr>
            <a:r>
              <a:rPr lang="es-MX">
                <a:cs typeface="Calibri"/>
              </a:rPr>
              <a:t>Ejercicio – Preparar el proyecto</a:t>
            </a:r>
          </a:p>
          <a:p>
            <a:pPr lvl="1" indent="-227330">
              <a:spcBef>
                <a:spcPts val="400"/>
              </a:spcBef>
              <a:buFont typeface="Wingdings,Sans-Serif"/>
              <a:buChar char=""/>
            </a:pPr>
            <a:r>
              <a:rPr lang="es-MX">
                <a:cs typeface="Calibri"/>
              </a:rPr>
              <a:t>Utilizar la extensión de VSC Remote - </a:t>
            </a:r>
            <a:r>
              <a:rPr lang="es-MX" err="1">
                <a:cs typeface="Calibri"/>
              </a:rPr>
              <a:t>Containers</a:t>
            </a:r>
          </a:p>
          <a:p>
            <a:pPr lvl="1" indent="-227330">
              <a:spcBef>
                <a:spcPts val="400"/>
              </a:spcBef>
              <a:buFont typeface="Wingdings,Sans-Serif"/>
              <a:buChar char=""/>
            </a:pPr>
            <a:r>
              <a:rPr lang="es-MX">
                <a:cs typeface="Calibri"/>
              </a:rPr>
              <a:t>Ejercicio – Añadir un contenedor de desarrollo a un proyecto existente</a:t>
            </a:r>
          </a:p>
          <a:p>
            <a:pPr lvl="1" indent="-227330">
              <a:spcBef>
                <a:spcPts val="400"/>
              </a:spcBef>
              <a:buFont typeface="Wingdings,Sans-Serif"/>
              <a:buChar char=""/>
            </a:pPr>
            <a:r>
              <a:rPr lang="es-MX">
                <a:cs typeface="Calibri"/>
              </a:rPr>
              <a:t>Personalizar la configuración del proyecto y del editor</a:t>
            </a:r>
          </a:p>
          <a:p>
            <a:pPr lvl="1" indent="-227330">
              <a:spcBef>
                <a:spcPts val="400"/>
              </a:spcBef>
              <a:buFont typeface="Wingdings,Sans-Serif"/>
              <a:buChar char=""/>
            </a:pPr>
            <a:r>
              <a:rPr lang="es-MX">
                <a:cs typeface="Calibri"/>
              </a:rPr>
              <a:t>Ejercicio Personalizar la configuración del proyecto y del editor</a:t>
            </a:r>
          </a:p>
          <a:p>
            <a:pPr lvl="1" indent="-227330">
              <a:spcBef>
                <a:spcPts val="400"/>
              </a:spcBef>
              <a:buFont typeface="Wingdings,Sans-Serif"/>
              <a:buChar char=""/>
            </a:pPr>
            <a:r>
              <a:rPr lang="es-MX">
                <a:cs typeface="Calibri"/>
              </a:rPr>
              <a:t>Añadir software a un contenedor existente</a:t>
            </a:r>
          </a:p>
          <a:p>
            <a:pPr lvl="1" indent="-227330">
              <a:spcBef>
                <a:spcPts val="400"/>
              </a:spcBef>
              <a:buFont typeface="Wingdings,Sans-Serif"/>
              <a:buChar char=""/>
            </a:pPr>
            <a:r>
              <a:rPr lang="es-MX">
                <a:cs typeface="Calibri"/>
              </a:rPr>
              <a:t>Ejercicio – Añadir software a un contenedor existente</a:t>
            </a:r>
          </a:p>
          <a:p>
            <a:pPr lvl="1" indent="-227330">
              <a:spcBef>
                <a:spcPts val="400"/>
              </a:spcBef>
              <a:buFont typeface="Wingdings,Sans-Serif"/>
              <a:buChar char=""/>
            </a:pPr>
            <a:r>
              <a:rPr lang="es-MX">
                <a:cs typeface="Calibri"/>
              </a:rPr>
              <a:t>Prueba de conocimientos</a:t>
            </a:r>
          </a:p>
          <a:p>
            <a:pPr lvl="1" indent="-227330">
              <a:spcBef>
                <a:spcPts val="400"/>
              </a:spcBef>
              <a:buFont typeface="Wingdings,Sans-Serif"/>
              <a:buChar char=""/>
            </a:pPr>
            <a:r>
              <a:rPr lang="es-MX">
                <a:cs typeface="Calibri"/>
              </a:rPr>
              <a:t>Resumen</a:t>
            </a: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0000" lnSpcReduction="10000"/>
          </a:bodyPr>
          <a:lstStyle/>
          <a:p>
            <a:r>
              <a:rPr lang="es-MX">
                <a:cs typeface="Calibri"/>
              </a:rPr>
              <a:t>Puedes usar la extensión Remote - </a:t>
            </a:r>
            <a:r>
              <a:rPr lang="es-MX" err="1">
                <a:cs typeface="Calibri"/>
              </a:rPr>
              <a:t>Containers</a:t>
            </a:r>
            <a:r>
              <a:rPr lang="es-MX">
                <a:cs typeface="Calibri"/>
              </a:rPr>
              <a:t> para Visual Studio </a:t>
            </a:r>
            <a:r>
              <a:rPr lang="es-MX" err="1">
                <a:cs typeface="Calibri"/>
              </a:rPr>
              <a:t>Code</a:t>
            </a:r>
            <a:r>
              <a:rPr lang="es-MX">
                <a:cs typeface="Calibri"/>
              </a:rPr>
              <a:t> para desarrollar dentro de un contenedor de Docker.</a:t>
            </a:r>
          </a:p>
          <a:p>
            <a:r>
              <a:rPr lang="es-MX">
                <a:cs typeface="Calibri"/>
              </a:rPr>
              <a:t> </a:t>
            </a:r>
          </a:p>
          <a:p>
            <a:r>
              <a:rPr lang="es-MX">
                <a:cs typeface="Calibri"/>
              </a:rPr>
              <a:t>Comencemos con la gran pregunta: ¿por qué querrías usar contenedores? Supongamos que estás trabajando en un proyecto de </a:t>
            </a:r>
            <a:r>
              <a:rPr lang="es-MX" b="0">
                <a:effectLst/>
                <a:cs typeface="Calibri"/>
              </a:rPr>
              <a:t>hackathon </a:t>
            </a:r>
            <a:r>
              <a:rPr lang="es-MX">
                <a:cs typeface="Calibri"/>
              </a:rPr>
              <a:t>con tus compañeros de clase usando </a:t>
            </a:r>
            <a:r>
              <a:rPr lang="es-MX" b="0">
                <a:effectLst/>
                <a:cs typeface="Calibri"/>
              </a:rPr>
              <a:t>Python, </a:t>
            </a:r>
            <a:r>
              <a:rPr lang="es-MX">
                <a:cs typeface="Calibri"/>
              </a:rPr>
              <a:t>y quieres asegurarte de que tu proyecto sea </a:t>
            </a:r>
            <a:r>
              <a:rPr lang="es-MX" b="0">
                <a:effectLst/>
                <a:cs typeface="Calibri"/>
              </a:rPr>
              <a:t>compatible </a:t>
            </a:r>
            <a:r>
              <a:rPr lang="es-MX">
                <a:cs typeface="Calibri"/>
              </a:rPr>
              <a:t>en varias máquinas</a:t>
            </a:r>
            <a:r>
              <a:rPr lang="es-MX" b="0">
                <a:effectLst/>
                <a:cs typeface="Calibri"/>
              </a:rPr>
              <a:t>. </a:t>
            </a:r>
            <a:r>
              <a:rPr lang="es-MX">
                <a:solidFill>
                  <a:srgbClr val="C9D1D9"/>
                </a:solidFill>
                <a:latin typeface="Menlo"/>
              </a:rPr>
              <a:t> </a:t>
            </a:r>
            <a:r>
              <a:rPr lang="es-MX">
                <a:cs typeface="Calibri"/>
              </a:rPr>
              <a:t>O bien</a:t>
            </a:r>
            <a:r>
              <a:rPr lang="es-MX" b="0">
                <a:effectLst/>
                <a:cs typeface="Calibri"/>
              </a:rPr>
              <a:t>, </a:t>
            </a:r>
            <a:r>
              <a:rPr lang="es-MX">
                <a:cs typeface="Calibri"/>
              </a:rPr>
              <a:t>digamos que estás programando un sitio web con su amigo y es realmente importante que ambos estén usando la misma versión de </a:t>
            </a:r>
            <a:r>
              <a:rPr lang="es-MX" b="0">
                <a:effectLst/>
                <a:cs typeface="Calibri"/>
              </a:rPr>
              <a:t>Node.js. </a:t>
            </a:r>
            <a:endParaRPr lang="es-MX">
              <a:cs typeface="Calibri"/>
            </a:endParaRPr>
          </a:p>
          <a:p>
            <a:endParaRPr lang="es-MX">
              <a:cs typeface="Calibri"/>
            </a:endParaRPr>
          </a:p>
          <a:p>
            <a:r>
              <a:rPr lang="es-MX">
                <a:cs typeface="Calibri"/>
              </a:rPr>
              <a:t>En este taller</a:t>
            </a:r>
            <a:r>
              <a:rPr lang="es-MX" b="0">
                <a:effectLst/>
                <a:cs typeface="Calibri"/>
              </a:rPr>
              <a:t>, </a:t>
            </a:r>
            <a:r>
              <a:rPr lang="es-MX">
                <a:cs typeface="Calibri"/>
              </a:rPr>
              <a:t>aprenderás a cómo puedes usar contenedores de desarrollo para trabajar en cualquier proyecto sin tener que configurar o configurar su máquina primero</a:t>
            </a:r>
            <a:r>
              <a:rPr lang="es-MX" b="0">
                <a:effectLst/>
                <a:cs typeface="Calibri"/>
              </a:rPr>
              <a:t>.</a:t>
            </a:r>
            <a:r>
              <a:rPr lang="es-MX">
                <a:cs typeface="Calibri"/>
              </a:rPr>
              <a:t> Comenzarás agregando archivos de configuración a un proyecto existente, el proyecto de ejemplo con el que estamos trabajando en este módulo. Estos archivos le indicarán a Visual Studio </a:t>
            </a:r>
            <a:r>
              <a:rPr lang="es-MX" err="1">
                <a:cs typeface="Calibri"/>
              </a:rPr>
              <a:t>Code</a:t>
            </a:r>
            <a:r>
              <a:rPr lang="es-MX">
                <a:cs typeface="Calibri"/>
              </a:rPr>
              <a:t> cómo crear un entorno en el que el proyecto "simplemente funcione". Utilizarás la configuración Remote - </a:t>
            </a:r>
            <a:r>
              <a:rPr lang="es-MX" err="1">
                <a:cs typeface="Calibri"/>
              </a:rPr>
              <a:t>Containers</a:t>
            </a:r>
            <a:r>
              <a:rPr lang="es-MX">
                <a:cs typeface="Calibri"/>
              </a:rPr>
              <a:t> para configurar el tiempo de ejecución. También automatizarás la configuración de un entorno de desarrollo que funcionará para cualquier persona que tenga Docker y Visual Studio </a:t>
            </a:r>
            <a:r>
              <a:rPr lang="es-MX" err="1">
                <a:cs typeface="Calibri"/>
              </a:rPr>
              <a:t>Code</a:t>
            </a:r>
            <a:r>
              <a:rPr lang="es-MX">
                <a:cs typeface="Calibri"/>
              </a:rPr>
              <a:t>.</a:t>
            </a:r>
          </a:p>
          <a:p>
            <a:endParaRPr lang="es-MX">
              <a:cs typeface="Calibri"/>
            </a:endParaRPr>
          </a:p>
          <a:p>
            <a:pPr>
              <a:spcBef>
                <a:spcPct val="43750"/>
              </a:spcBef>
              <a:spcAft>
                <a:spcPct val="43750"/>
              </a:spcAft>
            </a:pPr>
            <a:r>
              <a:rPr lang="es-MX">
                <a:cs typeface="Calibri"/>
              </a:rPr>
              <a:t>Al final de este taller, podrás configurar cualquier proyecto para que se ejecute dentro de un contenedor Docker.</a:t>
            </a: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a:cs typeface="Calibri"/>
              </a:rPr>
              <a:t>Enlace al </a:t>
            </a:r>
            <a:r>
              <a:rPr lang="en-US" err="1">
                <a:cs typeface="Calibri"/>
              </a:rPr>
              <a:t>módulo</a:t>
            </a:r>
            <a:r>
              <a:rPr lang="en-US">
                <a:cs typeface="Calibri"/>
              </a:rPr>
              <a:t> </a:t>
            </a:r>
            <a:r>
              <a:rPr lang="en-US" err="1">
                <a:cs typeface="Calibri"/>
              </a:rPr>
              <a:t>publicado</a:t>
            </a:r>
            <a:r>
              <a:rPr lang="en-US">
                <a:cs typeface="Calibri"/>
              </a:rPr>
              <a:t> </a:t>
            </a:r>
            <a:r>
              <a:rPr lang="en-US" err="1">
                <a:cs typeface="Calibri"/>
              </a:rPr>
              <a:t>en</a:t>
            </a:r>
            <a:r>
              <a:rPr lang="en-US">
                <a:cs typeface="Calibri"/>
              </a:rPr>
              <a:t> Learn: https://docs.microsoft.com/en-us/learn/modules/learn-pr/azure/use-docker-container-dev-env-vs-code/2-exercise-prepare-project</a:t>
            </a: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s-419" b="0">
                <a:effectLst/>
                <a:cs typeface="Calibri"/>
              </a:rPr>
              <a:t>https://docs.microsoft.com/</a:t>
            </a:r>
            <a:r>
              <a:rPr lang="es-419">
                <a:cs typeface="Calibri"/>
              </a:rPr>
              <a:t>es-mx</a:t>
            </a:r>
            <a:r>
              <a:rPr lang="es-419" b="0">
                <a:effectLst/>
                <a:cs typeface="Calibri"/>
              </a:rPr>
              <a:t>/learn/modules/use-docker-container-dev-env-vs-code/2-exercise-prepare-project?WT.mc_id=academic-55190-Ornella</a:t>
            </a:r>
            <a:endParaRPr lang="es-419">
              <a:cs typeface="Calibri"/>
            </a:endParaRPr>
          </a:p>
          <a:p>
            <a:r>
              <a:rPr lang="es-419">
                <a:cs typeface="Calibri"/>
              </a:rPr>
              <a:t> </a:t>
            </a:r>
          </a:p>
          <a:p>
            <a:r>
              <a:rPr lang="es-419">
                <a:cs typeface="Calibri"/>
              </a:rPr>
              <a:t> </a:t>
            </a:r>
          </a:p>
          <a:p>
            <a:r>
              <a:rPr lang="es-419">
                <a:cs typeface="Calibri"/>
              </a:rPr>
              <a:t>En esta sección</a:t>
            </a:r>
            <a:r>
              <a:rPr lang="es-419" b="0">
                <a:effectLst/>
                <a:cs typeface="Calibri"/>
              </a:rPr>
              <a:t>, </a:t>
            </a:r>
            <a:r>
              <a:rPr lang="es-419">
                <a:cs typeface="Calibri"/>
              </a:rPr>
              <a:t>realizarás una configuración para abrir un proyecto de ejemplo escrito en </a:t>
            </a:r>
            <a:r>
              <a:rPr lang="es-419" b="0">
                <a:effectLst/>
                <a:cs typeface="Calibri"/>
              </a:rPr>
              <a:t>Python</a:t>
            </a:r>
            <a:r>
              <a:rPr lang="es-419">
                <a:cs typeface="Calibri"/>
              </a:rPr>
              <a:t> e instalar la extensión Contenedores remotos para </a:t>
            </a:r>
            <a:r>
              <a:rPr lang="es-419" b="0">
                <a:effectLst/>
                <a:cs typeface="Calibri"/>
              </a:rPr>
              <a:t>VS </a:t>
            </a:r>
            <a:r>
              <a:rPr lang="es-419" b="0" err="1">
                <a:effectLst/>
                <a:cs typeface="Calibri"/>
              </a:rPr>
              <a:t>Code</a:t>
            </a:r>
            <a:r>
              <a:rPr lang="es-419" b="0">
                <a:effectLst/>
                <a:cs typeface="Calibri"/>
              </a:rPr>
              <a:t>.</a:t>
            </a:r>
            <a:r>
              <a:rPr lang="es-419">
                <a:cs typeface="Calibri"/>
              </a:rPr>
              <a:t> Guía a los asistentes a través del proceso de configuración</a:t>
            </a:r>
            <a:r>
              <a:rPr lang="es-419" b="0">
                <a:effectLst/>
                <a:cs typeface="Calibri"/>
              </a:rPr>
              <a:t>. </a:t>
            </a:r>
            <a:r>
              <a:rPr lang="es-419">
                <a:cs typeface="Calibri"/>
              </a:rPr>
              <a:t>Con suerte, ya deberían tener </a:t>
            </a:r>
            <a:r>
              <a:rPr lang="es-419" b="0">
                <a:effectLst/>
                <a:cs typeface="Calibri"/>
              </a:rPr>
              <a:t>VS </a:t>
            </a:r>
            <a:r>
              <a:rPr lang="es-419" b="0" err="1">
                <a:effectLst/>
                <a:cs typeface="Calibri"/>
              </a:rPr>
              <a:t>Code</a:t>
            </a:r>
            <a:r>
              <a:rPr lang="es-419" b="0">
                <a:effectLst/>
                <a:cs typeface="Calibri"/>
              </a:rPr>
              <a:t>, Docker</a:t>
            </a:r>
            <a:r>
              <a:rPr lang="es-419">
                <a:cs typeface="Calibri"/>
              </a:rPr>
              <a:t> y </a:t>
            </a:r>
            <a:r>
              <a:rPr lang="es-419" b="0">
                <a:effectLst/>
                <a:cs typeface="Calibri"/>
              </a:rPr>
              <a:t>Git </a:t>
            </a:r>
            <a:r>
              <a:rPr lang="es-419">
                <a:cs typeface="Calibri"/>
              </a:rPr>
              <a:t>instalados en sus computadoras</a:t>
            </a:r>
            <a:r>
              <a:rPr lang="es-419" b="0">
                <a:effectLst/>
                <a:cs typeface="Calibri"/>
              </a:rPr>
              <a:t>.</a:t>
            </a:r>
            <a:endParaRPr lang="es-419">
              <a:cs typeface="Calibri"/>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BCCB6597-840D-4BD6-B4DA-7537C44F6D53}" type="datetimeFigureOut">
              <a:rPr lang="en-US" smtClean="0"/>
              <a:t>9/7/2022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E6F86AB7-6C1B-4982-8AFE-21FAD2E4EEDF}" type="datetimeFigureOut">
              <a:rPr lang="en-US" smtClean="0"/>
              <a:t>9/7/2022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948E6358-CB9D-4F7F-9DC3-62F5CC1F82FC}" type="datetimeFigureOut">
              <a:rPr lang="en-US" smtClean="0"/>
              <a:t>9/7/2022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FEB0BC6C-2B60-4276-AC3A-21B2AEA92BC2}" type="datetimeFigureOut">
              <a:rPr lang="en-US" smtClean="0"/>
              <a:t>9/7/2022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AFC6E991-ACAE-4E17-B505-EF83B229E46F}" type="datetimeFigureOut">
              <a:rPr lang="en-US" smtClean="0"/>
              <a:t>9/7/2022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81C9579D-187B-41C8-A993-2C0DF64C91D0}" type="datetimeFigureOut">
              <a:rPr lang="en-US" smtClean="0"/>
              <a:t>9/7/2022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DCAC9477-1C91-4519-9F35-4DB457802596}" type="datetimeFigureOut">
              <a:rPr lang="en-US" smtClean="0"/>
              <a:t>9/7/2022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63EC88E8-22D4-4547-9EA1-0B0C5DACFCCD}" type="datetimeFigureOut">
              <a:rPr lang="en-US" smtClean="0"/>
              <a:t>9/7/2022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7469F568-2BDC-4B7D-9305-B130E91186FF}" type="datetimeFigureOut">
              <a:rPr lang="en-US" smtClean="0"/>
              <a:t>9/7/2022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DE88EEDE-5654-48C0-8E0E-ED215CA02089}" type="datetimeFigureOut">
              <a:rPr lang="en-US" smtClean="0"/>
              <a:t>9/7/2022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39514356-4BAC-4772-B7C1-802AC26D5F04}" type="datetimeFigureOut">
              <a:rPr lang="en-US" smtClean="0"/>
              <a:t>9/7/2022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9/7/2022</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hyperlink" Target="https://marketplace.visualstudio.com/items?itemName=ms-vscode-remote.remote-containers" TargetMode="External"/><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4.xml"/></Relationships>
</file>

<file path=ppt/slides/_rels/slide25.xml.rels><?xml version="1.0" encoding="UTF-8" standalone="yes"?>
<Relationships xmlns="http://schemas.openxmlformats.org/package/2006/relationships"><Relationship Id="rId3" Type="http://schemas.microsoft.com/office/2018/10/relationships/comments" Target="../comments/modernComment_134_0.xml"/><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40.xml.rels><?xml version="1.0" encoding="UTF-8" standalone="yes"?>
<Relationships xmlns="http://schemas.openxmlformats.org/package/2006/relationships"><Relationship Id="rId3" Type="http://schemas.openxmlformats.org/officeDocument/2006/relationships/hyperlink" Target="https://code.visualstudio.com/docs/remote/containers-tutorial" TargetMode="External"/><Relationship Id="rId7" Type="http://schemas.openxmlformats.org/officeDocument/2006/relationships/hyperlink" Target="https://aka.ms/workshopomatic-feedback" TargetMode="External"/><Relationship Id="rId2" Type="http://schemas.openxmlformats.org/officeDocument/2006/relationships/notesSlide" Target="../notesSlides/notesSlide39.xml"/><Relationship Id="rId1" Type="http://schemas.openxmlformats.org/officeDocument/2006/relationships/slideLayout" Target="../slideLayouts/slideLayout20.xml"/><Relationship Id="rId6" Type="http://schemas.openxmlformats.org/officeDocument/2006/relationships/hyperlink" Target="https://www.youtube.com/watch?v=Uvf2FVS1F8k" TargetMode="External"/><Relationship Id="rId5" Type="http://schemas.openxmlformats.org/officeDocument/2006/relationships/hyperlink" Target="https://code.visualstudio.com/docs/remote/containers" TargetMode="External"/><Relationship Id="rId4" Type="http://schemas.openxmlformats.org/officeDocument/2006/relationships/hyperlink" Target="https://code.visualstudio.com/docs/remote/create-dev-container"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537210"/>
            <a:ext cx="6882384" cy="99719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a:cs typeface="Segoe UI Semibold"/>
              </a:rPr>
              <a:t>Utiliza la extensión Remote –</a:t>
            </a:r>
            <a:r>
              <a:rPr lang="es-MX" err="1">
                <a:cs typeface="Segoe UI Semibold"/>
              </a:rPr>
              <a:t>Containers</a:t>
            </a:r>
            <a:r>
              <a:rPr lang="es-MX">
                <a:cs typeface="Segoe UI Semibold"/>
              </a:rPr>
              <a:t> en Visual Studio </a:t>
            </a:r>
            <a:r>
              <a:rPr lang="es-MX" err="1">
                <a:cs typeface="Segoe UI Semibold"/>
              </a:rPr>
              <a:t>Code</a:t>
            </a:r>
            <a:endParaRPr lang="es-MX" err="1">
              <a:ea typeface="+mj-lt"/>
              <a:cs typeface="Segoe UI Semibold"/>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1661993"/>
          </a:xfrm>
        </p:spPr>
        <p:txBody>
          <a:bodyPr/>
          <a:lstStyle>
            <a:lvl1pPr>
              <a:defRPr>
                <a:solidFill>
                  <a:schemeClr val="tx1"/>
                </a:solidFill>
              </a:defRPr>
            </a:lvl1pPr>
          </a:lstStyle>
          <a:p>
            <a:r>
              <a:rPr lang="es-MX">
                <a:cs typeface="Segoe UI Semibold"/>
              </a:rPr>
              <a:t>Usa la extensión Remote – </a:t>
            </a:r>
            <a:r>
              <a:rPr lang="es-MX" err="1">
                <a:cs typeface="Segoe UI Semibold"/>
              </a:rPr>
              <a:t>Containers</a:t>
            </a:r>
            <a:r>
              <a:rPr lang="es-MX">
                <a:cs typeface="Segoe UI Semibold"/>
              </a:rPr>
              <a:t> en Visual Studio </a:t>
            </a:r>
            <a:r>
              <a:rPr lang="es-MX" err="1">
                <a:cs typeface="Segoe UI Semibold"/>
              </a:rPr>
              <a:t>Code</a:t>
            </a:r>
            <a:endParaRPr lang="es-MX" err="1">
              <a:ea typeface="+mj-lt"/>
              <a:cs typeface="Segoe UI Semibold"/>
            </a:endParaRPr>
          </a:p>
          <a:p>
            <a:endParaRPr lang="en-US"/>
          </a:p>
        </p:txBody>
      </p:sp>
      <p:sp>
        <p:nvSpPr>
          <p:cNvPr id="3" name="Subtitle"/>
          <p:cNvSpPr>
            <a:spLocks noGrp="1"/>
          </p:cNvSpPr>
          <p:nvPr>
            <p:ph sz="quarter" idx="10"/>
          </p:nvPr>
        </p:nvSpPr>
        <p:spPr>
          <a:xfrm>
            <a:off x="584200" y="1935480"/>
            <a:ext cx="11018838" cy="1809726"/>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cs typeface="Segoe UI"/>
              </a:rPr>
              <a:t>Docker y Visual Studio </a:t>
            </a:r>
            <a:r>
              <a:rPr lang="es-MX" err="1">
                <a:cs typeface="Segoe UI"/>
              </a:rPr>
              <a:t>Code</a:t>
            </a:r>
            <a:r>
              <a:rPr lang="es-MX">
                <a:cs typeface="Segoe UI"/>
              </a:rPr>
              <a:t> hacen posible tener proyectos contenidos en sus propios ambientes preconfigurados y contenerizados utilizando la extensión.</a:t>
            </a:r>
            <a:endParaRPr lang="es-MX">
              <a:ea typeface="+mn-lt"/>
              <a:cs typeface="Segoe UI"/>
            </a:endParaRPr>
          </a:p>
          <a:p>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a:lstStyle>
            <a:lvl1pPr>
              <a:defRPr>
                <a:solidFill>
                  <a:schemeClr val="tx1"/>
                </a:solidFill>
              </a:defRPr>
            </a:lvl1pPr>
          </a:lstStyle>
          <a:p>
            <a:r>
              <a:rPr lang="es-MX">
                <a:cs typeface="Segoe UI Semibold"/>
              </a:rPr>
              <a:t>La extensión Remote - </a:t>
            </a:r>
            <a:r>
              <a:rPr lang="es-MX" err="1">
                <a:cs typeface="Segoe UI Semibold"/>
              </a:rPr>
              <a:t>Containers</a:t>
            </a:r>
            <a:endParaRPr lang="es-MX" err="1">
              <a:ea typeface="+mj-lt"/>
              <a:cs typeface="Segoe UI Semibold"/>
            </a:endParaRPr>
          </a:p>
        </p:txBody>
      </p:sp>
      <p:sp>
        <p:nvSpPr>
          <p:cNvPr id="3" name="Subtitle"/>
          <p:cNvSpPr>
            <a:spLocks noGrp="1"/>
          </p:cNvSpPr>
          <p:nvPr>
            <p:ph sz="quarter" idx="10"/>
          </p:nvPr>
        </p:nvSpPr>
        <p:spPr>
          <a:xfrm>
            <a:off x="584200" y="1435100"/>
            <a:ext cx="11018838" cy="1292662"/>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ea typeface="+mn-lt"/>
                <a:cs typeface="+mn-lt"/>
              </a:rPr>
              <a:t>La </a:t>
            </a:r>
            <a:r>
              <a:rPr lang="es-MX" u="sng">
                <a:solidFill>
                  <a:srgbClr val="0000FF"/>
                </a:solidFill>
                <a:ea typeface="+mn-lt"/>
                <a:cs typeface="+mn-lt"/>
                <a:hlinkClick r:id="rId3">
                  <a:extLst>
                    <a:ext uri="{A12FA001-AC4F-418D-AE19-62706E023703}">
                      <ahyp:hlinkClr xmlns:ahyp="http://schemas.microsoft.com/office/drawing/2018/hyperlinkcolor" val="tx"/>
                    </a:ext>
                  </a:extLst>
                </a:hlinkClick>
              </a:rPr>
              <a:t>extensión Remote – Containers</a:t>
            </a:r>
            <a:r>
              <a:rPr lang="es-MX">
                <a:solidFill>
                  <a:srgbClr val="0000FF"/>
                </a:solidFill>
                <a:ea typeface="+mn-lt"/>
                <a:cs typeface="+mn-lt"/>
              </a:rPr>
              <a:t> </a:t>
            </a:r>
            <a:r>
              <a:rPr lang="es-MX">
                <a:ea typeface="+mn-lt"/>
                <a:cs typeface="+mn-lt"/>
              </a:rPr>
              <a:t>para Visual Studio </a:t>
            </a:r>
            <a:r>
              <a:rPr lang="es-MX" err="1">
                <a:ea typeface="+mn-lt"/>
                <a:cs typeface="+mn-lt"/>
              </a:rPr>
              <a:t>Code</a:t>
            </a:r>
            <a:r>
              <a:rPr lang="es-MX">
                <a:ea typeface="+mn-lt"/>
                <a:cs typeface="+mn-lt"/>
              </a:rPr>
              <a:t> te permite utilizar un contenedor Docker como un entorno de desarrollo completo.</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s-419">
                <a:cs typeface="Segoe UI"/>
              </a:rPr>
              <a:t>¿Como funciona esta </a:t>
            </a:r>
            <a:r>
              <a:rPr lang="es-419" err="1">
                <a:cs typeface="Segoe UI"/>
              </a:rPr>
              <a:t>extension</a:t>
            </a:r>
            <a:r>
              <a:rPr lang="es-419">
                <a:cs typeface="Segoe UI"/>
              </a:rPr>
              <a:t>?</a:t>
            </a:r>
            <a:endParaRPr lang="es-419"/>
          </a:p>
        </p:txBody>
      </p:sp>
      <p:sp>
        <p:nvSpPr>
          <p:cNvPr id="3" name="Subtitle"/>
          <p:cNvSpPr>
            <a:spLocks noGrp="1"/>
          </p:cNvSpPr>
          <p:nvPr>
            <p:ph sz="quarter" idx="10"/>
          </p:nvPr>
        </p:nvSpPr>
        <p:spPr>
          <a:xfrm>
            <a:off x="584200" y="1435100"/>
            <a:ext cx="11018838" cy="1723549"/>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cs typeface="Segoe UI"/>
              </a:rPr>
              <a:t>La extensión Remote - </a:t>
            </a:r>
            <a:r>
              <a:rPr lang="es-MX" err="1">
                <a:cs typeface="Segoe UI"/>
              </a:rPr>
              <a:t>Containers</a:t>
            </a:r>
            <a:r>
              <a:rPr lang="es-MX">
                <a:cs typeface="Segoe UI"/>
              </a:rPr>
              <a:t> te permite tomar un contenedor de desarrollo con la pila tecnológica específica o las dependencias ya configuradas para ti, abre un proyecto y comprueba que tu código funciona sin necesidad de descargar nada en tu máquina local.</a:t>
            </a:r>
            <a:endParaRPr lang="es-MX">
              <a:ea typeface="+mn-lt"/>
              <a:cs typeface="Segoe UI"/>
            </a:endParaRPr>
          </a:p>
        </p:txBody>
      </p:sp>
      <p:pic>
        <p:nvPicPr>
          <p:cNvPr id="4" name="New picture" descr="Diagram that explains the split architecture of the Remote - Containers extension."/>
          <p:cNvPicPr/>
          <p:nvPr/>
        </p:nvPicPr>
        <p:blipFill>
          <a:blip r:embed="rId3"/>
          <a:stretch>
            <a:fillRect/>
          </a:stretch>
        </p:blipFill>
        <p:spPr>
          <a:xfrm>
            <a:off x="2069387" y="3327781"/>
            <a:ext cx="8053225" cy="3344418"/>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err="1">
                <a:cs typeface="Segoe UI"/>
              </a:rPr>
              <a:t>Ejercicio</a:t>
            </a:r>
            <a:endParaRPr lang="en-US" err="1"/>
          </a:p>
        </p:txBody>
      </p:sp>
      <p:sp>
        <p:nvSpPr>
          <p:cNvPr id="3" name="Subtitle"/>
          <p:cNvSpPr>
            <a:spLocks noGrp="1"/>
          </p:cNvSpPr>
          <p:nvPr>
            <p:ph type="body" sz="quarter" idx="12" hasCustomPrompt="1"/>
          </p:nvPr>
        </p:nvSpPr>
        <p:spPr>
          <a:xfrm>
            <a:off x="585216" y="3977319"/>
            <a:ext cx="6882384" cy="677108"/>
          </a:xfrm>
        </p:spPr>
        <p:txBody>
          <a:bodyPr vert="horz" wrap="square" lIns="0" tIns="0" rIns="0" bIns="0" rtlCol="0" anchor="t">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rPr lang="es-MX">
                <a:cs typeface="Segoe UI"/>
              </a:rPr>
              <a:t>Añade un contenedor de desarrollo a un proyecto existente</a:t>
            </a:r>
            <a:endParaRPr lang="en-US">
              <a:ea typeface="+mn-lt"/>
              <a:cs typeface="+mn-lt"/>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98995" y="457200"/>
            <a:ext cx="11018520" cy="1107996"/>
          </a:xfrm>
        </p:spPr>
        <p:txBody>
          <a:bodyPr/>
          <a:lstStyle>
            <a:lvl1pPr>
              <a:defRPr>
                <a:solidFill>
                  <a:schemeClr val="tx1"/>
                </a:solidFill>
              </a:defRPr>
            </a:lvl1pPr>
          </a:lstStyle>
          <a:p>
            <a:r>
              <a:rPr lang="es-MX">
                <a:cs typeface="Segoe UI Semibold"/>
              </a:rPr>
              <a:t>Añade un contenedor de desarrollo a un proyecto existente</a:t>
            </a:r>
            <a:endParaRPr lang="en-US">
              <a:ea typeface="+mj-lt"/>
              <a:cs typeface="+mj-lt"/>
            </a:endParaRPr>
          </a:p>
        </p:txBody>
      </p:sp>
      <p:sp>
        <p:nvSpPr>
          <p:cNvPr id="3" name="Subtitle"/>
          <p:cNvSpPr>
            <a:spLocks noGrp="1"/>
          </p:cNvSpPr>
          <p:nvPr>
            <p:ph sz="quarter" idx="10"/>
          </p:nvPr>
        </p:nvSpPr>
        <p:spPr>
          <a:xfrm>
            <a:off x="552003" y="1928790"/>
            <a:ext cx="11018838" cy="1292662"/>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cs typeface="Segoe UI"/>
              </a:rPr>
              <a:t>Cuando estes creando el contenedor de desarrollo para un proyecto, tendrás que añadir primero una configuración del contenedor a ese proyecto.</a:t>
            </a:r>
            <a:endParaRPr lang="es-MX">
              <a:ea typeface="+mn-lt"/>
              <a:cs typeface="Segoe UI"/>
            </a:endParaRPr>
          </a:p>
        </p:txBody>
      </p:sp>
      <p:sp>
        <p:nvSpPr>
          <p:cNvPr id="4" name="New shape"/>
          <p:cNvSpPr/>
          <p:nvPr/>
        </p:nvSpPr>
        <p:spPr>
          <a:xfrm>
            <a:off x="609600" y="3427891"/>
            <a:ext cx="10972800" cy="22672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spAutoFit/>
          </a:bodyPr>
          <a:lstStyle/>
          <a:p>
            <a:pPr marL="1270000" lvl="1" indent="-365125">
              <a:spcBef>
                <a:spcPts val="360"/>
              </a:spcBef>
              <a:spcAft>
                <a:spcPts val="360"/>
              </a:spcAft>
              <a:buFont typeface="Symbol,Sans-Serif"/>
              <a:buChar char=""/>
            </a:pPr>
            <a:r>
              <a:rPr lang="es-MX">
                <a:solidFill>
                  <a:srgbClr val="000000"/>
                </a:solidFill>
                <a:cs typeface="Segoe UI"/>
              </a:rPr>
              <a:t>Añadir un contenedor de desarrollo</a:t>
            </a:r>
            <a:endParaRPr lang="es-MX">
              <a:ea typeface="+mn-lt"/>
              <a:cs typeface="+mn-lt"/>
            </a:endParaRPr>
          </a:p>
          <a:p>
            <a:pPr marL="1270000" lvl="1" indent="-365125">
              <a:spcBef>
                <a:spcPts val="360"/>
              </a:spcBef>
              <a:spcAft>
                <a:spcPts val="360"/>
              </a:spcAft>
              <a:buFont typeface="Symbol,Sans-Serif"/>
              <a:buChar char=""/>
            </a:pPr>
            <a:r>
              <a:rPr lang="es-MX">
                <a:solidFill>
                  <a:srgbClr val="000000"/>
                </a:solidFill>
                <a:cs typeface="Segoe UI"/>
              </a:rPr>
              <a:t>Inspeccionar los archivos de configuración</a:t>
            </a:r>
            <a:endParaRPr lang="es-MX" sz="1800">
              <a:ea typeface="+mn-lt"/>
              <a:cs typeface="+mn-lt"/>
            </a:endParaRPr>
          </a:p>
          <a:p>
            <a:pPr marL="1270000" lvl="1" indent="-365125">
              <a:spcBef>
                <a:spcPts val="360"/>
              </a:spcBef>
              <a:spcAft>
                <a:spcPts val="360"/>
              </a:spcAft>
              <a:buFont typeface="Symbol,Sans-Serif"/>
              <a:buChar char=""/>
            </a:pPr>
            <a:r>
              <a:rPr lang="es-MX">
                <a:solidFill>
                  <a:srgbClr val="000000"/>
                </a:solidFill>
                <a:cs typeface="Segoe UI"/>
              </a:rPr>
              <a:t>Abrir el proyecto en un contenedor</a:t>
            </a:r>
            <a:endParaRPr lang="es-MX" sz="1800">
              <a:ea typeface="+mn-lt"/>
              <a:cs typeface="+mn-lt"/>
            </a:endParaRPr>
          </a:p>
          <a:p>
            <a:pPr marL="1270000" lvl="1" indent="-365125">
              <a:spcBef>
                <a:spcPts val="360"/>
              </a:spcBef>
              <a:spcAft>
                <a:spcPts val="360"/>
              </a:spcAft>
              <a:buFont typeface="Symbol,Sans-Serif"/>
              <a:buChar char=""/>
            </a:pPr>
            <a:r>
              <a:rPr lang="es-MX">
                <a:solidFill>
                  <a:srgbClr val="000000"/>
                </a:solidFill>
                <a:cs typeface="Segoe UI"/>
              </a:rPr>
              <a:t>Inspeccionar el contenedor</a:t>
            </a:r>
            <a:endParaRPr lang="es-MX" sz="1800">
              <a:ea typeface="+mn-lt"/>
              <a:cs typeface="+mn-lt"/>
            </a:endParaRPr>
          </a:p>
          <a:p>
            <a:pPr marL="1270000" lvl="1" indent="-365125">
              <a:spcBef>
                <a:spcPts val="360"/>
              </a:spcBef>
              <a:spcAft>
                <a:spcPts val="360"/>
              </a:spcAft>
              <a:buFont typeface="Symbol,Sans-Serif"/>
              <a:buChar char=""/>
            </a:pPr>
            <a:r>
              <a:rPr lang="es-MX">
                <a:solidFill>
                  <a:srgbClr val="000000"/>
                </a:solidFill>
                <a:cs typeface="Segoe UI"/>
              </a:rPr>
              <a:t>Instalar las dependencias del proyecto</a:t>
            </a:r>
            <a:endParaRPr lang="es-MX" sz="1800">
              <a:ea typeface="+mn-lt"/>
              <a:cs typeface="+mn-lt"/>
            </a:endParaRPr>
          </a:p>
          <a:p>
            <a:pPr marL="1270000" lvl="1" indent="-365125">
              <a:spcBef>
                <a:spcPts val="360"/>
              </a:spcBef>
              <a:spcAft>
                <a:spcPts val="360"/>
              </a:spcAft>
              <a:buFont typeface="Symbol,Sans-Serif"/>
              <a:buChar char=""/>
            </a:pPr>
            <a:r>
              <a:rPr lang="es-MX">
                <a:solidFill>
                  <a:srgbClr val="000000"/>
                </a:solidFill>
                <a:cs typeface="Segoe UI"/>
              </a:rPr>
              <a:t>Ejecutar el proyecto</a:t>
            </a:r>
            <a:endParaRPr lang="es-MX" sz="1800">
              <a:ea typeface="+mn-lt"/>
              <a:cs typeface="+mn-lt"/>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038612"/>
            <a:ext cx="6882384" cy="1495794"/>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a:cs typeface="Segoe UI Semibold"/>
              </a:rPr>
              <a:t>Personalizar las configuraciones del proyecto y del editor</a:t>
            </a:r>
            <a:endParaRPr lang="en-US">
              <a:ea typeface="+mj-lt"/>
              <a:cs typeface="+mj-lt"/>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1107996"/>
          </a:xfrm>
        </p:spPr>
        <p:txBody>
          <a:bodyPr/>
          <a:lstStyle>
            <a:lvl1pPr>
              <a:defRPr>
                <a:solidFill>
                  <a:schemeClr val="tx1"/>
                </a:solidFill>
              </a:defRPr>
            </a:lvl1pPr>
          </a:lstStyle>
          <a:p>
            <a:r>
              <a:rPr lang="es-MX">
                <a:cs typeface="Segoe UI Semibold"/>
              </a:rPr>
              <a:t>Personaliza las configuraciones del proyecto y del editor</a:t>
            </a:r>
          </a:p>
        </p:txBody>
      </p:sp>
      <p:sp>
        <p:nvSpPr>
          <p:cNvPr id="3" name="Subtitle"/>
          <p:cNvSpPr>
            <a:spLocks noGrp="1"/>
          </p:cNvSpPr>
          <p:nvPr>
            <p:ph sz="quarter" idx="10"/>
          </p:nvPr>
        </p:nvSpPr>
        <p:spPr>
          <a:xfrm>
            <a:off x="584200" y="2003917"/>
            <a:ext cx="11018838" cy="861774"/>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cs typeface="Segoe UI"/>
              </a:rPr>
              <a:t>Has configurado un contenedor de desarrollo para este proyecto de ejemplo de Python </a:t>
            </a:r>
            <a:endParaRPr lang="en-US">
              <a:ea typeface="+mn-lt"/>
              <a:cs typeface="+mn-lt"/>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a:lstStyle>
            <a:lvl1pPr>
              <a:defRPr>
                <a:solidFill>
                  <a:schemeClr val="tx1"/>
                </a:solidFill>
              </a:defRPr>
            </a:lvl1pPr>
          </a:lstStyle>
          <a:p>
            <a:r>
              <a:rPr lang="es-MX">
                <a:cs typeface="Segoe UI Semibold"/>
              </a:rPr>
              <a:t>Una mirada más cercana a </a:t>
            </a:r>
            <a:r>
              <a:rPr lang="es-MX" err="1">
                <a:cs typeface="Segoe UI Semibold"/>
              </a:rPr>
              <a:t>devcontainer.json</a:t>
            </a:r>
            <a:endParaRPr lang="es-MX" err="1">
              <a:ea typeface="+mj-lt"/>
              <a:cs typeface="Segoe UI Semibold"/>
            </a:endParaRPr>
          </a:p>
        </p:txBody>
      </p:sp>
      <p:sp>
        <p:nvSpPr>
          <p:cNvPr id="3" name="Subtitle"/>
          <p:cNvSpPr>
            <a:spLocks noGrp="1"/>
          </p:cNvSpPr>
          <p:nvPr>
            <p:ph sz="quarter" idx="10"/>
          </p:nvPr>
        </p:nvSpPr>
        <p:spPr>
          <a:xfrm>
            <a:off x="584200" y="1435100"/>
            <a:ext cx="11018838" cy="861774"/>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err="1">
                <a:ea typeface="+mn-lt"/>
                <a:cs typeface="+mn-lt"/>
              </a:rPr>
              <a:t>Veamos</a:t>
            </a:r>
            <a:r>
              <a:rPr lang="en-US">
                <a:ea typeface="+mn-lt"/>
                <a:cs typeface="+mn-lt"/>
              </a:rPr>
              <a:t> las </a:t>
            </a:r>
            <a:r>
              <a:rPr lang="en-US" err="1">
                <a:ea typeface="+mn-lt"/>
                <a:cs typeface="+mn-lt"/>
              </a:rPr>
              <a:t>opciones</a:t>
            </a:r>
            <a:r>
              <a:rPr lang="en-US">
                <a:ea typeface="+mn-lt"/>
                <a:cs typeface="+mn-lt"/>
              </a:rPr>
              <a:t> </a:t>
            </a:r>
            <a:r>
              <a:rPr lang="en-US" err="1">
                <a:ea typeface="+mn-lt"/>
                <a:cs typeface="+mn-lt"/>
              </a:rPr>
              <a:t>principales</a:t>
            </a:r>
            <a:r>
              <a:rPr lang="en-US">
                <a:ea typeface="+mn-lt"/>
                <a:cs typeface="+mn-lt"/>
              </a:rPr>
              <a:t> </a:t>
            </a:r>
            <a:r>
              <a:rPr lang="en-US" err="1">
                <a:ea typeface="+mn-lt"/>
                <a:cs typeface="+mn-lt"/>
              </a:rPr>
              <a:t>en</a:t>
            </a:r>
            <a:r>
              <a:rPr lang="en-US">
                <a:ea typeface="+mn-lt"/>
                <a:cs typeface="+mn-lt"/>
              </a:rPr>
              <a:t> </a:t>
            </a:r>
            <a:r>
              <a:rPr lang="en-US" err="1">
                <a:ea typeface="+mn-lt"/>
                <a:cs typeface="+mn-lt"/>
              </a:rPr>
              <a:t>el</a:t>
            </a:r>
            <a:r>
              <a:rPr lang="en-US">
                <a:ea typeface="+mn-lt"/>
                <a:cs typeface="+mn-lt"/>
              </a:rPr>
              <a:t> </a:t>
            </a:r>
            <a:r>
              <a:rPr lang="en-US" err="1">
                <a:ea typeface="+mn-lt"/>
                <a:cs typeface="+mn-lt"/>
              </a:rPr>
              <a:t>archivo</a:t>
            </a:r>
            <a:r>
              <a:rPr lang="en-US">
                <a:ea typeface="+mn-lt"/>
                <a:cs typeface="+mn-lt"/>
              </a:rPr>
              <a:t> .</a:t>
            </a:r>
            <a:r>
              <a:rPr lang="en-US" err="1">
                <a:ea typeface="+mn-lt"/>
                <a:cs typeface="+mn-lt"/>
              </a:rPr>
              <a:t>devcontainer</a:t>
            </a:r>
            <a:r>
              <a:rPr lang="en-US">
                <a:ea typeface="+mn-lt"/>
                <a:cs typeface="+mn-lt"/>
              </a:rPr>
              <a:t>/</a:t>
            </a:r>
            <a:r>
              <a:rPr lang="en-US" err="1">
                <a:ea typeface="+mn-lt"/>
                <a:cs typeface="+mn-lt"/>
              </a:rPr>
              <a:t>devcontainer.json</a:t>
            </a:r>
            <a:r>
              <a:rPr lang="en-US">
                <a:ea typeface="+mn-lt"/>
                <a:cs typeface="+mn-lt"/>
              </a:rPr>
              <a:t> del </a:t>
            </a:r>
            <a:r>
              <a:rPr lang="en-US" err="1">
                <a:ea typeface="+mn-lt"/>
                <a:cs typeface="+mn-lt"/>
              </a:rPr>
              <a:t>proyecto</a:t>
            </a:r>
            <a:r>
              <a:rPr lang="en-US">
                <a:ea typeface="+mn-lt"/>
                <a:cs typeface="+mn-lt"/>
              </a:rPr>
              <a:t> Products Dashboard.</a:t>
            </a:r>
            <a:endParaRPr lang="en-US">
              <a:ea typeface="+mn-lt"/>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a:lstStyle>
            <a:lvl1pPr>
              <a:defRPr>
                <a:solidFill>
                  <a:schemeClr val="tx1"/>
                </a:solidFill>
              </a:defRPr>
            </a:lvl1pPr>
          </a:lstStyle>
          <a:p>
            <a:r>
              <a:rPr lang="es-MX">
                <a:latin typeface="Arial"/>
                <a:cs typeface="Arial"/>
              </a:rPr>
              <a:t>Configuración de compilación</a:t>
            </a:r>
            <a:endParaRPr lang="en-US">
              <a:ea typeface="+mj-lt"/>
              <a:cs typeface="+mj-lt"/>
            </a:endParaRPr>
          </a:p>
        </p:txBody>
      </p:sp>
      <p:sp>
        <p:nvSpPr>
          <p:cNvPr id="3" name="Subtitle"/>
          <p:cNvSpPr>
            <a:spLocks noGrp="1"/>
          </p:cNvSpPr>
          <p:nvPr>
            <p:ph sz="quarter" idx="10"/>
          </p:nvPr>
        </p:nvSpPr>
        <p:spPr>
          <a:xfrm>
            <a:off x="584200" y="1435100"/>
            <a:ext cx="11018838" cy="430887"/>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cs typeface="Segoe UI"/>
              </a:rPr>
              <a:t>La sección </a:t>
            </a:r>
            <a:r>
              <a:rPr lang="es-MX" err="1">
                <a:cs typeface="Segoe UI"/>
              </a:rPr>
              <a:t>build</a:t>
            </a:r>
            <a:r>
              <a:rPr lang="es-MX">
                <a:cs typeface="Segoe UI"/>
              </a:rPr>
              <a:t> define como se creará el contenedor.</a:t>
            </a:r>
            <a:endParaRPr lang="es-MX">
              <a:ea typeface="+mn-lt"/>
              <a:cs typeface="Segoe UI"/>
            </a:endParaRPr>
          </a:p>
        </p:txBody>
      </p:sp>
      <p:sp>
        <p:nvSpPr>
          <p:cNvPr id="4" name="New shape"/>
          <p:cNvSpPr/>
          <p:nvPr/>
        </p:nvSpPr>
        <p:spPr>
          <a:xfrm>
            <a:off x="609600" y="3740149"/>
            <a:ext cx="10972800" cy="160528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r>
              <a:rPr sz="1800">
                <a:solidFill>
                  <a:srgbClr val="A31515"/>
                </a:solidFill>
              </a:rPr>
              <a:t>"build"</a:t>
            </a:r>
            <a:r>
              <a:rPr sz="1800">
                <a:solidFill>
                  <a:srgbClr val="000000"/>
                </a:solidFill>
              </a:rPr>
              <a:t>: {</a:t>
            </a:r>
            <a:br>
              <a:rPr sz="1800">
                <a:solidFill>
                  <a:srgbClr val="000000"/>
                </a:solidFill>
              </a:rPr>
            </a:br>
            <a:r>
              <a:rPr sz="1800">
                <a:solidFill>
                  <a:srgbClr val="000000"/>
                </a:solidFill>
              </a:rPr>
              <a:t>    "dockerfile": </a:t>
            </a:r>
            <a:r>
              <a:rPr sz="1800">
                <a:solidFill>
                  <a:srgbClr val="A31515"/>
                </a:solidFill>
              </a:rPr>
              <a:t>"Dockerfile"</a:t>
            </a:r>
            <a:r>
              <a:rPr sz="1800">
                <a:solidFill>
                  <a:srgbClr val="000000"/>
                </a:solidFill>
              </a:rPr>
              <a:t>,</a:t>
            </a:r>
            <a:br>
              <a:rPr sz="1800">
                <a:solidFill>
                  <a:srgbClr val="000000"/>
                </a:solidFill>
              </a:rPr>
            </a:br>
            <a:r>
              <a:rPr sz="1800">
                <a:solidFill>
                  <a:srgbClr val="000000"/>
                </a:solidFill>
              </a:rPr>
              <a:t>    ...</a:t>
            </a:r>
            <a:br>
              <a:rPr sz="1800">
                <a:solidFill>
                  <a:srgbClr val="000000"/>
                </a:solidFill>
              </a:rPr>
            </a:br>
            <a:r>
              <a:rPr sz="1800">
                <a:solidFill>
                  <a:srgbClr val="000000"/>
                </a:solidFill>
              </a:rPr>
              <a:t>},</a:t>
            </a:r>
          </a:p>
        </p:txBody>
      </p:sp>
      <p:sp>
        <p:nvSpPr>
          <p:cNvPr id="5" name="New shape"/>
          <p:cNvSpPr/>
          <p:nvPr/>
        </p:nvSpPr>
        <p:spPr>
          <a:xfrm>
            <a:off x="609600" y="3374389"/>
            <a:ext cx="109728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JSON</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a:xfrm>
            <a:off x="8469312" y="5758913"/>
            <a:ext cx="3646487" cy="276999"/>
          </a:xfrm>
        </p:spPr>
        <p:txBody>
          <a:bodyPr vert="horz" wrap="square" lIns="0" tIns="0" rIns="0" bIns="0" rtlCol="0" anchor="t">
            <a:spAutoFit/>
          </a:bodyPr>
          <a:lstStyle>
            <a:lvl1pPr marL="0" indent="0">
              <a:buNone/>
              <a:defRPr sz="1800"/>
            </a:lvl1pPr>
          </a:lstStyle>
          <a:p>
            <a:r>
              <a:rPr lang="es-MX">
                <a:solidFill>
                  <a:schemeClr val="bg1"/>
                </a:solidFill>
                <a:cs typeface="Segoe UI"/>
              </a:rPr>
              <a:t>Titulo</a:t>
            </a:r>
            <a:endParaRPr lang="es-MX">
              <a:solidFill>
                <a:schemeClr val="bg1"/>
              </a:solidFill>
            </a:endParaRPr>
          </a:p>
        </p:txBody>
      </p:sp>
      <p:sp>
        <p:nvSpPr>
          <p:cNvPr id="3" name="Speaker2Name"/>
          <p:cNvSpPr>
            <a:spLocks noGrp="1"/>
          </p:cNvSpPr>
          <p:nvPr>
            <p:ph type="body" sz="quarter" idx="14" hasCustomPrompt="1"/>
          </p:nvPr>
        </p:nvSpPr>
        <p:spPr/>
        <p:txBody>
          <a:bodyPr vert="horz" wrap="square" lIns="0" tIns="0" rIns="0" bIns="0" rtlCol="0" anchor="t">
            <a:spAutoFit/>
          </a:bodyPr>
          <a:lstStyle>
            <a:lvl1pPr marL="0" indent="0">
              <a:buNone/>
              <a:defRPr b="1">
                <a:solidFill>
                  <a:schemeClr val="bg1"/>
                </a:solidFill>
              </a:defRPr>
            </a:lvl1pPr>
          </a:lstStyle>
          <a:p>
            <a:pPr lvl="0"/>
            <a:r>
              <a:rPr lang="en-US">
                <a:cs typeface="Segoe UI"/>
              </a:rPr>
              <a:t>Ponente</a:t>
            </a:r>
            <a:endParaRPr lang="en-US"/>
          </a:p>
        </p:txBody>
      </p:sp>
      <p:sp>
        <p:nvSpPr>
          <p:cNvPr id="4" name="Title"/>
          <p:cNvSpPr>
            <a:spLocks noGrp="1"/>
          </p:cNvSpPr>
          <p:nvPr>
            <p:ph type="title" hasCustomPrompt="1"/>
          </p:nvPr>
        </p:nvSpPr>
        <p:spPr>
          <a:xfrm>
            <a:off x="584200" y="1871783"/>
            <a:ext cx="6816725" cy="1661993"/>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s-MX">
                <a:cs typeface="Segoe UI Semibold"/>
              </a:rPr>
              <a:t>Usa un contenedor de Docker como un entorno de desarrollo con VS Code</a:t>
            </a:r>
            <a:endParaRPr lang="es-MX">
              <a:ea typeface="+mj-lt"/>
              <a:cs typeface="Segoe UI Semibold"/>
            </a:endParaRPr>
          </a:p>
        </p:txBody>
      </p:sp>
      <p:sp>
        <p:nvSpPr>
          <p:cNvPr id="5" name="Subtitle"/>
          <p:cNvSpPr>
            <a:spLocks noGrp="1"/>
          </p:cNvSpPr>
          <p:nvPr>
            <p:ph type="body" sz="quarter" idx="12" hasCustomPrompt="1"/>
          </p:nvPr>
        </p:nvSpPr>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r>
              <a:rPr lang="en-US" err="1"/>
              <a:t>aka.ms</a:t>
            </a:r>
            <a:r>
              <a:rPr lang="en-US"/>
              <a:t>/</a:t>
            </a:r>
            <a:r>
              <a:rPr lang="en-US" err="1"/>
              <a:t>devcontainersworkshop</a:t>
            </a:r>
            <a:endParaRPr/>
          </a:p>
        </p:txBody>
      </p:sp>
      <p:sp>
        <p:nvSpPr>
          <p:cNvPr id="6" name="Speaker1Name"/>
          <p:cNvSpPr>
            <a:spLocks noGrp="1"/>
          </p:cNvSpPr>
          <p:nvPr>
            <p:ph type="body" sz="quarter" idx="13" hasCustomPrompt="1"/>
          </p:nvPr>
        </p:nvSpPr>
        <p:spPr/>
        <p:txBody>
          <a:bodyPr vert="horz" wrap="square" lIns="0" tIns="0" rIns="0" bIns="0" rtlCol="0" anchor="t">
            <a:spAutoFit/>
          </a:bodyPr>
          <a:lstStyle>
            <a:lvl1pPr marL="0" indent="0">
              <a:buNone/>
              <a:defRPr b="1">
                <a:solidFill>
                  <a:schemeClr val="bg1"/>
                </a:solidFill>
              </a:defRPr>
            </a:lvl1pPr>
          </a:lstStyle>
          <a:p>
            <a:pPr lvl="0"/>
            <a:r>
              <a:rPr lang="en-US">
                <a:cs typeface="Segoe UI"/>
              </a:rPr>
              <a:t>Ponente</a:t>
            </a:r>
            <a:endParaRPr lang="en-US"/>
          </a:p>
        </p:txBody>
      </p:sp>
      <p:sp>
        <p:nvSpPr>
          <p:cNvPr id="7" name="Text Placeholder 15"/>
          <p:cNvSpPr>
            <a:spLocks noGrp="1"/>
          </p:cNvSpPr>
          <p:nvPr>
            <p:ph type="body" sz="quarter" idx="15" hasCustomPrompt="1"/>
          </p:nvPr>
        </p:nvSpPr>
        <p:spPr>
          <a:xfrm>
            <a:off x="8469313" y="4038600"/>
            <a:ext cx="3646487" cy="276999"/>
          </a:xfrm>
        </p:spPr>
        <p:txBody>
          <a:bodyPr vert="horz" wrap="square" lIns="0" tIns="0" rIns="0" bIns="0" rtlCol="0" anchor="t">
            <a:spAutoFit/>
          </a:bodyPr>
          <a:lstStyle>
            <a:lvl1pPr marL="0" indent="0">
              <a:buNone/>
              <a:defRPr sz="1800"/>
            </a:lvl1pPr>
          </a:lstStyle>
          <a:p>
            <a:r>
              <a:rPr lang="es-MX">
                <a:solidFill>
                  <a:schemeClr val="bg1"/>
                </a:solidFill>
                <a:cs typeface="Segoe UI"/>
              </a:rPr>
              <a:t>Titulo</a:t>
            </a:r>
            <a:endParaRPr lang="es-MX" sz="1800">
              <a:solidFill>
                <a:schemeClr val="bg1"/>
              </a:solidFill>
            </a:endParaRPr>
          </a:p>
        </p:txBody>
      </p:sp>
      <p:sp>
        <p:nvSpPr>
          <p:cNvPr id="8" name="TextBox 7">
            <a:extLst>
              <a:ext uri="{FF2B5EF4-FFF2-40B4-BE49-F238E27FC236}">
                <a16:creationId xmlns:a16="http://schemas.microsoft.com/office/drawing/2014/main" id="{2CE034EF-3BA6-E149-B42A-72CCAF81490C}"/>
              </a:ext>
            </a:extLst>
          </p:cNvPr>
          <p:cNvSpPr txBox="1"/>
          <p:nvPr/>
        </p:nvSpPr>
        <p:spPr>
          <a:xfrm>
            <a:off x="1113183" y="6033052"/>
            <a:ext cx="65" cy="307777"/>
          </a:xfrm>
          <a:prstGeom prst="rect">
            <a:avLst/>
          </a:prstGeom>
          <a:noFill/>
        </p:spPr>
        <p:txBody>
          <a:bodyPr wrap="none" lIns="0" tIns="0" rIns="0" bIns="0" rtlCol="0">
            <a:spAutoFit/>
          </a:bodyPr>
          <a:lstStyle/>
          <a:p>
            <a:pPr algn="l"/>
            <a:endParaRPr lang="en-US" sz="2000" err="1"/>
          </a:p>
        </p:txBody>
      </p:sp>
      <p:sp>
        <p:nvSpPr>
          <p:cNvPr id="9" name="TextBox 8">
            <a:extLst>
              <a:ext uri="{FF2B5EF4-FFF2-40B4-BE49-F238E27FC236}">
                <a16:creationId xmlns:a16="http://schemas.microsoft.com/office/drawing/2014/main" id="{C2265E52-9494-4A42-A3AF-53C117B977D2}"/>
              </a:ext>
            </a:extLst>
          </p:cNvPr>
          <p:cNvSpPr txBox="1"/>
          <p:nvPr/>
        </p:nvSpPr>
        <p:spPr>
          <a:xfrm>
            <a:off x="4399005" y="6042454"/>
            <a:ext cx="65" cy="307777"/>
          </a:xfrm>
          <a:prstGeom prst="rect">
            <a:avLst/>
          </a:prstGeom>
          <a:noFill/>
        </p:spPr>
        <p:txBody>
          <a:bodyPr wrap="none" lIns="0" tIns="0" rIns="0" bIns="0" rtlCol="0">
            <a:spAutoFit/>
          </a:bodyPr>
          <a:lstStyle/>
          <a:p>
            <a:pPr algn="l"/>
            <a:endParaRPr lang="en-US" sz="2000" err="1"/>
          </a:p>
        </p:txBody>
      </p:sp>
      <p:sp>
        <p:nvSpPr>
          <p:cNvPr id="10" name="Rectangle 9">
            <a:extLst>
              <a:ext uri="{FF2B5EF4-FFF2-40B4-BE49-F238E27FC236}">
                <a16:creationId xmlns:a16="http://schemas.microsoft.com/office/drawing/2014/main" id="{47A71C28-F678-6045-B0CA-E7D274CD85EA}"/>
              </a:ext>
            </a:extLst>
          </p:cNvPr>
          <p:cNvSpPr/>
          <p:nvPr/>
        </p:nvSpPr>
        <p:spPr bwMode="auto">
          <a:xfrm>
            <a:off x="457200" y="5758913"/>
            <a:ext cx="5334000" cy="5913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err="1">
                <a:cs typeface="Segoe UI"/>
              </a:rPr>
              <a:t>Configuración</a:t>
            </a:r>
            <a:endParaRPr lang="en-US" err="1"/>
          </a:p>
        </p:txBody>
      </p:sp>
      <p:sp>
        <p:nvSpPr>
          <p:cNvPr id="3" name="Subtitle"/>
          <p:cNvSpPr>
            <a:spLocks noGrp="1"/>
          </p:cNvSpPr>
          <p:nvPr>
            <p:ph sz="quarter" idx="10"/>
          </p:nvPr>
        </p:nvSpPr>
        <p:spPr>
          <a:xfrm>
            <a:off x="584200" y="1435100"/>
            <a:ext cx="11018838" cy="861774"/>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a:ea typeface="+mn-lt"/>
                <a:cs typeface="+mn-lt"/>
              </a:rPr>
              <a:t>La </a:t>
            </a:r>
            <a:r>
              <a:rPr lang="en-US" err="1">
                <a:ea typeface="+mn-lt"/>
                <a:cs typeface="+mn-lt"/>
              </a:rPr>
              <a:t>opción</a:t>
            </a:r>
            <a:r>
              <a:rPr lang="en-US">
                <a:ea typeface="+mn-lt"/>
                <a:cs typeface="+mn-lt"/>
              </a:rPr>
              <a:t> de </a:t>
            </a:r>
            <a:r>
              <a:rPr lang="en-US" err="1">
                <a:ea typeface="+mn-lt"/>
                <a:cs typeface="+mn-lt"/>
              </a:rPr>
              <a:t>configuración</a:t>
            </a:r>
            <a:r>
              <a:rPr lang="en-US">
                <a:ea typeface="+mn-lt"/>
                <a:cs typeface="+mn-lt"/>
              </a:rPr>
              <a:t> </a:t>
            </a:r>
            <a:r>
              <a:rPr lang="en-US" err="1">
                <a:ea typeface="+mn-lt"/>
                <a:cs typeface="+mn-lt"/>
              </a:rPr>
              <a:t>copia</a:t>
            </a:r>
            <a:r>
              <a:rPr lang="en-US">
                <a:ea typeface="+mn-lt"/>
                <a:cs typeface="+mn-lt"/>
              </a:rPr>
              <a:t> la </a:t>
            </a:r>
            <a:r>
              <a:rPr lang="en-US" err="1">
                <a:ea typeface="+mn-lt"/>
                <a:cs typeface="+mn-lt"/>
              </a:rPr>
              <a:t>configuración</a:t>
            </a:r>
            <a:r>
              <a:rPr lang="en-US">
                <a:ea typeface="+mn-lt"/>
                <a:cs typeface="+mn-lt"/>
              </a:rPr>
              <a:t> </a:t>
            </a:r>
            <a:r>
              <a:rPr lang="en-US" err="1">
                <a:ea typeface="+mn-lt"/>
                <a:cs typeface="+mn-lt"/>
              </a:rPr>
              <a:t>específica</a:t>
            </a:r>
            <a:r>
              <a:rPr lang="en-US">
                <a:ea typeface="+mn-lt"/>
                <a:cs typeface="+mn-lt"/>
              </a:rPr>
              <a:t> de la </a:t>
            </a:r>
            <a:r>
              <a:rPr lang="en-US" err="1">
                <a:ea typeface="+mn-lt"/>
                <a:cs typeface="+mn-lt"/>
              </a:rPr>
              <a:t>máquina</a:t>
            </a:r>
            <a:r>
              <a:rPr lang="en-US">
                <a:ea typeface="+mn-lt"/>
                <a:cs typeface="+mn-lt"/>
              </a:rPr>
              <a:t> </a:t>
            </a:r>
            <a:r>
              <a:rPr lang="en-US" err="1">
                <a:ea typeface="+mn-lt"/>
                <a:cs typeface="+mn-lt"/>
              </a:rPr>
              <a:t>en</a:t>
            </a:r>
            <a:r>
              <a:rPr lang="en-US">
                <a:ea typeface="+mn-lt"/>
                <a:cs typeface="+mn-lt"/>
              </a:rPr>
              <a:t> </a:t>
            </a:r>
            <a:r>
              <a:rPr lang="en-US" err="1">
                <a:ea typeface="+mn-lt"/>
                <a:cs typeface="+mn-lt"/>
              </a:rPr>
              <a:t>el</a:t>
            </a:r>
            <a:r>
              <a:rPr lang="en-US">
                <a:ea typeface="+mn-lt"/>
                <a:cs typeface="+mn-lt"/>
              </a:rPr>
              <a:t> </a:t>
            </a:r>
            <a:r>
              <a:rPr lang="en-US" err="1">
                <a:ea typeface="+mn-lt"/>
                <a:cs typeface="+mn-lt"/>
              </a:rPr>
              <a:t>contenedor</a:t>
            </a:r>
            <a:r>
              <a:rPr lang="en-US">
                <a:ea typeface="+mn-lt"/>
                <a:cs typeface="+mn-lt"/>
              </a:rPr>
              <a:t>.</a:t>
            </a:r>
            <a:endParaRPr lang="en-US"/>
          </a:p>
        </p:txBody>
      </p:sp>
      <p:sp>
        <p:nvSpPr>
          <p:cNvPr id="4" name="New shape"/>
          <p:cNvSpPr/>
          <p:nvPr/>
        </p:nvSpPr>
        <p:spPr>
          <a:xfrm>
            <a:off x="609600" y="3679189"/>
            <a:ext cx="10972800" cy="215392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r>
              <a:rPr sz="1800">
                <a:solidFill>
                  <a:srgbClr val="A31515"/>
                </a:solidFill>
              </a:rPr>
              <a:t>"settings"</a:t>
            </a:r>
            <a:r>
              <a:rPr sz="1800">
                <a:solidFill>
                  <a:srgbClr val="000000"/>
                </a:solidFill>
              </a:rPr>
              <a:t>: {</a:t>
            </a:r>
            <a:br>
              <a:rPr sz="1800">
                <a:solidFill>
                  <a:srgbClr val="000000"/>
                </a:solidFill>
              </a:rPr>
            </a:br>
            <a:r>
              <a:rPr sz="1800">
                <a:solidFill>
                  <a:srgbClr val="000000"/>
                </a:solidFill>
              </a:rPr>
              <a:t>    "terminal.integrated.shell.linux": </a:t>
            </a:r>
            <a:r>
              <a:rPr sz="1800">
                <a:solidFill>
                  <a:srgbClr val="A31515"/>
                </a:solidFill>
              </a:rPr>
              <a:t>"/bin/bash"</a:t>
            </a:r>
            <a:r>
              <a:rPr sz="1800">
                <a:solidFill>
                  <a:srgbClr val="000000"/>
                </a:solidFill>
              </a:rPr>
              <a:t>,</a:t>
            </a:r>
            <a:br>
              <a:rPr sz="1800">
                <a:solidFill>
                  <a:srgbClr val="000000"/>
                </a:solidFill>
              </a:rPr>
            </a:br>
            <a:r>
              <a:rPr sz="1800">
                <a:solidFill>
                  <a:srgbClr val="000000"/>
                </a:solidFill>
              </a:rPr>
              <a:t>    "python.pythonPath": </a:t>
            </a:r>
            <a:r>
              <a:rPr sz="1800">
                <a:solidFill>
                  <a:srgbClr val="A31515"/>
                </a:solidFill>
              </a:rPr>
              <a:t>"/usr/local/bin/python"</a:t>
            </a:r>
            <a:r>
              <a:rPr sz="1800">
                <a:solidFill>
                  <a:srgbClr val="000000"/>
                </a:solidFill>
              </a:rPr>
              <a:t>,</a:t>
            </a:r>
            <a:br>
              <a:rPr sz="1800">
                <a:solidFill>
                  <a:srgbClr val="000000"/>
                </a:solidFill>
              </a:rPr>
            </a:br>
            <a:r>
              <a:rPr sz="1800">
                <a:solidFill>
                  <a:srgbClr val="000000"/>
                </a:solidFill>
              </a:rPr>
              <a:t>    "python.linting.enabled": </a:t>
            </a:r>
            <a:r>
              <a:rPr sz="1800">
                <a:solidFill>
                  <a:srgbClr val="0000FF"/>
                </a:solidFill>
              </a:rPr>
              <a:t>true</a:t>
            </a:r>
            <a:r>
              <a:rPr sz="1800">
                <a:solidFill>
                  <a:srgbClr val="000000"/>
                </a:solidFill>
              </a:rPr>
              <a:t>,</a:t>
            </a:r>
            <a:br>
              <a:rPr sz="1800">
                <a:solidFill>
                  <a:srgbClr val="000000"/>
                </a:solidFill>
              </a:rPr>
            </a:br>
            <a:r>
              <a:rPr sz="1800">
                <a:solidFill>
                  <a:srgbClr val="000000"/>
                </a:solidFill>
              </a:rPr>
              <a:t>    ...</a:t>
            </a:r>
            <a:br>
              <a:rPr sz="1800">
                <a:solidFill>
                  <a:srgbClr val="000000"/>
                </a:solidFill>
              </a:rPr>
            </a:br>
            <a:r>
              <a:rPr sz="1800">
                <a:solidFill>
                  <a:srgbClr val="000000"/>
                </a:solidFill>
              </a:rPr>
              <a:t>},</a:t>
            </a:r>
          </a:p>
        </p:txBody>
      </p:sp>
      <p:sp>
        <p:nvSpPr>
          <p:cNvPr id="5" name="New shape"/>
          <p:cNvSpPr/>
          <p:nvPr/>
        </p:nvSpPr>
        <p:spPr>
          <a:xfrm>
            <a:off x="609600" y="3313430"/>
            <a:ext cx="109728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JSON</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603059" y="353627"/>
            <a:ext cx="11018520" cy="1107996"/>
          </a:xfrm>
        </p:spPr>
        <p:txBody>
          <a:bodyPr/>
          <a:lstStyle>
            <a:lvl1pPr>
              <a:defRPr>
                <a:solidFill>
                  <a:schemeClr val="tx1"/>
                </a:solidFill>
              </a:defRPr>
            </a:lvl1pPr>
          </a:lstStyle>
          <a:p>
            <a:r>
              <a:rPr lang="es-MX">
                <a:cs typeface="Segoe UI Semibold"/>
              </a:rPr>
              <a:t>Configuración del proyecto</a:t>
            </a:r>
            <a:endParaRPr lang="en-US">
              <a:ea typeface="+mj-lt"/>
              <a:cs typeface="+mj-lt"/>
            </a:endParaRPr>
          </a:p>
          <a:p>
            <a:endParaRPr lang="en-US"/>
          </a:p>
        </p:txBody>
      </p:sp>
      <p:sp>
        <p:nvSpPr>
          <p:cNvPr id="3" name="Subtitle"/>
          <p:cNvSpPr>
            <a:spLocks noGrp="1"/>
          </p:cNvSpPr>
          <p:nvPr>
            <p:ph sz="quarter" idx="10"/>
          </p:nvPr>
        </p:nvSpPr>
        <p:spPr>
          <a:xfrm>
            <a:off x="606394" y="1131780"/>
            <a:ext cx="11018838" cy="861774"/>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cs typeface="Segoe UI"/>
              </a:rPr>
              <a:t>La última sección del archivo se encarga de  la configuración del proyecto.</a:t>
            </a:r>
            <a:endParaRPr lang="es-MX">
              <a:ea typeface="+mn-lt"/>
              <a:cs typeface="Segoe UI"/>
            </a:endParaRPr>
          </a:p>
        </p:txBody>
      </p:sp>
      <p:sp>
        <p:nvSpPr>
          <p:cNvPr id="4" name="New shape"/>
          <p:cNvSpPr/>
          <p:nvPr/>
        </p:nvSpPr>
        <p:spPr>
          <a:xfrm>
            <a:off x="609600" y="2581910"/>
            <a:ext cx="5181600" cy="392176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r>
              <a:rPr sz="1600">
                <a:solidFill>
                  <a:srgbClr val="000000"/>
                </a:solidFill>
              </a:rPr>
              <a:t>// Add the IDs of extensions you want installed when the container is created.</a:t>
            </a:r>
            <a:br>
              <a:rPr sz="1600">
                <a:solidFill>
                  <a:srgbClr val="000000"/>
                </a:solidFill>
              </a:rPr>
            </a:br>
            <a:r>
              <a:rPr sz="1600">
                <a:solidFill>
                  <a:srgbClr val="A31515"/>
                </a:solidFill>
              </a:rPr>
              <a:t>"extensions"</a:t>
            </a:r>
            <a:r>
              <a:rPr sz="1600">
                <a:solidFill>
                  <a:srgbClr val="000000"/>
                </a:solidFill>
              </a:rPr>
              <a:t>: [</a:t>
            </a:r>
            <a:br>
              <a:rPr sz="1600">
                <a:solidFill>
                  <a:srgbClr val="000000"/>
                </a:solidFill>
              </a:rPr>
            </a:br>
            <a:r>
              <a:rPr sz="1600">
                <a:solidFill>
                  <a:srgbClr val="000000"/>
                </a:solidFill>
              </a:rPr>
              <a:t>    </a:t>
            </a:r>
            <a:r>
              <a:rPr sz="1600">
                <a:solidFill>
                  <a:srgbClr val="A31515"/>
                </a:solidFill>
              </a:rPr>
              <a:t>"ms-python.python"</a:t>
            </a:r>
            <a:br>
              <a:rPr sz="1600">
                <a:solidFill>
                  <a:srgbClr val="A31515"/>
                </a:solidFill>
              </a:rPr>
            </a:br>
            <a:r>
              <a:rPr sz="1600">
                <a:solidFill>
                  <a:srgbClr val="000000"/>
                </a:solidFill>
              </a:rPr>
              <a:t>],</a:t>
            </a:r>
            <a:br>
              <a:rPr sz="1600">
                <a:solidFill>
                  <a:srgbClr val="000000"/>
                </a:solidFill>
              </a:rPr>
            </a:br>
            <a:br>
              <a:rPr sz="1600">
                <a:solidFill>
                  <a:srgbClr val="000000"/>
                </a:solidFill>
              </a:rPr>
            </a:br>
            <a:r>
              <a:rPr sz="1600">
                <a:solidFill>
                  <a:srgbClr val="000000"/>
                </a:solidFill>
              </a:rPr>
              <a:t>// Use 'postCreateCommand' to run commands after the container is created.</a:t>
            </a:r>
            <a:br>
              <a:rPr sz="1600">
                <a:solidFill>
                  <a:srgbClr val="000000"/>
                </a:solidFill>
              </a:rPr>
            </a:br>
            <a:r>
              <a:rPr sz="1600">
                <a:solidFill>
                  <a:srgbClr val="000000"/>
                </a:solidFill>
              </a:rPr>
              <a:t>// </a:t>
            </a:r>
            <a:r>
              <a:rPr sz="1600">
                <a:solidFill>
                  <a:srgbClr val="A31515"/>
                </a:solidFill>
              </a:rPr>
              <a:t>"postCreateCommand"</a:t>
            </a:r>
            <a:r>
              <a:rPr sz="1600">
                <a:solidFill>
                  <a:srgbClr val="000000"/>
                </a:solidFill>
              </a:rPr>
              <a:t>: </a:t>
            </a:r>
            <a:r>
              <a:rPr sz="1600">
                <a:solidFill>
                  <a:srgbClr val="A31515"/>
                </a:solidFill>
              </a:rPr>
              <a:t>"pip3 install --user -r requirements.txt"</a:t>
            </a:r>
            <a:r>
              <a:rPr sz="1600">
                <a:solidFill>
                  <a:srgbClr val="000000"/>
                </a:solidFill>
              </a:rPr>
              <a:t>,</a:t>
            </a:r>
            <a:br>
              <a:rPr sz="1600">
                <a:solidFill>
                  <a:srgbClr val="000000"/>
                </a:solidFill>
              </a:rPr>
            </a:br>
            <a:br>
              <a:rPr sz="1600">
                <a:solidFill>
                  <a:srgbClr val="000000"/>
                </a:solidFill>
              </a:rPr>
            </a:br>
            <a:r>
              <a:rPr sz="1600">
                <a:solidFill>
                  <a:srgbClr val="000000"/>
                </a:solidFill>
              </a:rPr>
              <a:t>// Comment out connect as root instead. More info: https://aka.ms/vscode-remote/containers/non-root.</a:t>
            </a:r>
            <a:br>
              <a:rPr sz="1600">
                <a:solidFill>
                  <a:srgbClr val="000000"/>
                </a:solidFill>
              </a:rPr>
            </a:br>
            <a:r>
              <a:rPr sz="1600">
                <a:solidFill>
                  <a:srgbClr val="A31515"/>
                </a:solidFill>
              </a:rPr>
              <a:t>"remoteUser"</a:t>
            </a:r>
            <a:r>
              <a:rPr sz="1600">
                <a:solidFill>
                  <a:srgbClr val="000000"/>
                </a:solidFill>
              </a:rPr>
              <a:t>: </a:t>
            </a:r>
            <a:r>
              <a:rPr sz="1600">
                <a:solidFill>
                  <a:srgbClr val="A31515"/>
                </a:solidFill>
              </a:rPr>
              <a:t>"vscode"</a:t>
            </a:r>
          </a:p>
        </p:txBody>
      </p:sp>
      <p:sp>
        <p:nvSpPr>
          <p:cNvPr id="5" name="New shape"/>
          <p:cNvSpPr/>
          <p:nvPr/>
        </p:nvSpPr>
        <p:spPr>
          <a:xfrm>
            <a:off x="609600" y="221615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JSON</a:t>
            </a:r>
          </a:p>
        </p:txBody>
      </p:sp>
      <p:sp>
        <p:nvSpPr>
          <p:cNvPr id="6" name="New shape"/>
          <p:cNvSpPr/>
          <p:nvPr/>
        </p:nvSpPr>
        <p:spPr>
          <a:xfrm>
            <a:off x="6430392" y="2218892"/>
            <a:ext cx="5181600" cy="43550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spAutoFit/>
          </a:bodyPr>
          <a:lstStyle/>
          <a:p>
            <a:pPr marL="380365" indent="-365125">
              <a:spcBef>
                <a:spcPts val="320"/>
              </a:spcBef>
              <a:spcAft>
                <a:spcPts val="320"/>
              </a:spcAft>
              <a:buFont typeface="Symbol,Sans-Serif"/>
              <a:buChar char=""/>
            </a:pPr>
            <a:r>
              <a:rPr lang="es-MX" sz="1600">
                <a:solidFill>
                  <a:srgbClr val="000000"/>
                </a:solidFill>
                <a:cs typeface="Segoe UI"/>
              </a:rPr>
              <a:t>Puede utilizar la matriz de extensiones para especificar qué extensiones de Visual Studio </a:t>
            </a:r>
            <a:r>
              <a:rPr lang="es-MX" sz="1600" err="1">
                <a:solidFill>
                  <a:srgbClr val="000000"/>
                </a:solidFill>
                <a:cs typeface="Segoe UI"/>
              </a:rPr>
              <a:t>Code</a:t>
            </a:r>
            <a:r>
              <a:rPr lang="es-MX" sz="1600">
                <a:solidFill>
                  <a:srgbClr val="000000"/>
                </a:solidFill>
                <a:cs typeface="Segoe UI"/>
              </a:rPr>
              <a:t> deben instalarse en Visual Studio </a:t>
            </a:r>
            <a:r>
              <a:rPr lang="es-MX" sz="1600" err="1">
                <a:solidFill>
                  <a:srgbClr val="000000"/>
                </a:solidFill>
                <a:cs typeface="Segoe UI"/>
              </a:rPr>
              <a:t>Code</a:t>
            </a:r>
            <a:r>
              <a:rPr lang="es-MX" sz="1600">
                <a:solidFill>
                  <a:srgbClr val="000000"/>
                </a:solidFill>
                <a:cs typeface="Segoe UI"/>
              </a:rPr>
              <a:t> cuando se conecte al contenedor. Tu configuración normal de Visual Studio </a:t>
            </a:r>
            <a:r>
              <a:rPr lang="es-MX" sz="1600" err="1">
                <a:solidFill>
                  <a:srgbClr val="000000"/>
                </a:solidFill>
                <a:cs typeface="Segoe UI"/>
              </a:rPr>
              <a:t>Code</a:t>
            </a:r>
            <a:r>
              <a:rPr lang="es-MX" sz="1600">
                <a:solidFill>
                  <a:srgbClr val="000000"/>
                </a:solidFill>
                <a:cs typeface="Segoe UI"/>
              </a:rPr>
              <a:t> y todas las extensiones que ya tienes no estarán presentes cuando utilices Remote - </a:t>
            </a:r>
            <a:r>
              <a:rPr lang="es-MX" sz="1600" err="1">
                <a:solidFill>
                  <a:srgbClr val="000000"/>
                </a:solidFill>
                <a:cs typeface="Segoe UI"/>
              </a:rPr>
              <a:t>Containers</a:t>
            </a:r>
            <a:r>
              <a:rPr lang="es-MX" sz="1600">
                <a:solidFill>
                  <a:srgbClr val="000000"/>
                </a:solidFill>
                <a:cs typeface="Segoe UI"/>
              </a:rPr>
              <a:t>. Las extensiones se especifican aquí con su ID.</a:t>
            </a:r>
            <a:endParaRPr lang="es-MX" sz="1600">
              <a:ea typeface="+mn-lt"/>
              <a:cs typeface="Segoe UI"/>
            </a:endParaRPr>
          </a:p>
          <a:p>
            <a:pPr marL="380365" indent="-365125">
              <a:spcBef>
                <a:spcPts val="320"/>
              </a:spcBef>
              <a:spcAft>
                <a:spcPts val="320"/>
              </a:spcAft>
              <a:buFont typeface="Symbol,Sans-Serif"/>
              <a:buChar char=""/>
            </a:pPr>
            <a:r>
              <a:rPr lang="es-MX" sz="1600">
                <a:solidFill>
                  <a:srgbClr val="000000"/>
                </a:solidFill>
                <a:cs typeface="Segoe UI"/>
              </a:rPr>
              <a:t>La opción </a:t>
            </a:r>
            <a:r>
              <a:rPr lang="es-MX" sz="1600" err="1">
                <a:solidFill>
                  <a:srgbClr val="000000"/>
                </a:solidFill>
                <a:cs typeface="Segoe UI"/>
              </a:rPr>
              <a:t>postCreateCommand</a:t>
            </a:r>
            <a:r>
              <a:rPr lang="es-MX" sz="1600">
                <a:solidFill>
                  <a:srgbClr val="000000"/>
                </a:solidFill>
                <a:cs typeface="Segoe UI"/>
              </a:rPr>
              <a:t> te permite ejecutar los comandos que quieras después de la creación del contenedor. Si recuerdas del primer ejercicio, tuviste que ejecutar el comando pip3 para instalar las dependencias. ¿Pero cómo sabes que debes hacerlo? Puede que no lo sepas. Puedes configurarlo aquí para que ocurra automáticamente y los demás no tengan que preocuparse por ello.</a:t>
            </a:r>
            <a:endParaRPr lang="es-MX" sz="1600">
              <a:ea typeface="+mn-lt"/>
              <a:cs typeface="Segoe UI"/>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3223"/>
            <a:ext cx="6882384" cy="498598"/>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a:cs typeface="Segoe UI Semibold"/>
              </a:rPr>
              <a:t>Ejercicio</a:t>
            </a:r>
            <a:endParaRPr lang="en-US">
              <a:ea typeface="+mj-lt"/>
              <a:cs typeface="+mj-lt"/>
            </a:endParaRPr>
          </a:p>
        </p:txBody>
      </p:sp>
      <p:sp>
        <p:nvSpPr>
          <p:cNvPr id="3" name="Subtitle"/>
          <p:cNvSpPr>
            <a:spLocks noGrp="1"/>
          </p:cNvSpPr>
          <p:nvPr>
            <p:ph type="body" sz="quarter" idx="12" hasCustomPrompt="1"/>
          </p:nvPr>
        </p:nvSpPr>
        <p:spPr>
          <a:xfrm>
            <a:off x="585216" y="3977319"/>
            <a:ext cx="6882384" cy="677108"/>
          </a:xfrm>
        </p:spPr>
        <p:txBody>
          <a:bodyPr vert="horz" wrap="square" lIns="0" tIns="0" rIns="0" bIns="0" rtlCol="0" anchor="t">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rPr lang="es-MX">
                <a:cs typeface="Segoe UI"/>
              </a:rPr>
              <a:t>Personalizar las configuraciones del proyecto y del editor</a:t>
            </a:r>
            <a:endParaRPr lang="es-MX">
              <a:ea typeface="+mn-lt"/>
              <a:cs typeface="Segoe UI"/>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1107996"/>
          </a:xfrm>
        </p:spPr>
        <p:txBody>
          <a:bodyPr/>
          <a:lstStyle>
            <a:lvl1pPr>
              <a:defRPr>
                <a:solidFill>
                  <a:schemeClr val="tx1"/>
                </a:solidFill>
              </a:defRPr>
            </a:lvl1pPr>
          </a:lstStyle>
          <a:p>
            <a:r>
              <a:rPr lang="es-MX">
                <a:cs typeface="Segoe UI Semibold"/>
              </a:rPr>
              <a:t>Personalizar las configuraciones del proyecto y del editor</a:t>
            </a:r>
            <a:endParaRPr lang="es-MX">
              <a:ea typeface="+mj-lt"/>
              <a:cs typeface="Segoe UI Semibold"/>
            </a:endParaRPr>
          </a:p>
        </p:txBody>
      </p:sp>
      <p:sp>
        <p:nvSpPr>
          <p:cNvPr id="3" name="Subtitle"/>
          <p:cNvSpPr>
            <a:spLocks noGrp="1"/>
          </p:cNvSpPr>
          <p:nvPr>
            <p:ph sz="quarter" idx="10"/>
          </p:nvPr>
        </p:nvSpPr>
        <p:spPr>
          <a:xfrm>
            <a:off x="584200" y="1906814"/>
            <a:ext cx="11018838" cy="1809726"/>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cs typeface="Segoe UI"/>
              </a:rPr>
              <a:t>El archivo </a:t>
            </a:r>
            <a:r>
              <a:rPr lang="es-MX" err="1">
                <a:cs typeface="Segoe UI"/>
              </a:rPr>
              <a:t>devcontainer.json</a:t>
            </a:r>
            <a:r>
              <a:rPr lang="es-MX">
                <a:cs typeface="Segoe UI"/>
              </a:rPr>
              <a:t> te ayuda a configurar una variedad de ajustes en tu configuración de Visual Studio </a:t>
            </a:r>
            <a:r>
              <a:rPr lang="es-MX" err="1">
                <a:cs typeface="Segoe UI"/>
              </a:rPr>
              <a:t>Code</a:t>
            </a:r>
            <a:r>
              <a:rPr lang="es-MX">
                <a:cs typeface="Segoe UI"/>
              </a:rPr>
              <a:t> en el contenedor.</a:t>
            </a:r>
            <a:endParaRPr lang="en-US">
              <a:ea typeface="+mn-lt"/>
              <a:cs typeface="Segoe UI"/>
            </a:endParaRPr>
          </a:p>
          <a:p>
            <a:endParaRPr lang="en-US"/>
          </a:p>
        </p:txBody>
      </p:sp>
      <p:sp>
        <p:nvSpPr>
          <p:cNvPr id="5" name="CustomShape 3">
            <a:extLst>
              <a:ext uri="{FF2B5EF4-FFF2-40B4-BE49-F238E27FC236}">
                <a16:creationId xmlns:a16="http://schemas.microsoft.com/office/drawing/2014/main" id="{B834AC1B-6B2C-2B5D-5D60-67B0302F0289}"/>
              </a:ext>
            </a:extLst>
          </p:cNvPr>
          <p:cNvSpPr/>
          <p:nvPr/>
        </p:nvSpPr>
        <p:spPr>
          <a:xfrm>
            <a:off x="152281" y="3493872"/>
            <a:ext cx="10972440" cy="2265833"/>
          </a:xfrm>
          <a:prstGeom prst="rect">
            <a:avLst/>
          </a:prstGeom>
          <a:noFill/>
          <a:ln w="10800">
            <a:noFill/>
          </a:ln>
        </p:spPr>
        <p:style>
          <a:lnRef idx="0">
            <a:scrgbClr r="0" g="0" b="0"/>
          </a:lnRef>
          <a:fillRef idx="0">
            <a:scrgbClr r="0" g="0" b="0"/>
          </a:fillRef>
          <a:effectRef idx="0">
            <a:scrgbClr r="0" g="0" b="0"/>
          </a:effectRef>
          <a:fontRef idx="minor"/>
        </p:style>
        <p:txBody>
          <a:bodyPr lIns="90000" tIns="45000" rIns="90000" bIns="4500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00" lvl="1" indent="-365125">
              <a:lnSpc>
                <a:spcPct val="100000"/>
              </a:lnSpc>
              <a:spcBef>
                <a:spcPts val="360"/>
              </a:spcBef>
              <a:spcAft>
                <a:spcPts val="360"/>
              </a:spcAft>
              <a:buClr>
                <a:srgbClr val="000000"/>
              </a:buClr>
              <a:buFont typeface="Symbol" charset="2"/>
              <a:buChar char=""/>
            </a:pPr>
            <a:r>
              <a:rPr lang="es-MX" sz="1800" b="0" strike="noStrike" spc="-1">
                <a:solidFill>
                  <a:srgbClr val="000000"/>
                </a:solidFill>
                <a:latin typeface="Segoe UI"/>
                <a:ea typeface="Arial"/>
                <a:cs typeface="Arial"/>
              </a:rPr>
              <a:t>Reabre el proyecto localmente</a:t>
            </a:r>
            <a:endParaRPr lang="es-MX" sz="1800" b="0" strike="noStrike" spc="-1">
              <a:latin typeface="Arial"/>
              <a:cs typeface="Arial"/>
            </a:endParaRPr>
          </a:p>
          <a:p>
            <a:pPr marL="1270000" lvl="1" indent="-365125">
              <a:lnSpc>
                <a:spcPct val="100000"/>
              </a:lnSpc>
              <a:spcBef>
                <a:spcPts val="360"/>
              </a:spcBef>
              <a:spcAft>
                <a:spcPts val="360"/>
              </a:spcAft>
              <a:buClr>
                <a:srgbClr val="000000"/>
              </a:buClr>
              <a:buFont typeface="Symbol" charset="2"/>
              <a:buChar char=""/>
            </a:pPr>
            <a:r>
              <a:rPr lang="es-MX" sz="1800" b="0" strike="noStrike" spc="-1">
                <a:solidFill>
                  <a:srgbClr val="000000"/>
                </a:solidFill>
                <a:latin typeface="Segoe UI"/>
                <a:ea typeface="Arial"/>
                <a:cs typeface="Arial"/>
              </a:rPr>
              <a:t>Instala las extensiones de Visual Studio </a:t>
            </a:r>
            <a:r>
              <a:rPr lang="es-MX" sz="1800" b="0" strike="noStrike" spc="-1" err="1">
                <a:solidFill>
                  <a:srgbClr val="000000"/>
                </a:solidFill>
                <a:latin typeface="Segoe UI"/>
                <a:ea typeface="Arial"/>
                <a:cs typeface="Arial"/>
              </a:rPr>
              <a:t>Code</a:t>
            </a:r>
            <a:endParaRPr lang="es-MX" sz="1800" b="0" strike="noStrike" spc="-1" err="1">
              <a:latin typeface="Arial"/>
              <a:cs typeface="Arial"/>
            </a:endParaRPr>
          </a:p>
          <a:p>
            <a:pPr marL="1270000" lvl="1" indent="-365125">
              <a:lnSpc>
                <a:spcPct val="100000"/>
              </a:lnSpc>
              <a:spcBef>
                <a:spcPts val="360"/>
              </a:spcBef>
              <a:spcAft>
                <a:spcPts val="360"/>
              </a:spcAft>
              <a:buClr>
                <a:srgbClr val="000000"/>
              </a:buClr>
              <a:buFont typeface="Symbol" charset="2"/>
              <a:buChar char=""/>
            </a:pPr>
            <a:r>
              <a:rPr lang="es-MX" sz="1800" b="0" strike="noStrike" spc="-1">
                <a:solidFill>
                  <a:srgbClr val="000000"/>
                </a:solidFill>
                <a:latin typeface="Segoe UI"/>
                <a:ea typeface="Arial"/>
                <a:cs typeface="Arial"/>
              </a:rPr>
              <a:t>Automatiza la instalación de dependencias</a:t>
            </a:r>
            <a:endParaRPr lang="es-MX" sz="1800" b="0" strike="noStrike" spc="-1">
              <a:latin typeface="Arial"/>
              <a:cs typeface="Arial"/>
            </a:endParaRPr>
          </a:p>
          <a:p>
            <a:pPr marL="1270000" lvl="1" indent="-365125">
              <a:lnSpc>
                <a:spcPct val="100000"/>
              </a:lnSpc>
              <a:spcBef>
                <a:spcPts val="360"/>
              </a:spcBef>
              <a:spcAft>
                <a:spcPts val="360"/>
              </a:spcAft>
              <a:buClr>
                <a:srgbClr val="000000"/>
              </a:buClr>
              <a:buFont typeface="Symbol" charset="2"/>
              <a:buChar char=""/>
            </a:pPr>
            <a:r>
              <a:rPr lang="es-MX" sz="1800" b="0" strike="noStrike" spc="-1">
                <a:solidFill>
                  <a:srgbClr val="000000"/>
                </a:solidFill>
                <a:latin typeface="Segoe UI"/>
                <a:ea typeface="Arial"/>
                <a:cs typeface="Arial"/>
              </a:rPr>
              <a:t>Reconstruye el nuevo contenedor</a:t>
            </a:r>
            <a:endParaRPr lang="es-MX" sz="1800" b="0" strike="noStrike" spc="-1">
              <a:latin typeface="Arial"/>
              <a:cs typeface="Arial"/>
            </a:endParaRPr>
          </a:p>
          <a:p>
            <a:pPr marL="1270000" lvl="1" indent="-365125">
              <a:spcBef>
                <a:spcPts val="360"/>
              </a:spcBef>
              <a:spcAft>
                <a:spcPts val="360"/>
              </a:spcAft>
              <a:buClr>
                <a:srgbClr val="000000"/>
              </a:buClr>
              <a:buFont typeface="Symbol" charset="2"/>
              <a:buChar char=""/>
            </a:pPr>
            <a:r>
              <a:rPr lang="es-MX" spc="-1">
                <a:ea typeface="+mn-lt"/>
                <a:cs typeface="Arial"/>
              </a:rPr>
              <a:t>Comprueba el resaltado de</a:t>
            </a:r>
            <a:r>
              <a:rPr lang="es-MX" sz="1800" b="0" strike="noStrike" spc="-1">
                <a:ea typeface="+mn-lt"/>
                <a:cs typeface="Arial"/>
              </a:rPr>
              <a:t> sintaxis </a:t>
            </a:r>
            <a:r>
              <a:rPr lang="es-MX" spc="-1">
                <a:ea typeface="+mn-lt"/>
                <a:cs typeface="Arial"/>
              </a:rPr>
              <a:t>proporcionado por</a:t>
            </a:r>
            <a:r>
              <a:rPr lang="es-MX" sz="1800" b="0" strike="noStrike" spc="-1">
                <a:ea typeface="+mn-lt"/>
                <a:cs typeface="Arial"/>
              </a:rPr>
              <a:t> la extensión </a:t>
            </a:r>
            <a:r>
              <a:rPr lang="es-MX" sz="1800" b="0" strike="noStrike" spc="-1" err="1">
                <a:ea typeface="+mn-lt"/>
                <a:cs typeface="Arial"/>
              </a:rPr>
              <a:t>Jinja</a:t>
            </a:r>
            <a:endParaRPr lang="es-MX" sz="1800" b="0" strike="noStrike" spc="-1" err="1">
              <a:latin typeface="Arial"/>
              <a:ea typeface="+mn-lt"/>
              <a:cs typeface="Arial"/>
            </a:endParaRPr>
          </a:p>
          <a:p>
            <a:pPr marL="1270000" lvl="1" indent="-365125">
              <a:lnSpc>
                <a:spcPct val="100000"/>
              </a:lnSpc>
              <a:spcBef>
                <a:spcPts val="360"/>
              </a:spcBef>
              <a:spcAft>
                <a:spcPts val="360"/>
              </a:spcAft>
              <a:buClr>
                <a:srgbClr val="000000"/>
              </a:buClr>
              <a:buFont typeface="Symbol" charset="2"/>
              <a:buChar char=""/>
            </a:pPr>
            <a:r>
              <a:rPr lang="es-MX" sz="1800" b="0" strike="noStrike" spc="-1">
                <a:solidFill>
                  <a:srgbClr val="000000"/>
                </a:solidFill>
                <a:latin typeface="Segoe UI"/>
                <a:ea typeface="Arial"/>
                <a:cs typeface="Arial"/>
              </a:rPr>
              <a:t>Ejecuta la aplicación</a:t>
            </a:r>
            <a:endParaRPr lang="es-MX" sz="1800" b="0" strike="noStrike" spc="-1">
              <a:latin typeface="Arial"/>
              <a:cs typeface="Arial"/>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537210"/>
            <a:ext cx="6882384" cy="99719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a:cs typeface="Segoe UI Semibold"/>
              </a:rPr>
              <a:t>Añade software a un contenedor existente</a:t>
            </a:r>
            <a:endParaRPr lang="en-US">
              <a:ea typeface="+mj-lt"/>
              <a:cs typeface="+mj-lt"/>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2210619"/>
            <a:ext cx="11018520" cy="548640"/>
          </a:xfrm>
        </p:spPr>
        <p:txBody>
          <a:bodyPr/>
          <a:lstStyle>
            <a:lvl1pPr>
              <a:defRPr>
                <a:solidFill>
                  <a:schemeClr val="tx1"/>
                </a:solidFill>
              </a:defRPr>
            </a:lvl1pPr>
          </a:lstStyle>
          <a:p>
            <a:pPr algn="ctr"/>
            <a:r>
              <a:rPr lang="es-MX">
                <a:cs typeface="Segoe UI Semibold"/>
              </a:rPr>
              <a:t>Añade software a un contenedor existente</a:t>
            </a:r>
            <a:endParaRPr lang="en-US">
              <a:ea typeface="+mj-lt"/>
              <a:cs typeface="+mj-lt"/>
            </a:endParaRPr>
          </a:p>
        </p:txBody>
      </p:sp>
      <p:sp>
        <p:nvSpPr>
          <p:cNvPr id="3" name="Subtitle"/>
          <p:cNvSpPr>
            <a:spLocks noGrp="1"/>
          </p:cNvSpPr>
          <p:nvPr>
            <p:ph sz="quarter" idx="10"/>
          </p:nvPr>
        </p:nvSpPr>
        <p:spPr>
          <a:xfrm>
            <a:off x="584200" y="3213100"/>
            <a:ext cx="11018838" cy="430887"/>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algn="ctr"/>
            <a:r>
              <a:rPr lang="es-MX">
                <a:cs typeface="Segoe UI"/>
              </a:rPr>
              <a:t>¡Tu contenedor personalizado está quedando muy bien!</a:t>
            </a:r>
            <a:endParaRPr lang="es-MX">
              <a:ea typeface="+mn-lt"/>
              <a:cs typeface="Segoe UI"/>
            </a:endParaRPr>
          </a:p>
        </p:txBody>
      </p:sp>
    </p:spTree>
  </p:cSld>
  <p:clrMapOvr>
    <a:masterClrMapping/>
  </p:clrMapOvr>
  <p:transition/>
  <p:extLst>
    <p:ext uri="{6950BFC3-D8DA-4A85-94F7-54DA5524770B}">
      <p188:commentRel xmlns:p188="http://schemas.microsoft.com/office/powerpoint/2018/8/main" r:id="rId3"/>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1107996"/>
          </a:xfrm>
        </p:spPr>
        <p:txBody>
          <a:bodyPr/>
          <a:lstStyle>
            <a:lvl1pPr>
              <a:defRPr>
                <a:solidFill>
                  <a:schemeClr val="tx1"/>
                </a:solidFill>
              </a:defRPr>
            </a:lvl1pPr>
          </a:lstStyle>
          <a:p>
            <a:r>
              <a:rPr lang="es-MX">
                <a:cs typeface="Segoe UI Semibold"/>
              </a:rPr>
              <a:t>Introducción a instalar software adicional</a:t>
            </a:r>
            <a:endParaRPr lang="en-US">
              <a:ea typeface="+mj-lt"/>
              <a:cs typeface="+mj-lt"/>
            </a:endParaRPr>
          </a:p>
          <a:p>
            <a:endParaRPr lang="en-US"/>
          </a:p>
        </p:txBody>
      </p:sp>
      <p:sp>
        <p:nvSpPr>
          <p:cNvPr id="3" name="Subtitle"/>
          <p:cNvSpPr>
            <a:spLocks noGrp="1"/>
          </p:cNvSpPr>
          <p:nvPr>
            <p:ph sz="quarter" idx="10"/>
          </p:nvPr>
        </p:nvSpPr>
        <p:spPr>
          <a:xfrm>
            <a:off x="584200" y="1435100"/>
            <a:ext cx="11018838" cy="861774"/>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algn="just"/>
            <a:r>
              <a:rPr lang="es-MX">
                <a:cs typeface="Segoe UI"/>
              </a:rPr>
              <a:t>El software adicional puede incluir otra pila tecnológica, como Node.js. </a:t>
            </a:r>
            <a:endParaRPr lang="en-US">
              <a:ea typeface="+mn-lt"/>
              <a:cs typeface="Segoe UI"/>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a:lstStyle>
            <a:lvl1pPr>
              <a:defRPr>
                <a:solidFill>
                  <a:schemeClr val="tx1"/>
                </a:solidFill>
              </a:defRPr>
            </a:lvl1pPr>
          </a:lstStyle>
          <a:p>
            <a:r>
              <a:rPr lang="es-MX">
                <a:cs typeface="Segoe UI Semibold"/>
              </a:rPr>
              <a:t>Métodos para instalar software</a:t>
            </a:r>
            <a:endParaRPr lang="es-MX">
              <a:ea typeface="+mj-lt"/>
              <a:cs typeface="Segoe UI Semibold"/>
            </a:endParaRPr>
          </a:p>
        </p:txBody>
      </p:sp>
      <p:sp>
        <p:nvSpPr>
          <p:cNvPr id="3" name="Subtitle"/>
          <p:cNvSpPr>
            <a:spLocks noGrp="1"/>
          </p:cNvSpPr>
          <p:nvPr>
            <p:ph sz="quarter" idx="10"/>
          </p:nvPr>
        </p:nvSpPr>
        <p:spPr>
          <a:xfrm>
            <a:off x="584200" y="1435100"/>
            <a:ext cx="11018838" cy="430887"/>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cs typeface="Segoe UI"/>
              </a:rPr>
              <a:t>Puedes instalar software a través de la terminal integrada</a:t>
            </a:r>
            <a:endParaRPr lang="en-US">
              <a:ea typeface="+mn-lt"/>
              <a:cs typeface="+mn-lt"/>
            </a:endParaRPr>
          </a:p>
        </p:txBody>
      </p:sp>
      <p:sp>
        <p:nvSpPr>
          <p:cNvPr id="4" name="New shape"/>
          <p:cNvSpPr/>
          <p:nvPr/>
        </p:nvSpPr>
        <p:spPr>
          <a:xfrm>
            <a:off x="609600" y="3292952"/>
            <a:ext cx="10972800" cy="2133918"/>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03200" tIns="203200" rIns="203200" bIns="203200" rtlCol="0" anchor="ctr">
            <a:spAutoFit/>
          </a:bodyPr>
          <a:lstStyle/>
          <a:p>
            <a:pPr algn="ctr">
              <a:spcBef>
                <a:spcPct val="43750"/>
              </a:spcBef>
              <a:spcAft>
                <a:spcPct val="43750"/>
              </a:spcAft>
            </a:pPr>
            <a:r>
              <a:rPr lang="es-MX" sz="2800">
                <a:solidFill>
                  <a:srgbClr val="000000"/>
                </a:solidFill>
                <a:cs typeface="Segoe UI"/>
              </a:rPr>
              <a:t>Importante: Siempre que instales algo desde </a:t>
            </a:r>
            <a:r>
              <a:rPr lang="es-MX" sz="2800" i="1" err="1">
                <a:solidFill>
                  <a:srgbClr val="000000"/>
                </a:solidFill>
                <a:cs typeface="Segoe UI"/>
              </a:rPr>
              <a:t>apt-get</a:t>
            </a:r>
            <a:r>
              <a:rPr lang="es-MX" sz="2800">
                <a:solidFill>
                  <a:srgbClr val="000000"/>
                </a:solidFill>
                <a:cs typeface="Segoe UI"/>
              </a:rPr>
              <a:t>, primero ejecuta el comando </a:t>
            </a:r>
            <a:r>
              <a:rPr lang="es-MX" sz="2800" i="1" err="1">
                <a:solidFill>
                  <a:srgbClr val="000000"/>
                </a:solidFill>
                <a:cs typeface="Segoe UI"/>
              </a:rPr>
              <a:t>apt-get</a:t>
            </a:r>
            <a:r>
              <a:rPr lang="es-MX" sz="2800" i="1">
                <a:solidFill>
                  <a:srgbClr val="000000"/>
                </a:solidFill>
                <a:cs typeface="Segoe UI"/>
              </a:rPr>
              <a:t> </a:t>
            </a:r>
            <a:r>
              <a:rPr lang="es-MX" sz="2800" i="1" err="1">
                <a:solidFill>
                  <a:srgbClr val="000000"/>
                </a:solidFill>
                <a:cs typeface="Segoe UI"/>
              </a:rPr>
              <a:t>update</a:t>
            </a:r>
            <a:r>
              <a:rPr lang="es-MX" sz="2800">
                <a:solidFill>
                  <a:srgbClr val="000000"/>
                </a:solidFill>
                <a:cs typeface="Segoe UI"/>
              </a:rPr>
              <a:t>. Este comando </a:t>
            </a:r>
            <a:r>
              <a:rPr lang="es-MX" sz="2800" err="1">
                <a:solidFill>
                  <a:srgbClr val="000000"/>
                </a:solidFill>
                <a:cs typeface="Segoe UI"/>
              </a:rPr>
              <a:t>atualiza</a:t>
            </a:r>
            <a:r>
              <a:rPr lang="es-MX" sz="2800">
                <a:solidFill>
                  <a:srgbClr val="000000"/>
                </a:solidFill>
                <a:cs typeface="Segoe UI"/>
              </a:rPr>
              <a:t> la lista de paquetes y repositorios para que tengas la lista más actualizada en el caché.</a:t>
            </a:r>
            <a:endParaRPr lang="en-US" sz="2800">
              <a:ea typeface="+mn-lt"/>
              <a:cs typeface="+mn-lt"/>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a:lstStyle>
            <a:lvl1pPr>
              <a:defRPr>
                <a:solidFill>
                  <a:schemeClr val="tx1"/>
                </a:solidFill>
              </a:defRPr>
            </a:lvl1pPr>
          </a:lstStyle>
          <a:p>
            <a:r>
              <a:rPr lang="es-MX">
                <a:cs typeface="Segoe UI Semibold"/>
              </a:rPr>
              <a:t>Instalación de software por medio de </a:t>
            </a:r>
            <a:r>
              <a:rPr lang="es-MX" err="1">
                <a:cs typeface="Segoe UI Semibold"/>
              </a:rPr>
              <a:t>Dockerfile</a:t>
            </a:r>
            <a:endParaRPr lang="es-MX" err="1">
              <a:ea typeface="+mj-lt"/>
              <a:cs typeface="Segoe UI Semibold"/>
            </a:endParaRPr>
          </a:p>
        </p:txBody>
      </p:sp>
      <p:sp>
        <p:nvSpPr>
          <p:cNvPr id="3" name="Subtitle"/>
          <p:cNvSpPr>
            <a:spLocks noGrp="1"/>
          </p:cNvSpPr>
          <p:nvPr>
            <p:ph sz="quarter" idx="10"/>
          </p:nvPr>
        </p:nvSpPr>
        <p:spPr>
          <a:xfrm>
            <a:off x="584200" y="1435100"/>
            <a:ext cx="11018838" cy="861774"/>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cs typeface="Segoe UI"/>
              </a:rPr>
              <a:t>Un vistazo a la instalación de software a través de </a:t>
            </a:r>
            <a:r>
              <a:rPr lang="es-MX" err="1">
                <a:cs typeface="Segoe UI"/>
              </a:rPr>
              <a:t>Dockerfile</a:t>
            </a:r>
            <a:r>
              <a:rPr lang="es-MX">
                <a:cs typeface="Segoe UI"/>
              </a:rPr>
              <a:t> es como el siguiente:</a:t>
            </a:r>
            <a:endParaRPr lang="es-MX">
              <a:ea typeface="+mn-lt"/>
              <a:cs typeface="+mn-lt"/>
            </a:endParaRPr>
          </a:p>
        </p:txBody>
      </p:sp>
      <p:sp>
        <p:nvSpPr>
          <p:cNvPr id="4" name="New shape"/>
          <p:cNvSpPr/>
          <p:nvPr/>
        </p:nvSpPr>
        <p:spPr>
          <a:xfrm>
            <a:off x="609600" y="3328669"/>
            <a:ext cx="5181600" cy="242824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r>
              <a:rPr sz="1800">
                <a:solidFill>
                  <a:srgbClr val="0000FF"/>
                </a:solidFill>
              </a:rPr>
              <a:t>ARG</a:t>
            </a:r>
            <a:r>
              <a:rPr sz="1800">
                <a:solidFill>
                  <a:srgbClr val="000000"/>
                </a:solidFill>
              </a:rPr>
              <a:t> VARIANT=3</a:t>
            </a:r>
            <a:br>
              <a:rPr sz="1800">
                <a:solidFill>
                  <a:srgbClr val="000000"/>
                </a:solidFill>
              </a:rPr>
            </a:br>
            <a:r>
              <a:rPr sz="1800">
                <a:solidFill>
                  <a:srgbClr val="0000FF"/>
                </a:solidFill>
              </a:rPr>
              <a:t>FROM</a:t>
            </a:r>
            <a:r>
              <a:rPr sz="1800">
                <a:solidFill>
                  <a:srgbClr val="000000"/>
                </a:solidFill>
              </a:rPr>
              <a:t> </a:t>
            </a:r>
            <a:r>
              <a:rPr sz="1800">
                <a:solidFill>
                  <a:srgbClr val="A31515"/>
                </a:solidFill>
              </a:rPr>
              <a:t>mcr.microsoft.com/vscode/devcontainers/python:${VARIANT}</a:t>
            </a:r>
            <a:br>
              <a:rPr sz="1800">
                <a:solidFill>
                  <a:srgbClr val="A31515"/>
                </a:solidFill>
              </a:rPr>
            </a:br>
            <a:r>
              <a:rPr sz="1800">
                <a:solidFill>
                  <a:srgbClr val="0000FF"/>
                </a:solidFill>
              </a:rPr>
              <a:t>RUN</a:t>
            </a:r>
            <a:r>
              <a:rPr sz="1800">
                <a:solidFill>
                  <a:srgbClr val="000000"/>
                </a:solidFill>
              </a:rPr>
              <a:t> apt-get update &amp;&amp; export DEBIAN_FRONTEND=noninteractive </a:t>
            </a:r>
            <a:r>
              <a:rPr sz="1800">
                <a:solidFill>
                  <a:srgbClr val="A31515"/>
                </a:solidFill>
              </a:rPr>
              <a:t>\</a:t>
            </a:r>
            <a:br>
              <a:rPr sz="1800">
                <a:solidFill>
                  <a:srgbClr val="A31515"/>
                </a:solidFill>
              </a:rPr>
            </a:br>
            <a:r>
              <a:rPr sz="1800">
                <a:solidFill>
                  <a:srgbClr val="000000"/>
                </a:solidFill>
              </a:rPr>
              <a:t>    &amp;&amp; apt-get install -y traceroute</a:t>
            </a:r>
          </a:p>
        </p:txBody>
      </p:sp>
      <p:sp>
        <p:nvSpPr>
          <p:cNvPr id="5" name="New shape"/>
          <p:cNvSpPr/>
          <p:nvPr/>
        </p:nvSpPr>
        <p:spPr>
          <a:xfrm>
            <a:off x="609600" y="2962909"/>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Dockerfile</a:t>
            </a:r>
          </a:p>
        </p:txBody>
      </p:sp>
      <p:sp>
        <p:nvSpPr>
          <p:cNvPr id="6" name="New shape"/>
          <p:cNvSpPr/>
          <p:nvPr/>
        </p:nvSpPr>
        <p:spPr>
          <a:xfrm>
            <a:off x="6400800" y="2328584"/>
            <a:ext cx="5181600" cy="40626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spAutoFit/>
          </a:bodyPr>
          <a:lstStyle/>
          <a:p>
            <a:pPr marL="380365" indent="-365125">
              <a:spcBef>
                <a:spcPts val="281"/>
              </a:spcBef>
              <a:spcAft>
                <a:spcPts val="281"/>
              </a:spcAft>
              <a:buFont typeface="Symbol,Sans-Serif"/>
              <a:buChar char=""/>
            </a:pPr>
            <a:r>
              <a:rPr lang="es-MX" sz="1400">
                <a:solidFill>
                  <a:srgbClr val="000000"/>
                </a:solidFill>
                <a:cs typeface="Segoe UI"/>
              </a:rPr>
              <a:t>El comando RUN crea una nueva </a:t>
            </a:r>
            <a:r>
              <a:rPr lang="es-MX" sz="1400" i="1">
                <a:solidFill>
                  <a:srgbClr val="000000"/>
                </a:solidFill>
                <a:cs typeface="Segoe UI"/>
              </a:rPr>
              <a:t>capa</a:t>
            </a:r>
            <a:r>
              <a:rPr lang="es-MX" sz="1400">
                <a:solidFill>
                  <a:srgbClr val="000000"/>
                </a:solidFill>
                <a:cs typeface="Segoe UI"/>
              </a:rPr>
              <a:t>. Las capas son la forma en que el contenedor sabe lo que ha cambiado y lo que en el contenedor necesita ser actualizado cuando lo reconstruyes. Deberías intentar mantener la lógica relacionada junta en el mismo comando RUN para no crear capas innecesarias.</a:t>
            </a:r>
            <a:endParaRPr lang="es-MX" sz="1400">
              <a:ea typeface="+mn-lt"/>
              <a:cs typeface="Segoe UI"/>
            </a:endParaRPr>
          </a:p>
          <a:p>
            <a:pPr marL="380365" indent="-365125">
              <a:spcBef>
                <a:spcPts val="281"/>
              </a:spcBef>
              <a:spcAft>
                <a:spcPts val="281"/>
              </a:spcAft>
              <a:buFont typeface="Symbol,Sans-Serif"/>
              <a:buChar char=""/>
            </a:pPr>
            <a:r>
              <a:rPr lang="es-MX" sz="1400">
                <a:solidFill>
                  <a:srgbClr val="000000"/>
                </a:solidFill>
                <a:cs typeface="Segoe UI"/>
              </a:rPr>
              <a:t>La \ denota un salto de línea al final de una línea. Lo necesitarás para comandos de múltiples líneas.</a:t>
            </a:r>
            <a:endParaRPr lang="es-MX" sz="1400">
              <a:ea typeface="+mn-lt"/>
              <a:cs typeface="Segoe UI"/>
            </a:endParaRPr>
          </a:p>
          <a:p>
            <a:pPr marL="380365" indent="-365125">
              <a:spcBef>
                <a:spcPts val="281"/>
              </a:spcBef>
              <a:spcAft>
                <a:spcPts val="281"/>
              </a:spcAft>
              <a:buFont typeface="Symbol,Sans-Serif"/>
              <a:buChar char=""/>
            </a:pPr>
            <a:r>
              <a:rPr lang="es-MX" sz="1400">
                <a:solidFill>
                  <a:srgbClr val="000000"/>
                </a:solidFill>
                <a:cs typeface="Segoe UI"/>
              </a:rPr>
              <a:t>&amp;&amp; es utilizado para añadir un comando a la línea RUN</a:t>
            </a:r>
            <a:endParaRPr lang="es-MX" sz="1400">
              <a:ea typeface="+mn-lt"/>
              <a:cs typeface="Segoe UI"/>
            </a:endParaRPr>
          </a:p>
          <a:p>
            <a:pPr marL="380365" indent="-365125">
              <a:spcBef>
                <a:spcPts val="281"/>
              </a:spcBef>
              <a:spcAft>
                <a:spcPts val="281"/>
              </a:spcAft>
              <a:buFont typeface="Symbol,Sans-Serif"/>
              <a:buChar char=""/>
            </a:pPr>
            <a:r>
              <a:rPr lang="es-MX" sz="1400">
                <a:solidFill>
                  <a:srgbClr val="000000"/>
                </a:solidFill>
                <a:cs typeface="Segoe UI"/>
              </a:rPr>
              <a:t>La exportación DEBIAN_FRONTEND evita las advertencias cuando trabajes con tu contenedor. Cuando añadas otro software, puedes utilizar otras banderas como -y </a:t>
            </a:r>
            <a:endParaRPr lang="es-MX" sz="1400">
              <a:ea typeface="+mn-lt"/>
              <a:cs typeface="+mn-lt"/>
            </a:endParaRPr>
          </a:p>
          <a:p>
            <a:pPr marL="380365" indent="-365125">
              <a:spcBef>
                <a:spcPts val="281"/>
              </a:spcBef>
              <a:spcAft>
                <a:spcPts val="281"/>
              </a:spcAft>
              <a:buFont typeface="Symbol,Sans-Serif"/>
              <a:buChar char=""/>
            </a:pPr>
            <a:r>
              <a:rPr lang="es-MX" sz="1400">
                <a:solidFill>
                  <a:srgbClr val="000000"/>
                </a:solidFill>
                <a:cs typeface="Segoe UI"/>
              </a:rPr>
              <a:t>La bandera -y se asegura de que </a:t>
            </a:r>
            <a:r>
              <a:rPr lang="es-MX" sz="1400" err="1">
                <a:solidFill>
                  <a:srgbClr val="000000"/>
                </a:solidFill>
                <a:cs typeface="Segoe UI"/>
              </a:rPr>
              <a:t>apt</a:t>
            </a:r>
            <a:r>
              <a:rPr lang="es-MX" sz="1400" strike="sngStrike" err="1">
                <a:solidFill>
                  <a:srgbClr val="000000"/>
                </a:solidFill>
                <a:cs typeface="Segoe UI"/>
              </a:rPr>
              <a:t>-</a:t>
            </a:r>
            <a:r>
              <a:rPr lang="es-MX" sz="1400" err="1">
                <a:solidFill>
                  <a:srgbClr val="000000"/>
                </a:solidFill>
                <a:cs typeface="Segoe UI"/>
              </a:rPr>
              <a:t>get</a:t>
            </a:r>
            <a:r>
              <a:rPr lang="es-MX" sz="1400">
                <a:solidFill>
                  <a:srgbClr val="000000"/>
                </a:solidFill>
                <a:cs typeface="Segoe UI"/>
              </a:rPr>
              <a:t> no te pida confirmar finalizar la instalación. Estos avisos harían que la construcción del contenedor falle debido a que no habría nadie para seleccionar Y o N</a:t>
            </a:r>
            <a:endParaRPr lang="es-MX" sz="1400">
              <a:ea typeface="+mn-lt"/>
              <a:cs typeface="Segoe UI"/>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a:cs typeface="Segoe UI Semibold"/>
              </a:rPr>
              <a:t>Ejercicio</a:t>
            </a:r>
            <a:endParaRPr lang="en-US">
              <a:ea typeface="+mj-lt"/>
              <a:cs typeface="+mj-lt"/>
            </a:endParaRPr>
          </a:p>
        </p:txBody>
      </p:sp>
      <p:sp>
        <p:nvSpPr>
          <p:cNvPr id="3" name="Subtitle"/>
          <p:cNvSpPr>
            <a:spLocks noGrp="1"/>
          </p:cNvSpPr>
          <p:nvPr>
            <p:ph type="body" sz="quarter" idx="12" hasCustomPrompt="1"/>
          </p:nvPr>
        </p:nvSpPr>
        <p:spPr>
          <a:xfrm>
            <a:off x="585216" y="3977319"/>
            <a:ext cx="6882384" cy="335280"/>
          </a:xfrm>
        </p:spPr>
        <p:txBody>
          <a:bodyPr vert="horz" wrap="square" lIns="0" tIns="0" rIns="0" bIns="0" rtlCol="0" anchor="t">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rPr lang="es-MX">
                <a:cs typeface="Segoe UI"/>
              </a:rPr>
              <a:t>Añadir software a un contenedor existente</a:t>
            </a:r>
            <a:endParaRPr lang="en-US">
              <a:ea typeface="+mn-lt"/>
              <a:cs typeface="+mn-lt"/>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53998"/>
          </a:xfrm>
        </p:spPr>
        <p:txBody>
          <a:bodyPr anchor="t"/>
          <a:lstStyle>
            <a:lvl1pPr>
              <a:defRPr>
                <a:solidFill>
                  <a:schemeClr val="tx1"/>
                </a:solidFill>
              </a:defRPr>
            </a:lvl1pPr>
          </a:lstStyle>
          <a:p>
            <a:r>
              <a:rPr lang="es-MX">
                <a:cs typeface="Segoe UI Semibold"/>
              </a:rPr>
              <a:t>Requisitos</a:t>
            </a:r>
            <a:endParaRPr lang="en-US">
              <a:ea typeface="+mj-lt"/>
              <a:cs typeface="+mj-lt"/>
            </a:endParaRPr>
          </a:p>
        </p:txBody>
      </p:sp>
      <p:sp>
        <p:nvSpPr>
          <p:cNvPr id="3" name="Subtitle"/>
          <p:cNvSpPr>
            <a:spLocks noGrp="1"/>
          </p:cNvSpPr>
          <p:nvPr>
            <p:ph type="body" sz="quarter" idx="11"/>
          </p:nvPr>
        </p:nvSpPr>
        <p:spPr>
          <a:xfrm>
            <a:off x="4356100" y="2309812"/>
            <a:ext cx="7253288" cy="2257028"/>
          </a:xfrm>
        </p:spPr>
        <p:txBody>
          <a:bodyPr anchor="t"/>
          <a:lstStyle>
            <a:lvl1pPr marL="231775" indent="-231775">
              <a:spcAft>
                <a:spcPts val="600"/>
              </a:spcAft>
              <a:buFont typeface="Wingdings" panose="05000000000000000000" pitchFamily="2" charset="2"/>
              <a:buChar char=""/>
              <a:defRPr/>
            </a:lvl1pPr>
          </a:lstStyle>
          <a:p>
            <a:pPr lvl="1" indent="-227330">
              <a:spcBef>
                <a:spcPts val="400"/>
              </a:spcBef>
              <a:spcAft>
                <a:spcPts val="0"/>
              </a:spcAft>
              <a:buFont typeface="Wingdings,Sans-Serif" panose="05000000000000000000" pitchFamily="2" charset="2"/>
              <a:buChar char=""/>
            </a:pPr>
            <a:r>
              <a:rPr lang="es-MX">
                <a:cs typeface="Segoe UI"/>
              </a:rPr>
              <a:t>Conocimiento básico de desarrollo de software, por ejemplo, que significa ejecutar código e instalar un nuevo lenguaje</a:t>
            </a:r>
            <a:endParaRPr lang="es-MX">
              <a:ea typeface="+mn-lt"/>
              <a:cs typeface="+mn-lt"/>
            </a:endParaRPr>
          </a:p>
          <a:p>
            <a:pPr lvl="1" indent="-227330">
              <a:spcBef>
                <a:spcPts val="400"/>
              </a:spcBef>
              <a:spcAft>
                <a:spcPts val="0"/>
              </a:spcAft>
              <a:buFont typeface="Wingdings,Sans-Serif" panose="05000000000000000000" pitchFamily="2" charset="2"/>
              <a:buChar char=""/>
            </a:pPr>
            <a:r>
              <a:rPr lang="es-MX">
                <a:cs typeface="Segoe UI"/>
              </a:rPr>
              <a:t>Docker y conocimiento básico de este (familiaridad con el concepto de imágenes, contenedores y registros)</a:t>
            </a:r>
            <a:endParaRPr lang="es-MX">
              <a:ea typeface="+mn-lt"/>
              <a:cs typeface="+mn-lt"/>
            </a:endParaRPr>
          </a:p>
          <a:p>
            <a:pPr lvl="1" indent="-227330">
              <a:spcBef>
                <a:spcPts val="400"/>
              </a:spcBef>
              <a:spcAft>
                <a:spcPts val="0"/>
              </a:spcAft>
              <a:buFont typeface="Wingdings,Sans-Serif" panose="05000000000000000000" pitchFamily="2" charset="2"/>
              <a:buChar char=""/>
            </a:pPr>
            <a:r>
              <a:rPr lang="es-MX" u="sng">
                <a:solidFill>
                  <a:srgbClr val="0000FF"/>
                </a:solidFill>
                <a:cs typeface="Segoe UI"/>
                <a:hlinkClick r:id="rId3">
                  <a:extLst>
                    <a:ext uri="{A12FA001-AC4F-418D-AE19-62706E023703}">
                      <ahyp:hlinkClr xmlns:ahyp="http://schemas.microsoft.com/office/drawing/2018/hyperlinkcolor" val="tx"/>
                    </a:ext>
                  </a:extLst>
                </a:hlinkClick>
              </a:rPr>
              <a:t>Git</a:t>
            </a:r>
            <a:r>
              <a:rPr lang="es-MX">
                <a:cs typeface="Segoe UI"/>
              </a:rPr>
              <a:t> y conocimiento básico de GitHub, por ejemplo, que es un repositorio.</a:t>
            </a:r>
            <a:endParaRPr lang="es-MX">
              <a:ea typeface="+mn-lt"/>
              <a:cs typeface="+mn-lt"/>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a:lstStyle>
            <a:lvl1pPr>
              <a:defRPr>
                <a:solidFill>
                  <a:schemeClr val="tx1"/>
                </a:solidFill>
              </a:defRPr>
            </a:lvl1pPr>
          </a:lstStyle>
          <a:p>
            <a:r>
              <a:rPr lang="es-MX">
                <a:cs typeface="Segoe UI Semibold"/>
              </a:rPr>
              <a:t>Añadir software a un contenedor existente</a:t>
            </a:r>
            <a:endParaRPr lang="en-US">
              <a:ea typeface="+mj-lt"/>
              <a:cs typeface="+mj-lt"/>
            </a:endParaRPr>
          </a:p>
        </p:txBody>
      </p:sp>
      <p:sp>
        <p:nvSpPr>
          <p:cNvPr id="3" name="Subtitle"/>
          <p:cNvSpPr>
            <a:spLocks noGrp="1"/>
          </p:cNvSpPr>
          <p:nvPr>
            <p:ph sz="quarter" idx="10"/>
          </p:nvPr>
        </p:nvSpPr>
        <p:spPr>
          <a:xfrm>
            <a:off x="584200" y="1435100"/>
            <a:ext cx="11018838" cy="861774"/>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cs typeface="Segoe UI"/>
              </a:rPr>
              <a:t>El archivo </a:t>
            </a:r>
            <a:r>
              <a:rPr lang="es-MX" err="1">
                <a:cs typeface="Segoe UI"/>
              </a:rPr>
              <a:t>Dockerfile</a:t>
            </a:r>
            <a:r>
              <a:rPr lang="es-MX">
                <a:cs typeface="Segoe UI"/>
              </a:rPr>
              <a:t> es la mejor herramienta para añadir nuevo software a tu contenedor</a:t>
            </a:r>
            <a:endParaRPr lang="en-US">
              <a:ea typeface="+mn-lt"/>
              <a:cs typeface="+mn-lt"/>
            </a:endParaRPr>
          </a:p>
        </p:txBody>
      </p:sp>
      <p:sp>
        <p:nvSpPr>
          <p:cNvPr id="5" name="CustomShape 3">
            <a:extLst>
              <a:ext uri="{FF2B5EF4-FFF2-40B4-BE49-F238E27FC236}">
                <a16:creationId xmlns:a16="http://schemas.microsoft.com/office/drawing/2014/main" id="{A0DBF2DA-AE91-4217-8CBF-AEE703D65246}"/>
              </a:ext>
            </a:extLst>
          </p:cNvPr>
          <p:cNvSpPr/>
          <p:nvPr/>
        </p:nvSpPr>
        <p:spPr>
          <a:xfrm>
            <a:off x="609480" y="2856537"/>
            <a:ext cx="10972440" cy="1462320"/>
          </a:xfrm>
          <a:prstGeom prst="rect">
            <a:avLst/>
          </a:prstGeom>
          <a:noFill/>
          <a:ln w="10800">
            <a:noFill/>
          </a:ln>
        </p:spPr>
        <p:style>
          <a:lnRef idx="0">
            <a:scrgbClr r="0" g="0" b="0"/>
          </a:lnRef>
          <a:fillRef idx="0">
            <a:scrgbClr r="0" g="0" b="0"/>
          </a:fillRef>
          <a:effectRef idx="0">
            <a:scrgbClr r="0" g="0" b="0"/>
          </a:effectRef>
          <a:fontRef idx="minor"/>
        </p:style>
        <p:txBody>
          <a:bodyPr lIns="90000" tIns="45000" rIns="90000" bIns="4500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80" lvl="1" indent="-365400">
              <a:lnSpc>
                <a:spcPct val="100000"/>
              </a:lnSpc>
              <a:spcBef>
                <a:spcPts val="360"/>
              </a:spcBef>
              <a:spcAft>
                <a:spcPts val="360"/>
              </a:spcAft>
              <a:buClr>
                <a:srgbClr val="000000"/>
              </a:buClr>
              <a:buFont typeface="Symbol" charset="2"/>
              <a:buChar char=""/>
            </a:pPr>
            <a:r>
              <a:rPr lang="es-MX" sz="1800" b="0" strike="noStrike" spc="-1">
                <a:solidFill>
                  <a:srgbClr val="000000"/>
                </a:solidFill>
                <a:latin typeface="Segoe UI"/>
                <a:ea typeface="Arial"/>
              </a:rPr>
              <a:t>Abre el archivo Dockerfile</a:t>
            </a:r>
            <a:endParaRPr lang="es-MX" sz="1800" b="0" strike="noStrike" spc="-1">
              <a:latin typeface="Arial"/>
            </a:endParaRPr>
          </a:p>
          <a:p>
            <a:pPr marL="1270080" lvl="1" indent="-365400">
              <a:lnSpc>
                <a:spcPct val="100000"/>
              </a:lnSpc>
              <a:spcBef>
                <a:spcPts val="360"/>
              </a:spcBef>
              <a:spcAft>
                <a:spcPts val="360"/>
              </a:spcAft>
              <a:buClr>
                <a:srgbClr val="000000"/>
              </a:buClr>
              <a:buFont typeface="Symbol" charset="2"/>
              <a:buChar char=""/>
            </a:pPr>
            <a:r>
              <a:rPr lang="es-MX" sz="1800" b="0" strike="noStrike" spc="-1">
                <a:solidFill>
                  <a:srgbClr val="000000"/>
                </a:solidFill>
                <a:latin typeface="Segoe UI"/>
                <a:ea typeface="Arial"/>
              </a:rPr>
              <a:t>Añade código al Dockerfile</a:t>
            </a:r>
            <a:endParaRPr lang="es-MX" sz="1800" b="0" strike="noStrike" spc="-1">
              <a:latin typeface="Arial"/>
            </a:endParaRPr>
          </a:p>
          <a:p>
            <a:pPr marL="1270080" lvl="1" indent="-365400">
              <a:lnSpc>
                <a:spcPct val="100000"/>
              </a:lnSpc>
              <a:spcBef>
                <a:spcPts val="360"/>
              </a:spcBef>
              <a:spcAft>
                <a:spcPts val="360"/>
              </a:spcAft>
              <a:buClr>
                <a:srgbClr val="000000"/>
              </a:buClr>
              <a:buFont typeface="Symbol" charset="2"/>
              <a:buChar char=""/>
            </a:pPr>
            <a:r>
              <a:rPr lang="es-MX" sz="1800" b="0" strike="noStrike" spc="-1">
                <a:solidFill>
                  <a:srgbClr val="000000"/>
                </a:solidFill>
                <a:latin typeface="Segoe UI"/>
                <a:ea typeface="Arial"/>
              </a:rPr>
              <a:t>Reconstruye el contenedor</a:t>
            </a:r>
            <a:endParaRPr lang="es-MX" sz="1800" b="0" strike="noStrike" spc="-1">
              <a:latin typeface="Arial"/>
            </a:endParaRPr>
          </a:p>
          <a:p>
            <a:pPr marL="1270080" lvl="1" indent="-365400">
              <a:lnSpc>
                <a:spcPct val="100000"/>
              </a:lnSpc>
              <a:spcBef>
                <a:spcPts val="360"/>
              </a:spcBef>
              <a:spcAft>
                <a:spcPts val="360"/>
              </a:spcAft>
              <a:buClr>
                <a:srgbClr val="000000"/>
              </a:buClr>
              <a:buFont typeface="Symbol" charset="2"/>
              <a:buChar char=""/>
            </a:pPr>
            <a:r>
              <a:rPr lang="es-MX" sz="1800" b="0" strike="noStrike" spc="-1">
                <a:solidFill>
                  <a:srgbClr val="000000"/>
                </a:solidFill>
                <a:latin typeface="Segoe UI"/>
                <a:ea typeface="Arial"/>
              </a:rPr>
              <a:t>Comprueba la versión de Node</a:t>
            </a:r>
            <a:endParaRPr lang="es-MX" sz="1800" b="0" strike="noStrike" spc="-1">
              <a:latin typeface="Arial"/>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6882384" cy="498598"/>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a:cs typeface="Segoe UI Semibold"/>
              </a:rPr>
              <a:t>Prueba de conocimientos</a:t>
            </a:r>
            <a:endParaRPr lang="en-US">
              <a:ea typeface="+mj-lt"/>
              <a:cs typeface="+mj-lt"/>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a:lstStyle>
            <a:lvl1pPr>
              <a:defRPr>
                <a:solidFill>
                  <a:schemeClr val="tx1"/>
                </a:solidFill>
              </a:defRPr>
            </a:lvl1pPr>
          </a:lstStyle>
          <a:p>
            <a:r>
              <a:rPr lang="es-MX">
                <a:cs typeface="Segoe UI Semibold"/>
              </a:rPr>
              <a:t>Pregunta 1</a:t>
            </a:r>
            <a:endParaRPr lang="es-MX">
              <a:ea typeface="+mj-lt"/>
              <a:cs typeface="Segoe UI Semibold"/>
            </a:endParaRPr>
          </a:p>
        </p:txBody>
      </p:sp>
      <p:sp>
        <p:nvSpPr>
          <p:cNvPr id="3" name="Subtitle"/>
          <p:cNvSpPr>
            <a:spLocks noGrp="1"/>
          </p:cNvSpPr>
          <p:nvPr>
            <p:ph sz="quarter" idx="10"/>
          </p:nvPr>
        </p:nvSpPr>
        <p:spPr>
          <a:xfrm>
            <a:off x="584200" y="1435100"/>
            <a:ext cx="11018838" cy="1378839"/>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cs typeface="Segoe UI"/>
              </a:rPr>
              <a:t>Cuando añades la configuración del contenedor de desarrollo a un proyecto, ¿Cómo abres ese proyecto en el contenedor?</a:t>
            </a:r>
            <a:endParaRPr lang="en-US">
              <a:ea typeface="+mn-lt"/>
              <a:cs typeface="Segoe UI"/>
            </a:endParaRPr>
          </a:p>
          <a:p>
            <a:endParaRPr lang="en-US"/>
          </a:p>
        </p:txBody>
      </p:sp>
      <p:sp>
        <p:nvSpPr>
          <p:cNvPr id="4" name="New shape"/>
          <p:cNvSpPr/>
          <p:nvPr/>
        </p:nvSpPr>
        <p:spPr>
          <a:xfrm>
            <a:off x="586581" y="2810800"/>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lstStyle/>
          <a:p>
            <a:pPr lvl="1" indent="-456565">
              <a:spcAft>
                <a:spcPts val="374"/>
              </a:spcAft>
              <a:buAutoNum type="alphaUcPeriod"/>
            </a:pPr>
            <a:r>
              <a:rPr lang="es-MX" sz="2500">
                <a:solidFill>
                  <a:srgbClr val="000000"/>
                </a:solidFill>
                <a:cs typeface="Segoe UI"/>
              </a:rPr>
              <a:t>El proyecto se abre automáticamente en el contenedor.</a:t>
            </a:r>
            <a:endParaRPr lang="es-MX" sz="2500">
              <a:ea typeface="+mn-lt"/>
              <a:cs typeface="Segoe UI"/>
            </a:endParaRPr>
          </a:p>
          <a:p>
            <a:pPr lvl="1" indent="-456565">
              <a:spcAft>
                <a:spcPts val="374"/>
              </a:spcAft>
              <a:buAutoNum type="alphaUcPeriod"/>
            </a:pPr>
            <a:r>
              <a:rPr lang="es-MX" sz="2500">
                <a:solidFill>
                  <a:srgbClr val="000000"/>
                </a:solidFill>
                <a:cs typeface="Segoe UI"/>
              </a:rPr>
              <a:t>Seleccionar **Añadir archivos de configuración de desarrollo** desde la paleta de comandos.</a:t>
            </a:r>
            <a:endParaRPr lang="es-MX" sz="2500">
              <a:ea typeface="+mn-lt"/>
              <a:cs typeface="Segoe UI"/>
            </a:endParaRPr>
          </a:p>
          <a:p>
            <a:pPr lvl="1" indent="-456565">
              <a:spcAft>
                <a:spcPts val="374"/>
              </a:spcAft>
              <a:buAutoNum type="alphaUcPeriod"/>
            </a:pPr>
            <a:r>
              <a:rPr lang="es-MX" sz="2500">
                <a:solidFill>
                  <a:srgbClr val="000000"/>
                </a:solidFill>
                <a:cs typeface="Segoe UI"/>
              </a:rPr>
              <a:t>Utilizar la opción **Reabrir en contenedor** en Visual Studio </a:t>
            </a:r>
            <a:r>
              <a:rPr lang="es-MX" sz="2500" err="1">
                <a:solidFill>
                  <a:srgbClr val="000000"/>
                </a:solidFill>
                <a:cs typeface="Segoe UI"/>
              </a:rPr>
              <a:t>Code</a:t>
            </a:r>
            <a:r>
              <a:rPr lang="es-MX" sz="2500">
                <a:solidFill>
                  <a:srgbClr val="000000"/>
                </a:solidFill>
                <a:cs typeface="Segoe UI"/>
              </a:rPr>
              <a:t>.</a:t>
            </a:r>
            <a:endParaRPr lang="es-MX" sz="2500">
              <a:ea typeface="+mn-lt"/>
              <a:cs typeface="Segoe UI"/>
            </a:endParaRPr>
          </a:p>
          <a:p>
            <a:pPr lvl="1" indent="-456565">
              <a:spcAft>
                <a:spcPts val="374"/>
              </a:spcAft>
              <a:buAutoNum type="alphaUcPeriod"/>
            </a:pPr>
            <a:r>
              <a:rPr lang="es-MX" sz="2500">
                <a:solidFill>
                  <a:srgbClr val="000000"/>
                </a:solidFill>
                <a:cs typeface="Segoe UI"/>
              </a:rPr>
              <a:t>Abrir el proyecto desde la terminal.</a:t>
            </a:r>
            <a:endParaRPr lang="es-MX" sz="2500">
              <a:ea typeface="+mn-lt"/>
              <a:cs typeface="Segoe UI"/>
            </a:endParaRPr>
          </a:p>
          <a:p>
            <a:pPr lvl="1" indent="-457200">
              <a:spcAft>
                <a:spcPct val="15000"/>
              </a:spcAft>
              <a:buAutoNum type="alphaUcPeriod"/>
            </a:pPr>
            <a:endParaRPr sz="2500">
              <a:solidFill>
                <a:srgbClr val="000000"/>
              </a:solidFill>
              <a:cs typeface="Arial"/>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a:lstStyle>
            <a:lvl1pPr>
              <a:defRPr>
                <a:solidFill>
                  <a:schemeClr val="tx1"/>
                </a:solidFill>
              </a:defRPr>
            </a:lvl1pPr>
          </a:lstStyle>
          <a:p>
            <a:r>
              <a:rPr lang="es-MX">
                <a:cs typeface="Segoe UI Semibold"/>
              </a:rPr>
              <a:t>Pregunta 1</a:t>
            </a:r>
            <a:endParaRPr lang="es-MX">
              <a:ea typeface="+mj-lt"/>
              <a:cs typeface="Segoe UI Semibold"/>
            </a:endParaRPr>
          </a:p>
        </p:txBody>
      </p:sp>
      <p:sp>
        <p:nvSpPr>
          <p:cNvPr id="3" name="Subtitle"/>
          <p:cNvSpPr>
            <a:spLocks noGrp="1"/>
          </p:cNvSpPr>
          <p:nvPr>
            <p:ph sz="quarter" idx="10"/>
          </p:nvPr>
        </p:nvSpPr>
        <p:spPr>
          <a:xfrm>
            <a:off x="584200" y="1435100"/>
            <a:ext cx="11018838" cy="853440"/>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cs typeface="Segoe UI"/>
              </a:rPr>
              <a:t>Cuando añades la configuración del contenedor de desarrollo a un proyecto, ¿Cómo abres ese proyecto en el contenedor?</a:t>
            </a:r>
            <a:endParaRPr lang="en-US">
              <a:ea typeface="+mn-lt"/>
              <a:cs typeface="+mn-lt"/>
            </a:endParaRP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lstStyle/>
          <a:p>
            <a:pPr lvl="1" indent="-456565">
              <a:spcAft>
                <a:spcPts val="374"/>
              </a:spcAft>
              <a:buAutoNum type="alphaUcPeriod"/>
            </a:pPr>
            <a:r>
              <a:rPr lang="es-MX" sz="2500">
                <a:solidFill>
                  <a:srgbClr val="000000"/>
                </a:solidFill>
                <a:cs typeface="Segoe UI"/>
              </a:rPr>
              <a:t>El proyecto se abre automáticamente en el contenedor.</a:t>
            </a:r>
            <a:endParaRPr lang="es-MX" sz="2500">
              <a:ea typeface="+mn-lt"/>
              <a:cs typeface="Segoe UI"/>
            </a:endParaRPr>
          </a:p>
          <a:p>
            <a:pPr lvl="1" indent="-456565">
              <a:spcAft>
                <a:spcPts val="374"/>
              </a:spcAft>
              <a:buAutoNum type="alphaUcPeriod"/>
            </a:pPr>
            <a:r>
              <a:rPr lang="es-MX" sz="2500">
                <a:solidFill>
                  <a:srgbClr val="000000"/>
                </a:solidFill>
                <a:cs typeface="Segoe UI"/>
              </a:rPr>
              <a:t>Seleccionar **Añadir archivos de configuración de desarrollo** desde la paleta de comandos.</a:t>
            </a:r>
            <a:endParaRPr lang="es-MX" sz="2500">
              <a:ea typeface="+mn-lt"/>
              <a:cs typeface="Segoe UI"/>
            </a:endParaRPr>
          </a:p>
          <a:p>
            <a:pPr lvl="1" indent="-456565">
              <a:spcAft>
                <a:spcPts val="374"/>
              </a:spcAft>
              <a:buAutoNum type="alphaUcPeriod"/>
            </a:pPr>
            <a:r>
              <a:rPr lang="es-MX" sz="2500" b="1">
                <a:solidFill>
                  <a:srgbClr val="000000"/>
                </a:solidFill>
                <a:highlight>
                  <a:srgbClr val="F0F788"/>
                </a:highlight>
                <a:cs typeface="Segoe UI"/>
              </a:rPr>
              <a:t>Utilizar la opción **Reabrir en contenedor** en Visual Studio </a:t>
            </a:r>
            <a:r>
              <a:rPr lang="es-MX" sz="2500" b="1" err="1">
                <a:solidFill>
                  <a:srgbClr val="000000"/>
                </a:solidFill>
                <a:highlight>
                  <a:srgbClr val="F0F788"/>
                </a:highlight>
                <a:cs typeface="Segoe UI"/>
              </a:rPr>
              <a:t>Code</a:t>
            </a:r>
            <a:r>
              <a:rPr lang="es-MX" sz="2500" b="1">
                <a:solidFill>
                  <a:srgbClr val="000000"/>
                </a:solidFill>
                <a:highlight>
                  <a:srgbClr val="F0F788"/>
                </a:highlight>
                <a:cs typeface="Segoe UI"/>
              </a:rPr>
              <a:t>.</a:t>
            </a:r>
            <a:endParaRPr lang="es-MX" sz="2500">
              <a:ea typeface="+mn-lt"/>
              <a:cs typeface="Segoe UI"/>
            </a:endParaRPr>
          </a:p>
          <a:p>
            <a:pPr lvl="1" indent="-456565">
              <a:spcAft>
                <a:spcPts val="374"/>
              </a:spcAft>
              <a:buAutoNum type="alphaUcPeriod"/>
            </a:pPr>
            <a:r>
              <a:rPr lang="es-MX" sz="2500">
                <a:solidFill>
                  <a:srgbClr val="000000"/>
                </a:solidFill>
                <a:cs typeface="Segoe UI"/>
              </a:rPr>
              <a:t>Abrir el proyecto desde la terminal.</a:t>
            </a:r>
            <a:endParaRPr lang="es-MX" sz="2500">
              <a:ea typeface="+mn-lt"/>
              <a:cs typeface="Segoe UI"/>
            </a:endParaRPr>
          </a:p>
          <a:p>
            <a:pPr lvl="1" indent="-457200">
              <a:spcAft>
                <a:spcPct val="15000"/>
              </a:spcAft>
              <a:buAutoNum type="alphaUcPeriod"/>
            </a:pPr>
            <a:endParaRPr sz="2500">
              <a:solidFill>
                <a:srgbClr val="000000"/>
              </a:solidFill>
              <a:cs typeface="Arial"/>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1107996"/>
          </a:xfrm>
        </p:spPr>
        <p:txBody>
          <a:bodyPr/>
          <a:lstStyle>
            <a:lvl1pPr>
              <a:defRPr>
                <a:solidFill>
                  <a:schemeClr val="tx1"/>
                </a:solidFill>
              </a:defRPr>
            </a:lvl1pPr>
          </a:lstStyle>
          <a:p>
            <a:r>
              <a:rPr lang="es-MX">
                <a:cs typeface="Segoe UI Semibold"/>
              </a:rPr>
              <a:t>Pregunta 2</a:t>
            </a:r>
            <a:endParaRPr lang="es-MX">
              <a:ea typeface="+mj-lt"/>
              <a:cs typeface="Segoe UI Semibold"/>
            </a:endParaRPr>
          </a:p>
          <a:p>
            <a:endParaRPr lang="en-US"/>
          </a:p>
        </p:txBody>
      </p:sp>
      <p:sp>
        <p:nvSpPr>
          <p:cNvPr id="3" name="Subtitle"/>
          <p:cNvSpPr>
            <a:spLocks noGrp="1"/>
          </p:cNvSpPr>
          <p:nvPr>
            <p:ph sz="quarter" idx="10"/>
          </p:nvPr>
        </p:nvSpPr>
        <p:spPr>
          <a:xfrm>
            <a:off x="584200" y="1435100"/>
            <a:ext cx="11018838" cy="853440"/>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cs typeface="Segoe UI"/>
              </a:rPr>
              <a:t>¿Cómo ejecutas comandos adicionales después de que el contenedor de desarrollo se ha creado?</a:t>
            </a:r>
            <a:endParaRPr lang="en-US">
              <a:ea typeface="+mn-lt"/>
              <a:cs typeface="+mn-lt"/>
            </a:endParaRP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lstStyle/>
          <a:p>
            <a:pPr lvl="1" indent="-456565">
              <a:spcAft>
                <a:spcPts val="374"/>
              </a:spcAft>
              <a:buFontTx/>
              <a:buAutoNum type="alphaUcPeriod"/>
            </a:pPr>
            <a:r>
              <a:rPr lang="es-MX" sz="2500">
                <a:solidFill>
                  <a:srgbClr val="000000"/>
                </a:solidFill>
                <a:cs typeface="Segoe UI"/>
              </a:rPr>
              <a:t>Utilizar la propiedad </a:t>
            </a:r>
            <a:r>
              <a:rPr lang="es-MX" sz="2500" err="1">
                <a:solidFill>
                  <a:srgbClr val="000000"/>
                </a:solidFill>
                <a:cs typeface="Segoe UI"/>
              </a:rPr>
              <a:t>postCreateCommand</a:t>
            </a:r>
            <a:r>
              <a:rPr lang="es-MX" sz="2500">
                <a:solidFill>
                  <a:srgbClr val="000000"/>
                </a:solidFill>
                <a:cs typeface="Segoe UI"/>
              </a:rPr>
              <a:t> en el archivo </a:t>
            </a:r>
            <a:r>
              <a:rPr lang="es-MX" sz="2500" err="1">
                <a:solidFill>
                  <a:srgbClr val="000000"/>
                </a:solidFill>
                <a:cs typeface="Segoe UI"/>
              </a:rPr>
              <a:t>devcontainer.json</a:t>
            </a:r>
            <a:endParaRPr lang="es-MX" sz="2500" err="1">
              <a:ea typeface="+mn-lt"/>
              <a:cs typeface="Segoe UI"/>
            </a:endParaRPr>
          </a:p>
          <a:p>
            <a:pPr lvl="1" indent="-456565">
              <a:spcAft>
                <a:spcPts val="374"/>
              </a:spcAft>
              <a:buFontTx/>
              <a:buAutoNum type="alphaUcPeriod"/>
            </a:pPr>
            <a:r>
              <a:rPr lang="es-MX" sz="2500">
                <a:solidFill>
                  <a:srgbClr val="000000"/>
                </a:solidFill>
                <a:cs typeface="Segoe UI"/>
              </a:rPr>
              <a:t>Utilizar el “</a:t>
            </a:r>
            <a:r>
              <a:rPr lang="es-MX" sz="2500" err="1">
                <a:solidFill>
                  <a:srgbClr val="000000"/>
                </a:solidFill>
                <a:cs typeface="Segoe UI"/>
              </a:rPr>
              <a:t>hook</a:t>
            </a:r>
            <a:r>
              <a:rPr lang="es-MX" sz="2500">
                <a:solidFill>
                  <a:srgbClr val="000000"/>
                </a:solidFill>
                <a:cs typeface="Segoe UI"/>
              </a:rPr>
              <a:t>” de </a:t>
            </a:r>
            <a:r>
              <a:rPr lang="es-MX" sz="2500" err="1">
                <a:solidFill>
                  <a:srgbClr val="000000"/>
                </a:solidFill>
                <a:cs typeface="Segoe UI"/>
              </a:rPr>
              <a:t>post-instalación</a:t>
            </a:r>
            <a:r>
              <a:rPr lang="es-MX" sz="2500">
                <a:solidFill>
                  <a:srgbClr val="000000"/>
                </a:solidFill>
                <a:cs typeface="Segoe UI"/>
              </a:rPr>
              <a:t> en el archivo </a:t>
            </a:r>
            <a:r>
              <a:rPr lang="es-MX" sz="2500" err="1">
                <a:solidFill>
                  <a:srgbClr val="000000"/>
                </a:solidFill>
                <a:cs typeface="Segoe UI"/>
              </a:rPr>
              <a:t>devcontainer.json</a:t>
            </a:r>
            <a:endParaRPr lang="es-MX" sz="2500" err="1">
              <a:ea typeface="+mn-lt"/>
              <a:cs typeface="Segoe UI"/>
            </a:endParaRPr>
          </a:p>
          <a:p>
            <a:pPr lvl="1" indent="-456565">
              <a:spcAft>
                <a:spcPts val="374"/>
              </a:spcAft>
              <a:buFontTx/>
              <a:buAutoNum type="alphaUcPeriod"/>
            </a:pPr>
            <a:r>
              <a:rPr lang="es-MX" sz="2500">
                <a:solidFill>
                  <a:srgbClr val="000000"/>
                </a:solidFill>
                <a:cs typeface="Segoe UI"/>
              </a:rPr>
              <a:t>Especificar el comando en el </a:t>
            </a:r>
            <a:r>
              <a:rPr lang="es-MX" sz="2500" err="1">
                <a:solidFill>
                  <a:srgbClr val="000000"/>
                </a:solidFill>
                <a:cs typeface="Segoe UI"/>
              </a:rPr>
              <a:t>Dockerfile</a:t>
            </a:r>
            <a:endParaRPr lang="es-MX" sz="2500" err="1">
              <a:ea typeface="+mn-lt"/>
              <a:cs typeface="Segoe UI"/>
            </a:endParaRPr>
          </a:p>
          <a:p>
            <a:pPr lvl="1" indent="-456565">
              <a:spcAft>
                <a:spcPts val="374"/>
              </a:spcAft>
              <a:buAutoNum type="alphaUcPeriod"/>
            </a:pPr>
            <a:r>
              <a:rPr lang="es-MX" sz="2500">
                <a:solidFill>
                  <a:srgbClr val="000000"/>
                </a:solidFill>
                <a:cs typeface="Segoe UI"/>
              </a:rPr>
              <a:t>Pasar la bandera “</a:t>
            </a:r>
            <a:r>
              <a:rPr lang="es-MX" sz="2500" err="1">
                <a:solidFill>
                  <a:srgbClr val="000000"/>
                </a:solidFill>
                <a:cs typeface="Segoe UI"/>
              </a:rPr>
              <a:t>postCreate</a:t>
            </a:r>
            <a:r>
              <a:rPr lang="es-MX" sz="2500">
                <a:solidFill>
                  <a:srgbClr val="000000"/>
                </a:solidFill>
                <a:cs typeface="Segoe UI"/>
              </a:rPr>
              <a:t>” al comando “</a:t>
            </a:r>
            <a:r>
              <a:rPr lang="es-MX" sz="2500" err="1">
                <a:solidFill>
                  <a:srgbClr val="000000"/>
                </a:solidFill>
                <a:cs typeface="Segoe UI"/>
              </a:rPr>
              <a:t>build</a:t>
            </a:r>
            <a:r>
              <a:rPr lang="es-MX" sz="2500">
                <a:solidFill>
                  <a:srgbClr val="000000"/>
                </a:solidFill>
                <a:cs typeface="Segoe UI"/>
              </a:rPr>
              <a:t>”</a:t>
            </a:r>
            <a:endParaRPr lang="es-MX" sz="2500">
              <a:ea typeface="+mn-lt"/>
              <a:cs typeface="+mn-lt"/>
            </a:endParaRPr>
          </a:p>
          <a:p>
            <a:pPr lvl="1" indent="-457200">
              <a:spcAft>
                <a:spcPct val="15000"/>
              </a:spcAft>
              <a:buAutoNum type="alphaUcPeriod"/>
            </a:pPr>
            <a:endParaRPr lang="es-MX" sz="2500">
              <a:solidFill>
                <a:srgbClr val="000000"/>
              </a:solidFill>
              <a:cs typeface="Arial"/>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15692" y="500743"/>
            <a:ext cx="11018520" cy="553998"/>
          </a:xfrm>
        </p:spPr>
        <p:txBody>
          <a:bodyPr/>
          <a:lstStyle>
            <a:lvl1pPr>
              <a:defRPr>
                <a:solidFill>
                  <a:schemeClr val="tx1"/>
                </a:solidFill>
              </a:defRPr>
            </a:lvl1pPr>
          </a:lstStyle>
          <a:p>
            <a:r>
              <a:rPr lang="es-MX">
                <a:cs typeface="Segoe UI Semibold"/>
              </a:rPr>
              <a:t>Pregunta 2</a:t>
            </a:r>
            <a:endParaRPr lang="es-MX">
              <a:ea typeface="+mj-lt"/>
              <a:cs typeface="Segoe UI Semibold"/>
            </a:endParaRPr>
          </a:p>
        </p:txBody>
      </p:sp>
      <p:sp>
        <p:nvSpPr>
          <p:cNvPr id="3" name="Subtitle"/>
          <p:cNvSpPr>
            <a:spLocks noGrp="1"/>
          </p:cNvSpPr>
          <p:nvPr>
            <p:ph sz="quarter" idx="10"/>
          </p:nvPr>
        </p:nvSpPr>
        <p:spPr>
          <a:xfrm>
            <a:off x="504371" y="1435100"/>
            <a:ext cx="11018838" cy="861774"/>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cs typeface="Segoe UI"/>
              </a:rPr>
              <a:t>¿Cómo ejecutas comandos adicionales después de que el contenedor de desarrollo se ha creado?</a:t>
            </a:r>
            <a:endParaRPr lang="es-MX">
              <a:ea typeface="+mn-lt"/>
              <a:cs typeface="+mn-lt"/>
            </a:endParaRPr>
          </a:p>
        </p:txBody>
      </p:sp>
      <p:sp>
        <p:nvSpPr>
          <p:cNvPr id="4" name="New shape"/>
          <p:cNvSpPr/>
          <p:nvPr/>
        </p:nvSpPr>
        <p:spPr>
          <a:xfrm>
            <a:off x="514009" y="2738228"/>
            <a:ext cx="11490552"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lstStyle/>
          <a:p>
            <a:pPr lvl="1" indent="-456565">
              <a:spcAft>
                <a:spcPts val="374"/>
              </a:spcAft>
              <a:buAutoNum type="alphaUcPeriod"/>
            </a:pPr>
            <a:r>
              <a:rPr lang="es-MX" sz="2400" b="1">
                <a:solidFill>
                  <a:srgbClr val="000000"/>
                </a:solidFill>
                <a:highlight>
                  <a:srgbClr val="F0F788"/>
                </a:highlight>
                <a:cs typeface="Segoe UI"/>
              </a:rPr>
              <a:t>Utilizar la propiedad </a:t>
            </a:r>
            <a:r>
              <a:rPr lang="es-MX" sz="2400" b="1" err="1">
                <a:solidFill>
                  <a:srgbClr val="000000"/>
                </a:solidFill>
                <a:highlight>
                  <a:srgbClr val="F0F788"/>
                </a:highlight>
                <a:cs typeface="Segoe UI"/>
              </a:rPr>
              <a:t>postCreateCommand</a:t>
            </a:r>
            <a:r>
              <a:rPr lang="es-MX" sz="2400" b="1">
                <a:solidFill>
                  <a:srgbClr val="000000"/>
                </a:solidFill>
                <a:highlight>
                  <a:srgbClr val="F0F788"/>
                </a:highlight>
                <a:cs typeface="Segoe UI"/>
              </a:rPr>
              <a:t> en el archivo </a:t>
            </a:r>
            <a:r>
              <a:rPr lang="es-MX" sz="2400" b="1" err="1">
                <a:solidFill>
                  <a:srgbClr val="000000"/>
                </a:solidFill>
                <a:highlight>
                  <a:srgbClr val="F0F788"/>
                </a:highlight>
                <a:cs typeface="Segoe UI"/>
              </a:rPr>
              <a:t>devcontainer.json</a:t>
            </a:r>
            <a:endParaRPr lang="es-MX" sz="2400">
              <a:highlight>
                <a:srgbClr val="F0F788"/>
              </a:highlight>
              <a:ea typeface="+mn-lt"/>
              <a:cs typeface="Segoe UI"/>
            </a:endParaRPr>
          </a:p>
          <a:p>
            <a:pPr lvl="1" indent="-456565">
              <a:spcAft>
                <a:spcPts val="374"/>
              </a:spcAft>
              <a:buAutoNum type="alphaUcPeriod"/>
            </a:pPr>
            <a:r>
              <a:rPr lang="es-MX" sz="2400">
                <a:solidFill>
                  <a:srgbClr val="000000"/>
                </a:solidFill>
                <a:cs typeface="Segoe UI"/>
              </a:rPr>
              <a:t>Utilizar el “</a:t>
            </a:r>
            <a:r>
              <a:rPr lang="es-MX" sz="2400" err="1">
                <a:solidFill>
                  <a:srgbClr val="000000"/>
                </a:solidFill>
                <a:cs typeface="Segoe UI"/>
              </a:rPr>
              <a:t>hook</a:t>
            </a:r>
            <a:r>
              <a:rPr lang="es-MX" sz="2400">
                <a:solidFill>
                  <a:srgbClr val="000000"/>
                </a:solidFill>
                <a:cs typeface="Segoe UI"/>
              </a:rPr>
              <a:t>” de </a:t>
            </a:r>
            <a:r>
              <a:rPr lang="es-MX" sz="2400" err="1">
                <a:solidFill>
                  <a:srgbClr val="000000"/>
                </a:solidFill>
                <a:cs typeface="Segoe UI"/>
              </a:rPr>
              <a:t>post-instalación</a:t>
            </a:r>
            <a:r>
              <a:rPr lang="es-MX" sz="2400">
                <a:solidFill>
                  <a:srgbClr val="000000"/>
                </a:solidFill>
                <a:cs typeface="Segoe UI"/>
              </a:rPr>
              <a:t> en el archivo </a:t>
            </a:r>
            <a:r>
              <a:rPr lang="es-MX" sz="2400" err="1">
                <a:solidFill>
                  <a:srgbClr val="000000"/>
                </a:solidFill>
                <a:cs typeface="Segoe UI"/>
              </a:rPr>
              <a:t>devcontainer.json</a:t>
            </a:r>
            <a:endParaRPr lang="es-MX" sz="2400">
              <a:ea typeface="+mn-lt"/>
              <a:cs typeface="Segoe UI"/>
            </a:endParaRPr>
          </a:p>
          <a:p>
            <a:pPr lvl="1" indent="-456565">
              <a:spcAft>
                <a:spcPts val="374"/>
              </a:spcAft>
              <a:buAutoNum type="alphaUcPeriod"/>
            </a:pPr>
            <a:r>
              <a:rPr lang="es-MX" sz="2400">
                <a:solidFill>
                  <a:srgbClr val="000000"/>
                </a:solidFill>
                <a:cs typeface="Segoe UI"/>
              </a:rPr>
              <a:t>Especificar el comando en el </a:t>
            </a:r>
            <a:r>
              <a:rPr lang="es-MX" sz="2400" err="1">
                <a:solidFill>
                  <a:srgbClr val="000000"/>
                </a:solidFill>
                <a:cs typeface="Segoe UI"/>
              </a:rPr>
              <a:t>Dockerfile</a:t>
            </a:r>
            <a:endParaRPr lang="es-MX" sz="2400">
              <a:ea typeface="+mn-lt"/>
              <a:cs typeface="Segoe UI"/>
            </a:endParaRPr>
          </a:p>
          <a:p>
            <a:pPr lvl="1" indent="-456565">
              <a:spcAft>
                <a:spcPts val="374"/>
              </a:spcAft>
              <a:buAutoNum type="alphaUcPeriod"/>
            </a:pPr>
            <a:r>
              <a:rPr lang="es-MX" sz="2400">
                <a:solidFill>
                  <a:srgbClr val="000000"/>
                </a:solidFill>
                <a:cs typeface="Segoe UI"/>
              </a:rPr>
              <a:t>Pasar la bandera “</a:t>
            </a:r>
            <a:r>
              <a:rPr lang="es-MX" sz="2400" err="1">
                <a:solidFill>
                  <a:srgbClr val="000000"/>
                </a:solidFill>
                <a:cs typeface="Segoe UI"/>
              </a:rPr>
              <a:t>postCreate</a:t>
            </a:r>
            <a:r>
              <a:rPr lang="es-MX" sz="2400">
                <a:solidFill>
                  <a:srgbClr val="000000"/>
                </a:solidFill>
                <a:cs typeface="Segoe UI"/>
              </a:rPr>
              <a:t>” al comando “</a:t>
            </a:r>
            <a:r>
              <a:rPr lang="es-MX" sz="2400" err="1">
                <a:solidFill>
                  <a:srgbClr val="000000"/>
                </a:solidFill>
                <a:cs typeface="Segoe UI"/>
              </a:rPr>
              <a:t>build</a:t>
            </a:r>
            <a:r>
              <a:rPr lang="es-MX" sz="2400">
                <a:solidFill>
                  <a:srgbClr val="000000"/>
                </a:solidFill>
                <a:cs typeface="Segoe UI"/>
              </a:rPr>
              <a:t>”</a:t>
            </a:r>
            <a:endParaRPr lang="es-MX" sz="2400">
              <a:ea typeface="+mn-lt"/>
              <a:cs typeface="+mn-lt"/>
            </a:endParaRPr>
          </a:p>
          <a:p>
            <a:pPr marL="0" lvl="1">
              <a:spcAft>
                <a:spcPct val="15000"/>
              </a:spcAft>
            </a:pPr>
            <a:endParaRPr lang="es-MX" sz="2400" b="1">
              <a:solidFill>
                <a:srgbClr val="000000"/>
              </a:solidFill>
              <a:highlight>
                <a:srgbClr val="F0F788"/>
              </a:highlight>
              <a:cs typeface="Arial"/>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a:lstStyle>
            <a:lvl1pPr>
              <a:defRPr>
                <a:solidFill>
                  <a:schemeClr val="tx1"/>
                </a:solidFill>
              </a:defRPr>
            </a:lvl1pPr>
          </a:lstStyle>
          <a:p>
            <a:r>
              <a:rPr lang="es-MX">
                <a:cs typeface="Segoe UI Semibold"/>
              </a:rPr>
              <a:t>Pregunta 3</a:t>
            </a:r>
            <a:endParaRPr lang="es-MX">
              <a:ea typeface="+mj-lt"/>
              <a:cs typeface="Segoe UI Semibold"/>
            </a:endParaRPr>
          </a:p>
        </p:txBody>
      </p:sp>
      <p:sp>
        <p:nvSpPr>
          <p:cNvPr id="3" name="Subtitle"/>
          <p:cNvSpPr>
            <a:spLocks noGrp="1"/>
          </p:cNvSpPr>
          <p:nvPr>
            <p:ph sz="quarter" idx="10"/>
          </p:nvPr>
        </p:nvSpPr>
        <p:spPr>
          <a:xfrm>
            <a:off x="584200" y="1435100"/>
            <a:ext cx="11018838" cy="861774"/>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cs typeface="Segoe UI"/>
              </a:rPr>
              <a:t>¿Cómo instalarías software adicional en el contenedor de modo que sea guardado como parte de la configuración?</a:t>
            </a:r>
            <a:endParaRPr lang="es-MX">
              <a:ea typeface="+mn-lt"/>
              <a:cs typeface="Segoe UI"/>
            </a:endParaRP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lstStyle/>
          <a:p>
            <a:pPr lvl="1" indent="-456565">
              <a:spcAft>
                <a:spcPts val="374"/>
              </a:spcAft>
              <a:buAutoNum type="alphaUcPeriod"/>
            </a:pPr>
            <a:r>
              <a:rPr lang="es-MX" sz="2500">
                <a:solidFill>
                  <a:srgbClr val="000000"/>
                </a:solidFill>
                <a:cs typeface="Segoe UI"/>
              </a:rPr>
              <a:t>Utilizar el comando “</a:t>
            </a:r>
            <a:r>
              <a:rPr lang="es-MX" sz="2500" err="1">
                <a:solidFill>
                  <a:srgbClr val="000000"/>
                </a:solidFill>
                <a:cs typeface="Segoe UI"/>
              </a:rPr>
              <a:t>apt-get</a:t>
            </a:r>
            <a:r>
              <a:rPr lang="es-MX" sz="2500">
                <a:solidFill>
                  <a:srgbClr val="000000"/>
                </a:solidFill>
                <a:cs typeface="Segoe UI"/>
              </a:rPr>
              <a:t>” en la opción “</a:t>
            </a:r>
            <a:r>
              <a:rPr lang="es-MX" sz="2500" err="1">
                <a:solidFill>
                  <a:srgbClr val="000000"/>
                </a:solidFill>
                <a:cs typeface="Segoe UI"/>
              </a:rPr>
              <a:t>postSetupCommand</a:t>
            </a:r>
            <a:r>
              <a:rPr lang="es-MX" sz="2500">
                <a:solidFill>
                  <a:srgbClr val="000000"/>
                </a:solidFill>
                <a:cs typeface="Segoe UI"/>
              </a:rPr>
              <a:t>” del archivo </a:t>
            </a:r>
            <a:r>
              <a:rPr lang="es-MX" sz="2500" err="1">
                <a:solidFill>
                  <a:srgbClr val="000000"/>
                </a:solidFill>
                <a:cs typeface="Segoe UI"/>
              </a:rPr>
              <a:t>devcontainer.json</a:t>
            </a:r>
            <a:r>
              <a:rPr lang="es-MX" sz="2500">
                <a:solidFill>
                  <a:srgbClr val="000000"/>
                </a:solidFill>
                <a:cs typeface="Segoe UI"/>
              </a:rPr>
              <a:t>.</a:t>
            </a:r>
            <a:endParaRPr lang="es-MX" sz="2500">
              <a:ea typeface="+mn-lt"/>
              <a:cs typeface="Segoe UI"/>
            </a:endParaRPr>
          </a:p>
          <a:p>
            <a:pPr lvl="1" indent="-456565">
              <a:spcAft>
                <a:spcPts val="374"/>
              </a:spcAft>
              <a:buAutoNum type="alphaUcPeriod"/>
            </a:pPr>
            <a:r>
              <a:rPr lang="es-MX" sz="2500">
                <a:solidFill>
                  <a:srgbClr val="000000"/>
                </a:solidFill>
                <a:cs typeface="Segoe UI"/>
              </a:rPr>
              <a:t>Utilizar el comando “</a:t>
            </a:r>
            <a:r>
              <a:rPr lang="es-MX" sz="2500" err="1">
                <a:solidFill>
                  <a:srgbClr val="000000"/>
                </a:solidFill>
                <a:cs typeface="Segoe UI"/>
              </a:rPr>
              <a:t>apt-get</a:t>
            </a:r>
            <a:r>
              <a:rPr lang="es-MX" sz="2500">
                <a:solidFill>
                  <a:srgbClr val="000000"/>
                </a:solidFill>
                <a:cs typeface="Segoe UI"/>
              </a:rPr>
              <a:t>” en la opción “</a:t>
            </a:r>
            <a:r>
              <a:rPr lang="es-MX" sz="2500" err="1">
                <a:solidFill>
                  <a:srgbClr val="000000"/>
                </a:solidFill>
                <a:cs typeface="Segoe UI"/>
              </a:rPr>
              <a:t>postSetupCommand</a:t>
            </a:r>
            <a:r>
              <a:rPr lang="es-MX" sz="2500">
                <a:solidFill>
                  <a:srgbClr val="000000"/>
                </a:solidFill>
                <a:cs typeface="Segoe UI"/>
              </a:rPr>
              <a:t>” del </a:t>
            </a:r>
            <a:r>
              <a:rPr lang="es-MX" sz="2500" err="1">
                <a:solidFill>
                  <a:srgbClr val="000000"/>
                </a:solidFill>
                <a:cs typeface="Segoe UI"/>
              </a:rPr>
              <a:t>Dockerfile</a:t>
            </a:r>
            <a:r>
              <a:rPr lang="es-MX" sz="2500">
                <a:solidFill>
                  <a:srgbClr val="000000"/>
                </a:solidFill>
                <a:cs typeface="Segoe UI"/>
              </a:rPr>
              <a:t>.</a:t>
            </a:r>
            <a:endParaRPr lang="es-MX" sz="2500">
              <a:ea typeface="+mn-lt"/>
              <a:cs typeface="Segoe UI"/>
            </a:endParaRPr>
          </a:p>
          <a:p>
            <a:pPr lvl="1" indent="-456565">
              <a:spcAft>
                <a:spcPts val="374"/>
              </a:spcAft>
              <a:buAutoNum type="alphaUcPeriod"/>
            </a:pPr>
            <a:r>
              <a:rPr lang="es-MX" sz="2500">
                <a:solidFill>
                  <a:srgbClr val="000000"/>
                </a:solidFill>
                <a:cs typeface="Segoe UI"/>
              </a:rPr>
              <a:t>Instalar el software después de que cargue el contenedor, a través de la terminal.</a:t>
            </a:r>
            <a:endParaRPr lang="es-MX" sz="2500">
              <a:ea typeface="+mn-lt"/>
              <a:cs typeface="Segoe UI"/>
            </a:endParaRPr>
          </a:p>
          <a:p>
            <a:pPr lvl="1" indent="-456565">
              <a:spcAft>
                <a:spcPts val="374"/>
              </a:spcAft>
              <a:buAutoNum type="alphaUcPeriod"/>
            </a:pPr>
            <a:r>
              <a:rPr lang="es-MX" sz="2500">
                <a:solidFill>
                  <a:srgbClr val="000000"/>
                </a:solidFill>
                <a:cs typeface="Segoe UI"/>
              </a:rPr>
              <a:t>Añadir el comando “RUN </a:t>
            </a:r>
            <a:r>
              <a:rPr lang="es-MX" sz="2500" err="1">
                <a:solidFill>
                  <a:srgbClr val="000000"/>
                </a:solidFill>
                <a:cs typeface="Segoe UI"/>
              </a:rPr>
              <a:t>apt-get</a:t>
            </a:r>
            <a:r>
              <a:rPr lang="es-MX" sz="2500">
                <a:solidFill>
                  <a:srgbClr val="000000"/>
                </a:solidFill>
                <a:cs typeface="Segoe UI"/>
              </a:rPr>
              <a:t>” en el </a:t>
            </a:r>
            <a:r>
              <a:rPr lang="es-MX" sz="2500" err="1">
                <a:solidFill>
                  <a:srgbClr val="000000"/>
                </a:solidFill>
                <a:cs typeface="Segoe UI"/>
              </a:rPr>
              <a:t>Dockerfile</a:t>
            </a:r>
            <a:r>
              <a:rPr lang="es-MX" sz="2500">
                <a:solidFill>
                  <a:srgbClr val="000000"/>
                </a:solidFill>
                <a:cs typeface="Segoe UI"/>
              </a:rPr>
              <a:t>.</a:t>
            </a:r>
            <a:endParaRPr lang="es-MX" sz="2500">
              <a:ea typeface="+mn-lt"/>
              <a:cs typeface="Segoe UI"/>
            </a:endParaRPr>
          </a:p>
          <a:p>
            <a:pPr lvl="1" indent="-457200">
              <a:spcAft>
                <a:spcPct val="15000"/>
              </a:spcAft>
              <a:buAutoNum type="alphaUcPeriod"/>
            </a:pPr>
            <a:endParaRPr sz="2500">
              <a:solidFill>
                <a:srgbClr val="000000"/>
              </a:solidFill>
              <a:cs typeface="Arial"/>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a:lstStyle>
            <a:lvl1pPr>
              <a:defRPr>
                <a:solidFill>
                  <a:schemeClr val="tx1"/>
                </a:solidFill>
              </a:defRPr>
            </a:lvl1pPr>
          </a:lstStyle>
          <a:p>
            <a:r>
              <a:rPr lang="es-MX">
                <a:cs typeface="Segoe UI Semibold"/>
              </a:rPr>
              <a:t>Pregunta 3</a:t>
            </a:r>
            <a:endParaRPr lang="es-MX">
              <a:ea typeface="+mj-lt"/>
              <a:cs typeface="Segoe UI Semibold"/>
            </a:endParaRPr>
          </a:p>
        </p:txBody>
      </p:sp>
      <p:sp>
        <p:nvSpPr>
          <p:cNvPr id="3" name="Subtitle"/>
          <p:cNvSpPr>
            <a:spLocks noGrp="1"/>
          </p:cNvSpPr>
          <p:nvPr>
            <p:ph sz="quarter" idx="10"/>
          </p:nvPr>
        </p:nvSpPr>
        <p:spPr>
          <a:xfrm>
            <a:off x="584200" y="1435100"/>
            <a:ext cx="11018838" cy="853440"/>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cs typeface="Segoe UI"/>
              </a:rPr>
              <a:t>¿Cómo instalarías software adicional en el contenedor de modo que sea guardado como parte de la configuración?</a:t>
            </a:r>
            <a:endParaRPr lang="en-US">
              <a:ea typeface="+mn-lt"/>
              <a:cs typeface="+mn-lt"/>
            </a:endParaRPr>
          </a:p>
        </p:txBody>
      </p:sp>
      <p:sp>
        <p:nvSpPr>
          <p:cNvPr id="4" name="New shape"/>
          <p:cNvSpPr/>
          <p:nvPr/>
        </p:nvSpPr>
        <p:spPr>
          <a:xfrm>
            <a:off x="586581" y="2745486"/>
            <a:ext cx="11287353"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lstStyle/>
          <a:p>
            <a:pPr lvl="1" indent="-456565">
              <a:spcAft>
                <a:spcPts val="374"/>
              </a:spcAft>
              <a:buAutoNum type="alphaUcPeriod"/>
            </a:pPr>
            <a:r>
              <a:rPr lang="es-MX" sz="2500">
                <a:solidFill>
                  <a:srgbClr val="000000"/>
                </a:solidFill>
                <a:cs typeface="Segoe UI"/>
              </a:rPr>
              <a:t>Utilizar el comando “</a:t>
            </a:r>
            <a:r>
              <a:rPr lang="es-MX" sz="2500" err="1">
                <a:solidFill>
                  <a:srgbClr val="000000"/>
                </a:solidFill>
                <a:cs typeface="Segoe UI"/>
              </a:rPr>
              <a:t>apt-get</a:t>
            </a:r>
            <a:r>
              <a:rPr lang="es-MX" sz="2500">
                <a:solidFill>
                  <a:srgbClr val="000000"/>
                </a:solidFill>
                <a:cs typeface="Segoe UI"/>
              </a:rPr>
              <a:t>” en la opción “</a:t>
            </a:r>
            <a:r>
              <a:rPr lang="es-MX" sz="2500" err="1">
                <a:solidFill>
                  <a:srgbClr val="000000"/>
                </a:solidFill>
                <a:cs typeface="Segoe UI"/>
              </a:rPr>
              <a:t>postSetupCommand</a:t>
            </a:r>
            <a:r>
              <a:rPr lang="es-MX" sz="2500">
                <a:solidFill>
                  <a:srgbClr val="000000"/>
                </a:solidFill>
                <a:cs typeface="Segoe UI"/>
              </a:rPr>
              <a:t>” del archivo </a:t>
            </a:r>
            <a:r>
              <a:rPr lang="es-MX" sz="2500" err="1">
                <a:solidFill>
                  <a:srgbClr val="000000"/>
                </a:solidFill>
                <a:cs typeface="Segoe UI"/>
              </a:rPr>
              <a:t>devcontainer.json</a:t>
            </a:r>
            <a:r>
              <a:rPr lang="es-MX" sz="2500">
                <a:solidFill>
                  <a:srgbClr val="000000"/>
                </a:solidFill>
                <a:cs typeface="Segoe UI"/>
              </a:rPr>
              <a:t>.</a:t>
            </a:r>
            <a:endParaRPr lang="es-MX" sz="2500">
              <a:ea typeface="+mn-lt"/>
              <a:cs typeface="Segoe UI"/>
            </a:endParaRPr>
          </a:p>
          <a:p>
            <a:pPr lvl="1" indent="-456565">
              <a:spcAft>
                <a:spcPts val="374"/>
              </a:spcAft>
              <a:buAutoNum type="alphaUcPeriod"/>
            </a:pPr>
            <a:r>
              <a:rPr lang="es-MX" sz="2500">
                <a:solidFill>
                  <a:srgbClr val="000000"/>
                </a:solidFill>
                <a:cs typeface="Segoe UI"/>
              </a:rPr>
              <a:t>Utilizar el comando “</a:t>
            </a:r>
            <a:r>
              <a:rPr lang="es-MX" sz="2500" err="1">
                <a:solidFill>
                  <a:srgbClr val="000000"/>
                </a:solidFill>
                <a:cs typeface="Segoe UI"/>
              </a:rPr>
              <a:t>apt-get</a:t>
            </a:r>
            <a:r>
              <a:rPr lang="es-MX" sz="2500">
                <a:solidFill>
                  <a:srgbClr val="000000"/>
                </a:solidFill>
                <a:cs typeface="Segoe UI"/>
              </a:rPr>
              <a:t>” en la opción “</a:t>
            </a:r>
            <a:r>
              <a:rPr lang="es-MX" sz="2500" err="1">
                <a:solidFill>
                  <a:srgbClr val="000000"/>
                </a:solidFill>
                <a:cs typeface="Segoe UI"/>
              </a:rPr>
              <a:t>postSetupCommand</a:t>
            </a:r>
            <a:r>
              <a:rPr lang="es-MX" sz="2500">
                <a:solidFill>
                  <a:srgbClr val="000000"/>
                </a:solidFill>
                <a:cs typeface="Segoe UI"/>
              </a:rPr>
              <a:t>” del </a:t>
            </a:r>
            <a:r>
              <a:rPr lang="es-MX" sz="2500" err="1">
                <a:solidFill>
                  <a:srgbClr val="000000"/>
                </a:solidFill>
                <a:cs typeface="Segoe UI"/>
              </a:rPr>
              <a:t>Dockerfile</a:t>
            </a:r>
            <a:r>
              <a:rPr lang="es-MX" sz="2500">
                <a:solidFill>
                  <a:srgbClr val="000000"/>
                </a:solidFill>
                <a:cs typeface="Segoe UI"/>
              </a:rPr>
              <a:t>.</a:t>
            </a:r>
            <a:endParaRPr lang="es-MX" sz="2500">
              <a:ea typeface="+mn-lt"/>
              <a:cs typeface="Segoe UI"/>
            </a:endParaRPr>
          </a:p>
          <a:p>
            <a:pPr lvl="1" indent="-456565">
              <a:spcAft>
                <a:spcPts val="374"/>
              </a:spcAft>
              <a:buAutoNum type="alphaUcPeriod"/>
            </a:pPr>
            <a:r>
              <a:rPr lang="es-MX" sz="2500">
                <a:solidFill>
                  <a:srgbClr val="000000"/>
                </a:solidFill>
                <a:cs typeface="Segoe UI"/>
              </a:rPr>
              <a:t>Instalar el software después de que cargue el contenedor, a través de la terminal.</a:t>
            </a:r>
            <a:endParaRPr lang="es-MX" sz="2500">
              <a:ea typeface="+mn-lt"/>
              <a:cs typeface="Segoe UI"/>
            </a:endParaRPr>
          </a:p>
          <a:p>
            <a:pPr lvl="1" indent="-456565">
              <a:spcAft>
                <a:spcPts val="374"/>
              </a:spcAft>
              <a:buAutoNum type="alphaUcPeriod"/>
            </a:pPr>
            <a:r>
              <a:rPr lang="es-MX" sz="2500" b="1">
                <a:solidFill>
                  <a:srgbClr val="000000"/>
                </a:solidFill>
                <a:highlight>
                  <a:srgbClr val="F0F788"/>
                </a:highlight>
                <a:cs typeface="Segoe UI"/>
              </a:rPr>
              <a:t>Añadir el comando “RUN </a:t>
            </a:r>
            <a:r>
              <a:rPr lang="es-MX" sz="2500" b="1" err="1">
                <a:solidFill>
                  <a:srgbClr val="000000"/>
                </a:solidFill>
                <a:highlight>
                  <a:srgbClr val="F0F788"/>
                </a:highlight>
                <a:cs typeface="Segoe UI"/>
              </a:rPr>
              <a:t>apt-get</a:t>
            </a:r>
            <a:r>
              <a:rPr lang="es-MX" sz="2500" b="1">
                <a:solidFill>
                  <a:srgbClr val="000000"/>
                </a:solidFill>
                <a:highlight>
                  <a:srgbClr val="F0F788"/>
                </a:highlight>
                <a:cs typeface="Segoe UI"/>
              </a:rPr>
              <a:t>” en el </a:t>
            </a:r>
            <a:r>
              <a:rPr lang="es-MX" sz="2500" b="1" err="1">
                <a:solidFill>
                  <a:srgbClr val="000000"/>
                </a:solidFill>
                <a:highlight>
                  <a:srgbClr val="F0F788"/>
                </a:highlight>
                <a:cs typeface="Segoe UI"/>
              </a:rPr>
              <a:t>Dockerfile</a:t>
            </a:r>
            <a:r>
              <a:rPr lang="es-MX" sz="2500" b="1">
                <a:solidFill>
                  <a:srgbClr val="000000"/>
                </a:solidFill>
                <a:highlight>
                  <a:srgbClr val="F0F788"/>
                </a:highlight>
                <a:cs typeface="Segoe UI"/>
              </a:rPr>
              <a:t>.</a:t>
            </a:r>
            <a:endParaRPr lang="es-MX" sz="2500">
              <a:ea typeface="+mn-lt"/>
              <a:cs typeface="Segoe UI"/>
            </a:endParaRPr>
          </a:p>
          <a:p>
            <a:pPr lvl="1" indent="-457200">
              <a:spcAft>
                <a:spcPct val="15000"/>
              </a:spcAft>
              <a:buAutoNum type="alphaUcPeriod"/>
            </a:pPr>
            <a:endParaRPr sz="2500">
              <a:solidFill>
                <a:srgbClr val="000000"/>
              </a:solidFill>
              <a:cs typeface="Arial"/>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6882384" cy="498598"/>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a:cs typeface="Segoe UI Semibold"/>
              </a:rPr>
              <a:t>Resumen</a:t>
            </a:r>
            <a:endParaRPr lang="en-US">
              <a:ea typeface="+mj-lt"/>
              <a:cs typeface="+mj-lt"/>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a:lstStyle>
            <a:lvl1pPr>
              <a:defRPr>
                <a:solidFill>
                  <a:schemeClr val="tx1"/>
                </a:solidFill>
              </a:defRPr>
            </a:lvl1pPr>
          </a:lstStyle>
          <a:p>
            <a:r>
              <a:rPr lang="es-MX">
                <a:cs typeface="Segoe UI Semibold"/>
              </a:rPr>
              <a:t>Resumen</a:t>
            </a:r>
            <a:endParaRPr lang="en-US">
              <a:ea typeface="+mj-lt"/>
              <a:cs typeface="+mj-lt"/>
            </a:endParaRPr>
          </a:p>
        </p:txBody>
      </p:sp>
      <p:sp>
        <p:nvSpPr>
          <p:cNvPr id="3" name="Subtitle"/>
          <p:cNvSpPr>
            <a:spLocks noGrp="1"/>
          </p:cNvSpPr>
          <p:nvPr>
            <p:ph sz="quarter" idx="10"/>
          </p:nvPr>
        </p:nvSpPr>
        <p:spPr>
          <a:xfrm>
            <a:off x="584200" y="1435100"/>
            <a:ext cx="11018838" cy="861774"/>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cs typeface="Segoe UI"/>
              </a:rPr>
              <a:t>Has creado un ambiente estándar para este proyecto Python de ejemplo</a:t>
            </a:r>
            <a:endParaRPr lang="en-US">
              <a:ea typeface="+mn-lt"/>
              <a:cs typeface="+mn-lt"/>
            </a:endParaRPr>
          </a:p>
        </p:txBody>
      </p:sp>
      <p:sp>
        <p:nvSpPr>
          <p:cNvPr id="4" name="New shape"/>
          <p:cNvSpPr/>
          <p:nvPr/>
        </p:nvSpPr>
        <p:spPr>
          <a:xfrm>
            <a:off x="609600" y="2517894"/>
            <a:ext cx="10972800" cy="2339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spAutoFit/>
          </a:bodyPr>
          <a:lstStyle/>
          <a:p>
            <a:pPr marL="635000" indent="-365125">
              <a:spcBef>
                <a:spcPts val="360"/>
              </a:spcBef>
              <a:spcAft>
                <a:spcPts val="360"/>
              </a:spcAft>
              <a:buFont typeface="Symbol,Sans-Serif"/>
              <a:buChar char=""/>
            </a:pPr>
            <a:r>
              <a:rPr lang="es-MX">
                <a:solidFill>
                  <a:srgbClr val="000000"/>
                </a:solidFill>
                <a:cs typeface="Segoe UI"/>
              </a:rPr>
              <a:t>Aprendiste cómo y por qué deberías utilizar un contenedor como un entorno de desarrollo</a:t>
            </a:r>
            <a:r>
              <a:rPr lang="es-MX" sz="1800">
                <a:solidFill>
                  <a:srgbClr val="000000"/>
                </a:solidFill>
                <a:cs typeface="Segoe UI"/>
              </a:rPr>
              <a:t>.</a:t>
            </a:r>
            <a:endParaRPr lang="es-MX" sz="1800">
              <a:ea typeface="+mn-lt"/>
              <a:cs typeface="Segoe UI"/>
            </a:endParaRPr>
          </a:p>
          <a:p>
            <a:pPr marL="635000" indent="-365125">
              <a:spcBef>
                <a:spcPts val="360"/>
              </a:spcBef>
              <a:spcAft>
                <a:spcPts val="360"/>
              </a:spcAft>
              <a:buFont typeface="Symbol,Sans-Serif"/>
              <a:buChar char=""/>
            </a:pPr>
            <a:r>
              <a:rPr lang="es-MX">
                <a:solidFill>
                  <a:srgbClr val="000000"/>
                </a:solidFill>
                <a:cs typeface="Segoe UI"/>
              </a:rPr>
              <a:t>Instalaste la extensión </a:t>
            </a:r>
            <a:r>
              <a:rPr lang="es-MX" sz="1800">
                <a:solidFill>
                  <a:srgbClr val="000000"/>
                </a:solidFill>
                <a:cs typeface="Segoe UI"/>
              </a:rPr>
              <a:t>Remote </a:t>
            </a:r>
            <a:r>
              <a:rPr lang="es-MX">
                <a:solidFill>
                  <a:srgbClr val="000000"/>
                </a:solidFill>
                <a:cs typeface="Segoe UI"/>
              </a:rPr>
              <a:t>– </a:t>
            </a:r>
            <a:r>
              <a:rPr lang="es-MX" sz="1800" err="1">
                <a:solidFill>
                  <a:srgbClr val="000000"/>
                </a:solidFill>
                <a:cs typeface="Segoe UI"/>
              </a:rPr>
              <a:t>Containers</a:t>
            </a:r>
            <a:r>
              <a:rPr lang="es-MX">
                <a:solidFill>
                  <a:srgbClr val="000000"/>
                </a:solidFill>
                <a:cs typeface="Segoe UI"/>
              </a:rPr>
              <a:t> en</a:t>
            </a:r>
            <a:r>
              <a:rPr lang="es-MX" sz="1800">
                <a:solidFill>
                  <a:srgbClr val="000000"/>
                </a:solidFill>
                <a:cs typeface="Segoe UI"/>
              </a:rPr>
              <a:t> Visual Studio</a:t>
            </a:r>
            <a:r>
              <a:rPr lang="es-MX">
                <a:solidFill>
                  <a:srgbClr val="000000"/>
                </a:solidFill>
                <a:cs typeface="Segoe UI"/>
              </a:rPr>
              <a:t> </a:t>
            </a:r>
            <a:r>
              <a:rPr lang="es-MX" sz="1800" err="1">
                <a:solidFill>
                  <a:srgbClr val="000000"/>
                </a:solidFill>
                <a:cs typeface="Segoe UI"/>
              </a:rPr>
              <a:t>Code</a:t>
            </a:r>
            <a:r>
              <a:rPr lang="es-MX">
                <a:solidFill>
                  <a:srgbClr val="000000"/>
                </a:solidFill>
                <a:cs typeface="Segoe UI"/>
              </a:rPr>
              <a:t> y utilizaste sus comandos</a:t>
            </a:r>
            <a:r>
              <a:rPr lang="es-MX" sz="1800">
                <a:solidFill>
                  <a:srgbClr val="000000"/>
                </a:solidFill>
                <a:cs typeface="Segoe UI"/>
              </a:rPr>
              <a:t>. </a:t>
            </a:r>
            <a:r>
              <a:rPr lang="es-MX">
                <a:solidFill>
                  <a:srgbClr val="000000"/>
                </a:solidFill>
                <a:cs typeface="Segoe UI"/>
              </a:rPr>
              <a:t>Estos comandos incluyeron añadir archivos de configuración del contenedor</a:t>
            </a:r>
            <a:r>
              <a:rPr lang="es-MX" sz="1800">
                <a:solidFill>
                  <a:srgbClr val="000000"/>
                </a:solidFill>
                <a:cs typeface="Segoe UI"/>
              </a:rPr>
              <a:t>, </a:t>
            </a:r>
            <a:r>
              <a:rPr lang="es-MX">
                <a:solidFill>
                  <a:srgbClr val="000000"/>
                </a:solidFill>
                <a:cs typeface="Segoe UI"/>
              </a:rPr>
              <a:t>reabrir tu aplicación en un contenedor y reconstruir tu contenedor después de hacer cambios</a:t>
            </a:r>
            <a:r>
              <a:rPr lang="es-MX" sz="1800">
                <a:solidFill>
                  <a:srgbClr val="000000"/>
                </a:solidFill>
                <a:cs typeface="Segoe UI"/>
              </a:rPr>
              <a:t>.</a:t>
            </a:r>
            <a:endParaRPr lang="es-MX" sz="1800">
              <a:ea typeface="+mn-lt"/>
              <a:cs typeface="Segoe UI"/>
            </a:endParaRPr>
          </a:p>
          <a:p>
            <a:pPr marL="635000" indent="-365125">
              <a:spcBef>
                <a:spcPts val="360"/>
              </a:spcBef>
              <a:spcAft>
                <a:spcPts val="360"/>
              </a:spcAft>
              <a:buFont typeface="Symbol,Sans-Serif"/>
              <a:buChar char=""/>
            </a:pPr>
            <a:r>
              <a:rPr lang="es-MX">
                <a:solidFill>
                  <a:srgbClr val="000000"/>
                </a:solidFill>
                <a:cs typeface="Segoe UI"/>
              </a:rPr>
              <a:t>Exploraste los archivos que componen la configuración de tu contenedor</a:t>
            </a:r>
            <a:r>
              <a:rPr lang="es-MX" sz="1800">
                <a:solidFill>
                  <a:srgbClr val="000000"/>
                </a:solidFill>
                <a:cs typeface="Segoe UI"/>
              </a:rPr>
              <a:t>.</a:t>
            </a:r>
            <a:endParaRPr lang="es-MX" sz="1800">
              <a:ea typeface="+mn-lt"/>
              <a:cs typeface="Segoe UI"/>
            </a:endParaRPr>
          </a:p>
          <a:p>
            <a:pPr marL="635000" indent="-365125">
              <a:spcBef>
                <a:spcPts val="360"/>
              </a:spcBef>
              <a:spcAft>
                <a:spcPts val="360"/>
              </a:spcAft>
              <a:buFont typeface="Symbol,Sans-Serif"/>
              <a:buChar char=""/>
            </a:pPr>
            <a:r>
              <a:rPr lang="es-MX">
                <a:solidFill>
                  <a:srgbClr val="000000"/>
                </a:solidFill>
                <a:cs typeface="Segoe UI"/>
              </a:rPr>
              <a:t>Personalizaste tu contenedor y experiencia de desarrollo redireccionando puertos</a:t>
            </a:r>
            <a:r>
              <a:rPr lang="es-MX" sz="1800">
                <a:solidFill>
                  <a:srgbClr val="000000"/>
                </a:solidFill>
                <a:cs typeface="Segoe UI"/>
              </a:rPr>
              <a:t>, </a:t>
            </a:r>
            <a:r>
              <a:rPr lang="es-MX">
                <a:solidFill>
                  <a:srgbClr val="000000"/>
                </a:solidFill>
                <a:cs typeface="Segoe UI"/>
              </a:rPr>
              <a:t>cambiando la configuración e instalando </a:t>
            </a:r>
            <a:r>
              <a:rPr lang="es-MX" sz="1800">
                <a:solidFill>
                  <a:srgbClr val="000000"/>
                </a:solidFill>
                <a:cs typeface="Segoe UI"/>
              </a:rPr>
              <a:t>software</a:t>
            </a:r>
            <a:r>
              <a:rPr lang="es-MX">
                <a:solidFill>
                  <a:srgbClr val="000000"/>
                </a:solidFill>
                <a:cs typeface="Segoe UI"/>
              </a:rPr>
              <a:t> adicional</a:t>
            </a:r>
            <a:r>
              <a:rPr lang="es-MX" sz="1800">
                <a:solidFill>
                  <a:srgbClr val="000000"/>
                </a:solidFill>
                <a:cs typeface="Segoe UI"/>
              </a:rPr>
              <a:t>.</a:t>
            </a:r>
            <a:endParaRPr lang="es-MX">
              <a:ea typeface="+mn-lt"/>
              <a:cs typeface="Segoe UI"/>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107996"/>
          </a:xfrm>
        </p:spPr>
        <p:txBody>
          <a:bodyPr anchor="t"/>
          <a:lstStyle>
            <a:lvl1pPr>
              <a:defRPr>
                <a:solidFill>
                  <a:schemeClr val="tx1"/>
                </a:solidFill>
              </a:defRPr>
            </a:lvl1pPr>
          </a:lstStyle>
          <a:p>
            <a:r>
              <a:rPr lang="en-US" err="1">
                <a:cs typeface="Segoe UI"/>
              </a:rPr>
              <a:t>Objetivos</a:t>
            </a:r>
            <a:r>
              <a:rPr lang="en-US">
                <a:cs typeface="Segoe UI"/>
              </a:rPr>
              <a:t> de </a:t>
            </a:r>
            <a:r>
              <a:rPr lang="en-US" err="1">
                <a:cs typeface="Segoe UI"/>
              </a:rPr>
              <a:t>aprendizaje</a:t>
            </a:r>
            <a:endParaRPr lang="en-US" err="1"/>
          </a:p>
        </p:txBody>
      </p:sp>
      <p:sp>
        <p:nvSpPr>
          <p:cNvPr id="3" name="Subtitle"/>
          <p:cNvSpPr>
            <a:spLocks noGrp="1"/>
          </p:cNvSpPr>
          <p:nvPr>
            <p:ph type="body" sz="quarter" idx="11"/>
          </p:nvPr>
        </p:nvSpPr>
        <p:spPr>
          <a:xfrm>
            <a:off x="4356100" y="2309812"/>
            <a:ext cx="7253288" cy="2051844"/>
          </a:xfrm>
        </p:spPr>
        <p:txBody>
          <a:bodyPr anchor="t"/>
          <a:lstStyle>
            <a:lvl1pPr marL="231775" indent="-231775">
              <a:spcAft>
                <a:spcPts val="600"/>
              </a:spcAft>
              <a:buFont typeface="Wingdings" panose="05000000000000000000" pitchFamily="2" charset="2"/>
              <a:buChar char=""/>
              <a:defRPr/>
            </a:lvl1pPr>
          </a:lstStyle>
          <a:p>
            <a:pPr lvl="1" indent="-227330">
              <a:spcBef>
                <a:spcPts val="400"/>
              </a:spcBef>
              <a:spcAft>
                <a:spcPts val="0"/>
              </a:spcAft>
              <a:buFont typeface="Wingdings,Sans-Serif" panose="05000000000000000000" pitchFamily="2" charset="2"/>
              <a:buChar char=""/>
            </a:pPr>
            <a:r>
              <a:rPr lang="es-MX">
                <a:cs typeface="Segoe UI"/>
              </a:rPr>
              <a:t>Instalar la extensión de VSC Remote - </a:t>
            </a:r>
            <a:r>
              <a:rPr lang="es-MX" err="1">
                <a:cs typeface="Segoe UI"/>
              </a:rPr>
              <a:t>Containers</a:t>
            </a:r>
            <a:endParaRPr lang="es-MX" err="1">
              <a:ea typeface="+mn-lt"/>
              <a:cs typeface="Segoe UI"/>
            </a:endParaRPr>
          </a:p>
          <a:p>
            <a:pPr lvl="1" indent="-227330">
              <a:spcBef>
                <a:spcPts val="400"/>
              </a:spcBef>
              <a:spcAft>
                <a:spcPts val="0"/>
              </a:spcAft>
              <a:buFont typeface="Wingdings,Sans-Serif" panose="05000000000000000000" pitchFamily="2" charset="2"/>
              <a:buChar char=""/>
            </a:pPr>
            <a:r>
              <a:rPr lang="es-MX">
                <a:cs typeface="Segoe UI"/>
              </a:rPr>
              <a:t>Cargar y conectarse a un proyecto en un contenedor Docker </a:t>
            </a:r>
            <a:endParaRPr lang="es-MX">
              <a:ea typeface="+mn-lt"/>
              <a:cs typeface="+mn-lt"/>
            </a:endParaRPr>
          </a:p>
          <a:p>
            <a:pPr lvl="1" indent="-227330">
              <a:spcBef>
                <a:spcPts val="400"/>
              </a:spcBef>
              <a:spcAft>
                <a:spcPts val="0"/>
              </a:spcAft>
              <a:buFont typeface="Wingdings,Sans-Serif" panose="05000000000000000000" pitchFamily="2" charset="2"/>
              <a:buChar char=""/>
            </a:pPr>
            <a:r>
              <a:rPr lang="es-MX">
                <a:cs typeface="Segoe UI"/>
              </a:rPr>
              <a:t>Acceder a puertos en el contenedor desde tu máquina local</a:t>
            </a:r>
            <a:endParaRPr lang="es-MX">
              <a:ea typeface="+mn-lt"/>
              <a:cs typeface="Segoe UI"/>
            </a:endParaRPr>
          </a:p>
          <a:p>
            <a:pPr lvl="1" indent="-227330">
              <a:spcBef>
                <a:spcPts val="400"/>
              </a:spcBef>
              <a:spcAft>
                <a:spcPts val="0"/>
              </a:spcAft>
              <a:buFont typeface="Wingdings,Sans-Serif" panose="05000000000000000000" pitchFamily="2" charset="2"/>
              <a:buChar char=""/>
            </a:pPr>
            <a:r>
              <a:rPr lang="es-MX">
                <a:cs typeface="Segoe UI"/>
              </a:rPr>
              <a:t>Personalizar la configuración al trabajar con un contenedor</a:t>
            </a:r>
            <a:endParaRPr lang="es-MX">
              <a:ea typeface="+mn-lt"/>
              <a:cs typeface="+mn-lt"/>
            </a:endParaRPr>
          </a:p>
          <a:p>
            <a:pPr lvl="1" indent="-227330">
              <a:spcBef>
                <a:spcPts val="400"/>
              </a:spcBef>
              <a:spcAft>
                <a:spcPts val="0"/>
              </a:spcAft>
              <a:buFont typeface="Wingdings,Sans-Serif" panose="05000000000000000000" pitchFamily="2" charset="2"/>
              <a:buChar char=""/>
            </a:pPr>
            <a:r>
              <a:rPr lang="es-MX">
                <a:cs typeface="Segoe UI"/>
              </a:rPr>
              <a:t>Añadir software al entorno del contenedor</a:t>
            </a:r>
            <a:endParaRPr lang="es-MX">
              <a:ea typeface="+mn-lt"/>
              <a:cs typeface="+mn-lt"/>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a:lstStyle>
            <a:lvl1pPr>
              <a:defRPr>
                <a:solidFill>
                  <a:schemeClr val="tx1"/>
                </a:solidFill>
              </a:defRPr>
            </a:lvl1pPr>
          </a:lstStyle>
          <a:p>
            <a:r>
              <a:rPr lang="es-MX">
                <a:cs typeface="Segoe UI Semibold"/>
              </a:rPr>
              <a:t>¡Aprende más!</a:t>
            </a:r>
            <a:endParaRPr lang="es-MX">
              <a:ea typeface="+mj-lt"/>
              <a:cs typeface="Segoe UI Semibold"/>
            </a:endParaRPr>
          </a:p>
        </p:txBody>
      </p:sp>
      <p:sp>
        <p:nvSpPr>
          <p:cNvPr id="4" name="New shape"/>
          <p:cNvSpPr/>
          <p:nvPr/>
        </p:nvSpPr>
        <p:spPr>
          <a:xfrm>
            <a:off x="588263" y="1520915"/>
            <a:ext cx="4325072" cy="45981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spAutoFit/>
          </a:bodyPr>
          <a:lstStyle/>
          <a:p>
            <a:pPr marL="635000" indent="-365760">
              <a:spcBef>
                <a:spcPct val="20000"/>
              </a:spcBef>
              <a:spcAft>
                <a:spcPct val="20000"/>
              </a:spcAft>
              <a:buChar char="•"/>
            </a:pPr>
            <a:r>
              <a:rPr lang="en-US" sz="2400">
                <a:solidFill>
                  <a:srgbClr val="000000"/>
                </a:solidFill>
                <a:cs typeface="Arial"/>
                <a:hlinkClick r:id="rId3"/>
              </a:rPr>
              <a:t>Tutorial de Remote</a:t>
            </a:r>
            <a:r>
              <a:rPr sz="2400">
                <a:solidFill>
                  <a:srgbClr val="000000"/>
                </a:solidFill>
                <a:cs typeface="Arial"/>
                <a:hlinkClick r:id="rId3"/>
              </a:rPr>
              <a:t> - Containers</a:t>
            </a:r>
            <a:endParaRPr lang="en-US" sz="2400">
              <a:solidFill>
                <a:srgbClr val="000000"/>
              </a:solidFill>
              <a:cs typeface="Arial"/>
            </a:endParaRPr>
          </a:p>
          <a:p>
            <a:pPr marL="635000" indent="-365760">
              <a:spcBef>
                <a:spcPct val="20000"/>
              </a:spcBef>
              <a:spcAft>
                <a:spcPct val="20000"/>
              </a:spcAft>
              <a:buFont typeface="Arial"/>
              <a:buChar char="•"/>
            </a:pPr>
            <a:r>
              <a:rPr lang="en-US" sz="2400">
                <a:solidFill>
                  <a:schemeClr val="tx1"/>
                </a:solidFill>
                <a:ea typeface="+mn-lt"/>
                <a:cs typeface="+mn-lt"/>
                <a:hlinkClick r:id="rId4">
                  <a:extLst>
                    <a:ext uri="{A12FA001-AC4F-418D-AE19-62706E023703}">
                      <ahyp:hlinkClr xmlns:ahyp="http://schemas.microsoft.com/office/drawing/2018/hyperlinkcolor" val="tx"/>
                    </a:ext>
                  </a:extLst>
                </a:hlinkClick>
              </a:rPr>
              <a:t>Aprenda a crear un contenedor de desarrollo</a:t>
            </a:r>
            <a:endParaRPr lang="en-US" sz="2400">
              <a:solidFill>
                <a:schemeClr val="tx1"/>
              </a:solidFill>
              <a:ea typeface="+mn-lt"/>
              <a:cs typeface="Arial"/>
            </a:endParaRPr>
          </a:p>
          <a:p>
            <a:pPr marL="635000" indent="-365760">
              <a:spcBef>
                <a:spcPct val="20000"/>
              </a:spcBef>
              <a:spcAft>
                <a:spcPct val="20000"/>
              </a:spcAft>
              <a:buFont typeface="Arial"/>
              <a:buChar char="•"/>
            </a:pPr>
            <a:r>
              <a:rPr lang="en-US" sz="2400">
                <a:solidFill>
                  <a:srgbClr val="FFFFFF"/>
                </a:solidFill>
                <a:ea typeface="+mn-lt"/>
                <a:cs typeface="+mn-lt"/>
                <a:hlinkClick r:id="rId5"/>
              </a:rPr>
              <a:t>Main</a:t>
            </a:r>
            <a:r>
              <a:rPr lang="en-US" sz="2400">
                <a:ea typeface="+mn-lt"/>
                <a:cs typeface="+mn-lt"/>
                <a:hlinkClick r:id="rId5"/>
              </a:rPr>
              <a:t> Remote - Documentación de contenedores</a:t>
            </a:r>
            <a:endParaRPr lang="en-US" sz="2400">
              <a:solidFill>
                <a:srgbClr val="000000"/>
              </a:solidFill>
              <a:cs typeface="Arial"/>
            </a:endParaRPr>
          </a:p>
          <a:p>
            <a:pPr marL="635000" indent="-365760">
              <a:spcBef>
                <a:spcPct val="20000"/>
              </a:spcBef>
              <a:spcAft>
                <a:spcPct val="20000"/>
              </a:spcAft>
              <a:buChar char="•"/>
            </a:pPr>
            <a:r>
              <a:rPr lang="es-MX" sz="2400">
                <a:solidFill>
                  <a:srgbClr val="000000"/>
                </a:solidFill>
                <a:cs typeface="Arial"/>
                <a:hlinkClick r:id="rId6">
                  <a:extLst>
                    <a:ext uri="{A12FA001-AC4F-418D-AE19-62706E023703}">
                      <ahyp:hlinkClr xmlns:ahyp="http://schemas.microsoft.com/office/drawing/2018/hyperlinkcolor" val="tx"/>
                    </a:ext>
                  </a:extLst>
                </a:hlinkClick>
              </a:rPr>
              <a:t>¿Como pueden estudiantes utilizar contenedores de desarrollo?</a:t>
            </a:r>
            <a:endParaRPr lang="es-MX" sz="2400">
              <a:solidFill>
                <a:srgbClr val="000000"/>
              </a:solidFill>
              <a:cs typeface="Arial"/>
            </a:endParaRPr>
          </a:p>
        </p:txBody>
      </p:sp>
      <p:sp>
        <p:nvSpPr>
          <p:cNvPr id="5" name="TextBox 4">
            <a:extLst>
              <a:ext uri="{FF2B5EF4-FFF2-40B4-BE49-F238E27FC236}">
                <a16:creationId xmlns:a16="http://schemas.microsoft.com/office/drawing/2014/main" id="{AF19AB42-D261-F240-B804-A4C867DADBB5}"/>
              </a:ext>
            </a:extLst>
          </p:cNvPr>
          <p:cNvSpPr txBox="1"/>
          <p:nvPr/>
        </p:nvSpPr>
        <p:spPr>
          <a:xfrm>
            <a:off x="5981700" y="3390900"/>
            <a:ext cx="65" cy="307777"/>
          </a:xfrm>
          <a:prstGeom prst="rect">
            <a:avLst/>
          </a:prstGeom>
          <a:noFill/>
        </p:spPr>
        <p:txBody>
          <a:bodyPr wrap="none" lIns="0" tIns="0" rIns="0" bIns="0" rtlCol="0">
            <a:spAutoFit/>
          </a:bodyPr>
          <a:lstStyle/>
          <a:p>
            <a:pPr algn="l"/>
            <a:endParaRPr lang="en-US" sz="2000" err="1"/>
          </a:p>
        </p:txBody>
      </p:sp>
      <p:sp>
        <p:nvSpPr>
          <p:cNvPr id="6" name="TextBox 5">
            <a:extLst>
              <a:ext uri="{FF2B5EF4-FFF2-40B4-BE49-F238E27FC236}">
                <a16:creationId xmlns:a16="http://schemas.microsoft.com/office/drawing/2014/main" id="{A2BD618C-7570-5445-84E2-6058250818AF}"/>
              </a:ext>
            </a:extLst>
          </p:cNvPr>
          <p:cNvSpPr txBox="1"/>
          <p:nvPr/>
        </p:nvSpPr>
        <p:spPr>
          <a:xfrm>
            <a:off x="3284949" y="3544788"/>
            <a:ext cx="65" cy="307777"/>
          </a:xfrm>
          <a:prstGeom prst="rect">
            <a:avLst/>
          </a:prstGeom>
          <a:noFill/>
        </p:spPr>
        <p:txBody>
          <a:bodyPr wrap="none" lIns="0" tIns="0" rIns="0" bIns="0" rtlCol="0">
            <a:spAutoFit/>
          </a:bodyPr>
          <a:lstStyle/>
          <a:p>
            <a:pPr algn="l"/>
            <a:endParaRPr lang="en-US" sz="2000" err="1"/>
          </a:p>
        </p:txBody>
      </p:sp>
      <p:sp>
        <p:nvSpPr>
          <p:cNvPr id="9" name="Rectangle 8">
            <a:extLst>
              <a:ext uri="{FF2B5EF4-FFF2-40B4-BE49-F238E27FC236}">
                <a16:creationId xmlns:a16="http://schemas.microsoft.com/office/drawing/2014/main" id="{FB48FDF8-30BE-B040-AE32-6A8989D5F721}"/>
              </a:ext>
            </a:extLst>
          </p:cNvPr>
          <p:cNvSpPr/>
          <p:nvPr/>
        </p:nvSpPr>
        <p:spPr bwMode="auto">
          <a:xfrm>
            <a:off x="6001415" y="1364712"/>
            <a:ext cx="5715000" cy="447520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0" name="TextBox 10">
            <a:extLst>
              <a:ext uri="{FF2B5EF4-FFF2-40B4-BE49-F238E27FC236}">
                <a16:creationId xmlns:a16="http://schemas.microsoft.com/office/drawing/2014/main" id="{BDFA5B89-ECF9-6F40-B90A-CAEB3980C3A9}"/>
              </a:ext>
            </a:extLst>
          </p:cNvPr>
          <p:cNvSpPr txBox="1"/>
          <p:nvPr/>
        </p:nvSpPr>
        <p:spPr>
          <a:xfrm>
            <a:off x="6302586" y="1788614"/>
            <a:ext cx="5211763" cy="4051300"/>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spcAft>
                <a:spcPts val="600"/>
              </a:spcAft>
            </a:pPr>
            <a:r>
              <a:rPr lang="es-MX" sz="2800">
                <a:cs typeface="Segoe UI"/>
              </a:rPr>
              <a:t>Por favor, dinos que te ha parecido este taller llenando la siguiente encuesta:</a:t>
            </a:r>
            <a:br>
              <a:rPr lang="en-US" sz="2800"/>
            </a:br>
            <a:endParaRPr lang="en-US" sz="2800">
              <a:cs typeface="Arial"/>
            </a:endParaRPr>
          </a:p>
          <a:p>
            <a:pPr defTabSz="932742">
              <a:spcAft>
                <a:spcPts val="600"/>
              </a:spcAft>
              <a:buSzPct val="90000"/>
            </a:pPr>
            <a:r>
              <a:rPr lang="en-US" sz="2800">
                <a:cs typeface="Arial"/>
                <a:hlinkClick r:id="rId7"/>
              </a:rPr>
              <a:t>https://aka.ms/workshopomatic-feedback</a:t>
            </a:r>
            <a:endParaRPr lang="en-US" sz="2800">
              <a:cs typeface="Arial"/>
            </a:endParaRPr>
          </a:p>
          <a:p>
            <a:pPr defTabSz="932742">
              <a:spcAft>
                <a:spcPts val="600"/>
              </a:spcAft>
              <a:buSzPct val="90000"/>
            </a:pPr>
            <a:endParaRPr lang="en-US" sz="2800"/>
          </a:p>
        </p:txBody>
      </p:sp>
      <p:sp>
        <p:nvSpPr>
          <p:cNvPr id="12" name="TextBox 8">
            <a:extLst>
              <a:ext uri="{FF2B5EF4-FFF2-40B4-BE49-F238E27FC236}">
                <a16:creationId xmlns:a16="http://schemas.microsoft.com/office/drawing/2014/main" id="{494BE90A-CB46-9745-81D8-4DDAD5F43F96}"/>
              </a:ext>
            </a:extLst>
          </p:cNvPr>
          <p:cNvSpPr txBox="1"/>
          <p:nvPr/>
        </p:nvSpPr>
        <p:spPr>
          <a:xfrm>
            <a:off x="1630017" y="954157"/>
            <a:ext cx="65" cy="30777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2000" err="1"/>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4637167"/>
          </a:xfrm>
        </p:spPr>
        <p:txBody>
          <a:bodyPr anchor="t"/>
          <a:lstStyle>
            <a:lvl1pPr marL="231775" indent="-231775">
              <a:spcAft>
                <a:spcPts val="600"/>
              </a:spcAft>
              <a:buFont typeface="Wingdings" panose="05000000000000000000" pitchFamily="2" charset="2"/>
              <a:buChar char=""/>
              <a:defRPr/>
            </a:lvl1pPr>
          </a:lstStyle>
          <a:p>
            <a:pPr lvl="1" indent="-227330">
              <a:spcBef>
                <a:spcPts val="400"/>
              </a:spcBef>
              <a:spcAft>
                <a:spcPts val="0"/>
              </a:spcAft>
              <a:buFont typeface="Wingdings,Sans-Serif" panose="05000000000000000000" pitchFamily="2" charset="2"/>
              <a:buChar char=""/>
            </a:pPr>
            <a:r>
              <a:rPr lang="es-MX">
                <a:cs typeface="Segoe UI"/>
              </a:rPr>
              <a:t>Introducción</a:t>
            </a:r>
            <a:endParaRPr lang="es-MX">
              <a:ea typeface="+mn-lt"/>
              <a:cs typeface="+mn-lt"/>
            </a:endParaRPr>
          </a:p>
          <a:p>
            <a:pPr lvl="1" indent="-227330">
              <a:spcBef>
                <a:spcPts val="400"/>
              </a:spcBef>
              <a:spcAft>
                <a:spcPts val="0"/>
              </a:spcAft>
              <a:buFont typeface="Wingdings,Sans-Serif" panose="05000000000000000000" pitchFamily="2" charset="2"/>
              <a:buChar char=""/>
            </a:pPr>
            <a:r>
              <a:rPr lang="es-MX">
                <a:cs typeface="Segoe UI"/>
              </a:rPr>
              <a:t>Ejercicio – Preparar el proyecto</a:t>
            </a:r>
            <a:endParaRPr lang="es-MX">
              <a:ea typeface="+mn-lt"/>
              <a:cs typeface="+mn-lt"/>
            </a:endParaRPr>
          </a:p>
          <a:p>
            <a:pPr lvl="1" indent="-227330">
              <a:spcBef>
                <a:spcPts val="400"/>
              </a:spcBef>
              <a:spcAft>
                <a:spcPts val="0"/>
              </a:spcAft>
              <a:buFont typeface="Wingdings,Sans-Serif" panose="05000000000000000000" pitchFamily="2" charset="2"/>
              <a:buChar char=""/>
            </a:pPr>
            <a:r>
              <a:rPr lang="es-MX">
                <a:cs typeface="Segoe UI"/>
              </a:rPr>
              <a:t>Utilizar la extensión de VSC Remote - </a:t>
            </a:r>
            <a:r>
              <a:rPr lang="es-MX" err="1">
                <a:cs typeface="Segoe UI"/>
              </a:rPr>
              <a:t>Containers</a:t>
            </a:r>
            <a:endParaRPr lang="es-MX" err="1">
              <a:ea typeface="+mn-lt"/>
              <a:cs typeface="Segoe UI"/>
            </a:endParaRPr>
          </a:p>
          <a:p>
            <a:pPr lvl="1" indent="-227330">
              <a:spcBef>
                <a:spcPts val="400"/>
              </a:spcBef>
              <a:spcAft>
                <a:spcPts val="0"/>
              </a:spcAft>
              <a:buFont typeface="Wingdings,Sans-Serif" panose="05000000000000000000" pitchFamily="2" charset="2"/>
              <a:buChar char=""/>
            </a:pPr>
            <a:r>
              <a:rPr lang="es-MX">
                <a:cs typeface="Segoe UI"/>
              </a:rPr>
              <a:t>Ejercicio – Añadir un contenedor de desarrollo a un proyecto existente</a:t>
            </a:r>
            <a:endParaRPr lang="es-MX">
              <a:ea typeface="+mn-lt"/>
              <a:cs typeface="+mn-lt"/>
            </a:endParaRPr>
          </a:p>
          <a:p>
            <a:pPr lvl="1" indent="-227330">
              <a:spcBef>
                <a:spcPts val="400"/>
              </a:spcBef>
              <a:spcAft>
                <a:spcPts val="0"/>
              </a:spcAft>
              <a:buFont typeface="Wingdings,Sans-Serif" panose="05000000000000000000" pitchFamily="2" charset="2"/>
              <a:buChar char=""/>
            </a:pPr>
            <a:r>
              <a:rPr lang="es-MX">
                <a:cs typeface="Segoe UI"/>
              </a:rPr>
              <a:t>Personalizar la configuración del proyecto y del editor</a:t>
            </a:r>
            <a:endParaRPr lang="es-MX">
              <a:ea typeface="+mn-lt"/>
              <a:cs typeface="Segoe UI"/>
            </a:endParaRPr>
          </a:p>
          <a:p>
            <a:pPr lvl="1" indent="-227330">
              <a:spcBef>
                <a:spcPts val="400"/>
              </a:spcBef>
              <a:spcAft>
                <a:spcPts val="0"/>
              </a:spcAft>
              <a:buFont typeface="Wingdings,Sans-Serif" panose="05000000000000000000" pitchFamily="2" charset="2"/>
              <a:buChar char=""/>
            </a:pPr>
            <a:r>
              <a:rPr lang="es-MX">
                <a:cs typeface="Segoe UI"/>
              </a:rPr>
              <a:t>Ejercicio Personalizar la configuración del proyecto y del editor</a:t>
            </a:r>
            <a:endParaRPr lang="es-MX">
              <a:ea typeface="+mn-lt"/>
              <a:cs typeface="Segoe UI"/>
            </a:endParaRPr>
          </a:p>
          <a:p>
            <a:pPr lvl="1" indent="-227330">
              <a:spcBef>
                <a:spcPts val="400"/>
              </a:spcBef>
              <a:spcAft>
                <a:spcPts val="0"/>
              </a:spcAft>
              <a:buFont typeface="Wingdings,Sans-Serif" panose="05000000000000000000" pitchFamily="2" charset="2"/>
              <a:buChar char=""/>
            </a:pPr>
            <a:r>
              <a:rPr lang="es-MX">
                <a:cs typeface="Segoe UI"/>
              </a:rPr>
              <a:t>Añadir software a un contenedor existente</a:t>
            </a:r>
            <a:endParaRPr lang="es-MX">
              <a:ea typeface="+mn-lt"/>
              <a:cs typeface="+mn-lt"/>
            </a:endParaRPr>
          </a:p>
          <a:p>
            <a:pPr lvl="1" indent="-227330">
              <a:spcBef>
                <a:spcPts val="400"/>
              </a:spcBef>
              <a:spcAft>
                <a:spcPts val="0"/>
              </a:spcAft>
              <a:buFont typeface="Wingdings,Sans-Serif" panose="05000000000000000000" pitchFamily="2" charset="2"/>
              <a:buChar char=""/>
            </a:pPr>
            <a:r>
              <a:rPr lang="es-MX">
                <a:cs typeface="Segoe UI"/>
              </a:rPr>
              <a:t>Ejercicio – Añadir software a un contenedor existente</a:t>
            </a:r>
            <a:endParaRPr lang="es-MX">
              <a:ea typeface="+mn-lt"/>
              <a:cs typeface="+mn-lt"/>
            </a:endParaRPr>
          </a:p>
          <a:p>
            <a:pPr lvl="1" indent="-227330">
              <a:spcBef>
                <a:spcPts val="400"/>
              </a:spcBef>
              <a:spcAft>
                <a:spcPts val="0"/>
              </a:spcAft>
              <a:buFont typeface="Wingdings,Sans-Serif" panose="05000000000000000000" pitchFamily="2" charset="2"/>
              <a:buChar char=""/>
            </a:pPr>
            <a:r>
              <a:rPr lang="es-MX">
                <a:cs typeface="Segoe UI"/>
              </a:rPr>
              <a:t>Prueba de conocimientos</a:t>
            </a:r>
            <a:endParaRPr lang="es-MX">
              <a:ea typeface="+mn-lt"/>
              <a:cs typeface="+mn-lt"/>
            </a:endParaRPr>
          </a:p>
          <a:p>
            <a:pPr lvl="1" indent="-227330">
              <a:spcBef>
                <a:spcPts val="400"/>
              </a:spcBef>
              <a:spcAft>
                <a:spcPts val="0"/>
              </a:spcAft>
              <a:buFont typeface="Wingdings,Sans-Serif" panose="05000000000000000000" pitchFamily="2" charset="2"/>
              <a:buChar char=""/>
            </a:pPr>
            <a:r>
              <a:rPr lang="es-MX">
                <a:cs typeface="Segoe UI"/>
              </a:rPr>
              <a:t>Resumen</a:t>
            </a:r>
            <a:endParaRPr lang="es-MX">
              <a:ea typeface="+mn-lt"/>
              <a:cs typeface="+mn-lt"/>
            </a:endParaRPr>
          </a:p>
          <a:p>
            <a:pPr marL="0" indent="0">
              <a:spcBef>
                <a:spcPts val="400"/>
              </a:spcBef>
              <a:spcAft>
                <a:spcPts val="0"/>
              </a:spcAft>
              <a:buNone/>
            </a:pPr>
            <a:endParaRPr lang="es-MX">
              <a:ea typeface="+mn-lt"/>
              <a:cs typeface="+mn-lt"/>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a:cs typeface="Segoe UI Semibold"/>
              </a:rPr>
              <a:t>Introducción</a:t>
            </a:r>
            <a:endParaRPr lang="en-US">
              <a:ea typeface="+mj-lt"/>
              <a:cs typeface="+mj-lt"/>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a:lstStyle>
            <a:lvl1pPr>
              <a:defRPr>
                <a:solidFill>
                  <a:schemeClr val="tx1"/>
                </a:solidFill>
              </a:defRPr>
            </a:lvl1pPr>
          </a:lstStyle>
          <a:p>
            <a:r>
              <a:rPr lang="es-MX">
                <a:cs typeface="Segoe UI Semibold"/>
              </a:rPr>
              <a:t>Introducción</a:t>
            </a:r>
            <a:endParaRPr lang="es-MX">
              <a:ea typeface="+mj-lt"/>
              <a:cs typeface="+mj-lt"/>
            </a:endParaRPr>
          </a:p>
        </p:txBody>
      </p:sp>
      <p:sp>
        <p:nvSpPr>
          <p:cNvPr id="3" name="Subtitle"/>
          <p:cNvSpPr>
            <a:spLocks noGrp="1"/>
          </p:cNvSpPr>
          <p:nvPr>
            <p:ph sz="quarter" idx="10"/>
          </p:nvPr>
        </p:nvSpPr>
        <p:spPr>
          <a:xfrm>
            <a:off x="584200" y="1435100"/>
            <a:ext cx="11018838" cy="861774"/>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cs typeface="Segoe UI"/>
              </a:rPr>
              <a:t>Puedes utilizar la extensión de Visual Studio </a:t>
            </a:r>
            <a:r>
              <a:rPr lang="es-MX" err="1">
                <a:cs typeface="Segoe UI"/>
              </a:rPr>
              <a:t>Code</a:t>
            </a:r>
            <a:r>
              <a:rPr lang="es-MX">
                <a:cs typeface="Segoe UI"/>
              </a:rPr>
              <a:t>, Remote – </a:t>
            </a:r>
            <a:r>
              <a:rPr lang="es-MX" err="1">
                <a:cs typeface="Segoe UI"/>
              </a:rPr>
              <a:t>Containers</a:t>
            </a:r>
            <a:r>
              <a:rPr lang="es-MX">
                <a:cs typeface="Segoe UI"/>
              </a:rPr>
              <a:t>, para desarrollar dentro de un contenedor Docker </a:t>
            </a:r>
            <a:endParaRPr lang="en-US">
              <a:ea typeface="+mn-lt"/>
              <a:cs typeface="+mn-lt"/>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a:cs typeface="Segoe UI Semibold"/>
              </a:rPr>
              <a:t>Ejercicio</a:t>
            </a:r>
            <a:endParaRPr lang="en-US"/>
          </a:p>
        </p:txBody>
      </p:sp>
      <p:sp>
        <p:nvSpPr>
          <p:cNvPr id="3" name="Subtitle"/>
          <p:cNvSpPr>
            <a:spLocks noGrp="1"/>
          </p:cNvSpPr>
          <p:nvPr>
            <p:ph type="body" sz="quarter" idx="12" hasCustomPrompt="1"/>
          </p:nvPr>
        </p:nvSpPr>
        <p:spPr>
          <a:xfrm>
            <a:off x="585216" y="3977319"/>
            <a:ext cx="6882384" cy="677108"/>
          </a:xfrm>
        </p:spPr>
        <p:txBody>
          <a:bodyPr vert="horz" wrap="square" lIns="0" tIns="0" rIns="0" bIns="0" rtlCol="0" anchor="t">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rPr lang="es-MX">
                <a:cs typeface="Segoe UI"/>
              </a:rPr>
              <a:t>Preparar el proyecto</a:t>
            </a:r>
            <a:endParaRPr lang="en-US">
              <a:ea typeface="+mn-lt"/>
              <a:cs typeface="+mn-lt"/>
            </a:endParaRPr>
          </a:p>
          <a:p>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a:lstStyle>
            <a:lvl1pPr>
              <a:defRPr>
                <a:solidFill>
                  <a:schemeClr val="tx1"/>
                </a:solidFill>
              </a:defRPr>
            </a:lvl1pPr>
          </a:lstStyle>
          <a:p>
            <a:r>
              <a:rPr lang="es-MX">
                <a:cs typeface="Segoe UI Semibold"/>
              </a:rPr>
              <a:t>Prepara el proyecto</a:t>
            </a:r>
            <a:endParaRPr lang="en-US">
              <a:ea typeface="+mj-lt"/>
              <a:cs typeface="+mj-lt"/>
            </a:endParaRPr>
          </a:p>
        </p:txBody>
      </p:sp>
      <p:sp>
        <p:nvSpPr>
          <p:cNvPr id="3" name="Subtitle"/>
          <p:cNvSpPr>
            <a:spLocks noGrp="1"/>
          </p:cNvSpPr>
          <p:nvPr>
            <p:ph sz="quarter" idx="10"/>
          </p:nvPr>
        </p:nvSpPr>
        <p:spPr>
          <a:xfrm>
            <a:off x="584200" y="1435100"/>
            <a:ext cx="11018838" cy="861774"/>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cs typeface="Segoe UI"/>
              </a:rPr>
              <a:t>Trabajarás con un proyecto de Python que muestra un tablero de productos</a:t>
            </a:r>
            <a:endParaRPr lang="en-US">
              <a:ea typeface="+mn-lt"/>
              <a:cs typeface="+mn-lt"/>
            </a:endParaRPr>
          </a:p>
        </p:txBody>
      </p:sp>
      <p:sp>
        <p:nvSpPr>
          <p:cNvPr id="4" name="New shape"/>
          <p:cNvSpPr/>
          <p:nvPr/>
        </p:nvSpPr>
        <p:spPr>
          <a:xfrm>
            <a:off x="609600" y="2329888"/>
            <a:ext cx="10972800" cy="1508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spAutoFit/>
          </a:bodyPr>
          <a:lstStyle/>
          <a:p>
            <a:pPr marL="1270000" lvl="1" indent="-365125">
              <a:spcBef>
                <a:spcPts val="360"/>
              </a:spcBef>
              <a:spcAft>
                <a:spcPts val="360"/>
              </a:spcAft>
              <a:buFont typeface="Symbol,Sans-Serif"/>
              <a:buChar char=""/>
            </a:pPr>
            <a:endParaRPr lang="en-US" sz="1800">
              <a:solidFill>
                <a:srgbClr val="000000"/>
              </a:solidFill>
              <a:cs typeface="Arial"/>
            </a:endParaRPr>
          </a:p>
          <a:p>
            <a:pPr marL="1270000" lvl="1" indent="-365125">
              <a:spcBef>
                <a:spcPts val="360"/>
              </a:spcBef>
              <a:spcAft>
                <a:spcPts val="360"/>
              </a:spcAft>
              <a:buFont typeface="Symbol,Sans-Serif"/>
              <a:buChar char=""/>
            </a:pPr>
            <a:r>
              <a:rPr lang="es-MX">
                <a:solidFill>
                  <a:srgbClr val="000000"/>
                </a:solidFill>
                <a:cs typeface="Segoe UI"/>
              </a:rPr>
              <a:t>Clona el proyecto de ejemplo</a:t>
            </a:r>
            <a:endParaRPr lang="es-MX">
              <a:ea typeface="+mn-lt"/>
              <a:cs typeface="+mn-lt"/>
            </a:endParaRPr>
          </a:p>
          <a:p>
            <a:pPr marL="1270000" lvl="1" indent="-365125">
              <a:spcBef>
                <a:spcPts val="360"/>
              </a:spcBef>
              <a:spcAft>
                <a:spcPts val="360"/>
              </a:spcAft>
              <a:buFont typeface="Symbol,Sans-Serif"/>
              <a:buChar char=""/>
            </a:pPr>
            <a:r>
              <a:rPr lang="es-MX">
                <a:solidFill>
                  <a:srgbClr val="000000"/>
                </a:solidFill>
                <a:cs typeface="Segoe UI"/>
              </a:rPr>
              <a:t>Instala la extensión </a:t>
            </a:r>
            <a:r>
              <a:rPr lang="es-MX" sz="1800">
                <a:solidFill>
                  <a:srgbClr val="000000"/>
                </a:solidFill>
                <a:cs typeface="Segoe UI"/>
              </a:rPr>
              <a:t>Remote -</a:t>
            </a:r>
            <a:r>
              <a:rPr lang="es-MX">
                <a:solidFill>
                  <a:srgbClr val="000000"/>
                </a:solidFill>
                <a:cs typeface="Segoe UI"/>
              </a:rPr>
              <a:t> </a:t>
            </a:r>
            <a:r>
              <a:rPr lang="es-MX" sz="1800" err="1">
                <a:solidFill>
                  <a:srgbClr val="000000"/>
                </a:solidFill>
                <a:cs typeface="Segoe UI"/>
              </a:rPr>
              <a:t>Containers</a:t>
            </a:r>
            <a:endParaRPr lang="es-MX" sz="1800" err="1">
              <a:ea typeface="+mn-lt"/>
              <a:cs typeface="Segoe UI"/>
            </a:endParaRPr>
          </a:p>
          <a:p>
            <a:pPr marL="1270000" lvl="1" indent="-365125">
              <a:spcBef>
                <a:spcPts val="360"/>
              </a:spcBef>
              <a:spcAft>
                <a:spcPts val="360"/>
              </a:spcAft>
              <a:buFont typeface="Symbol,Sans-Serif"/>
              <a:buChar char=""/>
            </a:pPr>
            <a:r>
              <a:rPr lang="es-MX">
                <a:solidFill>
                  <a:srgbClr val="000000"/>
                </a:solidFill>
                <a:cs typeface="Segoe UI"/>
              </a:rPr>
              <a:t>Únicamente </a:t>
            </a:r>
            <a:r>
              <a:rPr lang="es-MX" sz="1800">
                <a:solidFill>
                  <a:srgbClr val="000000"/>
                </a:solidFill>
                <a:cs typeface="Segoe UI"/>
              </a:rPr>
              <a:t>Windows : </a:t>
            </a:r>
            <a:r>
              <a:rPr lang="es-MX">
                <a:solidFill>
                  <a:srgbClr val="000000"/>
                </a:solidFill>
                <a:cs typeface="Segoe UI"/>
              </a:rPr>
              <a:t>Configurar </a:t>
            </a:r>
            <a:r>
              <a:rPr lang="es-MX" sz="1800">
                <a:solidFill>
                  <a:srgbClr val="000000"/>
                </a:solidFill>
                <a:cs typeface="Segoe UI"/>
              </a:rPr>
              <a:t>Docker</a:t>
            </a:r>
            <a:endParaRPr lang="es-MX">
              <a:ea typeface="+mn-lt"/>
              <a:cs typeface="Segoe UI"/>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40</Slides>
  <Notes>39</Notes>
  <HiddenSlides>0</HiddenSlides>
  <ScaleCrop>false</ScaleCrop>
  <HeadingPairs>
    <vt:vector size="4" baseType="variant">
      <vt:variant>
        <vt:lpstr>Theme</vt:lpstr>
      </vt:variant>
      <vt:variant>
        <vt:i4>4</vt:i4>
      </vt:variant>
      <vt:variant>
        <vt:lpstr>Slide Titles</vt:lpstr>
      </vt:variant>
      <vt:variant>
        <vt:i4>40</vt:i4>
      </vt:variant>
    </vt:vector>
  </HeadingPairs>
  <TitlesOfParts>
    <vt:vector size="44" baseType="lpstr">
      <vt:lpstr>Office Theme</vt:lpstr>
      <vt:lpstr>Microsoft_Learn_White_Template</vt:lpstr>
      <vt:lpstr> Microsoft_Learn_Light_Gray_Template</vt:lpstr>
      <vt:lpstr> Microsoft_Learn_Black_Template</vt:lpstr>
      <vt:lpstr>PowerPoint Presentation</vt:lpstr>
      <vt:lpstr>Usa un contenedor de Docker como un entorno de desarrollo con VS Code</vt:lpstr>
      <vt:lpstr>Requisitos</vt:lpstr>
      <vt:lpstr>Objetivos de aprendizaje</vt:lpstr>
      <vt:lpstr>Agenda</vt:lpstr>
      <vt:lpstr>Introducción</vt:lpstr>
      <vt:lpstr>Introducción</vt:lpstr>
      <vt:lpstr>Ejercicio</vt:lpstr>
      <vt:lpstr>Prepara el proyecto</vt:lpstr>
      <vt:lpstr>Utiliza la extensión Remote –Containers en Visual Studio Code</vt:lpstr>
      <vt:lpstr>Usa la extensión Remote – Containers en Visual Studio Code </vt:lpstr>
      <vt:lpstr>La extensión Remote - Containers</vt:lpstr>
      <vt:lpstr>¿Como funciona esta extension?</vt:lpstr>
      <vt:lpstr>Ejercicio</vt:lpstr>
      <vt:lpstr>Añade un contenedor de desarrollo a un proyecto existente</vt:lpstr>
      <vt:lpstr>Personalizar las configuraciones del proyecto y del editor</vt:lpstr>
      <vt:lpstr>Personaliza las configuraciones del proyecto y del editor</vt:lpstr>
      <vt:lpstr>Una mirada más cercana a devcontainer.json</vt:lpstr>
      <vt:lpstr>Configuración de compilación</vt:lpstr>
      <vt:lpstr>Configuración</vt:lpstr>
      <vt:lpstr>Configuración del proyecto </vt:lpstr>
      <vt:lpstr>Ejercicio</vt:lpstr>
      <vt:lpstr>Personalizar las configuraciones del proyecto y del editor</vt:lpstr>
      <vt:lpstr>Añade software a un contenedor existente</vt:lpstr>
      <vt:lpstr>Añade software a un contenedor existente</vt:lpstr>
      <vt:lpstr>Introducción a instalar software adicional </vt:lpstr>
      <vt:lpstr>Métodos para instalar software</vt:lpstr>
      <vt:lpstr>Instalación de software por medio de Dockerfile</vt:lpstr>
      <vt:lpstr>Ejercicio</vt:lpstr>
      <vt:lpstr>Añadir software a un contenedor existente</vt:lpstr>
      <vt:lpstr>Prueba de conocimientos</vt:lpstr>
      <vt:lpstr>Pregunta 1</vt:lpstr>
      <vt:lpstr>Pregunta 1</vt:lpstr>
      <vt:lpstr>Pregunta 2 </vt:lpstr>
      <vt:lpstr>Pregunta 2</vt:lpstr>
      <vt:lpstr>Pregunta 3</vt:lpstr>
      <vt:lpstr>Pregunta 3</vt:lpstr>
      <vt:lpstr>Resumen</vt:lpstr>
      <vt:lpstr>Resumen</vt:lpstr>
      <vt:lpstr>¡Aprende más!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2</cp:revision>
  <cp:lastPrinted>2022-02-02T23:53:10Z</cp:lastPrinted>
  <dcterms:created xsi:type="dcterms:W3CDTF">2022-02-02T23:53:10Z</dcterms:created>
  <dcterms:modified xsi:type="dcterms:W3CDTF">2022-09-07T19:44:34Z</dcterms:modified>
</cp:coreProperties>
</file>