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4" r:id="rId3"/>
    <p:sldId id="257" r:id="rId4"/>
    <p:sldId id="261" r:id="rId5"/>
    <p:sldId id="262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de Song" initials="WS" lastIdx="1" clrIdx="0">
    <p:extLst>
      <p:ext uri="{19B8F6BF-5375-455C-9EA6-DF929625EA0E}">
        <p15:presenceInfo xmlns:p15="http://schemas.microsoft.com/office/powerpoint/2012/main" userId="8584450944a88d4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3620-A8AB-4EB7-9433-EF4BB41D1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679025-4044-43E0-ABDD-5CB481400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6E90A-DCB6-41F0-8DF9-79C65BF26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D68C-DFD4-4636-8297-A0B78AC9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40F379-A84B-4206-840A-8A44AD511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085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659EC-8157-4BFC-A627-C1B9E0287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EB19C5-64EB-465C-BD90-56DBF9D72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E3AAF-E623-474E-AE94-78AC2CB6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16D34-F8A6-4A6C-AB6C-D3CE8EA3E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A6B0-34B4-4304-9053-A6A40F42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3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67D6E-560C-428F-B2E6-95E2C92E93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F6977-5181-4FA9-ACBF-71FDF5D4D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96E87-9E4A-47F3-BBEC-E85D3564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94D82-EE2E-49C7-BF29-1D07A7A1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9CB79-0CB7-4EE8-A5D1-063A28A3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06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03566-D53F-472A-B371-15C713517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B64EF-2A20-4431-A17E-F492CE29D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28566-F9E4-40AD-8395-A36F4A703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BF3C4-05BB-4388-91C9-606A991BB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E763C-A284-4DE2-ACE1-7E3A9379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555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00EEE-1A2E-4438-8CE5-6720E7BF4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7CD4E9-DECB-4E05-A10F-4C57DB710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D9811-8915-409A-936B-DB948FA00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A0A74-7C9E-4458-ACFD-FA877B5BA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0BF05-3966-4B2F-934A-5EA24BFD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5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4B44-FE8C-4D9A-A885-A54D0962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3B6F-749E-4A1B-A398-B5DA345069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0B2E41-15BF-4EE6-BE50-E95F2BD9F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6DFFED-93AB-4977-AED4-40C8F2DE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F27DC-B029-453E-9985-AEA11B1A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F2FB2-33FB-4C5C-9E12-104003C57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8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FFB6C-EB22-46CC-837F-98EF75870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A3071-1B20-49CF-9BBA-8029FDA40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18A0B-345F-4DF0-87D9-096A8B637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D8DCEA-546E-451D-A91A-675E2745B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2D836-1CFC-414F-A7C5-839E48F85B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D2E3B-9142-4CCF-9016-CE251243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C84E39-C846-4FA3-9071-E77CE9655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C27993-D1C8-48D4-86CA-3D151602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7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5E1B1-CDF9-43A4-91D3-F1C03464F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ACF5E-1851-4DCA-A481-A448DA2B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43A0C4-E4EB-43D4-B73E-6769C3B52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05CE7-F62C-4CA6-AA7B-EA1C2E4D4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205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81E41-B030-4E2F-9795-10FC0248A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5412F4-D0A0-4DFE-B1DA-794CDF853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A5036-E0AC-4E47-975E-3BEA982D1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0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86676-C0B3-4383-846A-9B246FF2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3C6A1-0E8E-4FCD-A33C-B7132183D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4E0B4-D34A-49BF-8352-90756EA073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8079-4BFD-4CD0-B6FB-1F756D550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68A627-386A-4A07-92D4-002287FF1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2F8B3-BCFF-42A5-ACFF-26935A7C3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643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C7EA-4D9F-4BEE-B9DE-19905FA5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E8CEC1-1BB1-4FDC-B338-353C27421E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47313-84EA-41F4-B514-ECA1C35E3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9DFA5-490C-4B6D-9E0A-AB9FCCE96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B7E111-2ABA-4CC3-8D09-305F8D861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4DE14-8E9B-4D2A-A11B-32D3DBFD1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335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FAE9A7-2707-4E29-A52A-F788EEDD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D6D7B-12A1-4967-B906-3A0BB462EA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DA40D-8F0F-46F7-8F8E-BEF2E5C36C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EAEBE-D73E-42DB-BEEC-0E1D1642DD0E}" type="datetimeFigureOut">
              <a:rPr lang="en-US" smtClean="0"/>
              <a:t>11/18/2019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60C38-364E-403F-A83D-3E1808DF06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A6B90-9D77-4AF2-8200-D6CFD0A7EF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CA564-4347-41F5-8847-C2B797C18C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57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D959F47-F202-43CD-B3B6-6704BA88824D}"/>
              </a:ext>
            </a:extLst>
          </p:cNvPr>
          <p:cNvSpPr/>
          <p:nvPr/>
        </p:nvSpPr>
        <p:spPr>
          <a:xfrm>
            <a:off x="3971366" y="1255058"/>
            <a:ext cx="3424516" cy="4061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DWH</a:t>
            </a:r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1E0E785-BAD1-4289-91E6-825C872DC9F1}"/>
              </a:ext>
            </a:extLst>
          </p:cNvPr>
          <p:cNvSpPr/>
          <p:nvPr/>
        </p:nvSpPr>
        <p:spPr>
          <a:xfrm>
            <a:off x="4818529" y="313765"/>
            <a:ext cx="1604682" cy="6131858"/>
          </a:xfrm>
          <a:prstGeom prst="up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4AE1817F-F1E1-4DD7-ADEF-397A5374836B}"/>
              </a:ext>
            </a:extLst>
          </p:cNvPr>
          <p:cNvSpPr/>
          <p:nvPr/>
        </p:nvSpPr>
        <p:spPr>
          <a:xfrm>
            <a:off x="4580964" y="1524000"/>
            <a:ext cx="2079812" cy="86957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Mart</a:t>
            </a:r>
          </a:p>
        </p:txBody>
      </p:sp>
      <p:sp>
        <p:nvSpPr>
          <p:cNvPr id="3" name="Flowchart: Magnetic Disk 2">
            <a:extLst>
              <a:ext uri="{FF2B5EF4-FFF2-40B4-BE49-F238E27FC236}">
                <a16:creationId xmlns:a16="http://schemas.microsoft.com/office/drawing/2014/main" id="{4AC1B8D9-384F-4115-AE4C-3744FEAC8389}"/>
              </a:ext>
            </a:extLst>
          </p:cNvPr>
          <p:cNvSpPr/>
          <p:nvPr/>
        </p:nvSpPr>
        <p:spPr>
          <a:xfrm>
            <a:off x="4580964" y="2814918"/>
            <a:ext cx="2079812" cy="86957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</a:t>
            </a:r>
          </a:p>
        </p:txBody>
      </p:sp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6EC357EB-9480-4F09-B584-D0AC3BEB966E}"/>
              </a:ext>
            </a:extLst>
          </p:cNvPr>
          <p:cNvSpPr/>
          <p:nvPr/>
        </p:nvSpPr>
        <p:spPr>
          <a:xfrm>
            <a:off x="4580964" y="4074460"/>
            <a:ext cx="2079812" cy="869577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751CD-07CD-45EF-8694-051006473B69}"/>
              </a:ext>
            </a:extLst>
          </p:cNvPr>
          <p:cNvSpPr/>
          <p:nvPr/>
        </p:nvSpPr>
        <p:spPr>
          <a:xfrm>
            <a:off x="3971365" y="412377"/>
            <a:ext cx="3424517" cy="60063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Reporting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11234C-D9F8-436F-86C4-B6626A8B5145}"/>
              </a:ext>
            </a:extLst>
          </p:cNvPr>
          <p:cNvSpPr/>
          <p:nvPr/>
        </p:nvSpPr>
        <p:spPr>
          <a:xfrm>
            <a:off x="3971365" y="5567083"/>
            <a:ext cx="3424517" cy="60063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323E8C-1D16-480C-A897-D2DA6A8FBBE9}"/>
              </a:ext>
            </a:extLst>
          </p:cNvPr>
          <p:cNvSpPr txBox="1"/>
          <p:nvPr/>
        </p:nvSpPr>
        <p:spPr>
          <a:xfrm>
            <a:off x="7592343" y="6445623"/>
            <a:ext cx="410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https://github.com/microsoftbi/PSA-Generator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A85AA4-3546-4188-B79F-C10DFC423859}"/>
              </a:ext>
            </a:extLst>
          </p:cNvPr>
          <p:cNvSpPr/>
          <p:nvPr/>
        </p:nvSpPr>
        <p:spPr>
          <a:xfrm>
            <a:off x="3193137" y="1255058"/>
            <a:ext cx="582708" cy="406101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dirty="0"/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1699105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Insert only DWH.</a:t>
            </a:r>
          </a:p>
          <a:p>
            <a:pPr lvl="1"/>
            <a:r>
              <a:rPr lang="en-US" dirty="0"/>
              <a:t>Time stamp: LOAD_DTS</a:t>
            </a:r>
          </a:p>
          <a:p>
            <a:pPr lvl="1"/>
            <a:r>
              <a:rPr lang="en-US" dirty="0"/>
              <a:t>Updated data from source, insert new one directly.</a:t>
            </a:r>
          </a:p>
          <a:p>
            <a:pPr lvl="1"/>
            <a:r>
              <a:rPr lang="en-US" dirty="0"/>
              <a:t>Indicator will be added, I for insert, U for update and D for delete.</a:t>
            </a:r>
          </a:p>
          <a:p>
            <a:pPr lvl="1"/>
            <a:r>
              <a:rPr lang="en-US" dirty="0"/>
              <a:t>Calculate period information by LOAD_DTS.</a:t>
            </a:r>
          </a:p>
          <a:p>
            <a:r>
              <a:rPr lang="en-US" dirty="0"/>
              <a:t>Updateable DWH.(Merge)</a:t>
            </a:r>
          </a:p>
          <a:p>
            <a:pPr lvl="1"/>
            <a:r>
              <a:rPr lang="en-US" dirty="0"/>
              <a:t>Time stamp: LOAD_DTS, LOAD_END_DTS, IS_CURRENT</a:t>
            </a:r>
          </a:p>
          <a:p>
            <a:pPr lvl="1"/>
            <a:r>
              <a:rPr lang="en-US" dirty="0"/>
              <a:t>Updated data from source, insert new one, then </a:t>
            </a:r>
            <a:r>
              <a:rPr lang="en-US" dirty="0">
                <a:solidFill>
                  <a:srgbClr val="FF0000"/>
                </a:solidFill>
              </a:rPr>
              <a:t>update old record LOAD_END_DTS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performance purpose, IS_CURRENT in </a:t>
            </a:r>
            <a:r>
              <a:rPr lang="en-US" dirty="0">
                <a:solidFill>
                  <a:srgbClr val="FF0000"/>
                </a:solidFill>
              </a:rPr>
              <a:t>old record will also set to 0</a:t>
            </a:r>
            <a:r>
              <a:rPr lang="en-US" dirty="0"/>
              <a:t>, then new record set to 1.</a:t>
            </a:r>
          </a:p>
          <a:p>
            <a:pPr lvl="1"/>
            <a:r>
              <a:rPr lang="en-US" dirty="0"/>
              <a:t>Get period information directly.</a:t>
            </a:r>
          </a:p>
        </p:txBody>
      </p:sp>
    </p:spTree>
    <p:extLst>
      <p:ext uri="{BB962C8B-B14F-4D97-AF65-F5344CB8AC3E}">
        <p14:creationId xmlns:p14="http://schemas.microsoft.com/office/powerpoint/2010/main" val="2905360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4936F03C-C5E7-4D93-8D47-1ABCA1B98C08}"/>
              </a:ext>
            </a:extLst>
          </p:cNvPr>
          <p:cNvSpPr/>
          <p:nvPr/>
        </p:nvSpPr>
        <p:spPr>
          <a:xfrm>
            <a:off x="163034" y="1066065"/>
            <a:ext cx="11760025" cy="271462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PSA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0F1358D-31EA-4F29-8D91-56EBDB2AD214}"/>
              </a:ext>
            </a:extLst>
          </p:cNvPr>
          <p:cNvSpPr/>
          <p:nvPr/>
        </p:nvSpPr>
        <p:spPr>
          <a:xfrm>
            <a:off x="350376" y="2043953"/>
            <a:ext cx="2017059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Landing zone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7B4958-E920-4E36-B8B4-8C4560EFC34A}"/>
              </a:ext>
            </a:extLst>
          </p:cNvPr>
          <p:cNvSpPr/>
          <p:nvPr/>
        </p:nvSpPr>
        <p:spPr>
          <a:xfrm>
            <a:off x="4957482" y="2043953"/>
            <a:ext cx="2017059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1E71002-B5B7-44BD-AE2A-3E5C85A058FD}"/>
              </a:ext>
            </a:extLst>
          </p:cNvPr>
          <p:cNvSpPr/>
          <p:nvPr/>
        </p:nvSpPr>
        <p:spPr>
          <a:xfrm>
            <a:off x="9564588" y="2043953"/>
            <a:ext cx="2017059" cy="582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Historical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96B3C8-3C3D-4F01-A0EF-EC20B16CAABB}"/>
              </a:ext>
            </a:extLst>
          </p:cNvPr>
          <p:cNvSpPr txBox="1"/>
          <p:nvPr/>
        </p:nvSpPr>
        <p:spPr>
          <a:xfrm>
            <a:off x="350376" y="3044252"/>
            <a:ext cx="17218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 to 1 from source table.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BFA36B-4CC7-4FA3-9116-71E0C85AFF3F}"/>
              </a:ext>
            </a:extLst>
          </p:cNvPr>
          <p:cNvSpPr txBox="1"/>
          <p:nvPr/>
        </p:nvSpPr>
        <p:spPr>
          <a:xfrm>
            <a:off x="4050984" y="2986308"/>
            <a:ext cx="8675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Insert time</a:t>
            </a:r>
          </a:p>
          <a:p>
            <a:r>
              <a:rPr lang="en-US" sz="1200" u="sng" dirty="0"/>
              <a:t>Hash diff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AF1062-F1F9-4397-9AE2-86DE19A969E4}"/>
              </a:ext>
            </a:extLst>
          </p:cNvPr>
          <p:cNvSpPr txBox="1"/>
          <p:nvPr/>
        </p:nvSpPr>
        <p:spPr>
          <a:xfrm>
            <a:off x="8805023" y="2918011"/>
            <a:ext cx="8243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Valid from</a:t>
            </a:r>
          </a:p>
          <a:p>
            <a:r>
              <a:rPr lang="en-US" sz="1200" u="sng" dirty="0"/>
              <a:t>Valid to</a:t>
            </a:r>
          </a:p>
          <a:p>
            <a:r>
              <a:rPr lang="en-US" sz="1200" u="sng" dirty="0"/>
              <a:t>Is current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F7034E-D6F9-4185-85FA-402EBB3175EC}"/>
              </a:ext>
            </a:extLst>
          </p:cNvPr>
          <p:cNvCxnSpPr>
            <a:stCxn id="2" idx="3"/>
            <a:endCxn id="3" idx="1"/>
          </p:cNvCxnSpPr>
          <p:nvPr/>
        </p:nvCxnSpPr>
        <p:spPr>
          <a:xfrm>
            <a:off x="2367435" y="2335306"/>
            <a:ext cx="259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834F0E-5899-4151-A359-37E34F09D1EA}"/>
              </a:ext>
            </a:extLst>
          </p:cNvPr>
          <p:cNvCxnSpPr>
            <a:stCxn id="3" idx="3"/>
            <a:endCxn id="4" idx="1"/>
          </p:cNvCxnSpPr>
          <p:nvPr/>
        </p:nvCxnSpPr>
        <p:spPr>
          <a:xfrm>
            <a:off x="6974541" y="2335306"/>
            <a:ext cx="25900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2E0B804-FF0B-44B0-9458-7FC3F12695B6}"/>
              </a:ext>
            </a:extLst>
          </p:cNvPr>
          <p:cNvSpPr txBox="1"/>
          <p:nvPr/>
        </p:nvSpPr>
        <p:spPr>
          <a:xfrm>
            <a:off x="187871" y="233082"/>
            <a:ext cx="68042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PSA(Persistent Staging Area) data flow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6D17166-FCFD-46E7-8057-E9D8170999BD}"/>
              </a:ext>
            </a:extLst>
          </p:cNvPr>
          <p:cNvSpPr txBox="1"/>
          <p:nvPr/>
        </p:nvSpPr>
        <p:spPr>
          <a:xfrm>
            <a:off x="717176" y="5531223"/>
            <a:ext cx="32596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Assumptions:</a:t>
            </a:r>
          </a:p>
          <a:p>
            <a:pPr marL="285750" indent="-285750">
              <a:buFontTx/>
              <a:buChar char="-"/>
            </a:pPr>
            <a:r>
              <a:rPr lang="en-US" sz="1600" dirty="0"/>
              <a:t>Data load from source is full load.</a:t>
            </a:r>
          </a:p>
          <a:p>
            <a:pPr marL="285750" indent="-285750">
              <a:buFontTx/>
              <a:buChar char="-"/>
            </a:pPr>
            <a:endParaRPr lang="en-US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AC8742-7082-4317-BD53-E95FEBBB6A52}"/>
              </a:ext>
            </a:extLst>
          </p:cNvPr>
          <p:cNvSpPr txBox="1"/>
          <p:nvPr/>
        </p:nvSpPr>
        <p:spPr>
          <a:xfrm>
            <a:off x="1017118" y="1391915"/>
            <a:ext cx="545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XXX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3A372C-99E9-47FF-A843-83EF7F9C9E3D}"/>
              </a:ext>
            </a:extLst>
          </p:cNvPr>
          <p:cNvSpPr txBox="1"/>
          <p:nvPr/>
        </p:nvSpPr>
        <p:spPr>
          <a:xfrm>
            <a:off x="5167777" y="1391915"/>
            <a:ext cx="101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XXX_STG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261356-9FCE-4ACB-8771-7BBA77C4EC87}"/>
              </a:ext>
            </a:extLst>
          </p:cNvPr>
          <p:cNvSpPr txBox="1"/>
          <p:nvPr/>
        </p:nvSpPr>
        <p:spPr>
          <a:xfrm>
            <a:off x="9564588" y="1383269"/>
            <a:ext cx="1455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USP_XXX_HIS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4F1DC07-1F64-435B-BD29-553E0400A701}"/>
              </a:ext>
            </a:extLst>
          </p:cNvPr>
          <p:cNvSpPr/>
          <p:nvPr/>
        </p:nvSpPr>
        <p:spPr>
          <a:xfrm>
            <a:off x="2776849" y="2115671"/>
            <a:ext cx="1626277" cy="4527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USP_XXX_STG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8D8ACA69-03F6-4ED8-895E-DDEA6A9EB7F6}"/>
              </a:ext>
            </a:extLst>
          </p:cNvPr>
          <p:cNvSpPr/>
          <p:nvPr/>
        </p:nvSpPr>
        <p:spPr>
          <a:xfrm>
            <a:off x="7456426" y="2115671"/>
            <a:ext cx="1626277" cy="452718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USP_XXX_HIS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35FA720-E7F6-487C-8639-3632E6765E72}"/>
              </a:ext>
            </a:extLst>
          </p:cNvPr>
          <p:cNvSpPr/>
          <p:nvPr/>
        </p:nvSpPr>
        <p:spPr>
          <a:xfrm>
            <a:off x="163034" y="4073408"/>
            <a:ext cx="11760025" cy="57997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META</a:t>
            </a:r>
          </a:p>
        </p:txBody>
      </p:sp>
    </p:spTree>
    <p:extLst>
      <p:ext uri="{BB962C8B-B14F-4D97-AF65-F5344CB8AC3E}">
        <p14:creationId xmlns:p14="http://schemas.microsoft.com/office/powerpoint/2010/main" val="2679266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FC34693-D55D-4A12-896E-7B2FE2177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5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8676AB-707B-459F-89B0-60186F4EA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1C9F0F-1445-4A79-94CF-E0FB03B60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99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2164F0-AAFF-427A-B9AF-FC4508D03E0D}"/>
              </a:ext>
            </a:extLst>
          </p:cNvPr>
          <p:cNvSpPr txBox="1"/>
          <p:nvPr/>
        </p:nvSpPr>
        <p:spPr>
          <a:xfrm>
            <a:off x="187871" y="233082"/>
            <a:ext cx="43602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META data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5D6D41-35A2-42E0-9911-A9325F31DABC}"/>
              </a:ext>
            </a:extLst>
          </p:cNvPr>
          <p:cNvSpPr txBox="1"/>
          <p:nvPr/>
        </p:nvSpPr>
        <p:spPr>
          <a:xfrm>
            <a:off x="636494" y="1425388"/>
            <a:ext cx="833394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Including:</a:t>
            </a:r>
          </a:p>
          <a:p>
            <a:pPr marL="285750" indent="-285750">
              <a:buFontTx/>
              <a:buChar char="-"/>
            </a:pPr>
            <a:r>
              <a:rPr lang="en-US" dirty="0"/>
              <a:t>Source table schema.</a:t>
            </a:r>
          </a:p>
          <a:p>
            <a:pPr marL="285750" indent="-285750">
              <a:buFontTx/>
              <a:buChar char="-"/>
            </a:pPr>
            <a:r>
              <a:rPr lang="en-US" dirty="0"/>
              <a:t>BK, business key, used for generate hash key.</a:t>
            </a:r>
          </a:p>
          <a:p>
            <a:pPr marL="285750" indent="-285750">
              <a:buFontTx/>
              <a:buChar char="-"/>
            </a:pPr>
            <a:r>
              <a:rPr lang="en-US" dirty="0"/>
              <a:t>PK, Primary key.</a:t>
            </a:r>
          </a:p>
          <a:p>
            <a:pPr marL="285750" indent="-285750">
              <a:buFontTx/>
              <a:buChar char="-"/>
            </a:pPr>
            <a:r>
              <a:rPr lang="en-US" dirty="0"/>
              <a:t>DI, Descriptive information, used for generate hash diff.</a:t>
            </a:r>
          </a:p>
          <a:p>
            <a:pPr marL="285750" indent="-285750">
              <a:buFontTx/>
              <a:buChar char="-"/>
            </a:pPr>
            <a:r>
              <a:rPr lang="en-US" dirty="0"/>
              <a:t>DVID, data vault reference ID, map to which table in Data Vault model.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Need a logic to check, about: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configed</a:t>
            </a:r>
            <a:r>
              <a:rPr lang="en-US" dirty="0"/>
              <a:t> as SAT table, if BK is included.</a:t>
            </a:r>
          </a:p>
          <a:p>
            <a:pPr marL="1200150" lvl="2" indent="-285750">
              <a:buFontTx/>
              <a:buChar char="-"/>
            </a:pPr>
            <a:r>
              <a:rPr lang="en-US" dirty="0"/>
              <a:t>If </a:t>
            </a:r>
            <a:r>
              <a:rPr lang="en-US" dirty="0" err="1"/>
              <a:t>configed</a:t>
            </a:r>
            <a:r>
              <a:rPr lang="en-US" dirty="0"/>
              <a:t> as HUB table, if BK is included, and should no DI fields </a:t>
            </a:r>
            <a:r>
              <a:rPr lang="en-US" dirty="0" err="1"/>
              <a:t>configed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7802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A6A82-AA78-4AE8-9D74-D20519FFE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FA246-A3A0-409B-907F-23B280432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HUB and SAT tables with META data approach.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43A8D-4BBF-4B9B-88FB-BC824339A0F1}"/>
              </a:ext>
            </a:extLst>
          </p:cNvPr>
          <p:cNvSpPr txBox="1"/>
          <p:nvPr/>
        </p:nvSpPr>
        <p:spPr>
          <a:xfrm>
            <a:off x="1595922" y="5846544"/>
            <a:ext cx="90001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https://github.com/microsoftbi/PSA-Generator</a:t>
            </a:r>
          </a:p>
        </p:txBody>
      </p:sp>
    </p:spTree>
    <p:extLst>
      <p:ext uri="{BB962C8B-B14F-4D97-AF65-F5344CB8AC3E}">
        <p14:creationId xmlns:p14="http://schemas.microsoft.com/office/powerpoint/2010/main" val="246482375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2933</TotalTime>
  <Words>299</Words>
  <Application>Microsoft Office PowerPoint</Application>
  <PresentationFormat>Widescreen</PresentationFormat>
  <Paragraphs>51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think-cell Slide</vt:lpstr>
      <vt:lpstr>PowerPoint Presentation</vt:lpstr>
      <vt:lpstr>Difference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Wade Song</dc:creator>
  <cp:lastModifiedBy>Wade Song</cp:lastModifiedBy>
  <cp:revision>29</cp:revision>
  <dcterms:created xsi:type="dcterms:W3CDTF">2019-10-27T11:01:50Z</dcterms:created>
  <dcterms:modified xsi:type="dcterms:W3CDTF">2019-11-18T09:14:57Z</dcterms:modified>
</cp:coreProperties>
</file>