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1719" r:id="rId5"/>
    <p:sldId id="263" r:id="rId6"/>
    <p:sldId id="1695" r:id="rId7"/>
    <p:sldId id="1698" r:id="rId8"/>
    <p:sldId id="1699" r:id="rId9"/>
    <p:sldId id="1700" r:id="rId10"/>
    <p:sldId id="1691" r:id="rId11"/>
    <p:sldId id="1677" r:id="rId12"/>
    <p:sldId id="1701" r:id="rId13"/>
    <p:sldId id="1702" r:id="rId14"/>
    <p:sldId id="1703" r:id="rId15"/>
    <p:sldId id="1704" r:id="rId16"/>
    <p:sldId id="1705" r:id="rId17"/>
    <p:sldId id="1706" r:id="rId18"/>
    <p:sldId id="1707" r:id="rId19"/>
    <p:sldId id="265" r:id="rId20"/>
    <p:sldId id="1718" r:id="rId21"/>
    <p:sldId id="1720" r:id="rId22"/>
    <p:sldId id="1721" r:id="rId23"/>
    <p:sldId id="1708" r:id="rId24"/>
    <p:sldId id="1709" r:id="rId25"/>
    <p:sldId id="1710" r:id="rId26"/>
    <p:sldId id="1711" r:id="rId27"/>
    <p:sldId id="1712" r:id="rId28"/>
    <p:sldId id="1713" r:id="rId29"/>
    <p:sldId id="1714" r:id="rId30"/>
    <p:sldId id="1715" r:id="rId31"/>
    <p:sldId id="1722" r:id="rId32"/>
    <p:sldId id="1723" r:id="rId33"/>
    <p:sldId id="266" r:id="rId34"/>
    <p:sldId id="267" r:id="rId35"/>
    <p:sldId id="268" r:id="rId36"/>
    <p:sldId id="269" r:id="rId37"/>
    <p:sldId id="270" r:id="rId38"/>
    <p:sldId id="1724" r:id="rId39"/>
    <p:sldId id="1725" r:id="rId40"/>
    <p:sldId id="172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9"/>
          </p14:sldIdLst>
        </p14:section>
        <p14:section name="01" id="{7A6E1FA3-73F6-9B46-9D23-6014A12C7B63}">
          <p14:sldIdLst>
            <p14:sldId id="263"/>
            <p14:sldId id="1695"/>
            <p14:sldId id="1698"/>
            <p14:sldId id="1699"/>
            <p14:sldId id="1700"/>
            <p14:sldId id="1691"/>
            <p14:sldId id="1677"/>
            <p14:sldId id="1701"/>
            <p14:sldId id="1702"/>
            <p14:sldId id="1703"/>
            <p14:sldId id="1704"/>
            <p14:sldId id="1705"/>
            <p14:sldId id="1706"/>
            <p14:sldId id="1707"/>
            <p14:sldId id="265"/>
          </p14:sldIdLst>
        </p14:section>
        <p14:section name="02" id="{06BA9130-A3D4-1541-844E-AE54B83BC9F9}">
          <p14:sldIdLst>
            <p14:sldId id="1718"/>
            <p14:sldId id="1720"/>
            <p14:sldId id="1721"/>
            <p14:sldId id="1708"/>
            <p14:sldId id="1709"/>
            <p14:sldId id="1710"/>
            <p14:sldId id="1711"/>
            <p14:sldId id="1712"/>
            <p14:sldId id="1713"/>
            <p14:sldId id="1714"/>
            <p14:sldId id="1715"/>
            <p14:sldId id="1722"/>
          </p14:sldIdLst>
        </p14:section>
        <p14:section name="03" id="{08D75E0A-316C-314B-99B4-BE5FDFD5883D}">
          <p14:sldIdLst>
            <p14:sldId id="1723"/>
            <p14:sldId id="266"/>
            <p14:sldId id="267"/>
            <p14:sldId id="268"/>
            <p14:sldId id="269"/>
            <p14:sldId id="270"/>
            <p14:sldId id="1724"/>
            <p14:sldId id="1725"/>
          </p14:sldIdLst>
        </p14:section>
        <p14:section name="outro" id="{6198F652-4601-3843-84BB-C726B55262B1}">
          <p14:sldIdLst>
            <p14:sldId id="17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874"/>
    <p:restoredTop sz="96327"/>
  </p:normalViewPr>
  <p:slideViewPr>
    <p:cSldViewPr snapToGrid="0" snapToObjects="1">
      <p:cViewPr varScale="1">
        <p:scale>
          <a:sx n="128" d="100"/>
          <a:sy n="128" d="100"/>
        </p:scale>
        <p:origin x="200" y="19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5/26/21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5/26/21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you’ll learn how to get lists and individual files from OneDrive with Microsoft Graph. Microsoft Graph can be used to get a list of files, or download an individual file using its unique ID or with a relative path to the file in a SharePoint site.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5666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the currently signed in user's OneDrive using the https://graph.microsoft.com/v1.0/me/drive endpoint. This endpoint will return details about the user's OneDrive including the date it was created, last modified, quota information and what type of OneDrive it is: OneDrive for Business (`business`) or OneDrive Consumer (`personal`).</a:t>
            </a:r>
          </a:p>
          <a:p>
            <a:endParaRPr lang="en-US" dirty="0"/>
          </a:p>
          <a:p>
            <a:r>
              <a:rPr lang="en-US" dirty="0"/>
              <a:t>To view the contents of the user's OneDrive, use the https://</a:t>
            </a:r>
            <a:r>
              <a:rPr lang="en-US" dirty="0" err="1"/>
              <a:t>graph.microsoft.com</a:t>
            </a:r>
            <a:r>
              <a:rPr lang="en-US" dirty="0"/>
              <a:t>/v1.0/me/drive/root endpoint. This endpoint will return the root folder of the OneDrive account and include a `folder` property that contains the number of folders and files at the root of the OneDrive account. To view the contents of the folder, use the `/children` endpoint. You can also access a specific folder.</a:t>
            </a:r>
          </a:p>
          <a:p>
            <a:endParaRPr lang="en-US" dirty="0"/>
          </a:p>
          <a:p>
            <a:r>
              <a:rPr lang="en-US" dirty="0"/>
              <a:t>Developers can use one of the many Microsoft Graph SDKs to access a user's OneDrive account.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01727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current signed-in user's root OneDrive folder with the Microsoft Graph SDK, you would use the following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6331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also enables the signed-in user to access another user's OneDrive, provided they have been granted access to it, using the https://</a:t>
            </a:r>
            <a:r>
              <a:rPr lang="en-US" dirty="0" err="1"/>
              <a:t>graph.microsoft.com</a:t>
            </a:r>
            <a:r>
              <a:rPr lang="en-US" dirty="0"/>
              <a:t>/v1.0/users/{user-id}/drive endpoint.</a:t>
            </a:r>
          </a:p>
          <a:p>
            <a:endParaRPr lang="en-US" dirty="0"/>
          </a:p>
          <a:p>
            <a:r>
              <a:rPr lang="en-US" dirty="0"/>
              <a:t>Microsoft Graph can also access OneDrive accounts for more than just users. For instance, you can access a group's OneDrive account using the https://</a:t>
            </a:r>
            <a:r>
              <a:rPr lang="en-US" dirty="0" err="1"/>
              <a:t>graph.microsoft.com</a:t>
            </a:r>
            <a:r>
              <a:rPr lang="en-US" dirty="0"/>
              <a:t>/v1.0/groups/{group-id}/drive endpoint and a SharePoint site's default document library using the https://</a:t>
            </a:r>
            <a:r>
              <a:rPr lang="en-US" dirty="0" err="1"/>
              <a:t>graph.microsoft.com</a:t>
            </a:r>
            <a:r>
              <a:rPr lang="en-US" dirty="0"/>
              <a:t>/v1.0/sites/{site-id}/drive endpoint.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9325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order to perform OneDrive operations, you'll need one of the following permissions. The specific permission required will depend on the operation you want to perform.</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For example, if you're creating, editing or deleting Drives or </a:t>
            </a:r>
            <a:r>
              <a:rPr lang="en-US" sz="900" b="0" kern="1200" dirty="0" err="1">
                <a:solidFill>
                  <a:schemeClr val="tx1"/>
                </a:solidFill>
                <a:effectLst/>
                <a:latin typeface="Segoe UI Light" pitchFamily="34" charset="0"/>
                <a:ea typeface="+mn-ea"/>
                <a:cs typeface="+mn-cs"/>
              </a:rPr>
              <a:t>DriveItems</a:t>
            </a:r>
            <a:r>
              <a:rPr lang="en-US" sz="900" b="0" kern="1200" dirty="0">
                <a:solidFill>
                  <a:schemeClr val="tx1"/>
                </a:solidFill>
                <a:effectLst/>
                <a:latin typeface="Segoe UI Light" pitchFamily="34" charset="0"/>
                <a:ea typeface="+mn-ea"/>
                <a:cs typeface="+mn-cs"/>
              </a:rPr>
              <a:t>, one of the write permissions is required. Some permissions can be granted by a user while others must be granted to the app by an administrator: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Delegated permissions (granted by users)</a:t>
            </a:r>
          </a:p>
          <a:p>
            <a:pPr marL="171450" indent="-171450">
              <a:buFont typeface="Arial" panose="020B0604020202020204" pitchFamily="34" charset="0"/>
              <a:buChar char="•"/>
            </a:pPr>
            <a:r>
              <a:rPr lang="en-US" sz="900" b="0" kern="1200" dirty="0" err="1">
                <a:solidFill>
                  <a:schemeClr val="tx1"/>
                </a:solidFill>
                <a:effectLst/>
                <a:latin typeface="Segoe UI Light" pitchFamily="34" charset="0"/>
                <a:ea typeface="+mn-ea"/>
                <a:cs typeface="+mn-cs"/>
              </a:rPr>
              <a:t>Files.Read</a:t>
            </a:r>
            <a:endParaRPr lang="en-US" sz="900"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kern="1200" dirty="0" err="1">
                <a:solidFill>
                  <a:schemeClr val="tx1"/>
                </a:solidFill>
                <a:effectLst/>
                <a:latin typeface="Segoe UI Light" pitchFamily="34" charset="0"/>
                <a:ea typeface="+mn-ea"/>
                <a:cs typeface="+mn-cs"/>
              </a:rPr>
              <a:t>Files.Read.All</a:t>
            </a:r>
            <a:endParaRPr lang="en-US" sz="900"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kern="1200" dirty="0" err="1">
                <a:solidFill>
                  <a:schemeClr val="tx1"/>
                </a:solidFill>
                <a:effectLst/>
                <a:latin typeface="Segoe UI Light" pitchFamily="34" charset="0"/>
                <a:ea typeface="+mn-ea"/>
                <a:cs typeface="+mn-cs"/>
              </a:rPr>
              <a:t>Files.ReadWrite</a:t>
            </a:r>
            <a:endParaRPr lang="en-US" sz="900"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kern="1200" dirty="0" err="1">
                <a:solidFill>
                  <a:schemeClr val="tx1"/>
                </a:solidFill>
                <a:effectLst/>
                <a:latin typeface="Segoe UI Light" pitchFamily="34" charset="0"/>
                <a:ea typeface="+mn-ea"/>
                <a:cs typeface="+mn-cs"/>
              </a:rPr>
              <a:t>Files.ReadWrite.All</a:t>
            </a:r>
            <a:endParaRPr lang="en-US" sz="900"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Application permissions (granted by administrators)</a:t>
            </a:r>
          </a:p>
          <a:p>
            <a:pPr marL="171450" indent="-171450">
              <a:buFont typeface="Arial" panose="020B0604020202020204" pitchFamily="34" charset="0"/>
              <a:buChar char="•"/>
            </a:pPr>
            <a:r>
              <a:rPr lang="en-US" sz="900" b="0" kern="1200" dirty="0" err="1">
                <a:solidFill>
                  <a:schemeClr val="tx1"/>
                </a:solidFill>
                <a:effectLst/>
                <a:latin typeface="Segoe UI Light" pitchFamily="34" charset="0"/>
                <a:ea typeface="+mn-ea"/>
                <a:cs typeface="+mn-cs"/>
              </a:rPr>
              <a:t>Files.Read.All</a:t>
            </a:r>
            <a:r>
              <a:rPr lang="en-US" sz="900" b="0" kern="1200" dirty="0">
                <a:solidFill>
                  <a:schemeClr val="tx1"/>
                </a:solidFill>
                <a:effectLst/>
                <a:latin typeface="Segoe UI Light" pitchFamily="34" charset="0"/>
                <a:ea typeface="+mn-ea"/>
                <a:cs typeface="+mn-cs"/>
              </a:rPr>
              <a:t> (for SharePoint site collections)</a:t>
            </a:r>
          </a:p>
          <a:p>
            <a:pPr marL="171450" indent="-171450">
              <a:buFont typeface="Arial" panose="020B0604020202020204" pitchFamily="34" charset="0"/>
              <a:buChar char="•"/>
            </a:pPr>
            <a:r>
              <a:rPr lang="en-US" sz="900" b="0" kern="1200" dirty="0" err="1">
                <a:solidFill>
                  <a:schemeClr val="tx1"/>
                </a:solidFill>
                <a:effectLst/>
                <a:latin typeface="Segoe UI Light" pitchFamily="34" charset="0"/>
                <a:ea typeface="+mn-ea"/>
                <a:cs typeface="+mn-cs"/>
              </a:rPr>
              <a:t>Files.ReadWrite.All</a:t>
            </a:r>
            <a:r>
              <a:rPr lang="en-US" sz="900" b="0" kern="1200" dirty="0">
                <a:solidFill>
                  <a:schemeClr val="tx1"/>
                </a:solidFill>
                <a:effectLst/>
                <a:latin typeface="Segoe UI Light" pitchFamily="34" charset="0"/>
                <a:ea typeface="+mn-ea"/>
                <a:cs typeface="+mn-cs"/>
              </a:rPr>
              <a:t> (for SharePoint site collections)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2017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DriveItem</a:t>
            </a:r>
            <a:r>
              <a:rPr lang="en-US" dirty="0"/>
              <a:t>` resource has a property `content` that can be used to get access to the files. Only `</a:t>
            </a:r>
            <a:r>
              <a:rPr lang="en-US" dirty="0" err="1"/>
              <a:t>DriveItem`s</a:t>
            </a:r>
            <a:r>
              <a:rPr lang="en-US" dirty="0"/>
              <a:t> with the `file` property can be downloaded.</a:t>
            </a:r>
          </a:p>
          <a:p>
            <a:endParaRPr lang="en-US" dirty="0"/>
          </a:p>
          <a:p>
            <a:r>
              <a:rPr lang="en-US" dirty="0"/>
              <a:t>The `content` property returns the primary stream of the file. For example, to download a specific file using the Microsoft Graph .NET SDK, you would use the following code: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51110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56665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supports uploading files up to 4 MB in size using a simple HTTP PUT request. To upload a file, submit an HTTP PUT to the collection where the new file should be created. The request URL must include the name of the file to create and end with the `content` endpoint.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5725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request must include the HTTP request header `Content-Type` with a value that matches the type of file being uploaded. The contents of the file should be included in body of the request.</a:t>
            </a:r>
          </a:p>
          <a:p>
            <a:endParaRPr lang="en-US" dirty="0"/>
          </a:p>
          <a:p>
            <a:r>
              <a:rPr lang="en-US" dirty="0"/>
              <a:t>For example, to upload a text file to the currently signed-in user's root OneDrive account, use the following HTTP request</a:t>
            </a:r>
          </a:p>
          <a:p>
            <a:endParaRPr lang="en-US" dirty="0"/>
          </a:p>
          <a:p>
            <a:r>
              <a:rPr lang="en-US" dirty="0"/>
              <a:t>To update or replace an existing file, submit an HTTP PUT to the location of the existing file using the file's Id in OneDrive: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6862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the Microsoft Graph .NET SDK to perform the same action. Assuming a file named **</a:t>
            </a:r>
            <a:r>
              <a:rPr lang="en-US" dirty="0" err="1"/>
              <a:t>myNewSmallFile.txt</a:t>
            </a:r>
            <a:r>
              <a:rPr lang="en-US" dirty="0"/>
              <a:t>** is present in the current folder, use the following code to upload the file to the currently signed-in user's root OneDrive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8268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5/26/21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also supports uploading files larger than 4 MB up to the maximum file size supported by OneDrive.</a:t>
            </a:r>
          </a:p>
          <a:p>
            <a:endParaRPr lang="en-US" dirty="0"/>
          </a:p>
          <a:p>
            <a:r>
              <a:rPr lang="en-US" dirty="0"/>
              <a:t>The support for large files also enables developers to resume a transfer in scenarios where the upload was interrupted or paused. Uploading a large file involves creating an upload session followed by uploading bytes to the session.</a:t>
            </a:r>
          </a:p>
          <a:p>
            <a:endParaRPr lang="en-US" dirty="0"/>
          </a:p>
          <a:p>
            <a:r>
              <a:rPr lang="en-US" dirty="0"/>
              <a:t>As the upload session uploads the file, it reports back on the progress allowing developers to provide feedback to the user uploading the file.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73280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To upload a large file, start by creating a new upload session:</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This will return the upload session that contains the URL to upload the file and when the temporary upload location will expire:</a:t>
            </a:r>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As long as the expiration date has not passed, you can resume the upload session when it's an interrupted or paused upload.</a:t>
            </a:r>
          </a:p>
          <a:p>
            <a:br>
              <a:rPr lang="en-US" sz="900" b="0" kern="1200" dirty="0">
                <a:solidFill>
                  <a:schemeClr val="tx1"/>
                </a:solidFill>
                <a:effectLst/>
                <a:latin typeface="Segoe UI Light" pitchFamily="34" charset="0"/>
                <a:ea typeface="+mn-ea"/>
                <a:cs typeface="+mn-cs"/>
              </a:rPr>
            </a:br>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91800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Once you've the upload session, you can then upload bytes to the temporary file in OneDrive. In this example, you're uploading the first 25 bytes for a 128-byte file</a:t>
            </a:r>
          </a:p>
          <a:p>
            <a:endParaRPr lang="en-US" dirty="0"/>
          </a:p>
          <a:p>
            <a:r>
              <a:rPr lang="en-US" sz="900" b="0" kern="1200" dirty="0">
                <a:solidFill>
                  <a:schemeClr val="tx1"/>
                </a:solidFill>
                <a:effectLst/>
                <a:latin typeface="Segoe UI Light" pitchFamily="34" charset="0"/>
                <a:ea typeface="+mn-ea"/>
                <a:cs typeface="+mn-cs"/>
              </a:rPr>
              <a:t>The `Content-Range` specifies which chunk you are uploading and the total size of the file. The total size of the file should not change between upload sessions. If it does, the upload session will fail. The previous request will yield the following response that will again state the expiration time and the next expected range for the file.</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When the last range of a file is received by the upload session, it will return an `HTTP 201 Created` or `HTTP 200 OK` response and include the `</a:t>
            </a:r>
            <a:r>
              <a:rPr lang="en-US" sz="900" b="0" kern="1200" dirty="0" err="1">
                <a:solidFill>
                  <a:schemeClr val="tx1"/>
                </a:solidFill>
                <a:effectLst/>
                <a:latin typeface="Segoe UI Light" pitchFamily="34" charset="0"/>
                <a:ea typeface="+mn-ea"/>
                <a:cs typeface="+mn-cs"/>
              </a:rPr>
              <a:t>DriveItem</a:t>
            </a:r>
            <a:r>
              <a:rPr lang="en-US" sz="900" b="0" kern="1200" dirty="0">
                <a:solidFill>
                  <a:schemeClr val="tx1"/>
                </a:solidFill>
                <a:effectLst/>
                <a:latin typeface="Segoe UI Light" pitchFamily="34" charset="0"/>
                <a:ea typeface="+mn-ea"/>
                <a:cs typeface="+mn-cs"/>
              </a:rPr>
              <a:t>` representing the completed file.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12276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Upload sessions can be resumed in scenarios where the session was interrupted or paused. To resume an upload session, first determine the missing range by submitting an HTTP GET to the upload session.</a:t>
            </a:r>
          </a:p>
          <a:p>
            <a:endParaRPr lang="en-US" dirty="0"/>
          </a:p>
          <a:p>
            <a:r>
              <a:rPr lang="en-US" dirty="0"/>
              <a:t>This will return the same type of response returned when a range is uploaded. Use the response to determine the next part of the file to upload.</a:t>
            </a:r>
          </a:p>
          <a:p>
            <a:endParaRPr lang="en-US" dirty="0"/>
          </a:p>
          <a:p>
            <a:r>
              <a:rPr lang="en-US" sz="900" b="0" kern="1200" dirty="0">
                <a:solidFill>
                  <a:schemeClr val="tx1"/>
                </a:solidFill>
                <a:effectLst/>
                <a:latin typeface="Segoe UI Light" pitchFamily="34" charset="0"/>
                <a:ea typeface="+mn-ea"/>
                <a:cs typeface="+mn-cs"/>
              </a:rPr>
              <a:t>To cancel an upload session, simply submit an HTTP DELETE request to the upload session endpoint as follows.</a:t>
            </a:r>
          </a:p>
          <a:p>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7570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code uploads a large file to the currently signed-in user's OneDrive root folder using the Microsoft Graph .NET SDK: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01725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68553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order to upload files to OneDrive, you'll need one of the following permissions. The specific permission required will depend on the operation you want to perform.</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Delegated permissions (granted by users)</a:t>
            </a: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Files.ReadWrite</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Files.ReadWrite.All</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Sites.ReadWrite.All</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Application permissions (granted by administrators)</a:t>
            </a: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Files.ReadWrite.All</a:t>
            </a:r>
            <a:r>
              <a:rPr lang="en-US" sz="900" b="0" kern="1200" dirty="0">
                <a:solidFill>
                  <a:schemeClr val="tx1"/>
                </a:solidFill>
                <a:effectLst/>
                <a:latin typeface="Segoe UI Light" pitchFamily="34" charset="0"/>
                <a:ea typeface="+mn-ea"/>
                <a:cs typeface="+mn-cs"/>
              </a:rPr>
              <a:t> (for SharePoint site collections)</a:t>
            </a: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Sites.ReadWrite.All</a:t>
            </a:r>
            <a:r>
              <a:rPr lang="en-US" sz="900" b="0" kern="1200" dirty="0">
                <a:solidFill>
                  <a:schemeClr val="tx1"/>
                </a:solidFill>
                <a:effectLst/>
                <a:latin typeface="Segoe UI Light" pitchFamily="34" charset="0"/>
                <a:ea typeface="+mn-ea"/>
                <a:cs typeface="+mn-cs"/>
              </a:rPr>
              <a:t> (for SharePoint site collections)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691059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656665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Insights are relationships calculated using advanced analytics and machine learning techniques. Using Microsoft Graph, you can identify OneDrive documents trending around users.</a:t>
            </a:r>
          </a:p>
          <a:p>
            <a:endParaRPr lang="en-US" dirty="0"/>
          </a:p>
          <a:p>
            <a:r>
              <a:rPr lang="en-US" dirty="0"/>
              <a:t>Insights are returned by the following APIs:</a:t>
            </a:r>
          </a:p>
          <a:p>
            <a:endParaRPr lang="en-US" dirty="0"/>
          </a:p>
          <a:p>
            <a:r>
              <a:rPr lang="en-US" dirty="0"/>
              <a:t>- **Trending**: The `trending` endpoint returns documents from OneDrive and from SharePoint sites trending around a user.</a:t>
            </a:r>
          </a:p>
          <a:p>
            <a:r>
              <a:rPr lang="en-US" dirty="0"/>
              <a:t>- **Used**: The `used` endpoint returns documents viewed and modified by a user. Includes documents the user used in OneDrive for Business, SharePoint, opened as email attachments, and as link attachments from sources like Box, </a:t>
            </a:r>
            <a:r>
              <a:rPr lang="en-US" dirty="0" err="1"/>
              <a:t>DropBox</a:t>
            </a:r>
            <a:r>
              <a:rPr lang="en-US" dirty="0"/>
              <a:t> and Google Drive.</a:t>
            </a:r>
          </a:p>
          <a:p>
            <a:r>
              <a:rPr lang="en-US" dirty="0"/>
              <a:t>- **Shared**: The `shared` endpoint returns documents shared with a user. Documents can be shared as email attachments or as OneDrive for Business links sent in emails.</a:t>
            </a:r>
          </a:p>
          <a:p>
            <a:endParaRPr lang="en-US" dirty="0"/>
          </a:p>
          <a:p>
            <a:r>
              <a:rPr lang="en-US" dirty="0"/>
              <a:t>Each insight is returned with a `</a:t>
            </a:r>
            <a:r>
              <a:rPr lang="en-US" dirty="0" err="1"/>
              <a:t>resourceVisualization</a:t>
            </a:r>
            <a:r>
              <a:rPr lang="en-US" dirty="0"/>
              <a:t>` and `</a:t>
            </a:r>
            <a:r>
              <a:rPr lang="en-US" dirty="0" err="1"/>
              <a:t>resourceReference</a:t>
            </a:r>
            <a:r>
              <a:rPr lang="en-US" dirty="0"/>
              <a:t>` complex value type. The `</a:t>
            </a:r>
            <a:r>
              <a:rPr lang="en-US" dirty="0" err="1"/>
              <a:t>resourceVisualization</a:t>
            </a:r>
            <a:r>
              <a:rPr lang="en-US" dirty="0"/>
              <a:t>` contains properties such as `title` and `</a:t>
            </a:r>
            <a:r>
              <a:rPr lang="en-US" dirty="0" err="1"/>
              <a:t>previewImageUrl</a:t>
            </a:r>
            <a:r>
              <a:rPr lang="en-US" dirty="0"/>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6127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request will return a collection of documents, each with an assigned weight that can be used to rank relevance: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04456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obtain trending files around the currently signed-in user with the Microsoft Graph .NET SDK, use the following code: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91762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Calculated insight that includes a list of documents the user has modified. This insight returns the most relevant documents that a user viewed or accessed.</a:t>
            </a:r>
          </a:p>
          <a:p>
            <a:endParaRPr lang="en-US" dirty="0"/>
          </a:p>
          <a:p>
            <a:r>
              <a:rPr lang="en-US" dirty="0"/>
              <a:t>The documents returned include those found in OneDrive for Business and SharePoint sites.</a:t>
            </a:r>
          </a:p>
          <a:p>
            <a:endParaRPr lang="en-US" dirty="0"/>
          </a:p>
          <a:p>
            <a:r>
              <a:rPr lang="en-US" dirty="0"/>
              <a:t>To get a list of the documents recently modified or accessed by the current user, submit the following HTTP request to Microsoft Graph:</a:t>
            </a:r>
          </a:p>
          <a:p>
            <a:endParaRPr lang="en-US" dirty="0"/>
          </a:p>
          <a:p>
            <a:r>
              <a:rPr lang="en-US" dirty="0"/>
              <a:t>This request will return a similar response to the `trending` endpoint except each item returned doesn't include a weight and in the collection will include a `</a:t>
            </a:r>
            <a:r>
              <a:rPr lang="en-US" dirty="0" err="1"/>
              <a:t>lastused</a:t>
            </a:r>
            <a:r>
              <a:rPr lang="en-US" dirty="0"/>
              <a:t>` object with two properties:</a:t>
            </a:r>
          </a:p>
          <a:p>
            <a:endParaRPr lang="en-US" dirty="0"/>
          </a:p>
          <a:p>
            <a:r>
              <a:rPr lang="en-US" dirty="0"/>
              <a:t>- `</a:t>
            </a:r>
            <a:r>
              <a:rPr lang="en-US" dirty="0" err="1"/>
              <a:t>lastAccessedDateTime</a:t>
            </a:r>
            <a:r>
              <a:rPr lang="en-US" dirty="0"/>
              <a:t>`: The timestamp when the file was last accessed by the user.</a:t>
            </a:r>
          </a:p>
          <a:p>
            <a:r>
              <a:rPr lang="en-US" dirty="0"/>
              <a:t>- `</a:t>
            </a:r>
            <a:r>
              <a:rPr lang="en-US" dirty="0" err="1"/>
              <a:t>lastModifiedDateTime</a:t>
            </a:r>
            <a:r>
              <a:rPr lang="en-US" dirty="0"/>
              <a:t>`: The timestamp when the file was last modified by the user.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25482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obtain used files around the currently signed-in user with the Microsoft Graph .NET SDK, use the following code: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629669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order to access insights on files in OneDrive, you'll need one of the following permissions. The specific permission required will depend on the operation you want to perform.</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Delegated permissions (granted by users)</a:t>
            </a: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Sites.Read.All</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Application permissions (granted by administrators)</a:t>
            </a:r>
          </a:p>
          <a:p>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Sites.Read.All</a:t>
            </a: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880299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a:t>At its </a:t>
            </a:r>
            <a:r>
              <a:rPr lang="en-US" dirty="0"/>
              <a:t>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5/26/21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integrate with OneDrive file storage in the cloud?</a:t>
            </a:r>
          </a:p>
          <a:p>
            <a:endParaRPr lang="en-US" b="1" dirty="0"/>
          </a:p>
          <a:p>
            <a:r>
              <a:rPr lang="en-US" b="1" dirty="0"/>
              <a:t>Tap into billions of files</a:t>
            </a:r>
          </a:p>
          <a:p>
            <a:endParaRPr lang="en-US" dirty="0"/>
          </a:p>
          <a:p>
            <a:r>
              <a:rPr lang="en-US" dirty="0"/>
              <a:t>OneDrive users can access their files from any device, online or offline, and share files with people inside or outside their organization. OneDrive enables real-time coauthoring in familiar apps like Word, Excel, and PowerPoint. Files light up with rich thumbnails for hundreds of formats, video streaming, analytics, and more, powered by Microsoft Graph. Data in OneDrive is protected with advanced encryption, compliance, and security features that customers trust.</a:t>
            </a:r>
          </a:p>
          <a:p>
            <a:endParaRPr lang="en-US" dirty="0"/>
          </a:p>
          <a:p>
            <a:r>
              <a:rPr lang="en-US" b="1" dirty="0"/>
              <a:t>Store your app's files in a powerful cloud</a:t>
            </a:r>
          </a:p>
          <a:p>
            <a:endParaRPr lang="en-US" dirty="0"/>
          </a:p>
          <a:p>
            <a:r>
              <a:rPr lang="en-US" dirty="0"/>
              <a:t>When you store your files in OneDrive, your app can take advantage of the features of the Microsoft cloud and your users can access their files anywhere. Use the file picker SDK to quickly open, download, save, or share files stored in OneDrive from within your own app, using the same experience OneDrive users are familiar with. Get information about selected files directly from the picker SDK, or use Microsoft Graph APIs directly to interact more deeply with files. Use special folders to store files in well-known locations on OneDrive, like Documents and Camera Roll, or give your app its own personal folder.</a:t>
            </a:r>
          </a:p>
          <a:p>
            <a:endParaRPr lang="en-US" dirty="0"/>
          </a:p>
          <a:p>
            <a:r>
              <a:rPr lang="en-US" b="1" dirty="0"/>
              <a:t>Bring your app straight to users within OneDrive</a:t>
            </a:r>
          </a:p>
          <a:p>
            <a:endParaRPr lang="en-US" dirty="0"/>
          </a:p>
          <a:p>
            <a:r>
              <a:rPr lang="en-US" dirty="0"/>
              <a:t>OneDrive customers can use or launch your app directly from within OneDrive to open, edit, or preview files. Use OneDrive's file handler extensions to provide icons and previews for your own custom file extensions, add your app to the New button or even add your own custom actions to the menu bar to launch your app.</a:t>
            </a:r>
          </a:p>
          <a:p>
            <a:endParaRPr lang="en-US" dirty="0"/>
          </a:p>
          <a:p>
            <a:r>
              <a:rPr lang="en-US" b="1" dirty="0"/>
              <a:t>Work with content in formats your app understands</a:t>
            </a:r>
          </a:p>
          <a:p>
            <a:endParaRPr lang="en-US" dirty="0"/>
          </a:p>
          <a:p>
            <a:r>
              <a:rPr lang="en-US" dirty="0"/>
              <a:t>Your app can get file content in the format that is most convenient for you. Your app can display custom-sized thumbnails for hundreds of different file formats. You can download files in different formats, like PDF, DOCX and and others.</a:t>
            </a:r>
          </a:p>
          <a:p>
            <a:endParaRPr lang="en-US" dirty="0"/>
          </a:p>
          <a:p>
            <a:r>
              <a:rPr lang="en-US" b="1" dirty="0"/>
              <a:t>Work with file content and metadata without downloading the binary</a:t>
            </a:r>
          </a:p>
          <a:p>
            <a:endParaRPr lang="en-US" dirty="0"/>
          </a:p>
          <a:p>
            <a:r>
              <a:rPr lang="en-US" dirty="0"/>
              <a:t>With Microsoft Graph, you can access rich content through REST APIs without having to download the binary. Explore extracted metadata from photo, audio, and video files. Use the Excel API to work directly with the raw data stored in an Excel workbook. Use the Notes API to access the contents of OneNote notebooks.</a:t>
            </a:r>
          </a:p>
          <a:p>
            <a:endParaRPr lang="en-US" dirty="0"/>
          </a:p>
          <a:p>
            <a:r>
              <a:rPr lang="en-US" b="1" dirty="0"/>
              <a:t>React to file changes</a:t>
            </a:r>
          </a:p>
          <a:p>
            <a:endParaRPr lang="en-US" dirty="0"/>
          </a:p>
          <a:p>
            <a:r>
              <a:rPr lang="en-US" dirty="0"/>
              <a:t>With webhooks, your app can get notified when files change so you can quickly react. Use the delta API to see what changed since the last time your app synchronized with the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4415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the Microsoft Graph files-related resource endpoints.</a:t>
            </a:r>
          </a:p>
          <a:p>
            <a:endParaRPr lang="en-US" dirty="0"/>
          </a:p>
          <a:p>
            <a:r>
              <a:rPr lang="en-US" dirty="0"/>
              <a:t>- Drive: Represents a logical container of files, like a document library or a user's OneDrive.</a:t>
            </a:r>
          </a:p>
          <a:p>
            <a:r>
              <a:rPr lang="en-US" dirty="0"/>
              <a:t>- </a:t>
            </a:r>
            <a:r>
              <a:rPr lang="en-US" dirty="0" err="1"/>
              <a:t>DriveItem</a:t>
            </a:r>
            <a:r>
              <a:rPr lang="en-US" dirty="0"/>
              <a:t>: Represents an item within a drive, like a document, photo, video, or folder.</a:t>
            </a:r>
          </a:p>
          <a:p>
            <a:endParaRPr lang="en-US" dirty="0"/>
          </a:p>
          <a:p>
            <a:r>
              <a:rPr lang="en-US" dirty="0"/>
              <a:t>These two resources expose data in the following ways:</a:t>
            </a:r>
          </a:p>
          <a:p>
            <a:endParaRPr lang="en-US" dirty="0"/>
          </a:p>
          <a:p>
            <a:r>
              <a:rPr lang="en-US" dirty="0"/>
              <a:t>- *Properties*, such as `id` and `name`, expose simple values as strings, numbers, and Booleans.</a:t>
            </a:r>
          </a:p>
          <a:p>
            <a:r>
              <a:rPr lang="en-US" dirty="0"/>
              <a:t>- *Facets*, such as `file` and `photo`, expose complex values. The presence of facets like `file` or `folder` indicate behaviors and properties of the </a:t>
            </a:r>
            <a:r>
              <a:rPr lang="en-US" dirty="0" err="1"/>
              <a:t>DriveItem</a:t>
            </a:r>
            <a:r>
              <a:rPr lang="en-US" dirty="0"/>
              <a:t>.</a:t>
            </a:r>
          </a:p>
          <a:p>
            <a:r>
              <a:rPr lang="en-US" dirty="0"/>
              <a:t>- *References*, such as `children` and `thumbnails`, point to other resource collections.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3:56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328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77" r:id="rId15"/>
    <p:sldLayoutId id="2147483673" r:id="rId16"/>
    <p:sldLayoutId id="2147483674" r:id="rId17"/>
    <p:sldLayoutId id="2147483675" r:id="rId18"/>
    <p:sldLayoutId id="2147483676" r:id="rId19"/>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raph.microsoft.com/v1.0/me/driv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raph.microsoft.com/v1.0/users/%7buser-id%7d/driv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graph.microsoft.com/v1.0/sites/%7bsite-id%7d/drive" TargetMode="External"/><Relationship Id="rId4" Type="http://schemas.openxmlformats.org/officeDocument/2006/relationships/hyperlink" Target="https://graph.microsoft.com/v1.0/groups/%7bgroup-id%7d/driv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graph.microsoft.com/v1.0/me/insights/trendin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graph.microsoft/com/v1.0/me/insights/used"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E50F89-D8C4-894A-8789-D47CD731A903}"/>
              </a:ext>
            </a:extLst>
          </p:cNvPr>
          <p:cNvSpPr>
            <a:spLocks noGrp="1"/>
          </p:cNvSpPr>
          <p:nvPr>
            <p:ph type="ctrTitle"/>
          </p:nvPr>
        </p:nvSpPr>
        <p:spPr/>
        <p:txBody>
          <a:bodyPr/>
          <a:lstStyle/>
          <a:p>
            <a:r>
              <a:rPr lang="en-US" dirty="0"/>
              <a:t>Accessing Files with Microsoft Graph</a:t>
            </a:r>
          </a:p>
        </p:txBody>
      </p:sp>
      <p:sp>
        <p:nvSpPr>
          <p:cNvPr id="5" name="Subtitle 4">
            <a:extLst>
              <a:ext uri="{FF2B5EF4-FFF2-40B4-BE49-F238E27FC236}">
                <a16:creationId xmlns:a16="http://schemas.microsoft.com/office/drawing/2014/main" id="{8A9D49F6-6C91-4346-A810-5B7200C796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830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8059-1D39-1C44-A139-46A7D705A4DE}"/>
              </a:ext>
            </a:extLst>
          </p:cNvPr>
          <p:cNvSpPr>
            <a:spLocks noGrp="1"/>
          </p:cNvSpPr>
          <p:nvPr>
            <p:ph type="title"/>
          </p:nvPr>
        </p:nvSpPr>
        <p:spPr>
          <a:xfrm>
            <a:off x="838200" y="365125"/>
            <a:ext cx="10515600" cy="1325563"/>
          </a:xfrm>
        </p:spPr>
        <p:txBody>
          <a:bodyPr/>
          <a:lstStyle/>
          <a:p>
            <a:r>
              <a:rPr lang="en-US" dirty="0"/>
              <a:t>Microsoft Graph Files resource</a:t>
            </a:r>
          </a:p>
        </p:txBody>
      </p:sp>
      <p:sp>
        <p:nvSpPr>
          <p:cNvPr id="3" name="Text Placeholder 2">
            <a:extLst>
              <a:ext uri="{FF2B5EF4-FFF2-40B4-BE49-F238E27FC236}">
                <a16:creationId xmlns:a16="http://schemas.microsoft.com/office/drawing/2014/main" id="{DAD0AE94-8084-0A43-92A4-4084A9C462EC}"/>
              </a:ext>
            </a:extLst>
          </p:cNvPr>
          <p:cNvSpPr>
            <a:spLocks noGrp="1"/>
          </p:cNvSpPr>
          <p:nvPr>
            <p:ph idx="1"/>
          </p:nvPr>
        </p:nvSpPr>
        <p:spPr>
          <a:xfrm>
            <a:off x="838200" y="1825625"/>
            <a:ext cx="10515600" cy="4205243"/>
          </a:xfrm>
        </p:spPr>
        <p:txBody>
          <a:bodyPr>
            <a:normAutofit/>
          </a:bodyPr>
          <a:lstStyle/>
          <a:p>
            <a:r>
              <a:rPr lang="en-US" dirty="0"/>
              <a:t>Microsoft Graph exposes two resources when working with files:</a:t>
            </a:r>
          </a:p>
          <a:p>
            <a:pPr lvl="1"/>
            <a:r>
              <a:rPr lang="en-US" dirty="0"/>
              <a:t>Drive</a:t>
            </a:r>
          </a:p>
          <a:p>
            <a:pPr lvl="1"/>
            <a:r>
              <a:rPr lang="en-US" dirty="0" err="1"/>
              <a:t>DriveItem</a:t>
            </a:r>
            <a:endParaRPr lang="en-US" dirty="0"/>
          </a:p>
          <a:p>
            <a:endParaRPr lang="en-US" dirty="0"/>
          </a:p>
          <a:p>
            <a:r>
              <a:rPr lang="en-US" dirty="0"/>
              <a:t>Both objects expose data in the following ways:</a:t>
            </a:r>
          </a:p>
          <a:p>
            <a:pPr lvl="1"/>
            <a:r>
              <a:rPr lang="en-US" dirty="0"/>
              <a:t>Properties – id &amp; name</a:t>
            </a:r>
          </a:p>
          <a:p>
            <a:pPr lvl="1"/>
            <a:r>
              <a:rPr lang="en-US" dirty="0"/>
              <a:t>Facets – file &amp; photo</a:t>
            </a:r>
          </a:p>
          <a:p>
            <a:pPr lvl="1"/>
            <a:r>
              <a:rPr lang="en-US" dirty="0"/>
              <a:t>References – children &amp; thumbnails</a:t>
            </a:r>
          </a:p>
        </p:txBody>
      </p:sp>
    </p:spTree>
    <p:extLst>
      <p:ext uri="{BB962C8B-B14F-4D97-AF65-F5344CB8AC3E}">
        <p14:creationId xmlns:p14="http://schemas.microsoft.com/office/powerpoint/2010/main" val="207271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CD62-A884-024E-9D73-4B31139D1E81}"/>
              </a:ext>
            </a:extLst>
          </p:cNvPr>
          <p:cNvSpPr>
            <a:spLocks noGrp="1"/>
          </p:cNvSpPr>
          <p:nvPr>
            <p:ph type="title"/>
          </p:nvPr>
        </p:nvSpPr>
        <p:spPr>
          <a:xfrm>
            <a:off x="838200" y="365125"/>
            <a:ext cx="10515600" cy="1325563"/>
          </a:xfrm>
        </p:spPr>
        <p:txBody>
          <a:bodyPr/>
          <a:lstStyle/>
          <a:p>
            <a:r>
              <a:rPr lang="en-US" dirty="0"/>
              <a:t>Accessing a user’s OneDrive</a:t>
            </a:r>
          </a:p>
        </p:txBody>
      </p:sp>
      <p:sp>
        <p:nvSpPr>
          <p:cNvPr id="3" name="Text Placeholder 2">
            <a:extLst>
              <a:ext uri="{FF2B5EF4-FFF2-40B4-BE49-F238E27FC236}">
                <a16:creationId xmlns:a16="http://schemas.microsoft.com/office/drawing/2014/main" id="{83745544-B7E7-E348-8612-1053E2E9E085}"/>
              </a:ext>
            </a:extLst>
          </p:cNvPr>
          <p:cNvSpPr>
            <a:spLocks noGrp="1"/>
          </p:cNvSpPr>
          <p:nvPr>
            <p:ph idx="1"/>
          </p:nvPr>
        </p:nvSpPr>
        <p:spPr>
          <a:xfrm>
            <a:off x="838200" y="1825625"/>
            <a:ext cx="10515600" cy="4205243"/>
          </a:xfrm>
        </p:spPr>
        <p:txBody>
          <a:bodyPr>
            <a:normAutofit fontScale="77500" lnSpcReduction="20000"/>
          </a:bodyPr>
          <a:lstStyle/>
          <a:p>
            <a:r>
              <a:rPr lang="en-US" dirty="0"/>
              <a:t>Access the currently signed-in user’s OneDrive:</a:t>
            </a:r>
          </a:p>
          <a:p>
            <a:pPr lvl="1"/>
            <a:r>
              <a:rPr lang="en-US" dirty="0">
                <a:hlinkClick r:id="rId3"/>
              </a:rPr>
              <a:t>https://graph.microsoft.com/v1.0/me/drive</a:t>
            </a:r>
            <a:r>
              <a:rPr lang="en-US" dirty="0"/>
              <a:t> </a:t>
            </a:r>
          </a:p>
          <a:p>
            <a:endParaRPr lang="en-US" dirty="0"/>
          </a:p>
          <a:p>
            <a:r>
              <a:rPr lang="en-US" dirty="0"/>
              <a:t>Returns details about the user’s OneDrive account</a:t>
            </a:r>
          </a:p>
          <a:p>
            <a:r>
              <a:rPr lang="en-US" dirty="0"/>
              <a:t>OneDrive Consumer </a:t>
            </a:r>
            <a:r>
              <a:rPr lang="en-US" dirty="0">
                <a:latin typeface="Segoe UI Symbol" panose="020B0502040204020203" pitchFamily="34" charset="0"/>
                <a:ea typeface="Segoe UI Symbol" panose="020B0502040204020203" pitchFamily="34" charset="0"/>
              </a:rPr>
              <a:t>(</a:t>
            </a:r>
            <a:r>
              <a:rPr lang="en-US" dirty="0"/>
              <a:t>personal</a:t>
            </a:r>
            <a:r>
              <a:rPr lang="en-US" dirty="0">
                <a:latin typeface="Segoe UI Symbol" panose="020B0502040204020203" pitchFamily="34" charset="0"/>
                <a:ea typeface="Segoe UI Symbol" panose="020B0502040204020203" pitchFamily="34" charset="0"/>
              </a:rPr>
              <a:t>)</a:t>
            </a:r>
            <a:r>
              <a:rPr lang="en-US" dirty="0"/>
              <a:t>/OneDrive for Business </a:t>
            </a:r>
            <a:r>
              <a:rPr lang="en-US" dirty="0">
                <a:latin typeface="Segoe UI Symbol" panose="020B0502040204020203" pitchFamily="34" charset="0"/>
                <a:ea typeface="Segoe UI Symbol" panose="020B0502040204020203" pitchFamily="34" charset="0"/>
              </a:rPr>
              <a:t>(</a:t>
            </a:r>
            <a:r>
              <a:rPr lang="en-US" dirty="0"/>
              <a:t>business</a:t>
            </a:r>
            <a:r>
              <a:rPr lang="en-US" dirty="0">
                <a:latin typeface="Segoe UI Symbol" panose="020B0502040204020203" pitchFamily="34" charset="0"/>
                <a:ea typeface="Segoe UI Symbol" panose="020B0502040204020203" pitchFamily="34" charset="0"/>
              </a:rPr>
              <a:t>)</a:t>
            </a:r>
          </a:p>
          <a:p>
            <a:r>
              <a:rPr lang="en-US" dirty="0"/>
              <a:t>Quota details</a:t>
            </a:r>
          </a:p>
          <a:p>
            <a:endParaRPr lang="en-US" dirty="0"/>
          </a:p>
          <a:p>
            <a:r>
              <a:rPr lang="en-US" dirty="0"/>
              <a:t>Access root folder using /drive/root endpoint</a:t>
            </a:r>
          </a:p>
          <a:p>
            <a:r>
              <a:rPr lang="en-US" dirty="0"/>
              <a:t>Returns </a:t>
            </a:r>
            <a:r>
              <a:rPr lang="en-US" dirty="0" err="1"/>
              <a:t>DriveItems</a:t>
            </a:r>
            <a:r>
              <a:rPr lang="en-US" dirty="0"/>
              <a:t> – collection of folders/files</a:t>
            </a:r>
          </a:p>
          <a:p>
            <a:r>
              <a:rPr lang="en-US" dirty="0"/>
              <a:t>Determine the </a:t>
            </a:r>
            <a:r>
              <a:rPr lang="en-US" dirty="0" err="1"/>
              <a:t>DriveItem</a:t>
            </a:r>
            <a:r>
              <a:rPr lang="en-US" dirty="0"/>
              <a:t> type with the presence of the following properties:</a:t>
            </a:r>
          </a:p>
          <a:p>
            <a:pPr lvl="1"/>
            <a:r>
              <a:rPr lang="en-US" dirty="0"/>
              <a:t>Folder</a:t>
            </a:r>
          </a:p>
          <a:p>
            <a:pPr lvl="1"/>
            <a:r>
              <a:rPr lang="en-US" dirty="0"/>
              <a:t>File </a:t>
            </a:r>
          </a:p>
        </p:txBody>
      </p:sp>
    </p:spTree>
    <p:extLst>
      <p:ext uri="{BB962C8B-B14F-4D97-AF65-F5344CB8AC3E}">
        <p14:creationId xmlns:p14="http://schemas.microsoft.com/office/powerpoint/2010/main" val="304625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F3E-C0B6-2F4C-A769-6E77482D6383}"/>
              </a:ext>
            </a:extLst>
          </p:cNvPr>
          <p:cNvSpPr>
            <a:spLocks noGrp="1"/>
          </p:cNvSpPr>
          <p:nvPr>
            <p:ph type="title"/>
          </p:nvPr>
        </p:nvSpPr>
        <p:spPr/>
        <p:txBody>
          <a:bodyPr/>
          <a:lstStyle/>
          <a:p>
            <a:r>
              <a:rPr lang="en-US" dirty="0"/>
              <a:t>Accessing a user’s OneDrive – Microsoft Graph .NET SDK</a:t>
            </a:r>
          </a:p>
        </p:txBody>
      </p:sp>
      <p:sp>
        <p:nvSpPr>
          <p:cNvPr id="3" name="Text Placeholder 2">
            <a:extLst>
              <a:ext uri="{FF2B5EF4-FFF2-40B4-BE49-F238E27FC236}">
                <a16:creationId xmlns:a16="http://schemas.microsoft.com/office/drawing/2014/main" id="{CD26EA2F-7D78-484E-9F86-E7BA77A2D3A5}"/>
              </a:ext>
            </a:extLst>
          </p:cNvPr>
          <p:cNvSpPr>
            <a:spLocks noGrp="1"/>
          </p:cNvSpPr>
          <p:nvPr>
            <p:ph idx="1"/>
          </p:nvPr>
        </p:nvSpPr>
        <p:spPr/>
        <p:txBody>
          <a:bodyPr>
            <a:normAutofit fontScale="85000" lnSpcReduction="20000"/>
          </a:bodyPr>
          <a:lstStyle/>
          <a:p>
            <a:pPr marL="0" indent="0">
              <a:buNone/>
            </a:pPr>
            <a:r>
              <a:rPr lang="en-US" dirty="0" err="1">
                <a:solidFill>
                  <a:srgbClr val="3F115C"/>
                </a:solidFill>
              </a:rPr>
              <a:t>GraphServiceClient</a:t>
            </a:r>
            <a:r>
              <a:rPr lang="en-US" dirty="0">
                <a:solidFill>
                  <a:srgbClr val="3F115C"/>
                </a:solidFill>
              </a:rPr>
              <a:t> </a:t>
            </a:r>
            <a:r>
              <a:rPr lang="en-US" dirty="0" err="1">
                <a:solidFill>
                  <a:srgbClr val="3F115C"/>
                </a:solidFill>
              </a:rPr>
              <a:t>graphClient</a:t>
            </a:r>
            <a:r>
              <a:rPr lang="en-US" dirty="0">
                <a:solidFill>
                  <a:srgbClr val="3F115C"/>
                </a:solidFill>
              </a:rPr>
              <a:t> = </a:t>
            </a:r>
            <a:r>
              <a:rPr lang="en-US" dirty="0" err="1">
                <a:solidFill>
                  <a:srgbClr val="3F115C"/>
                </a:solidFill>
              </a:rPr>
              <a:t>GetAuthenticatedGraphClient</a:t>
            </a:r>
            <a:r>
              <a:rPr lang="en-US" dirty="0">
                <a:solidFill>
                  <a:srgbClr val="3F115C"/>
                </a:solidFill>
              </a:rPr>
              <a:t>(...);</a:t>
            </a:r>
          </a:p>
          <a:p>
            <a:pPr marL="0" indent="0">
              <a:buNone/>
            </a:pPr>
            <a:r>
              <a:rPr lang="en-US" b="1" dirty="0">
                <a:solidFill>
                  <a:srgbClr val="3F115C"/>
                </a:solidFill>
              </a:rPr>
              <a:t>// get user's files &amp; folders in the root</a:t>
            </a:r>
          </a:p>
          <a:p>
            <a:pPr marL="0" indent="0">
              <a:buNone/>
            </a:pPr>
            <a:r>
              <a:rPr lang="en-US" dirty="0">
                <a:solidFill>
                  <a:srgbClr val="3F115C"/>
                </a:solidFill>
              </a:rPr>
              <a:t>var </a:t>
            </a:r>
            <a:r>
              <a:rPr lang="en-US" dirty="0" err="1">
                <a:solidFill>
                  <a:srgbClr val="3F115C"/>
                </a:solidFill>
              </a:rPr>
              <a:t>oneDriveRoot</a:t>
            </a:r>
            <a:r>
              <a:rPr lang="en-US" dirty="0">
                <a:solidFill>
                  <a:srgbClr val="3F115C"/>
                </a:solidFill>
              </a:rPr>
              <a:t> = </a:t>
            </a:r>
            <a:r>
              <a:rPr lang="en-US" dirty="0" err="1">
                <a:solidFill>
                  <a:srgbClr val="3F115C"/>
                </a:solidFill>
              </a:rPr>
              <a:t>client.Me.Drive.Root</a:t>
            </a:r>
            <a:endParaRPr lang="en-US" dirty="0">
              <a:solidFill>
                <a:srgbClr val="3F115C"/>
              </a:solidFill>
            </a:endParaRPr>
          </a:p>
          <a:p>
            <a:pPr marL="0" indent="0">
              <a:buNone/>
            </a:pPr>
            <a:r>
              <a:rPr lang="en-US" dirty="0">
                <a:solidFill>
                  <a:srgbClr val="3F115C"/>
                </a:solidFill>
              </a:rPr>
              <a:t>                                  .Children</a:t>
            </a:r>
          </a:p>
          <a:p>
            <a:pPr marL="0" indent="0">
              <a:buNone/>
            </a:pPr>
            <a:r>
              <a:rPr lang="en-US" dirty="0">
                <a:solidFill>
                  <a:srgbClr val="3F115C"/>
                </a:solidFill>
              </a:rPr>
              <a:t>                                  .Request()</a:t>
            </a:r>
          </a:p>
          <a:p>
            <a:pPr marL="0" indent="0">
              <a:buNone/>
            </a:pPr>
            <a:r>
              <a:rPr lang="en-US" dirty="0">
                <a:solidFill>
                  <a:srgbClr val="3F115C"/>
                </a:solidFill>
              </a:rPr>
              <a:t>                                  .</a:t>
            </a:r>
            <a:r>
              <a:rPr lang="en-US" dirty="0" err="1">
                <a:solidFill>
                  <a:srgbClr val="3F115C"/>
                </a:solidFill>
              </a:rPr>
              <a:t>GetAsync</a:t>
            </a:r>
            <a:r>
              <a:rPr lang="en-US" dirty="0">
                <a:solidFill>
                  <a:srgbClr val="3F115C"/>
                </a:solidFill>
              </a:rPr>
              <a:t>()</a:t>
            </a:r>
          </a:p>
          <a:p>
            <a:pPr marL="0" indent="0">
              <a:buNone/>
            </a:pPr>
            <a:r>
              <a:rPr lang="en-US" dirty="0">
                <a:solidFill>
                  <a:srgbClr val="3F115C"/>
                </a:solidFill>
              </a:rPr>
              <a:t>                                  .Result;</a:t>
            </a:r>
          </a:p>
          <a:p>
            <a:pPr marL="0" indent="0">
              <a:buNone/>
            </a:pPr>
            <a:r>
              <a:rPr lang="en-US" b="1" dirty="0">
                <a:solidFill>
                  <a:srgbClr val="3F115C"/>
                </a:solidFill>
              </a:rPr>
              <a:t>// display the results</a:t>
            </a:r>
          </a:p>
          <a:p>
            <a:pPr marL="0" indent="0">
              <a:buNone/>
            </a:pPr>
            <a:r>
              <a:rPr lang="en-US" dirty="0">
                <a:solidFill>
                  <a:srgbClr val="3F115C"/>
                </a:solidFill>
              </a:rPr>
              <a:t>foreach (var </a:t>
            </a:r>
            <a:r>
              <a:rPr lang="en-US" dirty="0" err="1">
                <a:solidFill>
                  <a:srgbClr val="3F115C"/>
                </a:solidFill>
              </a:rPr>
              <a:t>driveItem</a:t>
            </a:r>
            <a:r>
              <a:rPr lang="en-US" dirty="0">
                <a:solidFill>
                  <a:srgbClr val="3F115C"/>
                </a:solidFill>
              </a:rPr>
              <a:t> in results)</a:t>
            </a:r>
          </a:p>
          <a:p>
            <a:pPr marL="0" indent="0">
              <a:buNone/>
            </a:pPr>
            <a:r>
              <a:rPr lang="en-US" dirty="0">
                <a:solidFill>
                  <a:srgbClr val="3F115C"/>
                </a:solidFill>
              </a:rPr>
              <a:t>{</a:t>
            </a:r>
          </a:p>
          <a:p>
            <a:pPr marL="0" indent="0">
              <a:buNone/>
            </a:pPr>
            <a:r>
              <a:rPr lang="en-US" dirty="0">
                <a:solidFill>
                  <a:srgbClr val="3F115C"/>
                </a:solidFill>
              </a:rPr>
              <a:t>  </a:t>
            </a:r>
            <a:r>
              <a:rPr lang="en-US" dirty="0" err="1">
                <a:solidFill>
                  <a:srgbClr val="3F115C"/>
                </a:solidFill>
              </a:rPr>
              <a:t>Console.WriteLine</a:t>
            </a:r>
            <a:r>
              <a:rPr lang="en-US" dirty="0">
                <a:solidFill>
                  <a:srgbClr val="3F115C"/>
                </a:solidFill>
              </a:rPr>
              <a:t>(</a:t>
            </a:r>
            <a:r>
              <a:rPr lang="en-US" dirty="0" err="1">
                <a:solidFill>
                  <a:srgbClr val="3F115C"/>
                </a:solidFill>
              </a:rPr>
              <a:t>driveItem.Id</a:t>
            </a:r>
            <a:r>
              <a:rPr lang="en-US" dirty="0">
                <a:solidFill>
                  <a:srgbClr val="3F115C"/>
                </a:solidFill>
              </a:rPr>
              <a:t> + ": " + </a:t>
            </a:r>
            <a:r>
              <a:rPr lang="en-US" dirty="0" err="1">
                <a:solidFill>
                  <a:srgbClr val="3F115C"/>
                </a:solidFill>
              </a:rPr>
              <a:t>driveItem.Name</a:t>
            </a:r>
            <a:r>
              <a:rPr lang="en-US" dirty="0">
                <a:solidFill>
                  <a:srgbClr val="3F115C"/>
                </a:solidFill>
              </a:rPr>
              <a:t>);</a:t>
            </a:r>
          </a:p>
          <a:p>
            <a:pPr marL="0" indent="0">
              <a:buNone/>
            </a:pPr>
            <a:r>
              <a:rPr lang="en-US" dirty="0">
                <a:solidFill>
                  <a:srgbClr val="3F115C"/>
                </a:solidFill>
              </a:rPr>
              <a:t>}</a:t>
            </a:r>
          </a:p>
        </p:txBody>
      </p:sp>
    </p:spTree>
    <p:extLst>
      <p:ext uri="{BB962C8B-B14F-4D97-AF65-F5344CB8AC3E}">
        <p14:creationId xmlns:p14="http://schemas.microsoft.com/office/powerpoint/2010/main" val="384990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35E9-FE40-CB47-B1D5-DB5659B040DA}"/>
              </a:ext>
            </a:extLst>
          </p:cNvPr>
          <p:cNvSpPr>
            <a:spLocks noGrp="1"/>
          </p:cNvSpPr>
          <p:nvPr>
            <p:ph type="title"/>
          </p:nvPr>
        </p:nvSpPr>
        <p:spPr>
          <a:xfrm>
            <a:off x="838200" y="365125"/>
            <a:ext cx="10515600" cy="1325563"/>
          </a:xfrm>
        </p:spPr>
        <p:txBody>
          <a:bodyPr/>
          <a:lstStyle/>
          <a:p>
            <a:r>
              <a:rPr lang="en-US" dirty="0"/>
              <a:t>Accessing files for users, groups &amp; SharePoint sites</a:t>
            </a:r>
          </a:p>
        </p:txBody>
      </p:sp>
      <p:sp>
        <p:nvSpPr>
          <p:cNvPr id="3" name="Text Placeholder 2">
            <a:extLst>
              <a:ext uri="{FF2B5EF4-FFF2-40B4-BE49-F238E27FC236}">
                <a16:creationId xmlns:a16="http://schemas.microsoft.com/office/drawing/2014/main" id="{6FA310A6-DA07-3046-8C93-1F381DCA15C1}"/>
              </a:ext>
            </a:extLst>
          </p:cNvPr>
          <p:cNvSpPr>
            <a:spLocks noGrp="1"/>
          </p:cNvSpPr>
          <p:nvPr>
            <p:ph idx="1"/>
          </p:nvPr>
        </p:nvSpPr>
        <p:spPr>
          <a:xfrm>
            <a:off x="838200" y="1825625"/>
            <a:ext cx="10515600" cy="4205243"/>
          </a:xfrm>
        </p:spPr>
        <p:txBody>
          <a:bodyPr>
            <a:normAutofit/>
          </a:bodyPr>
          <a:lstStyle/>
          <a:p>
            <a:r>
              <a:rPr lang="en-US" dirty="0"/>
              <a:t>Accessing another user’s files (provided you have permissions)</a:t>
            </a:r>
          </a:p>
          <a:p>
            <a:pPr lvl="1"/>
            <a:r>
              <a:rPr lang="en-US" dirty="0">
                <a:hlinkClick r:id="rId3"/>
              </a:rPr>
              <a:t>https://graph.microsoft.com/v1.0/users/{user-id}/drive</a:t>
            </a:r>
            <a:r>
              <a:rPr lang="en-US" dirty="0"/>
              <a:t> </a:t>
            </a:r>
          </a:p>
          <a:p>
            <a:endParaRPr lang="en-US" dirty="0"/>
          </a:p>
          <a:p>
            <a:r>
              <a:rPr lang="en-US" dirty="0"/>
              <a:t>Accessing files in Office 365 groups</a:t>
            </a:r>
          </a:p>
          <a:p>
            <a:pPr lvl="1"/>
            <a:r>
              <a:rPr lang="en-US" dirty="0">
                <a:hlinkClick r:id="rId4"/>
              </a:rPr>
              <a:t>https://graph.microsoft.com/v1.0/groups/{group-id}/drive</a:t>
            </a:r>
            <a:endParaRPr lang="en-US" dirty="0"/>
          </a:p>
          <a:p>
            <a:endParaRPr lang="en-US" dirty="0"/>
          </a:p>
          <a:p>
            <a:r>
              <a:rPr lang="en-US" dirty="0"/>
              <a:t>Accessing files in SharePoint Online site collections</a:t>
            </a:r>
          </a:p>
          <a:p>
            <a:pPr lvl="1"/>
            <a:r>
              <a:rPr lang="en-US" dirty="0">
                <a:hlinkClick r:id="rId5"/>
              </a:rPr>
              <a:t>https://graph.microsoft.com/v1.0/sites/{site-id}/drive</a:t>
            </a:r>
            <a:r>
              <a:rPr lang="en-US" dirty="0"/>
              <a:t> </a:t>
            </a:r>
          </a:p>
        </p:txBody>
      </p:sp>
    </p:spTree>
    <p:extLst>
      <p:ext uri="{BB962C8B-B14F-4D97-AF65-F5344CB8AC3E}">
        <p14:creationId xmlns:p14="http://schemas.microsoft.com/office/powerpoint/2010/main" val="307062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dirty="0"/>
              <a:t>Required permissions for working with files &amp; OneDrive</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lstStyle/>
          <a:p>
            <a:r>
              <a:rPr lang="en-US" dirty="0"/>
              <a:t>Permissions involved in working with files:</a:t>
            </a:r>
          </a:p>
          <a:p>
            <a:pPr lvl="1"/>
            <a:r>
              <a:rPr lang="en-US" dirty="0" err="1"/>
              <a:t>Files.Read</a:t>
            </a:r>
            <a:endParaRPr lang="en-US" dirty="0"/>
          </a:p>
          <a:p>
            <a:pPr lvl="1"/>
            <a:r>
              <a:rPr lang="en-US" dirty="0" err="1"/>
              <a:t>Files.Read.All</a:t>
            </a:r>
            <a:endParaRPr lang="en-US" dirty="0"/>
          </a:p>
          <a:p>
            <a:pPr lvl="1"/>
            <a:r>
              <a:rPr lang="en-US" dirty="0" err="1"/>
              <a:t>Files.ReadWrite</a:t>
            </a:r>
            <a:endParaRPr lang="en-US" dirty="0"/>
          </a:p>
          <a:p>
            <a:pPr lvl="1"/>
            <a:r>
              <a:rPr lang="en-US" dirty="0" err="1"/>
              <a:t>Files.ReadWrite.All</a:t>
            </a:r>
            <a:endParaRPr lang="en-US" dirty="0"/>
          </a:p>
          <a:p>
            <a:pPr lvl="1"/>
            <a:r>
              <a:rPr lang="en-US" dirty="0" err="1"/>
              <a:t>Files.Read.All</a:t>
            </a:r>
            <a:r>
              <a:rPr lang="en-US" dirty="0"/>
              <a:t> (for SharePoint site collections)</a:t>
            </a:r>
          </a:p>
          <a:p>
            <a:pPr lvl="1"/>
            <a:r>
              <a:rPr lang="en-US" dirty="0" err="1"/>
              <a:t>Files.ReadWrite.All</a:t>
            </a:r>
            <a:r>
              <a:rPr lang="en-US" dirty="0"/>
              <a:t> (for SharePoint site collections)</a:t>
            </a:r>
          </a:p>
        </p:txBody>
      </p:sp>
    </p:spTree>
    <p:extLst>
      <p:ext uri="{BB962C8B-B14F-4D97-AF65-F5344CB8AC3E}">
        <p14:creationId xmlns:p14="http://schemas.microsoft.com/office/powerpoint/2010/main" val="126502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39FD-E8F8-9A48-9699-E3609E56406A}"/>
              </a:ext>
            </a:extLst>
          </p:cNvPr>
          <p:cNvSpPr>
            <a:spLocks noGrp="1"/>
          </p:cNvSpPr>
          <p:nvPr>
            <p:ph type="title"/>
          </p:nvPr>
        </p:nvSpPr>
        <p:spPr>
          <a:xfrm>
            <a:off x="838200" y="365125"/>
            <a:ext cx="10515600" cy="1325563"/>
          </a:xfrm>
        </p:spPr>
        <p:txBody>
          <a:bodyPr/>
          <a:lstStyle/>
          <a:p>
            <a:r>
              <a:rPr lang="en-US" dirty="0"/>
              <a:t>Downloading files from OneDrive</a:t>
            </a:r>
          </a:p>
        </p:txBody>
      </p:sp>
      <p:sp>
        <p:nvSpPr>
          <p:cNvPr id="3" name="Text Placeholder 2">
            <a:extLst>
              <a:ext uri="{FF2B5EF4-FFF2-40B4-BE49-F238E27FC236}">
                <a16:creationId xmlns:a16="http://schemas.microsoft.com/office/drawing/2014/main" id="{F2D5DC67-D971-4946-A57B-07C76D1E6628}"/>
              </a:ext>
            </a:extLst>
          </p:cNvPr>
          <p:cNvSpPr>
            <a:spLocks noGrp="1"/>
          </p:cNvSpPr>
          <p:nvPr>
            <p:ph idx="1"/>
          </p:nvPr>
        </p:nvSpPr>
        <p:spPr>
          <a:xfrm>
            <a:off x="838200" y="1825625"/>
            <a:ext cx="10515600" cy="4205243"/>
          </a:xfrm>
        </p:spPr>
        <p:txBody>
          <a:bodyPr>
            <a:normAutofit fontScale="55000" lnSpcReduction="20000"/>
          </a:bodyPr>
          <a:lstStyle/>
          <a:p>
            <a:r>
              <a:rPr lang="en-US" dirty="0"/>
              <a:t>The </a:t>
            </a:r>
            <a:r>
              <a:rPr lang="en-US" dirty="0" err="1"/>
              <a:t>DriveItem</a:t>
            </a:r>
            <a:r>
              <a:rPr lang="en-US" dirty="0"/>
              <a:t> resource’s content property can us used to access the contents of a file</a:t>
            </a:r>
          </a:p>
          <a:p>
            <a:pPr marL="0" indent="0">
              <a:buNone/>
            </a:pPr>
            <a:endParaRPr lang="en-US" dirty="0"/>
          </a:p>
          <a:p>
            <a:r>
              <a:rPr lang="en-US" dirty="0"/>
              <a:t>Only </a:t>
            </a:r>
            <a:r>
              <a:rPr lang="en-US" dirty="0" err="1"/>
              <a:t>DriveItems</a:t>
            </a:r>
            <a:r>
              <a:rPr lang="en-US" dirty="0"/>
              <a:t> with the file property can be downloaded</a:t>
            </a:r>
          </a:p>
          <a:p>
            <a:endParaRPr lang="en-US" dirty="0"/>
          </a:p>
          <a:p>
            <a:r>
              <a:rPr lang="en-US" dirty="0"/>
              <a:t>content property returns the primary stream of the file</a:t>
            </a:r>
          </a:p>
          <a:p>
            <a:endParaRPr lang="en-US" dirty="0"/>
          </a:p>
          <a:p>
            <a:pPr marL="0" indent="0">
              <a:buNone/>
            </a:pP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GetAuthenticatedGraphClient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fileStream</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graphClient.Me.Drive.Items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Content.Request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GetAsync</a:t>
            </a:r>
            <a:r>
              <a:rPr lang="en-US" dirty="0">
                <a:latin typeface="Courier New" panose="02070309020205020404" pitchFamily="49" charset="0"/>
                <a:cs typeface="Courier New" panose="02070309020205020404" pitchFamily="49" charset="0"/>
              </a:rPr>
              <a:t>().Result;</a:t>
            </a:r>
          </a:p>
          <a:p>
            <a:pPr marL="0"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driveItemPath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Path.Combine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System.IO.Directory.GetCurrentDirectory</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proposal.docx</a:t>
            </a:r>
            <a:r>
              <a:rPr lang="en-US"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save stream to the local file</a:t>
            </a:r>
          </a:p>
          <a:p>
            <a:pPr marL="0"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driveItemFile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System.IO.File.Create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driveItemPath</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fileStream.Seek</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SeekOrigin.Begin</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fileStream.CopyTo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driveItemFile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8276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endParaRPr lang="en-US" dirty="0"/>
          </a:p>
        </p:txBody>
      </p:sp>
      <p:sp>
        <p:nvSpPr>
          <p:cNvPr id="6" name="Text Placeholder 5">
            <a:extLst>
              <a:ext uri="{FF2B5EF4-FFF2-40B4-BE49-F238E27FC236}">
                <a16:creationId xmlns:a16="http://schemas.microsoft.com/office/drawing/2014/main" id="{33D9CE5E-BA23-BA48-92BA-05F4C5D7F39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Simple file upload for small files</a:t>
            </a:r>
          </a:p>
          <a:p>
            <a:endParaRPr lang="en-US" dirty="0"/>
          </a:p>
          <a:p>
            <a:r>
              <a:rPr lang="en-US" dirty="0"/>
              <a:t>Large file upload for files &gt; 4 MB</a:t>
            </a:r>
          </a:p>
        </p:txBody>
      </p:sp>
    </p:spTree>
    <p:extLst>
      <p:ext uri="{BB962C8B-B14F-4D97-AF65-F5344CB8AC3E}">
        <p14:creationId xmlns:p14="http://schemas.microsoft.com/office/powerpoint/2010/main" val="19131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3BDC82-529D-4B4B-B6CB-9AA9AAE233AB}"/>
              </a:ext>
            </a:extLst>
          </p:cNvPr>
          <p:cNvSpPr>
            <a:spLocks noGrp="1"/>
          </p:cNvSpPr>
          <p:nvPr>
            <p:ph type="title"/>
          </p:nvPr>
        </p:nvSpPr>
        <p:spPr>
          <a:xfrm>
            <a:off x="838200" y="365125"/>
            <a:ext cx="10515600" cy="1325563"/>
          </a:xfrm>
        </p:spPr>
        <p:txBody>
          <a:bodyPr/>
          <a:lstStyle/>
          <a:p>
            <a:r>
              <a:rPr lang="en-US" dirty="0"/>
              <a:t>Simple upload – uploading files &lt; 4 MB</a:t>
            </a:r>
          </a:p>
        </p:txBody>
      </p:sp>
      <p:sp>
        <p:nvSpPr>
          <p:cNvPr id="4" name="Text Placeholder 3">
            <a:extLst>
              <a:ext uri="{FF2B5EF4-FFF2-40B4-BE49-F238E27FC236}">
                <a16:creationId xmlns:a16="http://schemas.microsoft.com/office/drawing/2014/main" id="{29B1B651-5B39-C64E-8308-82BC75786F98}"/>
              </a:ext>
            </a:extLst>
          </p:cNvPr>
          <p:cNvSpPr>
            <a:spLocks noGrp="1"/>
          </p:cNvSpPr>
          <p:nvPr>
            <p:ph idx="1"/>
          </p:nvPr>
        </p:nvSpPr>
        <p:spPr>
          <a:xfrm>
            <a:off x="838200" y="1825625"/>
            <a:ext cx="10515600" cy="4205243"/>
          </a:xfrm>
        </p:spPr>
        <p:txBody>
          <a:bodyPr/>
          <a:lstStyle/>
          <a:p>
            <a:r>
              <a:rPr lang="en-US" dirty="0"/>
              <a:t>Microsoft Graph supports uploading both small and large files</a:t>
            </a:r>
          </a:p>
          <a:p>
            <a:endParaRPr lang="en-US" dirty="0"/>
          </a:p>
          <a:p>
            <a:r>
              <a:rPr lang="en-US" dirty="0"/>
              <a:t>Uploading small files (simple upload), covers files &lt; 4MB</a:t>
            </a:r>
          </a:p>
          <a:p>
            <a:endParaRPr lang="en-US" dirty="0"/>
          </a:p>
          <a:p>
            <a:r>
              <a:rPr lang="en-US" dirty="0"/>
              <a:t>Single HTTP request submission to upload the file at once</a:t>
            </a:r>
          </a:p>
          <a:p>
            <a:endParaRPr lang="en-US" dirty="0"/>
          </a:p>
        </p:txBody>
      </p:sp>
    </p:spTree>
    <p:extLst>
      <p:ext uri="{BB962C8B-B14F-4D97-AF65-F5344CB8AC3E}">
        <p14:creationId xmlns:p14="http://schemas.microsoft.com/office/powerpoint/2010/main" val="137273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D751-ED20-AB4D-AD1F-F42EB359C906}"/>
              </a:ext>
            </a:extLst>
          </p:cNvPr>
          <p:cNvSpPr>
            <a:spLocks noGrp="1"/>
          </p:cNvSpPr>
          <p:nvPr>
            <p:ph type="title"/>
          </p:nvPr>
        </p:nvSpPr>
        <p:spPr>
          <a:xfrm>
            <a:off x="838200" y="365125"/>
            <a:ext cx="10515600" cy="1325563"/>
          </a:xfrm>
        </p:spPr>
        <p:txBody>
          <a:bodyPr/>
          <a:lstStyle/>
          <a:p>
            <a:r>
              <a:rPr lang="en-US" dirty="0"/>
              <a:t>Uploading files with Microsoft Graph API</a:t>
            </a:r>
          </a:p>
        </p:txBody>
      </p:sp>
      <p:sp>
        <p:nvSpPr>
          <p:cNvPr id="3" name="Text Placeholder 2">
            <a:extLst>
              <a:ext uri="{FF2B5EF4-FFF2-40B4-BE49-F238E27FC236}">
                <a16:creationId xmlns:a16="http://schemas.microsoft.com/office/drawing/2014/main" id="{229F107B-DB2A-2C4F-8E84-BBCD7E97E0E6}"/>
              </a:ext>
            </a:extLst>
          </p:cNvPr>
          <p:cNvSpPr>
            <a:spLocks noGrp="1"/>
          </p:cNvSpPr>
          <p:nvPr>
            <p:ph idx="1"/>
          </p:nvPr>
        </p:nvSpPr>
        <p:spPr>
          <a:xfrm>
            <a:off x="838200" y="1825625"/>
            <a:ext cx="10515600" cy="4205243"/>
          </a:xfrm>
        </p:spPr>
        <p:txBody>
          <a:bodyPr>
            <a:normAutofit fontScale="70000" lnSpcReduction="20000"/>
          </a:bodyPr>
          <a:lstStyle/>
          <a:p>
            <a:r>
              <a:rPr lang="en-US" dirty="0"/>
              <a:t>Creating a new file:</a:t>
            </a:r>
          </a:p>
          <a:p>
            <a:endParaRPr lang="en-US" dirty="0"/>
          </a:p>
          <a:p>
            <a:pPr marL="457200" lvl="1" indent="0">
              <a:buNone/>
            </a:pPr>
            <a:r>
              <a:rPr lang="en-US" dirty="0">
                <a:latin typeface="Courier New" panose="02070309020205020404" pitchFamily="49" charset="0"/>
                <a:cs typeface="Courier New" panose="02070309020205020404" pitchFamily="49" charset="0"/>
              </a:rPr>
              <a:t>HTTP PUT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/v1.0/me/drive/root:/</a:t>
            </a:r>
            <a:r>
              <a:rPr lang="en-US" dirty="0" err="1">
                <a:latin typeface="Courier New" panose="02070309020205020404" pitchFamily="49" charset="0"/>
                <a:cs typeface="Courier New" panose="02070309020205020404" pitchFamily="49" charset="0"/>
              </a:rPr>
              <a:t>myNewSmallFile.txt</a:t>
            </a:r>
            <a:r>
              <a:rPr lang="en-US" dirty="0">
                <a:latin typeface="Courier New" panose="02070309020205020404" pitchFamily="49" charset="0"/>
                <a:cs typeface="Courier New" panose="02070309020205020404" pitchFamily="49" charset="0"/>
              </a:rPr>
              <a:t>:/content</a:t>
            </a:r>
          </a:p>
          <a:p>
            <a:pPr marL="457200" lvl="1" indent="0">
              <a:buNone/>
            </a:pPr>
            <a:r>
              <a:rPr lang="en-US" dirty="0">
                <a:latin typeface="Courier New" panose="02070309020205020404" pitchFamily="49" charset="0"/>
                <a:cs typeface="Courier New" panose="02070309020205020404" pitchFamily="49" charset="0"/>
              </a:rPr>
              <a:t>Content-Type: text/plain</a:t>
            </a:r>
          </a:p>
          <a:p>
            <a:pPr marL="457200" lvl="1"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This is a new small file</a:t>
            </a:r>
          </a:p>
          <a:p>
            <a:endParaRPr lang="en-US" dirty="0"/>
          </a:p>
          <a:p>
            <a:r>
              <a:rPr lang="en-US" dirty="0"/>
              <a:t>Updating an existing file:</a:t>
            </a:r>
          </a:p>
          <a:p>
            <a:endParaRPr lang="en-US" dirty="0"/>
          </a:p>
          <a:p>
            <a:pPr marL="457200" lvl="1" indent="0">
              <a:buNone/>
            </a:pPr>
            <a:r>
              <a:rPr lang="en-US" dirty="0">
                <a:latin typeface="Courier New" panose="02070309020205020404" pitchFamily="49" charset="0"/>
                <a:cs typeface="Courier New" panose="02070309020205020404" pitchFamily="49" charset="0"/>
              </a:rPr>
              <a:t>HTTP PUT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/v1.0/me/drive/items/{item-id}/content</a:t>
            </a:r>
          </a:p>
          <a:p>
            <a:pPr marL="457200" lvl="1" indent="0">
              <a:buNone/>
            </a:pPr>
            <a:r>
              <a:rPr lang="en-US" dirty="0">
                <a:latin typeface="Courier New" panose="02070309020205020404" pitchFamily="49" charset="0"/>
                <a:cs typeface="Courier New" panose="02070309020205020404" pitchFamily="49" charset="0"/>
              </a:rPr>
              <a:t>Content-Type: text/plain</a:t>
            </a:r>
          </a:p>
          <a:p>
            <a:pPr marL="457200" lvl="1"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 new small file</a:t>
            </a:r>
          </a:p>
          <a:p>
            <a:endParaRPr lang="en-US" dirty="0"/>
          </a:p>
        </p:txBody>
      </p:sp>
    </p:spTree>
    <p:extLst>
      <p:ext uri="{BB962C8B-B14F-4D97-AF65-F5344CB8AC3E}">
        <p14:creationId xmlns:p14="http://schemas.microsoft.com/office/powerpoint/2010/main" val="225042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normAutofit lnSpcReduction="10000"/>
          </a:bodyPr>
          <a:lstStyle/>
          <a:p>
            <a:r>
              <a:rPr lang="en-US" dirty="0"/>
              <a:t>Microsoft Graph Overview</a:t>
            </a:r>
          </a:p>
          <a:p>
            <a:endParaRPr lang="en-US" dirty="0"/>
          </a:p>
          <a:p>
            <a:r>
              <a:rPr lang="en-US" dirty="0"/>
              <a:t>Accessing the Microsoft Graph</a:t>
            </a:r>
          </a:p>
          <a:p>
            <a:endParaRPr lang="en-US" dirty="0"/>
          </a:p>
          <a:p>
            <a:r>
              <a:rPr lang="en-US" dirty="0"/>
              <a:t>Office 365 groups &amp; </a:t>
            </a:r>
            <a:br>
              <a:rPr lang="en-US" dirty="0"/>
            </a:br>
            <a:r>
              <a:rPr lang="en-US" dirty="0"/>
              <a:t>Security groups</a:t>
            </a:r>
          </a:p>
          <a:p>
            <a:endParaRPr lang="en-US" dirty="0"/>
          </a:p>
          <a:p>
            <a:r>
              <a:rPr lang="en-US" dirty="0"/>
              <a:t>Dynamic membership</a:t>
            </a:r>
          </a:p>
          <a:p>
            <a:endParaRPr lang="en-US" dirty="0"/>
          </a:p>
          <a:p>
            <a:r>
              <a:rPr lang="en-US" dirty="0"/>
              <a:t>Accessing files</a:t>
            </a:r>
          </a:p>
          <a:p>
            <a:r>
              <a:rPr lang="en-US" dirty="0"/>
              <a:t>Downloading files</a:t>
            </a:r>
          </a:p>
        </p:txBody>
      </p:sp>
    </p:spTree>
    <p:extLst>
      <p:ext uri="{BB962C8B-B14F-4D97-AF65-F5344CB8AC3E}">
        <p14:creationId xmlns:p14="http://schemas.microsoft.com/office/powerpoint/2010/main" val="228730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C62E-4792-644B-B415-754C778C79B5}"/>
              </a:ext>
            </a:extLst>
          </p:cNvPr>
          <p:cNvSpPr>
            <a:spLocks noGrp="1"/>
          </p:cNvSpPr>
          <p:nvPr>
            <p:ph type="title"/>
          </p:nvPr>
        </p:nvSpPr>
        <p:spPr/>
        <p:txBody>
          <a:bodyPr/>
          <a:lstStyle/>
          <a:p>
            <a:r>
              <a:rPr lang="en-US"/>
              <a:t>Uploading small files with Microsoft Graph .NET SDK</a:t>
            </a:r>
            <a:endParaRPr lang="en-US" dirty="0"/>
          </a:p>
        </p:txBody>
      </p:sp>
      <p:sp>
        <p:nvSpPr>
          <p:cNvPr id="3" name="Text Placeholder 2">
            <a:extLst>
              <a:ext uri="{FF2B5EF4-FFF2-40B4-BE49-F238E27FC236}">
                <a16:creationId xmlns:a16="http://schemas.microsoft.com/office/drawing/2014/main" id="{FE356D2C-9B1E-E448-84DA-177B91FC0E46}"/>
              </a:ext>
            </a:extLst>
          </p:cNvPr>
          <p:cNvSpPr>
            <a:spLocks noGrp="1"/>
          </p:cNvSpPr>
          <p:nvPr>
            <p:ph idx="1"/>
          </p:nvPr>
        </p:nvSpPr>
        <p:spPr/>
        <p:txBody>
          <a:bodyPr>
            <a:normAutofit fontScale="62500" lnSpcReduction="20000"/>
          </a:bodyPr>
          <a:lstStyle/>
          <a:p>
            <a:pPr marL="0" indent="0">
              <a:buNone/>
            </a:pPr>
            <a:r>
              <a:rPr lang="en-US" b="1" dirty="0">
                <a:solidFill>
                  <a:srgbClr val="3F115C"/>
                </a:solidFill>
              </a:rPr>
              <a:t>// get reference to stream of file in OneDrive</a:t>
            </a:r>
          </a:p>
          <a:p>
            <a:pPr marL="0" indent="0">
              <a:buNone/>
            </a:pPr>
            <a:r>
              <a:rPr lang="en-US" dirty="0">
                <a:solidFill>
                  <a:srgbClr val="3F115C"/>
                </a:solidFill>
              </a:rPr>
              <a:t>var </a:t>
            </a:r>
            <a:r>
              <a:rPr lang="en-US" dirty="0" err="1">
                <a:solidFill>
                  <a:srgbClr val="3F115C"/>
                </a:solidFill>
              </a:rPr>
              <a:t>fileName</a:t>
            </a:r>
            <a:r>
              <a:rPr lang="en-US" dirty="0">
                <a:solidFill>
                  <a:srgbClr val="3F115C"/>
                </a:solidFill>
              </a:rPr>
              <a:t> = "</a:t>
            </a:r>
            <a:r>
              <a:rPr lang="en-US" dirty="0" err="1">
                <a:solidFill>
                  <a:srgbClr val="3F115C"/>
                </a:solidFill>
              </a:rPr>
              <a:t>myNewSmallFile.txt</a:t>
            </a:r>
            <a:r>
              <a:rPr lang="en-US" dirty="0">
                <a:solidFill>
                  <a:srgbClr val="3F115C"/>
                </a:solidFill>
              </a:rPr>
              <a:t>";</a:t>
            </a:r>
          </a:p>
          <a:p>
            <a:pPr marL="0" indent="0">
              <a:buNone/>
            </a:pPr>
            <a:r>
              <a:rPr lang="en-US" dirty="0">
                <a:solidFill>
                  <a:srgbClr val="3F115C"/>
                </a:solidFill>
              </a:rPr>
              <a:t>var </a:t>
            </a:r>
            <a:r>
              <a:rPr lang="en-US" dirty="0" err="1">
                <a:solidFill>
                  <a:srgbClr val="3F115C"/>
                </a:solidFill>
              </a:rPr>
              <a:t>currentFolder</a:t>
            </a:r>
            <a:r>
              <a:rPr lang="en-US" dirty="0">
                <a:solidFill>
                  <a:srgbClr val="3F115C"/>
                </a:solidFill>
              </a:rPr>
              <a:t> = </a:t>
            </a:r>
            <a:r>
              <a:rPr lang="en-US" dirty="0" err="1">
                <a:solidFill>
                  <a:srgbClr val="3F115C"/>
                </a:solidFill>
              </a:rPr>
              <a:t>System.IO.Directory.GetCurrentDirectory</a:t>
            </a:r>
            <a:r>
              <a:rPr lang="en-US" dirty="0">
                <a:solidFill>
                  <a:srgbClr val="3F115C"/>
                </a:solidFill>
              </a:rPr>
              <a:t>();</a:t>
            </a:r>
          </a:p>
          <a:p>
            <a:pPr marL="0" indent="0">
              <a:buNone/>
            </a:pPr>
            <a:r>
              <a:rPr lang="en-US" dirty="0">
                <a:solidFill>
                  <a:srgbClr val="3F115C"/>
                </a:solidFill>
              </a:rPr>
              <a:t>var </a:t>
            </a:r>
            <a:r>
              <a:rPr lang="en-US" dirty="0" err="1">
                <a:solidFill>
                  <a:srgbClr val="3F115C"/>
                </a:solidFill>
              </a:rPr>
              <a:t>filePath</a:t>
            </a:r>
            <a:r>
              <a:rPr lang="en-US" dirty="0">
                <a:solidFill>
                  <a:srgbClr val="3F115C"/>
                </a:solidFill>
              </a:rPr>
              <a:t> = </a:t>
            </a:r>
            <a:r>
              <a:rPr lang="en-US" dirty="0" err="1">
                <a:solidFill>
                  <a:srgbClr val="3F115C"/>
                </a:solidFill>
              </a:rPr>
              <a:t>Path.Combine</a:t>
            </a:r>
            <a:r>
              <a:rPr lang="en-US" dirty="0">
                <a:solidFill>
                  <a:srgbClr val="3F115C"/>
                </a:solidFill>
              </a:rPr>
              <a:t>(</a:t>
            </a:r>
            <a:r>
              <a:rPr lang="en-US" dirty="0" err="1">
                <a:solidFill>
                  <a:srgbClr val="3F115C"/>
                </a:solidFill>
              </a:rPr>
              <a:t>currentFolder</a:t>
            </a:r>
            <a:r>
              <a:rPr lang="en-US" dirty="0">
                <a:solidFill>
                  <a:srgbClr val="3F115C"/>
                </a:solidFill>
              </a:rPr>
              <a:t>, </a:t>
            </a:r>
            <a:r>
              <a:rPr lang="en-US" dirty="0" err="1">
                <a:solidFill>
                  <a:srgbClr val="3F115C"/>
                </a:solidFill>
              </a:rPr>
              <a:t>fileName</a:t>
            </a:r>
            <a:r>
              <a:rPr lang="en-US" dirty="0">
                <a:solidFill>
                  <a:srgbClr val="3F115C"/>
                </a:solidFill>
              </a:rPr>
              <a:t>);</a:t>
            </a:r>
          </a:p>
          <a:p>
            <a:pPr marL="0" indent="0">
              <a:buNone/>
            </a:pPr>
            <a:endParaRPr lang="en-US" dirty="0">
              <a:solidFill>
                <a:srgbClr val="3F115C"/>
              </a:solidFill>
            </a:endParaRPr>
          </a:p>
          <a:p>
            <a:pPr marL="0" indent="0">
              <a:buNone/>
            </a:pPr>
            <a:r>
              <a:rPr lang="en-US" b="1" dirty="0">
                <a:solidFill>
                  <a:srgbClr val="3F115C"/>
                </a:solidFill>
              </a:rPr>
              <a:t>// get a stream of the local file</a:t>
            </a:r>
          </a:p>
          <a:p>
            <a:pPr marL="0" indent="0">
              <a:buNone/>
            </a:pPr>
            <a:r>
              <a:rPr lang="en-US" dirty="0" err="1">
                <a:solidFill>
                  <a:srgbClr val="3F115C"/>
                </a:solidFill>
              </a:rPr>
              <a:t>FileStream</a:t>
            </a:r>
            <a:r>
              <a:rPr lang="en-US" dirty="0">
                <a:solidFill>
                  <a:srgbClr val="3F115C"/>
                </a:solidFill>
              </a:rPr>
              <a:t> </a:t>
            </a:r>
            <a:r>
              <a:rPr lang="en-US" dirty="0" err="1">
                <a:solidFill>
                  <a:srgbClr val="3F115C"/>
                </a:solidFill>
              </a:rPr>
              <a:t>fileStream</a:t>
            </a:r>
            <a:r>
              <a:rPr lang="en-US" dirty="0">
                <a:solidFill>
                  <a:srgbClr val="3F115C"/>
                </a:solidFill>
              </a:rPr>
              <a:t> = new </a:t>
            </a:r>
            <a:r>
              <a:rPr lang="en-US" dirty="0" err="1">
                <a:solidFill>
                  <a:srgbClr val="3F115C"/>
                </a:solidFill>
              </a:rPr>
              <a:t>FileStream</a:t>
            </a:r>
            <a:r>
              <a:rPr lang="en-US" dirty="0">
                <a:solidFill>
                  <a:srgbClr val="3F115C"/>
                </a:solidFill>
              </a:rPr>
              <a:t>(</a:t>
            </a:r>
            <a:r>
              <a:rPr lang="en-US" dirty="0" err="1">
                <a:solidFill>
                  <a:srgbClr val="3F115C"/>
                </a:solidFill>
              </a:rPr>
              <a:t>filePath</a:t>
            </a:r>
            <a:r>
              <a:rPr lang="en-US" dirty="0">
                <a:solidFill>
                  <a:srgbClr val="3F115C"/>
                </a:solidFill>
              </a:rPr>
              <a:t>, </a:t>
            </a:r>
            <a:r>
              <a:rPr lang="en-US" dirty="0" err="1">
                <a:solidFill>
                  <a:srgbClr val="3F115C"/>
                </a:solidFill>
              </a:rPr>
              <a:t>FileMode.Open</a:t>
            </a:r>
            <a:r>
              <a:rPr lang="en-US" dirty="0">
                <a:solidFill>
                  <a:srgbClr val="3F115C"/>
                </a:solidFill>
              </a:rPr>
              <a:t>);</a:t>
            </a:r>
          </a:p>
          <a:p>
            <a:pPr marL="0" indent="0">
              <a:buNone/>
            </a:pPr>
            <a:endParaRPr lang="en-US" dirty="0">
              <a:solidFill>
                <a:srgbClr val="3F115C"/>
              </a:solidFill>
            </a:endParaRPr>
          </a:p>
          <a:p>
            <a:pPr marL="0" indent="0">
              <a:buNone/>
            </a:pPr>
            <a:r>
              <a:rPr lang="en-US" b="1" dirty="0">
                <a:solidFill>
                  <a:srgbClr val="3F115C"/>
                </a:solidFill>
              </a:rPr>
              <a:t>// upload the file to OneDrive</a:t>
            </a:r>
          </a:p>
          <a:p>
            <a:pPr marL="0" indent="0">
              <a:buNone/>
            </a:pPr>
            <a:r>
              <a:rPr lang="en-US" dirty="0" err="1">
                <a:solidFill>
                  <a:srgbClr val="3F115C"/>
                </a:solidFill>
              </a:rPr>
              <a:t>GraphServiceClient</a:t>
            </a:r>
            <a:r>
              <a:rPr lang="en-US" dirty="0">
                <a:solidFill>
                  <a:srgbClr val="3F115C"/>
                </a:solidFill>
              </a:rPr>
              <a:t> </a:t>
            </a:r>
            <a:r>
              <a:rPr lang="en-US" dirty="0" err="1">
                <a:solidFill>
                  <a:srgbClr val="3F115C"/>
                </a:solidFill>
              </a:rPr>
              <a:t>graphClient</a:t>
            </a:r>
            <a:r>
              <a:rPr lang="en-US" dirty="0">
                <a:solidFill>
                  <a:srgbClr val="3F115C"/>
                </a:solidFill>
              </a:rPr>
              <a:t> = </a:t>
            </a:r>
            <a:r>
              <a:rPr lang="en-US" dirty="0" err="1">
                <a:solidFill>
                  <a:srgbClr val="3F115C"/>
                </a:solidFill>
              </a:rPr>
              <a:t>GetAuthenticatedGraphClient</a:t>
            </a:r>
            <a:r>
              <a:rPr lang="en-US" dirty="0">
                <a:solidFill>
                  <a:srgbClr val="3F115C"/>
                </a:solidFill>
              </a:rPr>
              <a:t>(...);</a:t>
            </a:r>
          </a:p>
          <a:p>
            <a:pPr marL="0" indent="0">
              <a:buNone/>
            </a:pPr>
            <a:r>
              <a:rPr lang="en-US" dirty="0">
                <a:solidFill>
                  <a:srgbClr val="3F115C"/>
                </a:solidFill>
              </a:rPr>
              <a:t>var </a:t>
            </a:r>
            <a:r>
              <a:rPr lang="en-US" dirty="0" err="1">
                <a:solidFill>
                  <a:srgbClr val="3F115C"/>
                </a:solidFill>
              </a:rPr>
              <a:t>uploadedFile</a:t>
            </a:r>
            <a:r>
              <a:rPr lang="en-US" dirty="0">
                <a:solidFill>
                  <a:srgbClr val="3F115C"/>
                </a:solidFill>
              </a:rPr>
              <a:t> = </a:t>
            </a:r>
            <a:r>
              <a:rPr lang="en-US" dirty="0" err="1">
                <a:solidFill>
                  <a:srgbClr val="3F115C"/>
                </a:solidFill>
              </a:rPr>
              <a:t>graphClient.Me.Drive.Root</a:t>
            </a:r>
            <a:endParaRPr lang="en-US" dirty="0">
              <a:solidFill>
                <a:srgbClr val="3F115C"/>
              </a:solidFill>
            </a:endParaRPr>
          </a:p>
          <a:p>
            <a:pPr marL="0" indent="0">
              <a:buNone/>
            </a:pPr>
            <a:r>
              <a:rPr lang="en-US" dirty="0">
                <a:solidFill>
                  <a:srgbClr val="3F115C"/>
                </a:solidFill>
              </a:rPr>
              <a:t>                              .</a:t>
            </a:r>
            <a:r>
              <a:rPr lang="en-US" dirty="0" err="1">
                <a:solidFill>
                  <a:srgbClr val="3F115C"/>
                </a:solidFill>
              </a:rPr>
              <a:t>ItemWithPath</a:t>
            </a:r>
            <a:r>
              <a:rPr lang="en-US" dirty="0">
                <a:solidFill>
                  <a:srgbClr val="3F115C"/>
                </a:solidFill>
              </a:rPr>
              <a:t>(</a:t>
            </a:r>
            <a:r>
              <a:rPr lang="en-US" dirty="0" err="1">
                <a:solidFill>
                  <a:srgbClr val="3F115C"/>
                </a:solidFill>
              </a:rPr>
              <a:t>fileName</a:t>
            </a:r>
            <a:r>
              <a:rPr lang="en-US" dirty="0">
                <a:solidFill>
                  <a:srgbClr val="3F115C"/>
                </a:solidFill>
              </a:rPr>
              <a:t>)</a:t>
            </a:r>
          </a:p>
          <a:p>
            <a:pPr marL="0" indent="0">
              <a:buNone/>
            </a:pPr>
            <a:r>
              <a:rPr lang="en-US" dirty="0">
                <a:solidFill>
                  <a:srgbClr val="3F115C"/>
                </a:solidFill>
              </a:rPr>
              <a:t>                              .</a:t>
            </a:r>
            <a:r>
              <a:rPr lang="en-US" dirty="0" err="1">
                <a:solidFill>
                  <a:srgbClr val="3F115C"/>
                </a:solidFill>
              </a:rPr>
              <a:t>Content.Request</a:t>
            </a:r>
            <a:r>
              <a:rPr lang="en-US" dirty="0">
                <a:solidFill>
                  <a:srgbClr val="3F115C"/>
                </a:solidFill>
              </a:rPr>
              <a:t>()</a:t>
            </a:r>
          </a:p>
          <a:p>
            <a:pPr marL="0" indent="0">
              <a:buNone/>
            </a:pPr>
            <a:r>
              <a:rPr lang="en-US" dirty="0">
                <a:solidFill>
                  <a:srgbClr val="3F115C"/>
                </a:solidFill>
              </a:rPr>
              <a:t>                              .</a:t>
            </a:r>
            <a:r>
              <a:rPr lang="en-US" dirty="0" err="1">
                <a:solidFill>
                  <a:srgbClr val="3F115C"/>
                </a:solidFill>
              </a:rPr>
              <a:t>PutAsync</a:t>
            </a:r>
            <a:r>
              <a:rPr lang="en-US" dirty="0">
                <a:solidFill>
                  <a:srgbClr val="3F115C"/>
                </a:solidFill>
              </a:rPr>
              <a:t>&lt;</a:t>
            </a:r>
            <a:r>
              <a:rPr lang="en-US" dirty="0" err="1">
                <a:solidFill>
                  <a:srgbClr val="3F115C"/>
                </a:solidFill>
              </a:rPr>
              <a:t>DriveItem</a:t>
            </a:r>
            <a:r>
              <a:rPr lang="en-US" dirty="0">
                <a:solidFill>
                  <a:srgbClr val="3F115C"/>
                </a:solidFill>
              </a:rPr>
              <a:t>&gt;(</a:t>
            </a:r>
            <a:r>
              <a:rPr lang="en-US" dirty="0" err="1">
                <a:solidFill>
                  <a:srgbClr val="3F115C"/>
                </a:solidFill>
              </a:rPr>
              <a:t>fileStream</a:t>
            </a:r>
            <a:r>
              <a:rPr lang="en-US" dirty="0">
                <a:solidFill>
                  <a:srgbClr val="3F115C"/>
                </a:solidFill>
              </a:rPr>
              <a:t>).Result;</a:t>
            </a:r>
          </a:p>
          <a:p>
            <a:pPr marL="0" indent="0">
              <a:buNone/>
            </a:pPr>
            <a:endParaRPr lang="en-US" dirty="0">
              <a:solidFill>
                <a:srgbClr val="3F115C"/>
              </a:solidFill>
            </a:endParaRPr>
          </a:p>
        </p:txBody>
      </p:sp>
    </p:spTree>
    <p:extLst>
      <p:ext uri="{BB962C8B-B14F-4D97-AF65-F5344CB8AC3E}">
        <p14:creationId xmlns:p14="http://schemas.microsoft.com/office/powerpoint/2010/main" val="323770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1226-D2ED-194B-80D3-67F6216090AE}"/>
              </a:ext>
            </a:extLst>
          </p:cNvPr>
          <p:cNvSpPr>
            <a:spLocks noGrp="1"/>
          </p:cNvSpPr>
          <p:nvPr>
            <p:ph type="title"/>
          </p:nvPr>
        </p:nvSpPr>
        <p:spPr>
          <a:xfrm>
            <a:off x="838200" y="365125"/>
            <a:ext cx="10515600" cy="1325563"/>
          </a:xfrm>
        </p:spPr>
        <p:txBody>
          <a:bodyPr/>
          <a:lstStyle/>
          <a:p>
            <a:r>
              <a:rPr lang="en-US" dirty="0"/>
              <a:t>Uploading large files </a:t>
            </a:r>
            <a:r>
              <a:rPr lang="en-US" dirty="0">
                <a:latin typeface="Segoe UI Symbol" panose="020B0502040204020203" pitchFamily="34" charset="0"/>
                <a:ea typeface="Segoe UI Symbol" panose="020B0502040204020203" pitchFamily="34" charset="0"/>
              </a:rPr>
              <a:t>(</a:t>
            </a:r>
            <a:r>
              <a:rPr lang="en-US" dirty="0"/>
              <a:t>&gt; 4 MB</a:t>
            </a:r>
            <a:r>
              <a:rPr lang="en-US" dirty="0">
                <a:latin typeface="Segoe UI Symbol" panose="020B0502040204020203" pitchFamily="34" charset="0"/>
                <a:ea typeface="Segoe UI Symbol" panose="020B0502040204020203" pitchFamily="34" charset="0"/>
              </a:rPr>
              <a:t>)</a:t>
            </a:r>
          </a:p>
        </p:txBody>
      </p:sp>
      <p:sp>
        <p:nvSpPr>
          <p:cNvPr id="3" name="Text Placeholder 2">
            <a:extLst>
              <a:ext uri="{FF2B5EF4-FFF2-40B4-BE49-F238E27FC236}">
                <a16:creationId xmlns:a16="http://schemas.microsoft.com/office/drawing/2014/main" id="{55178630-CB17-6441-A9F0-ADD78C0460DA}"/>
              </a:ext>
            </a:extLst>
          </p:cNvPr>
          <p:cNvSpPr>
            <a:spLocks noGrp="1"/>
          </p:cNvSpPr>
          <p:nvPr>
            <p:ph idx="1"/>
          </p:nvPr>
        </p:nvSpPr>
        <p:spPr>
          <a:xfrm>
            <a:off x="838200" y="1825625"/>
            <a:ext cx="10515600" cy="4205243"/>
          </a:xfrm>
        </p:spPr>
        <p:txBody>
          <a:bodyPr>
            <a:normAutofit lnSpcReduction="10000"/>
          </a:bodyPr>
          <a:lstStyle/>
          <a:p>
            <a:r>
              <a:rPr lang="en-US" dirty="0"/>
              <a:t>Microsoft Graph supports uploading both small and large files</a:t>
            </a:r>
          </a:p>
          <a:p>
            <a:endParaRPr lang="en-US" dirty="0"/>
          </a:p>
          <a:p>
            <a:r>
              <a:rPr lang="en-US" dirty="0"/>
              <a:t>Uploading large files, covers files &gt; 4 MB</a:t>
            </a:r>
          </a:p>
          <a:p>
            <a:endParaRPr lang="en-US" dirty="0"/>
          </a:p>
          <a:p>
            <a:r>
              <a:rPr lang="en-US" dirty="0"/>
              <a:t>Supports resumable uploads in scenarios where connection drops or upload is paused</a:t>
            </a:r>
          </a:p>
          <a:p>
            <a:endParaRPr lang="en-US" dirty="0"/>
          </a:p>
          <a:p>
            <a:r>
              <a:rPr lang="en-US" dirty="0"/>
              <a:t>As file is uploaded, developer can monitor progress to report status to consumer of the app</a:t>
            </a:r>
          </a:p>
        </p:txBody>
      </p:sp>
    </p:spTree>
    <p:extLst>
      <p:ext uri="{BB962C8B-B14F-4D97-AF65-F5344CB8AC3E}">
        <p14:creationId xmlns:p14="http://schemas.microsoft.com/office/powerpoint/2010/main" val="311036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B19A-6F91-C84E-9B2E-B186D4B8D755}"/>
              </a:ext>
            </a:extLst>
          </p:cNvPr>
          <p:cNvSpPr>
            <a:spLocks noGrp="1"/>
          </p:cNvSpPr>
          <p:nvPr>
            <p:ph type="title"/>
          </p:nvPr>
        </p:nvSpPr>
        <p:spPr>
          <a:xfrm>
            <a:off x="838200" y="365125"/>
            <a:ext cx="10515600" cy="1325563"/>
          </a:xfrm>
        </p:spPr>
        <p:txBody>
          <a:bodyPr/>
          <a:lstStyle/>
          <a:p>
            <a:r>
              <a:rPr lang="en-US" dirty="0"/>
              <a:t>Start large file upload by creating an upload session</a:t>
            </a:r>
          </a:p>
        </p:txBody>
      </p:sp>
      <p:sp>
        <p:nvSpPr>
          <p:cNvPr id="3" name="Text Placeholder 2">
            <a:extLst>
              <a:ext uri="{FF2B5EF4-FFF2-40B4-BE49-F238E27FC236}">
                <a16:creationId xmlns:a16="http://schemas.microsoft.com/office/drawing/2014/main" id="{1BEEE84E-884E-C54E-9727-4AD821C3C592}"/>
              </a:ext>
            </a:extLst>
          </p:cNvPr>
          <p:cNvSpPr>
            <a:spLocks noGrp="1"/>
          </p:cNvSpPr>
          <p:nvPr>
            <p:ph idx="1"/>
          </p:nvPr>
        </p:nvSpPr>
        <p:spPr>
          <a:xfrm>
            <a:off x="838200" y="1825625"/>
            <a:ext cx="10515600" cy="4205243"/>
          </a:xfrm>
        </p:spPr>
        <p:txBody>
          <a:bodyPr>
            <a:normAutofit fontScale="70000" lnSpcReduction="20000"/>
          </a:bodyPr>
          <a:lstStyle/>
          <a:p>
            <a:r>
              <a:rPr lang="en-US" dirty="0"/>
              <a:t>Create upload session:</a:t>
            </a:r>
          </a:p>
          <a:p>
            <a:pPr marL="457200" lvl="1" indent="0">
              <a:buNone/>
            </a:pPr>
            <a:r>
              <a:rPr lang="en-US" dirty="0">
                <a:latin typeface="Courier New" panose="02070309020205020404" pitchFamily="49" charset="0"/>
                <a:cs typeface="Courier New" panose="02070309020205020404" pitchFamily="49" charset="0"/>
              </a:rPr>
              <a:t>HTTP POST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/v1.0/me/drive/root/</a:t>
            </a:r>
            <a:r>
              <a:rPr lang="en-US" dirty="0" err="1">
                <a:latin typeface="Courier New" panose="02070309020205020404" pitchFamily="49" charset="0"/>
                <a:cs typeface="Courier New" panose="02070309020205020404" pitchFamily="49" charset="0"/>
              </a:rPr>
              <a:t>createUploadSession</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Content-Type: application/json</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"item": { "name": "</a:t>
            </a:r>
            <a:r>
              <a:rPr lang="en-US" dirty="0" err="1">
                <a:latin typeface="Courier New" panose="02070309020205020404" pitchFamily="49" charset="0"/>
                <a:cs typeface="Courier New" panose="02070309020205020404" pitchFamily="49" charset="0"/>
              </a:rPr>
              <a:t>largefile.zip</a:t>
            </a:r>
            <a:r>
              <a:rPr lang="en-US" dirty="0">
                <a:latin typeface="Courier New" panose="02070309020205020404" pitchFamily="49" charset="0"/>
                <a:cs typeface="Courier New" panose="02070309020205020404" pitchFamily="49" charset="0"/>
              </a:rPr>
              <a:t>"} }</a:t>
            </a:r>
          </a:p>
          <a:p>
            <a:endParaRPr lang="en-US" dirty="0"/>
          </a:p>
          <a:p>
            <a:r>
              <a:rPr lang="en-US" dirty="0"/>
              <a:t>Returns the upload session:</a:t>
            </a:r>
          </a:p>
          <a:p>
            <a:pPr marL="457200" lvl="1" indent="0">
              <a:buNone/>
            </a:pPr>
            <a:r>
              <a:rPr lang="en-US" dirty="0">
                <a:latin typeface="Courier New" panose="02070309020205020404" pitchFamily="49" charset="0"/>
                <a:ea typeface="Segoe UI Symbol" panose="020B0502040204020203" pitchFamily="34" charset="0"/>
                <a:cs typeface="Courier New" panose="02070309020205020404" pitchFamily="49" charset="0"/>
              </a:rPr>
              <a:t>HTTP/1.1 200 OK</a:t>
            </a:r>
          </a:p>
          <a:p>
            <a:pPr marL="457200" lvl="1" indent="0">
              <a:buNone/>
            </a:pPr>
            <a:r>
              <a:rPr lang="en-US" dirty="0">
                <a:latin typeface="Courier New" panose="02070309020205020404" pitchFamily="49" charset="0"/>
                <a:ea typeface="Segoe UI Symbol" panose="020B0502040204020203" pitchFamily="34" charset="0"/>
                <a:cs typeface="Courier New" panose="02070309020205020404" pitchFamily="49" charset="0"/>
              </a:rPr>
              <a:t>Content-Type: application/json</a:t>
            </a:r>
          </a:p>
          <a:p>
            <a:pPr marL="457200" lvl="1" indent="0">
              <a:buNone/>
            </a:pPr>
            <a:endParaRPr lang="en-US" dirty="0">
              <a:latin typeface="Courier New" panose="02070309020205020404" pitchFamily="49" charset="0"/>
              <a:ea typeface="Segoe UI Symbol" panose="020B0502040204020203" pitchFamily="34" charset="0"/>
              <a:cs typeface="Courier New" panose="02070309020205020404" pitchFamily="49" charset="0"/>
            </a:endParaRPr>
          </a:p>
          <a:p>
            <a:pPr marL="457200" lvl="1" indent="0">
              <a:buNone/>
            </a:pPr>
            <a:r>
              <a:rPr lang="en-US" dirty="0">
                <a:latin typeface="Courier New" panose="02070309020205020404" pitchFamily="49" charset="0"/>
                <a:ea typeface="Segoe UI Symbol" panose="020B0502040204020203" pitchFamily="34" charset="0"/>
                <a:cs typeface="Courier New" panose="02070309020205020404" pitchFamily="49" charset="0"/>
              </a:rPr>
              <a:t>{</a:t>
            </a:r>
          </a:p>
          <a:p>
            <a:pPr marL="457200" lvl="1" indent="0">
              <a:buNone/>
            </a:pPr>
            <a:r>
              <a:rPr lang="en-US" dirty="0">
                <a:latin typeface="Courier New" panose="02070309020205020404" pitchFamily="49" charset="0"/>
                <a:ea typeface="Segoe UI Symbol" panose="020B0502040204020203" pitchFamily="34" charset="0"/>
                <a:cs typeface="Courier New" panose="02070309020205020404" pitchFamily="49" charset="0"/>
              </a:rPr>
              <a:t>  "</a:t>
            </a:r>
            <a:r>
              <a:rPr lang="en-US" dirty="0" err="1">
                <a:latin typeface="Courier New" panose="02070309020205020404" pitchFamily="49" charset="0"/>
                <a:ea typeface="Segoe UI Symbol" panose="020B0502040204020203" pitchFamily="34" charset="0"/>
                <a:cs typeface="Courier New" panose="02070309020205020404" pitchFamily="49" charset="0"/>
              </a:rPr>
              <a:t>uploadUrl</a:t>
            </a:r>
            <a:r>
              <a:rPr lang="en-US" dirty="0">
                <a:latin typeface="Courier New" panose="02070309020205020404" pitchFamily="49" charset="0"/>
                <a:ea typeface="Segoe UI Symbol" panose="020B0502040204020203" pitchFamily="34" charset="0"/>
                <a:cs typeface="Courier New" panose="02070309020205020404" pitchFamily="49" charset="0"/>
              </a:rPr>
              <a:t>": "https://sn3302.up.1drv.com/up/fe6987415ace7X4e1eF866337",</a:t>
            </a:r>
          </a:p>
          <a:p>
            <a:pPr marL="457200" lvl="1" indent="0">
              <a:buNone/>
            </a:pPr>
            <a:r>
              <a:rPr lang="en-US" dirty="0">
                <a:latin typeface="Courier New" panose="02070309020205020404" pitchFamily="49" charset="0"/>
                <a:ea typeface="Segoe UI Symbol" panose="020B0502040204020203" pitchFamily="34" charset="0"/>
                <a:cs typeface="Courier New" panose="02070309020205020404" pitchFamily="49" charset="0"/>
              </a:rPr>
              <a:t>  "</a:t>
            </a:r>
            <a:r>
              <a:rPr lang="en-US" dirty="0" err="1">
                <a:latin typeface="Courier New" panose="02070309020205020404" pitchFamily="49" charset="0"/>
                <a:ea typeface="Segoe UI Symbol" panose="020B0502040204020203" pitchFamily="34" charset="0"/>
                <a:cs typeface="Courier New" panose="02070309020205020404" pitchFamily="49" charset="0"/>
              </a:rPr>
              <a:t>expirationDateTime</a:t>
            </a:r>
            <a:r>
              <a:rPr lang="en-US" dirty="0">
                <a:latin typeface="Courier New" panose="02070309020205020404" pitchFamily="49" charset="0"/>
                <a:ea typeface="Segoe UI Symbol" panose="020B0502040204020203" pitchFamily="34" charset="0"/>
                <a:cs typeface="Courier New" panose="02070309020205020404" pitchFamily="49" charset="0"/>
              </a:rPr>
              <a:t>": "2019-12-29T09:21:55.523Z"</a:t>
            </a:r>
          </a:p>
          <a:p>
            <a:pPr marL="457200" lvl="1" indent="0">
              <a:buNone/>
            </a:pPr>
            <a:r>
              <a:rPr lang="en-US" dirty="0">
                <a:latin typeface="Courier New" panose="02070309020205020404" pitchFamily="49" charset="0"/>
                <a:ea typeface="Segoe UI Symbol" panose="020B0502040204020203" pitchFamily="34" charset="0"/>
                <a:cs typeface="Courier New" panose="02070309020205020404" pitchFamily="49" charset="0"/>
              </a:rPr>
              <a:t>}</a:t>
            </a:r>
          </a:p>
        </p:txBody>
      </p:sp>
    </p:spTree>
    <p:extLst>
      <p:ext uri="{BB962C8B-B14F-4D97-AF65-F5344CB8AC3E}">
        <p14:creationId xmlns:p14="http://schemas.microsoft.com/office/powerpoint/2010/main" val="194894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98E7-C8DB-A349-A94A-B069B696B75A}"/>
              </a:ext>
            </a:extLst>
          </p:cNvPr>
          <p:cNvSpPr>
            <a:spLocks noGrp="1"/>
          </p:cNvSpPr>
          <p:nvPr>
            <p:ph type="title"/>
          </p:nvPr>
        </p:nvSpPr>
        <p:spPr>
          <a:xfrm>
            <a:off x="838200" y="365125"/>
            <a:ext cx="10515600" cy="1325563"/>
          </a:xfrm>
        </p:spPr>
        <p:txBody>
          <a:bodyPr/>
          <a:lstStyle/>
          <a:p>
            <a:r>
              <a:rPr lang="en-US" dirty="0"/>
              <a:t>Upload file chunks to the upload session</a:t>
            </a:r>
          </a:p>
        </p:txBody>
      </p:sp>
      <p:sp>
        <p:nvSpPr>
          <p:cNvPr id="3" name="Text Placeholder 2">
            <a:extLst>
              <a:ext uri="{FF2B5EF4-FFF2-40B4-BE49-F238E27FC236}">
                <a16:creationId xmlns:a16="http://schemas.microsoft.com/office/drawing/2014/main" id="{01583C3B-8A94-2446-9597-66164A08D956}"/>
              </a:ext>
            </a:extLst>
          </p:cNvPr>
          <p:cNvSpPr>
            <a:spLocks noGrp="1"/>
          </p:cNvSpPr>
          <p:nvPr>
            <p:ph idx="1"/>
          </p:nvPr>
        </p:nvSpPr>
        <p:spPr>
          <a:xfrm>
            <a:off x="838200" y="1825625"/>
            <a:ext cx="10515600" cy="4205243"/>
          </a:xfrm>
        </p:spPr>
        <p:txBody>
          <a:bodyPr>
            <a:normAutofit fontScale="70000" lnSpcReduction="20000"/>
          </a:bodyPr>
          <a:lstStyle/>
          <a:p>
            <a:r>
              <a:rPr lang="en-US" dirty="0"/>
              <a:t>Submit chunks of the file using HTTP PUT</a:t>
            </a:r>
          </a:p>
          <a:p>
            <a:endParaRPr lang="en-US" dirty="0"/>
          </a:p>
          <a:p>
            <a:r>
              <a:rPr lang="en-US" dirty="0"/>
              <a:t>Target the upload session endpoint returned in the previous call</a:t>
            </a:r>
          </a:p>
          <a:p>
            <a:endParaRPr lang="en-US" dirty="0"/>
          </a:p>
          <a:p>
            <a:pPr marL="457200" lvl="1" indent="0">
              <a:buNone/>
            </a:pPr>
            <a:r>
              <a:rPr lang="en-US" dirty="0">
                <a:latin typeface="Courier New" panose="02070309020205020404" pitchFamily="49" charset="0"/>
                <a:cs typeface="Courier New" panose="02070309020205020404" pitchFamily="49" charset="0"/>
              </a:rPr>
              <a:t>Content-Range header specifies which chunk you’re uploading &amp; total size of the file:</a:t>
            </a:r>
          </a:p>
          <a:p>
            <a:pPr marL="457200" lvl="1" indent="0">
              <a:buNone/>
            </a:pPr>
            <a:r>
              <a:rPr lang="en-US" dirty="0">
                <a:latin typeface="Courier New" panose="02070309020205020404" pitchFamily="49" charset="0"/>
                <a:cs typeface="Courier New" panose="02070309020205020404" pitchFamily="49" charset="0"/>
              </a:rPr>
              <a:t>HTTP PUT https://sn3302.up.1drv.com/up/fe6987415ace7X4e1eF866337</a:t>
            </a:r>
          </a:p>
          <a:p>
            <a:pPr marL="457200" lvl="1" indent="0">
              <a:buNone/>
            </a:pPr>
            <a:r>
              <a:rPr lang="en-US" dirty="0">
                <a:latin typeface="Courier New" panose="02070309020205020404" pitchFamily="49" charset="0"/>
                <a:cs typeface="Courier New" panose="02070309020205020404" pitchFamily="49" charset="0"/>
              </a:rPr>
              <a:t>Content-Length: 26</a:t>
            </a:r>
          </a:p>
          <a:p>
            <a:pPr marL="457200" lvl="1" indent="0">
              <a:buNone/>
            </a:pPr>
            <a:r>
              <a:rPr lang="en-US" dirty="0">
                <a:latin typeface="Courier New" panose="02070309020205020404" pitchFamily="49" charset="0"/>
                <a:cs typeface="Courier New" panose="02070309020205020404" pitchFamily="49" charset="0"/>
              </a:rPr>
              <a:t>Content-Range: bytes 0-25/128</a:t>
            </a:r>
          </a:p>
          <a:p>
            <a:pPr marL="457200" lvl="1" indent="0">
              <a:buNone/>
            </a:pPr>
            <a:r>
              <a:rPr lang="en-US" dirty="0">
                <a:latin typeface="Courier New" panose="02070309020205020404" pitchFamily="49" charset="0"/>
                <a:cs typeface="Courier New" panose="02070309020205020404" pitchFamily="49" charset="0"/>
              </a:rPr>
              <a:t>&lt;bytes 0-25 of the file&gt;</a:t>
            </a:r>
          </a:p>
          <a:p>
            <a:endParaRPr lang="en-US" dirty="0"/>
          </a:p>
          <a:p>
            <a:r>
              <a:rPr lang="en-US" dirty="0"/>
              <a:t>Response:</a:t>
            </a:r>
          </a:p>
          <a:p>
            <a:pPr marL="457200" lvl="1" indent="0">
              <a:buNone/>
            </a:pPr>
            <a:r>
              <a:rPr lang="en-US" dirty="0">
                <a:latin typeface="Courier New" panose="02070309020205020404" pitchFamily="49" charset="0"/>
                <a:cs typeface="Courier New" panose="02070309020205020404" pitchFamily="49" charset="0"/>
              </a:rPr>
              <a:t>HTTP/1.1 202 Accepted</a:t>
            </a:r>
          </a:p>
          <a:p>
            <a:pPr marL="457200" lvl="1" indent="0">
              <a:buNone/>
            </a:pPr>
            <a:r>
              <a:rPr lang="en-US" dirty="0">
                <a:latin typeface="Courier New" panose="02070309020205020404" pitchFamily="49" charset="0"/>
                <a:cs typeface="Courier New" panose="02070309020205020404" pitchFamily="49" charset="0"/>
              </a:rPr>
              <a:t>Content-Type: application/json</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expirationDateTime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nextExpectedRanges</a:t>
            </a:r>
            <a:r>
              <a:rPr lang="en-US" dirty="0">
                <a:latin typeface="Courier New" panose="02070309020205020404" pitchFamily="49" charset="0"/>
                <a:cs typeface="Courier New" panose="02070309020205020404" pitchFamily="49" charset="0"/>
              </a:rPr>
              <a:t>": ["26-"] }</a:t>
            </a:r>
          </a:p>
        </p:txBody>
      </p:sp>
    </p:spTree>
    <p:extLst>
      <p:ext uri="{BB962C8B-B14F-4D97-AF65-F5344CB8AC3E}">
        <p14:creationId xmlns:p14="http://schemas.microsoft.com/office/powerpoint/2010/main" val="162024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9046-74F3-E54A-BC75-E4C627771EA0}"/>
              </a:ext>
            </a:extLst>
          </p:cNvPr>
          <p:cNvSpPr>
            <a:spLocks noGrp="1"/>
          </p:cNvSpPr>
          <p:nvPr>
            <p:ph type="title"/>
          </p:nvPr>
        </p:nvSpPr>
        <p:spPr>
          <a:xfrm>
            <a:off x="838200" y="365125"/>
            <a:ext cx="10515600" cy="1325563"/>
          </a:xfrm>
        </p:spPr>
        <p:txBody>
          <a:bodyPr/>
          <a:lstStyle/>
          <a:p>
            <a:r>
              <a:rPr lang="en-US" dirty="0"/>
              <a:t>Resuming &amp; cancelling an upload session</a:t>
            </a:r>
          </a:p>
        </p:txBody>
      </p:sp>
      <p:sp>
        <p:nvSpPr>
          <p:cNvPr id="3" name="Text Placeholder 2">
            <a:extLst>
              <a:ext uri="{FF2B5EF4-FFF2-40B4-BE49-F238E27FC236}">
                <a16:creationId xmlns:a16="http://schemas.microsoft.com/office/drawing/2014/main" id="{9908D5E4-1AA0-3F47-A029-AD175F903B74}"/>
              </a:ext>
            </a:extLst>
          </p:cNvPr>
          <p:cNvSpPr>
            <a:spLocks noGrp="1"/>
          </p:cNvSpPr>
          <p:nvPr>
            <p:ph idx="1"/>
          </p:nvPr>
        </p:nvSpPr>
        <p:spPr>
          <a:xfrm>
            <a:off x="838200" y="1825625"/>
            <a:ext cx="10515600" cy="4205243"/>
          </a:xfrm>
        </p:spPr>
        <p:txBody>
          <a:bodyPr>
            <a:normAutofit fontScale="77500" lnSpcReduction="20000"/>
          </a:bodyPr>
          <a:lstStyle/>
          <a:p>
            <a:r>
              <a:rPr lang="en-US" dirty="0"/>
              <a:t>To resume an upload session, first determine the missing range</a:t>
            </a:r>
            <a:r>
              <a:rPr lang="en-US" dirty="0">
                <a:latin typeface="Segoe UI Symbol" panose="020B0502040204020203" pitchFamily="34" charset="0"/>
                <a:ea typeface="Segoe UI Symbol" panose="020B0502040204020203" pitchFamily="34" charset="0"/>
              </a:rPr>
              <a:t>(</a:t>
            </a:r>
            <a:r>
              <a:rPr lang="en-US" dirty="0"/>
              <a:t>s</a:t>
            </a:r>
            <a:r>
              <a:rPr lang="en-US" dirty="0">
                <a:latin typeface="Segoe UI Symbol" panose="020B0502040204020203" pitchFamily="34" charset="0"/>
                <a:ea typeface="Segoe UI Symbol" panose="020B0502040204020203" pitchFamily="34" charset="0"/>
              </a:rPr>
              <a:t>)</a:t>
            </a:r>
            <a:r>
              <a:rPr lang="en-US" dirty="0"/>
              <a:t> by submitting a request for the upload session:</a:t>
            </a:r>
          </a:p>
          <a:p>
            <a:endParaRPr lang="en-US" dirty="0"/>
          </a:p>
          <a:p>
            <a:r>
              <a:rPr lang="en-US" dirty="0"/>
              <a:t>HTTP GET https://sn3302.up.1drv.com/up/fe6987415ace7X4e1eF866337</a:t>
            </a:r>
          </a:p>
          <a:p>
            <a:endParaRPr lang="en-US" dirty="0"/>
          </a:p>
          <a:p>
            <a:r>
              <a:rPr lang="en-US" dirty="0"/>
              <a:t>Use the response to determine missing ranges &amp; resume uploading the missing ranges</a:t>
            </a:r>
          </a:p>
          <a:p>
            <a:endParaRPr lang="en-US" dirty="0"/>
          </a:p>
          <a:p>
            <a:r>
              <a:rPr lang="en-US" dirty="0"/>
              <a:t>To cancel an upload session, submit an HTTP DELETE to the upload session:</a:t>
            </a:r>
          </a:p>
          <a:p>
            <a:endParaRPr lang="en-US" dirty="0"/>
          </a:p>
          <a:p>
            <a:r>
              <a:rPr lang="en-US" dirty="0"/>
              <a:t>HTTP DELETE https://sn3302.up.1drv.com/up/fe6987415ace7X4e1eF866337</a:t>
            </a:r>
          </a:p>
        </p:txBody>
      </p:sp>
    </p:spTree>
    <p:extLst>
      <p:ext uri="{BB962C8B-B14F-4D97-AF65-F5344CB8AC3E}">
        <p14:creationId xmlns:p14="http://schemas.microsoft.com/office/powerpoint/2010/main" val="281999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FF0A-1E29-7E4C-A386-F55E0EA229B9}"/>
              </a:ext>
            </a:extLst>
          </p:cNvPr>
          <p:cNvSpPr>
            <a:spLocks noGrp="1"/>
          </p:cNvSpPr>
          <p:nvPr>
            <p:ph type="title"/>
          </p:nvPr>
        </p:nvSpPr>
        <p:spPr/>
        <p:txBody>
          <a:bodyPr/>
          <a:lstStyle/>
          <a:p>
            <a:r>
              <a:rPr lang="en-US" dirty="0"/>
              <a:t>Uploading large files with the Microsoft Graph .NET SDK</a:t>
            </a:r>
          </a:p>
        </p:txBody>
      </p:sp>
      <p:sp>
        <p:nvSpPr>
          <p:cNvPr id="3" name="Text Placeholder 2">
            <a:extLst>
              <a:ext uri="{FF2B5EF4-FFF2-40B4-BE49-F238E27FC236}">
                <a16:creationId xmlns:a16="http://schemas.microsoft.com/office/drawing/2014/main" id="{AECD8DA5-5773-8A46-9A44-98C300982CDC}"/>
              </a:ext>
            </a:extLst>
          </p:cNvPr>
          <p:cNvSpPr>
            <a:spLocks noGrp="1"/>
          </p:cNvSpPr>
          <p:nvPr>
            <p:ph idx="1"/>
          </p:nvPr>
        </p:nvSpPr>
        <p:spPr/>
        <p:txBody>
          <a:bodyPr>
            <a:normAutofit fontScale="70000" lnSpcReduction="20000"/>
          </a:bodyPr>
          <a:lstStyle/>
          <a:p>
            <a:r>
              <a:rPr lang="en-US" dirty="0">
                <a:solidFill>
                  <a:srgbClr val="3F115C"/>
                </a:solidFill>
              </a:rPr>
              <a:t>var </a:t>
            </a:r>
            <a:r>
              <a:rPr lang="en-US" dirty="0" err="1">
                <a:solidFill>
                  <a:srgbClr val="3F115C"/>
                </a:solidFill>
              </a:rPr>
              <a:t>fileName</a:t>
            </a:r>
            <a:r>
              <a:rPr lang="en-US" dirty="0">
                <a:solidFill>
                  <a:srgbClr val="3F115C"/>
                </a:solidFill>
              </a:rPr>
              <a:t> = "</a:t>
            </a:r>
            <a:r>
              <a:rPr lang="en-US" dirty="0" err="1">
                <a:solidFill>
                  <a:srgbClr val="3F115C"/>
                </a:solidFill>
              </a:rPr>
              <a:t>largefile.zip</a:t>
            </a:r>
            <a:r>
              <a:rPr lang="en-US" dirty="0">
                <a:solidFill>
                  <a:srgbClr val="3F115C"/>
                </a:solidFill>
              </a:rPr>
              <a:t>";</a:t>
            </a:r>
          </a:p>
          <a:p>
            <a:r>
              <a:rPr lang="en-US" dirty="0">
                <a:solidFill>
                  <a:srgbClr val="3F115C"/>
                </a:solidFill>
              </a:rPr>
              <a:t>var </a:t>
            </a:r>
            <a:r>
              <a:rPr lang="en-US" dirty="0" err="1">
                <a:solidFill>
                  <a:srgbClr val="3F115C"/>
                </a:solidFill>
              </a:rPr>
              <a:t>currentFolder</a:t>
            </a:r>
            <a:r>
              <a:rPr lang="en-US" dirty="0">
                <a:solidFill>
                  <a:srgbClr val="3F115C"/>
                </a:solidFill>
              </a:rPr>
              <a:t> = </a:t>
            </a:r>
            <a:r>
              <a:rPr lang="en-US" dirty="0" err="1">
                <a:solidFill>
                  <a:srgbClr val="3F115C"/>
                </a:solidFill>
              </a:rPr>
              <a:t>System.IO.Directory.GetCurrentDirectory</a:t>
            </a:r>
            <a:r>
              <a:rPr lang="en-US" dirty="0">
                <a:solidFill>
                  <a:srgbClr val="3F115C"/>
                </a:solidFill>
              </a:rPr>
              <a:t>();</a:t>
            </a:r>
          </a:p>
          <a:p>
            <a:r>
              <a:rPr lang="en-US" dirty="0">
                <a:solidFill>
                  <a:srgbClr val="3F115C"/>
                </a:solidFill>
              </a:rPr>
              <a:t>var </a:t>
            </a:r>
            <a:r>
              <a:rPr lang="en-US" dirty="0" err="1">
                <a:solidFill>
                  <a:srgbClr val="3F115C"/>
                </a:solidFill>
              </a:rPr>
              <a:t>filePath</a:t>
            </a:r>
            <a:r>
              <a:rPr lang="en-US" dirty="0">
                <a:solidFill>
                  <a:srgbClr val="3F115C"/>
                </a:solidFill>
              </a:rPr>
              <a:t> = </a:t>
            </a:r>
            <a:r>
              <a:rPr lang="en-US" dirty="0" err="1">
                <a:solidFill>
                  <a:srgbClr val="3F115C"/>
                </a:solidFill>
              </a:rPr>
              <a:t>Path.Combine</a:t>
            </a:r>
            <a:r>
              <a:rPr lang="en-US" dirty="0">
                <a:solidFill>
                  <a:srgbClr val="3F115C"/>
                </a:solidFill>
              </a:rPr>
              <a:t>(</a:t>
            </a:r>
            <a:r>
              <a:rPr lang="en-US" dirty="0" err="1">
                <a:solidFill>
                  <a:srgbClr val="3F115C"/>
                </a:solidFill>
              </a:rPr>
              <a:t>currentFolder</a:t>
            </a:r>
            <a:r>
              <a:rPr lang="en-US" dirty="0">
                <a:solidFill>
                  <a:srgbClr val="3F115C"/>
                </a:solidFill>
              </a:rPr>
              <a:t>, </a:t>
            </a:r>
            <a:r>
              <a:rPr lang="en-US" dirty="0" err="1">
                <a:solidFill>
                  <a:srgbClr val="3F115C"/>
                </a:solidFill>
              </a:rPr>
              <a:t>fileName</a:t>
            </a:r>
            <a:r>
              <a:rPr lang="en-US" dirty="0">
                <a:solidFill>
                  <a:srgbClr val="3F115C"/>
                </a:solidFill>
              </a:rPr>
              <a:t>);</a:t>
            </a:r>
          </a:p>
          <a:p>
            <a:endParaRPr lang="en-US" dirty="0">
              <a:solidFill>
                <a:srgbClr val="3F115C"/>
              </a:solidFill>
            </a:endParaRPr>
          </a:p>
          <a:p>
            <a:r>
              <a:rPr lang="en-US" b="1" dirty="0">
                <a:solidFill>
                  <a:srgbClr val="3F115C"/>
                </a:solidFill>
              </a:rPr>
              <a:t>// load resource as a stream</a:t>
            </a:r>
          </a:p>
          <a:p>
            <a:r>
              <a:rPr lang="en-US" dirty="0">
                <a:solidFill>
                  <a:srgbClr val="3F115C"/>
                </a:solidFill>
              </a:rPr>
              <a:t>using (Stream </a:t>
            </a:r>
            <a:r>
              <a:rPr lang="en-US" dirty="0" err="1">
                <a:solidFill>
                  <a:srgbClr val="3F115C"/>
                </a:solidFill>
              </a:rPr>
              <a:t>fileStream</a:t>
            </a:r>
            <a:r>
              <a:rPr lang="en-US" dirty="0">
                <a:solidFill>
                  <a:srgbClr val="3F115C"/>
                </a:solidFill>
              </a:rPr>
              <a:t> = new </a:t>
            </a:r>
            <a:r>
              <a:rPr lang="en-US" dirty="0" err="1">
                <a:solidFill>
                  <a:srgbClr val="3F115C"/>
                </a:solidFill>
              </a:rPr>
              <a:t>FileStream</a:t>
            </a:r>
            <a:r>
              <a:rPr lang="en-US" dirty="0">
                <a:solidFill>
                  <a:srgbClr val="3F115C"/>
                </a:solidFill>
              </a:rPr>
              <a:t>(</a:t>
            </a:r>
            <a:r>
              <a:rPr lang="en-US" dirty="0" err="1">
                <a:solidFill>
                  <a:srgbClr val="3F115C"/>
                </a:solidFill>
              </a:rPr>
              <a:t>filePath</a:t>
            </a:r>
            <a:r>
              <a:rPr lang="en-US" dirty="0">
                <a:solidFill>
                  <a:srgbClr val="3F115C"/>
                </a:solidFill>
              </a:rPr>
              <a:t>, </a:t>
            </a:r>
            <a:r>
              <a:rPr lang="en-US" dirty="0" err="1">
                <a:solidFill>
                  <a:srgbClr val="3F115C"/>
                </a:solidFill>
              </a:rPr>
              <a:t>FileMode.Open</a:t>
            </a:r>
            <a:r>
              <a:rPr lang="en-US" dirty="0">
                <a:solidFill>
                  <a:srgbClr val="3F115C"/>
                </a:solidFill>
              </a:rPr>
              <a:t>))</a:t>
            </a:r>
          </a:p>
          <a:p>
            <a:r>
              <a:rPr lang="en-US" dirty="0">
                <a:solidFill>
                  <a:srgbClr val="3F115C"/>
                </a:solidFill>
              </a:rPr>
              <a:t>{</a:t>
            </a:r>
          </a:p>
          <a:p>
            <a:r>
              <a:rPr lang="en-US" dirty="0">
                <a:solidFill>
                  <a:srgbClr val="3F115C"/>
                </a:solidFill>
              </a:rPr>
              <a:t>  </a:t>
            </a:r>
            <a:r>
              <a:rPr lang="en-US" dirty="0" err="1">
                <a:solidFill>
                  <a:srgbClr val="3F115C"/>
                </a:solidFill>
              </a:rPr>
              <a:t>GraphServiceClient</a:t>
            </a:r>
            <a:r>
              <a:rPr lang="en-US" dirty="0">
                <a:solidFill>
                  <a:srgbClr val="3F115C"/>
                </a:solidFill>
              </a:rPr>
              <a:t> </a:t>
            </a:r>
            <a:r>
              <a:rPr lang="en-US" dirty="0" err="1">
                <a:solidFill>
                  <a:srgbClr val="3F115C"/>
                </a:solidFill>
              </a:rPr>
              <a:t>graphClient</a:t>
            </a:r>
            <a:r>
              <a:rPr lang="en-US" dirty="0">
                <a:solidFill>
                  <a:srgbClr val="3F115C"/>
                </a:solidFill>
              </a:rPr>
              <a:t> = </a:t>
            </a:r>
            <a:r>
              <a:rPr lang="en-US" dirty="0" err="1">
                <a:solidFill>
                  <a:srgbClr val="3F115C"/>
                </a:solidFill>
              </a:rPr>
              <a:t>GetAuthenticatedGraphClient</a:t>
            </a:r>
            <a:r>
              <a:rPr lang="en-US" dirty="0">
                <a:solidFill>
                  <a:srgbClr val="3F115C"/>
                </a:solidFill>
              </a:rPr>
              <a:t>(...);</a:t>
            </a:r>
          </a:p>
          <a:p>
            <a:r>
              <a:rPr lang="en-US" dirty="0">
                <a:solidFill>
                  <a:srgbClr val="3F115C"/>
                </a:solidFill>
              </a:rPr>
              <a:t>  var </a:t>
            </a:r>
            <a:r>
              <a:rPr lang="en-US" dirty="0" err="1">
                <a:solidFill>
                  <a:srgbClr val="3F115C"/>
                </a:solidFill>
              </a:rPr>
              <a:t>uploadSession</a:t>
            </a:r>
            <a:r>
              <a:rPr lang="en-US" dirty="0">
                <a:solidFill>
                  <a:srgbClr val="3F115C"/>
                </a:solidFill>
              </a:rPr>
              <a:t> = </a:t>
            </a:r>
            <a:r>
              <a:rPr lang="en-US" dirty="0" err="1">
                <a:solidFill>
                  <a:srgbClr val="3F115C"/>
                </a:solidFill>
              </a:rPr>
              <a:t>graphClient.Me.Drive.Root</a:t>
            </a:r>
            <a:endParaRPr lang="en-US" dirty="0">
              <a:solidFill>
                <a:srgbClr val="3F115C"/>
              </a:solidFill>
            </a:endParaRPr>
          </a:p>
          <a:p>
            <a:r>
              <a:rPr lang="en-US" dirty="0">
                <a:solidFill>
                  <a:srgbClr val="3F115C"/>
                </a:solidFill>
              </a:rPr>
              <a:t>           .</a:t>
            </a:r>
            <a:r>
              <a:rPr lang="en-US" dirty="0" err="1">
                <a:solidFill>
                  <a:srgbClr val="3F115C"/>
                </a:solidFill>
              </a:rPr>
              <a:t>ItemWithPath</a:t>
            </a:r>
            <a:r>
              <a:rPr lang="en-US" dirty="0">
                <a:solidFill>
                  <a:srgbClr val="3F115C"/>
                </a:solidFill>
              </a:rPr>
              <a:t>(</a:t>
            </a:r>
            <a:r>
              <a:rPr lang="en-US" dirty="0" err="1">
                <a:solidFill>
                  <a:srgbClr val="3F115C"/>
                </a:solidFill>
              </a:rPr>
              <a:t>fileName</a:t>
            </a:r>
            <a:r>
              <a:rPr lang="en-US" dirty="0">
                <a:solidFill>
                  <a:srgbClr val="3F115C"/>
                </a:solidFill>
              </a:rPr>
              <a:t>).</a:t>
            </a:r>
            <a:r>
              <a:rPr lang="en-US" dirty="0" err="1">
                <a:solidFill>
                  <a:srgbClr val="3F115C"/>
                </a:solidFill>
              </a:rPr>
              <a:t>CreateUploadSession</a:t>
            </a:r>
            <a:r>
              <a:rPr lang="en-US" dirty="0">
                <a:solidFill>
                  <a:srgbClr val="3F115C"/>
                </a:solidFill>
              </a:rPr>
              <a:t>()</a:t>
            </a:r>
          </a:p>
          <a:p>
            <a:r>
              <a:rPr lang="en-US" dirty="0">
                <a:solidFill>
                  <a:srgbClr val="3F115C"/>
                </a:solidFill>
              </a:rPr>
              <a:t>           .Request().</a:t>
            </a:r>
            <a:r>
              <a:rPr lang="en-US" dirty="0" err="1">
                <a:solidFill>
                  <a:srgbClr val="3F115C"/>
                </a:solidFill>
              </a:rPr>
              <a:t>PostAsync</a:t>
            </a:r>
            <a:r>
              <a:rPr lang="en-US" dirty="0">
                <a:solidFill>
                  <a:srgbClr val="3F115C"/>
                </a:solidFill>
              </a:rPr>
              <a:t>().Result;</a:t>
            </a:r>
          </a:p>
          <a:p>
            <a:r>
              <a:rPr lang="en-US" dirty="0">
                <a:solidFill>
                  <a:srgbClr val="3F115C"/>
                </a:solidFill>
              </a:rPr>
              <a:t>  …</a:t>
            </a:r>
          </a:p>
          <a:p>
            <a:r>
              <a:rPr lang="en-US" dirty="0">
                <a:solidFill>
                  <a:srgbClr val="3F115C"/>
                </a:solidFill>
              </a:rPr>
              <a:t>}</a:t>
            </a:r>
          </a:p>
        </p:txBody>
      </p:sp>
    </p:spTree>
    <p:extLst>
      <p:ext uri="{BB962C8B-B14F-4D97-AF65-F5344CB8AC3E}">
        <p14:creationId xmlns:p14="http://schemas.microsoft.com/office/powerpoint/2010/main" val="2859490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A4CB-2CE7-134C-9FBF-65801B455234}"/>
              </a:ext>
            </a:extLst>
          </p:cNvPr>
          <p:cNvSpPr>
            <a:spLocks noGrp="1"/>
          </p:cNvSpPr>
          <p:nvPr>
            <p:ph type="title"/>
          </p:nvPr>
        </p:nvSpPr>
        <p:spPr/>
        <p:txBody>
          <a:bodyPr/>
          <a:lstStyle/>
          <a:p>
            <a:r>
              <a:rPr lang="en-US" dirty="0"/>
              <a:t>Uploading large files with the Microsoft Graph .NET SDK</a:t>
            </a:r>
          </a:p>
        </p:txBody>
      </p:sp>
      <p:sp>
        <p:nvSpPr>
          <p:cNvPr id="3" name="Text Placeholder 2">
            <a:extLst>
              <a:ext uri="{FF2B5EF4-FFF2-40B4-BE49-F238E27FC236}">
                <a16:creationId xmlns:a16="http://schemas.microsoft.com/office/drawing/2014/main" id="{A0A73F6E-873C-DA49-B0DE-BF97BC2D486C}"/>
              </a:ext>
            </a:extLst>
          </p:cNvPr>
          <p:cNvSpPr>
            <a:spLocks noGrp="1"/>
          </p:cNvSpPr>
          <p:nvPr>
            <p:ph idx="1"/>
          </p:nvPr>
        </p:nvSpPr>
        <p:spPr/>
        <p:txBody>
          <a:bodyPr>
            <a:normAutofit fontScale="47500" lnSpcReduction="20000"/>
          </a:bodyPr>
          <a:lstStyle/>
          <a:p>
            <a:r>
              <a:rPr lang="en-US" dirty="0">
                <a:solidFill>
                  <a:srgbClr val="3F115C"/>
                </a:solidFill>
              </a:rPr>
              <a:t>{</a:t>
            </a:r>
          </a:p>
          <a:p>
            <a:r>
              <a:rPr lang="en-US" dirty="0">
                <a:solidFill>
                  <a:srgbClr val="3F115C"/>
                </a:solidFill>
              </a:rPr>
              <a:t>  ...</a:t>
            </a:r>
          </a:p>
          <a:p>
            <a:r>
              <a:rPr lang="en-US" dirty="0">
                <a:solidFill>
                  <a:srgbClr val="3F115C"/>
                </a:solidFill>
              </a:rPr>
              <a:t>  </a:t>
            </a:r>
            <a:r>
              <a:rPr lang="en-US" b="1" dirty="0">
                <a:solidFill>
                  <a:srgbClr val="3F115C"/>
                </a:solidFill>
              </a:rPr>
              <a:t>// create upload task</a:t>
            </a:r>
          </a:p>
          <a:p>
            <a:r>
              <a:rPr lang="en-US" dirty="0">
                <a:solidFill>
                  <a:srgbClr val="3F115C"/>
                </a:solidFill>
              </a:rPr>
              <a:t>  var </a:t>
            </a:r>
            <a:r>
              <a:rPr lang="en-US" dirty="0" err="1">
                <a:solidFill>
                  <a:srgbClr val="3F115C"/>
                </a:solidFill>
              </a:rPr>
              <a:t>maxChunkSize</a:t>
            </a:r>
            <a:r>
              <a:rPr lang="en-US" dirty="0">
                <a:solidFill>
                  <a:srgbClr val="3F115C"/>
                </a:solidFill>
              </a:rPr>
              <a:t> = 320 * 1024;</a:t>
            </a:r>
          </a:p>
          <a:p>
            <a:r>
              <a:rPr lang="en-US" dirty="0">
                <a:solidFill>
                  <a:srgbClr val="3F115C"/>
                </a:solidFill>
              </a:rPr>
              <a:t>  var </a:t>
            </a:r>
            <a:r>
              <a:rPr lang="en-US" dirty="0" err="1">
                <a:solidFill>
                  <a:srgbClr val="3F115C"/>
                </a:solidFill>
              </a:rPr>
              <a:t>largeUploadTask</a:t>
            </a:r>
            <a:r>
              <a:rPr lang="en-US" dirty="0">
                <a:solidFill>
                  <a:srgbClr val="3F115C"/>
                </a:solidFill>
              </a:rPr>
              <a:t> = new </a:t>
            </a:r>
            <a:r>
              <a:rPr lang="en-US" dirty="0" err="1">
                <a:solidFill>
                  <a:srgbClr val="3F115C"/>
                </a:solidFill>
              </a:rPr>
              <a:t>LargeFileUploadTask</a:t>
            </a:r>
            <a:r>
              <a:rPr lang="en-US" dirty="0">
                <a:solidFill>
                  <a:srgbClr val="3F115C"/>
                </a:solidFill>
              </a:rPr>
              <a:t>&lt;</a:t>
            </a:r>
            <a:r>
              <a:rPr lang="en-US" dirty="0" err="1">
                <a:solidFill>
                  <a:srgbClr val="3F115C"/>
                </a:solidFill>
              </a:rPr>
              <a:t>DriveItem</a:t>
            </a:r>
            <a:r>
              <a:rPr lang="en-US" dirty="0">
                <a:solidFill>
                  <a:srgbClr val="3F115C"/>
                </a:solidFill>
              </a:rPr>
              <a:t>&gt;(</a:t>
            </a:r>
            <a:r>
              <a:rPr lang="en-US" dirty="0" err="1">
                <a:solidFill>
                  <a:srgbClr val="3F115C"/>
                </a:solidFill>
              </a:rPr>
              <a:t>uploadSession</a:t>
            </a:r>
            <a:r>
              <a:rPr lang="en-US" dirty="0">
                <a:solidFill>
                  <a:srgbClr val="3F115C"/>
                </a:solidFill>
              </a:rPr>
              <a:t>, </a:t>
            </a:r>
            <a:r>
              <a:rPr lang="en-US" dirty="0" err="1">
                <a:solidFill>
                  <a:srgbClr val="3F115C"/>
                </a:solidFill>
              </a:rPr>
              <a:t>fileStream</a:t>
            </a:r>
            <a:r>
              <a:rPr lang="en-US" dirty="0">
                <a:solidFill>
                  <a:srgbClr val="3F115C"/>
                </a:solidFill>
              </a:rPr>
              <a:t>, </a:t>
            </a:r>
            <a:r>
              <a:rPr lang="en-US" dirty="0" err="1">
                <a:solidFill>
                  <a:srgbClr val="3F115C"/>
                </a:solidFill>
              </a:rPr>
              <a:t>maxChunkSize</a:t>
            </a:r>
            <a:r>
              <a:rPr lang="en-US" dirty="0">
                <a:solidFill>
                  <a:srgbClr val="3F115C"/>
                </a:solidFill>
              </a:rPr>
              <a:t>);</a:t>
            </a:r>
          </a:p>
          <a:p>
            <a:endParaRPr lang="en-US" dirty="0">
              <a:solidFill>
                <a:srgbClr val="3F115C"/>
              </a:solidFill>
            </a:endParaRPr>
          </a:p>
          <a:p>
            <a:r>
              <a:rPr lang="en-US" dirty="0">
                <a:solidFill>
                  <a:srgbClr val="3F115C"/>
                </a:solidFill>
              </a:rPr>
              <a:t>  </a:t>
            </a:r>
            <a:r>
              <a:rPr lang="en-US" b="1" dirty="0">
                <a:solidFill>
                  <a:srgbClr val="3F115C"/>
                </a:solidFill>
              </a:rPr>
              <a:t>// create upload progress reporter</a:t>
            </a:r>
          </a:p>
          <a:p>
            <a:r>
              <a:rPr lang="en-US" dirty="0">
                <a:solidFill>
                  <a:srgbClr val="3F115C"/>
                </a:solidFill>
              </a:rPr>
              <a:t>  </a:t>
            </a:r>
            <a:r>
              <a:rPr lang="en-US" dirty="0" err="1">
                <a:solidFill>
                  <a:srgbClr val="3F115C"/>
                </a:solidFill>
              </a:rPr>
              <a:t>IProgress</a:t>
            </a:r>
            <a:r>
              <a:rPr lang="en-US" dirty="0">
                <a:solidFill>
                  <a:srgbClr val="3F115C"/>
                </a:solidFill>
              </a:rPr>
              <a:t>&lt;long&gt; </a:t>
            </a:r>
            <a:r>
              <a:rPr lang="en-US" dirty="0" err="1">
                <a:solidFill>
                  <a:srgbClr val="3F115C"/>
                </a:solidFill>
              </a:rPr>
              <a:t>uploadProgress</a:t>
            </a:r>
            <a:r>
              <a:rPr lang="en-US" dirty="0">
                <a:solidFill>
                  <a:srgbClr val="3F115C"/>
                </a:solidFill>
              </a:rPr>
              <a:t> = new Progress&lt;long&gt;(</a:t>
            </a:r>
            <a:r>
              <a:rPr lang="en-US" dirty="0" err="1">
                <a:solidFill>
                  <a:srgbClr val="3F115C"/>
                </a:solidFill>
              </a:rPr>
              <a:t>uploadBytes</a:t>
            </a:r>
            <a:r>
              <a:rPr lang="en-US" dirty="0">
                <a:solidFill>
                  <a:srgbClr val="3F115C"/>
                </a:solidFill>
              </a:rPr>
              <a:t> =&gt;</a:t>
            </a:r>
          </a:p>
          <a:p>
            <a:r>
              <a:rPr lang="en-US" dirty="0">
                <a:solidFill>
                  <a:srgbClr val="3F115C"/>
                </a:solidFill>
              </a:rPr>
              <a:t>  { </a:t>
            </a:r>
            <a:r>
              <a:rPr lang="en-US" dirty="0" err="1">
                <a:solidFill>
                  <a:srgbClr val="3F115C"/>
                </a:solidFill>
              </a:rPr>
              <a:t>Console.WriteLine</a:t>
            </a:r>
            <a:r>
              <a:rPr lang="en-US" dirty="0">
                <a:solidFill>
                  <a:srgbClr val="3F115C"/>
                </a:solidFill>
              </a:rPr>
              <a:t>($"Uploaded {</a:t>
            </a:r>
            <a:r>
              <a:rPr lang="en-US" dirty="0" err="1">
                <a:solidFill>
                  <a:srgbClr val="3F115C"/>
                </a:solidFill>
              </a:rPr>
              <a:t>uploadBytes</a:t>
            </a:r>
            <a:r>
              <a:rPr lang="en-US" dirty="0">
                <a:solidFill>
                  <a:srgbClr val="3F115C"/>
                </a:solidFill>
              </a:rPr>
              <a:t>} bytes of {</a:t>
            </a:r>
            <a:r>
              <a:rPr lang="en-US" dirty="0" err="1">
                <a:solidFill>
                  <a:srgbClr val="3F115C"/>
                </a:solidFill>
              </a:rPr>
              <a:t>fileStream.Length</a:t>
            </a:r>
            <a:r>
              <a:rPr lang="en-US" dirty="0">
                <a:solidFill>
                  <a:srgbClr val="3F115C"/>
                </a:solidFill>
              </a:rPr>
              <a:t>} bytes"); });</a:t>
            </a:r>
          </a:p>
          <a:p>
            <a:endParaRPr lang="en-US" dirty="0">
              <a:solidFill>
                <a:srgbClr val="3F115C"/>
              </a:solidFill>
            </a:endParaRPr>
          </a:p>
          <a:p>
            <a:r>
              <a:rPr lang="en-US" b="1" dirty="0">
                <a:solidFill>
                  <a:srgbClr val="3F115C"/>
                </a:solidFill>
              </a:rPr>
              <a:t>  // upload file</a:t>
            </a:r>
          </a:p>
          <a:p>
            <a:r>
              <a:rPr lang="en-US" dirty="0">
                <a:solidFill>
                  <a:srgbClr val="3F115C"/>
                </a:solidFill>
              </a:rPr>
              <a:t>  </a:t>
            </a:r>
            <a:r>
              <a:rPr lang="en-US" dirty="0" err="1">
                <a:solidFill>
                  <a:srgbClr val="3F115C"/>
                </a:solidFill>
              </a:rPr>
              <a:t>UploadResult</a:t>
            </a:r>
            <a:r>
              <a:rPr lang="en-US" dirty="0">
                <a:solidFill>
                  <a:srgbClr val="3F115C"/>
                </a:solidFill>
              </a:rPr>
              <a:t>&lt;</a:t>
            </a:r>
            <a:r>
              <a:rPr lang="en-US" dirty="0" err="1">
                <a:solidFill>
                  <a:srgbClr val="3F115C"/>
                </a:solidFill>
              </a:rPr>
              <a:t>DriveItem</a:t>
            </a:r>
            <a:r>
              <a:rPr lang="en-US" dirty="0">
                <a:solidFill>
                  <a:srgbClr val="3F115C"/>
                </a:solidFill>
              </a:rPr>
              <a:t>&gt; </a:t>
            </a:r>
            <a:r>
              <a:rPr lang="en-US" dirty="0" err="1">
                <a:solidFill>
                  <a:srgbClr val="3F115C"/>
                </a:solidFill>
              </a:rPr>
              <a:t>uploadResult</a:t>
            </a:r>
            <a:r>
              <a:rPr lang="en-US" dirty="0">
                <a:solidFill>
                  <a:srgbClr val="3F115C"/>
                </a:solidFill>
              </a:rPr>
              <a:t> = </a:t>
            </a:r>
            <a:r>
              <a:rPr lang="en-US" dirty="0" err="1">
                <a:solidFill>
                  <a:srgbClr val="3F115C"/>
                </a:solidFill>
              </a:rPr>
              <a:t>largeUploadTask.UploadAsync</a:t>
            </a:r>
            <a:r>
              <a:rPr lang="en-US" dirty="0">
                <a:solidFill>
                  <a:srgbClr val="3F115C"/>
                </a:solidFill>
              </a:rPr>
              <a:t>(</a:t>
            </a:r>
            <a:r>
              <a:rPr lang="en-US" dirty="0" err="1">
                <a:solidFill>
                  <a:srgbClr val="3F115C"/>
                </a:solidFill>
              </a:rPr>
              <a:t>uploadProgress</a:t>
            </a:r>
            <a:r>
              <a:rPr lang="en-US" dirty="0">
                <a:solidFill>
                  <a:srgbClr val="3F115C"/>
                </a:solidFill>
              </a:rPr>
              <a:t>).Result;</a:t>
            </a:r>
          </a:p>
          <a:p>
            <a:r>
              <a:rPr lang="en-US" dirty="0">
                <a:solidFill>
                  <a:srgbClr val="3F115C"/>
                </a:solidFill>
              </a:rPr>
              <a:t>  if (</a:t>
            </a:r>
            <a:r>
              <a:rPr lang="en-US" dirty="0" err="1">
                <a:solidFill>
                  <a:srgbClr val="3F115C"/>
                </a:solidFill>
              </a:rPr>
              <a:t>uploadResult.UploadSucceeded</a:t>
            </a:r>
            <a:r>
              <a:rPr lang="en-US" dirty="0">
                <a:solidFill>
                  <a:srgbClr val="3F115C"/>
                </a:solidFill>
              </a:rPr>
              <a:t>)</a:t>
            </a:r>
          </a:p>
          <a:p>
            <a:r>
              <a:rPr lang="en-US" dirty="0">
                <a:solidFill>
                  <a:srgbClr val="3F115C"/>
                </a:solidFill>
              </a:rPr>
              <a:t>  {</a:t>
            </a:r>
          </a:p>
          <a:p>
            <a:r>
              <a:rPr lang="en-US" dirty="0">
                <a:solidFill>
                  <a:srgbClr val="3F115C"/>
                </a:solidFill>
              </a:rPr>
              <a:t>    </a:t>
            </a:r>
            <a:r>
              <a:rPr lang="en-US" dirty="0" err="1">
                <a:solidFill>
                  <a:srgbClr val="3F115C"/>
                </a:solidFill>
              </a:rPr>
              <a:t>Console.WriteLine</a:t>
            </a:r>
            <a:r>
              <a:rPr lang="en-US" dirty="0">
                <a:solidFill>
                  <a:srgbClr val="3F115C"/>
                </a:solidFill>
              </a:rPr>
              <a:t>("File uploaded to user's OneDrive root folder.");</a:t>
            </a:r>
          </a:p>
          <a:p>
            <a:r>
              <a:rPr lang="en-US" dirty="0">
                <a:solidFill>
                  <a:srgbClr val="3F115C"/>
                </a:solidFill>
              </a:rPr>
              <a:t>  }</a:t>
            </a:r>
          </a:p>
          <a:p>
            <a:r>
              <a:rPr lang="en-US" dirty="0">
                <a:solidFill>
                  <a:srgbClr val="3F115C"/>
                </a:solidFill>
              </a:rPr>
              <a:t>}</a:t>
            </a:r>
          </a:p>
        </p:txBody>
      </p:sp>
    </p:spTree>
    <p:extLst>
      <p:ext uri="{BB962C8B-B14F-4D97-AF65-F5344CB8AC3E}">
        <p14:creationId xmlns:p14="http://schemas.microsoft.com/office/powerpoint/2010/main" val="304481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dirty="0"/>
              <a:t>Required permissions for upload files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92500" lnSpcReduction="10000"/>
          </a:bodyPr>
          <a:lstStyle/>
          <a:p>
            <a:r>
              <a:rPr lang="en-US" dirty="0"/>
              <a:t>Permissions involved in working with files:</a:t>
            </a:r>
          </a:p>
          <a:p>
            <a:endParaRPr lang="en-US" dirty="0"/>
          </a:p>
          <a:p>
            <a:r>
              <a:rPr lang="en-US" dirty="0"/>
              <a:t>Delegated permissions</a:t>
            </a:r>
          </a:p>
          <a:p>
            <a:pPr lvl="1"/>
            <a:r>
              <a:rPr lang="en-US" dirty="0" err="1"/>
              <a:t>Files.ReadWrite</a:t>
            </a:r>
            <a:endParaRPr lang="en-US" dirty="0"/>
          </a:p>
          <a:p>
            <a:pPr lvl="1"/>
            <a:r>
              <a:rPr lang="en-US" dirty="0" err="1"/>
              <a:t>Files.ReadWrite.All</a:t>
            </a:r>
            <a:endParaRPr lang="en-US" dirty="0"/>
          </a:p>
          <a:p>
            <a:pPr lvl="1"/>
            <a:r>
              <a:rPr lang="en-US" dirty="0" err="1"/>
              <a:t>Sites.ReadWrite.All</a:t>
            </a:r>
            <a:endParaRPr lang="en-US" dirty="0"/>
          </a:p>
          <a:p>
            <a:endParaRPr lang="en-US" dirty="0"/>
          </a:p>
          <a:p>
            <a:r>
              <a:rPr lang="en-US" dirty="0"/>
              <a:t>Application permissions</a:t>
            </a:r>
          </a:p>
          <a:p>
            <a:pPr lvl="1"/>
            <a:r>
              <a:rPr lang="en-US" dirty="0" err="1"/>
              <a:t>Files.ReadWrite.All</a:t>
            </a:r>
            <a:r>
              <a:rPr lang="en-US" dirty="0"/>
              <a:t> </a:t>
            </a:r>
            <a:r>
              <a:rPr lang="en-US" dirty="0">
                <a:latin typeface="Segoe UI Symbol" panose="020B0502040204020203" pitchFamily="34" charset="0"/>
                <a:ea typeface="Segoe UI Symbol" panose="020B0502040204020203" pitchFamily="34" charset="0"/>
              </a:rPr>
              <a:t>(</a:t>
            </a:r>
            <a:r>
              <a:rPr lang="en-US" dirty="0"/>
              <a:t>for SharePoint site collections</a:t>
            </a:r>
            <a:r>
              <a:rPr lang="en-US" dirty="0">
                <a:latin typeface="Segoe UI Symbol" panose="020B0502040204020203" pitchFamily="34" charset="0"/>
                <a:ea typeface="Segoe UI Symbol" panose="020B0502040204020203" pitchFamily="34" charset="0"/>
              </a:rPr>
              <a:t>)</a:t>
            </a:r>
          </a:p>
          <a:p>
            <a:pPr lvl="1"/>
            <a:r>
              <a:rPr lang="en-US" dirty="0" err="1"/>
              <a:t>Sites.ReadWrite.All</a:t>
            </a:r>
            <a:r>
              <a:rPr lang="en-US" dirty="0"/>
              <a:t> </a:t>
            </a:r>
            <a:r>
              <a:rPr lang="en-US" dirty="0">
                <a:latin typeface="Segoe UI Symbol" panose="020B0502040204020203" pitchFamily="34" charset="0"/>
                <a:ea typeface="Segoe UI Symbol" panose="020B0502040204020203" pitchFamily="34" charset="0"/>
              </a:rPr>
              <a:t>(</a:t>
            </a:r>
            <a:r>
              <a:rPr lang="en-US" dirty="0"/>
              <a:t>for SharePoint site collections</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3287279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endParaRPr lang="en-US" dirty="0"/>
          </a:p>
        </p:txBody>
      </p:sp>
      <p:sp>
        <p:nvSpPr>
          <p:cNvPr id="5" name="Text Placeholder 4">
            <a:extLst>
              <a:ext uri="{FF2B5EF4-FFF2-40B4-BE49-F238E27FC236}">
                <a16:creationId xmlns:a16="http://schemas.microsoft.com/office/drawing/2014/main" id="{AC273696-302F-CD45-AACB-EF52BF0561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9052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Insights overview</a:t>
            </a:r>
          </a:p>
          <a:p>
            <a:endParaRPr lang="en-US" dirty="0"/>
          </a:p>
          <a:p>
            <a:r>
              <a:rPr lang="en-US" dirty="0"/>
              <a:t>Trending Insights</a:t>
            </a:r>
          </a:p>
          <a:p>
            <a:endParaRPr lang="en-US" dirty="0"/>
          </a:p>
          <a:p>
            <a:r>
              <a:rPr lang="en-US" dirty="0"/>
              <a:t>Used Insights</a:t>
            </a:r>
          </a:p>
          <a:p>
            <a:endParaRPr lang="en-US" dirty="0"/>
          </a:p>
          <a:p>
            <a:r>
              <a:rPr lang="en-US" dirty="0"/>
              <a:t>Shared Insights</a:t>
            </a:r>
          </a:p>
        </p:txBody>
      </p:sp>
    </p:spTree>
    <p:extLst>
      <p:ext uri="{BB962C8B-B14F-4D97-AF65-F5344CB8AC3E}">
        <p14:creationId xmlns:p14="http://schemas.microsoft.com/office/powerpoint/2010/main" val="414848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3F115C"/>
                </a:solidFill>
                <a:latin typeface="Segoe UI Semibold" panose="020B0702040204020203" pitchFamily="34" charset="0"/>
                <a:cs typeface="Segoe UI Semibold" panose="020B0702040204020203" pitchFamily="34" charset="0"/>
              </a:rPr>
              <a:t>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C0D9A7-0918-034A-BEEA-62EB9D8A1D70}"/>
              </a:ext>
            </a:extLst>
          </p:cNvPr>
          <p:cNvSpPr>
            <a:spLocks noGrp="1"/>
          </p:cNvSpPr>
          <p:nvPr>
            <p:ph type="title"/>
          </p:nvPr>
        </p:nvSpPr>
        <p:spPr>
          <a:xfrm>
            <a:off x="838200" y="365125"/>
            <a:ext cx="10515600" cy="1325563"/>
          </a:xfrm>
        </p:spPr>
        <p:txBody>
          <a:bodyPr/>
          <a:lstStyle/>
          <a:p>
            <a:r>
              <a:rPr lang="en-US" dirty="0"/>
              <a:t>Files insights </a:t>
            </a:r>
          </a:p>
        </p:txBody>
      </p:sp>
      <p:sp>
        <p:nvSpPr>
          <p:cNvPr id="4" name="Text Placeholder 3">
            <a:extLst>
              <a:ext uri="{FF2B5EF4-FFF2-40B4-BE49-F238E27FC236}">
                <a16:creationId xmlns:a16="http://schemas.microsoft.com/office/drawing/2014/main" id="{D5FBB7DE-192E-654B-9B9D-140BF7D20B35}"/>
              </a:ext>
            </a:extLst>
          </p:cNvPr>
          <p:cNvSpPr>
            <a:spLocks noGrp="1"/>
          </p:cNvSpPr>
          <p:nvPr>
            <p:ph idx="1"/>
          </p:nvPr>
        </p:nvSpPr>
        <p:spPr>
          <a:xfrm>
            <a:off x="838200" y="1825625"/>
            <a:ext cx="10515600" cy="4205243"/>
          </a:xfrm>
        </p:spPr>
        <p:txBody>
          <a:bodyPr>
            <a:normAutofit lnSpcReduction="10000"/>
          </a:bodyPr>
          <a:lstStyle/>
          <a:p>
            <a:r>
              <a:rPr lang="en-US" dirty="0"/>
              <a:t>Insights are relationships calculated using advanced analytics &amp; machine learning techniques</a:t>
            </a:r>
          </a:p>
          <a:p>
            <a:r>
              <a:rPr lang="en-US" dirty="0"/>
              <a:t>Microsoft Graph includes the following insights APIs:</a:t>
            </a:r>
          </a:p>
          <a:p>
            <a:pPr lvl="1"/>
            <a:r>
              <a:rPr lang="en-US" dirty="0"/>
              <a:t>Trending: documents trending around a specific user</a:t>
            </a:r>
          </a:p>
          <a:p>
            <a:pPr lvl="1"/>
            <a:r>
              <a:rPr lang="en-US" dirty="0"/>
              <a:t>Used: documents viewed &amp; modified by the user</a:t>
            </a:r>
          </a:p>
          <a:p>
            <a:pPr lvl="1"/>
            <a:r>
              <a:rPr lang="en-US" dirty="0"/>
              <a:t>Shared: documents shared with a user</a:t>
            </a:r>
          </a:p>
          <a:p>
            <a:r>
              <a:rPr lang="en-US" dirty="0"/>
              <a:t>Each insight record returned includes two objects:</a:t>
            </a:r>
          </a:p>
          <a:p>
            <a:pPr lvl="1"/>
            <a:r>
              <a:rPr lang="en-US" dirty="0" err="1">
                <a:latin typeface="Courier New" panose="02070309020205020404" pitchFamily="49" charset="0"/>
                <a:cs typeface="Courier New" panose="02070309020205020404" pitchFamily="49" charset="0"/>
              </a:rPr>
              <a:t>resourceVisualization</a:t>
            </a:r>
            <a:r>
              <a:rPr lang="en-US" dirty="0"/>
              <a:t>: includes properties for displaying results </a:t>
            </a:r>
            <a:r>
              <a:rPr lang="en-US" dirty="0">
                <a:latin typeface="Segoe UI Symbol" panose="020B0502040204020203" pitchFamily="34" charset="0"/>
                <a:ea typeface="Segoe UI Symbol" panose="020B0502040204020203" pitchFamily="34" charset="0"/>
              </a:rPr>
              <a:t>(</a:t>
            </a:r>
            <a:r>
              <a:rPr lang="en-US" dirty="0"/>
              <a:t>title, </a:t>
            </a:r>
            <a:r>
              <a:rPr lang="en-US" dirty="0" err="1"/>
              <a:t>previewImageUrl</a:t>
            </a:r>
            <a:r>
              <a:rPr lang="en-US" dirty="0">
                <a:latin typeface="Segoe UI Symbol" panose="020B0502040204020203" pitchFamily="34" charset="0"/>
                <a:ea typeface="Segoe UI Symbol" panose="020B0502040204020203" pitchFamily="34" charset="0"/>
              </a:rPr>
              <a:t>)</a:t>
            </a:r>
          </a:p>
          <a:p>
            <a:pPr lvl="1"/>
            <a:r>
              <a:rPr lang="en-US" dirty="0" err="1">
                <a:latin typeface="Courier New" panose="02070309020205020404" pitchFamily="49" charset="0"/>
                <a:cs typeface="Courier New" panose="02070309020205020404" pitchFamily="49" charset="0"/>
              </a:rPr>
              <a:t>resourceReference</a:t>
            </a:r>
            <a:r>
              <a:rPr lang="en-US" dirty="0"/>
              <a:t>: includes details on the returned record </a:t>
            </a:r>
            <a:r>
              <a:rPr lang="en-US" dirty="0">
                <a:latin typeface="Segoe UI Symbol" panose="020B0502040204020203" pitchFamily="34" charset="0"/>
                <a:ea typeface="Segoe UI Symbol" panose="020B0502040204020203" pitchFamily="34" charset="0"/>
              </a:rPr>
              <a:t>(</a:t>
            </a:r>
            <a:r>
              <a:rPr lang="en-US" dirty="0"/>
              <a:t>URL, ID, file type</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2154432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AA25-C2C7-374F-9C3B-FB5FBA52CD5A}"/>
              </a:ext>
            </a:extLst>
          </p:cNvPr>
          <p:cNvSpPr>
            <a:spLocks noGrp="1"/>
          </p:cNvSpPr>
          <p:nvPr>
            <p:ph type="title"/>
          </p:nvPr>
        </p:nvSpPr>
        <p:spPr>
          <a:xfrm>
            <a:off x="838200" y="365125"/>
            <a:ext cx="10515600" cy="1325563"/>
          </a:xfrm>
        </p:spPr>
        <p:txBody>
          <a:bodyPr/>
          <a:lstStyle/>
          <a:p>
            <a:r>
              <a:rPr lang="en-US" dirty="0"/>
              <a:t>Files trending around a user</a:t>
            </a:r>
          </a:p>
        </p:txBody>
      </p:sp>
      <p:sp>
        <p:nvSpPr>
          <p:cNvPr id="3" name="Text Placeholder 2">
            <a:extLst>
              <a:ext uri="{FF2B5EF4-FFF2-40B4-BE49-F238E27FC236}">
                <a16:creationId xmlns:a16="http://schemas.microsoft.com/office/drawing/2014/main" id="{51425407-69E7-FA46-9193-A2578DC0BADC}"/>
              </a:ext>
            </a:extLst>
          </p:cNvPr>
          <p:cNvSpPr>
            <a:spLocks noGrp="1"/>
          </p:cNvSpPr>
          <p:nvPr>
            <p:ph idx="1"/>
          </p:nvPr>
        </p:nvSpPr>
        <p:spPr>
          <a:xfrm>
            <a:off x="838200" y="1825625"/>
            <a:ext cx="10515600" cy="4205243"/>
          </a:xfrm>
        </p:spPr>
        <p:txBody>
          <a:bodyPr>
            <a:normAutofit fontScale="70000" lnSpcReduction="20000"/>
          </a:bodyPr>
          <a:lstStyle/>
          <a:p>
            <a:r>
              <a:rPr lang="en-US" dirty="0"/>
              <a:t>Obtain rich relationships showing document connections trending around a user</a:t>
            </a:r>
          </a:p>
          <a:p>
            <a:pPr lvl="1"/>
            <a:r>
              <a:rPr lang="en-US" dirty="0">
                <a:hlinkClick r:id="rId3"/>
              </a:rPr>
              <a:t>https://graph.microsoft.com/v1.0/me/insights/trending</a:t>
            </a:r>
            <a:r>
              <a:rPr lang="en-US" dirty="0"/>
              <a:t> </a:t>
            </a:r>
          </a:p>
          <a:p>
            <a:endParaRPr lang="en-US" dirty="0"/>
          </a:p>
          <a:p>
            <a:r>
              <a:rPr lang="en-US" dirty="0"/>
              <a:t>Response:</a:t>
            </a:r>
          </a:p>
          <a:p>
            <a:pPr marL="457200" lvl="1" indent="0">
              <a:buNone/>
            </a:pPr>
            <a:r>
              <a:rPr lang="en-US" dirty="0">
                <a:latin typeface="Courier New" panose="02070309020205020404" pitchFamily="49" charset="0"/>
                <a:cs typeface="Courier New" panose="02070309020205020404" pitchFamily="49" charset="0"/>
              </a:rPr>
              <a:t>{ "value": [{</a:t>
            </a:r>
          </a:p>
          <a:p>
            <a:pPr marL="457200" lvl="1" indent="0">
              <a:buNone/>
            </a:pPr>
            <a:r>
              <a:rPr lang="en-US" dirty="0">
                <a:latin typeface="Courier New" panose="02070309020205020404" pitchFamily="49" charset="0"/>
                <a:cs typeface="Courier New" panose="02070309020205020404" pitchFamily="49" charset="0"/>
              </a:rPr>
              <a:t>      "id": "id-value", "weight": "weight-value",</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resourceVisualization</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"title": "title-value", "type": "type-value",</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mediaType</a:t>
            </a:r>
            <a:r>
              <a:rPr lang="en-US" dirty="0">
                <a:latin typeface="Courier New" panose="02070309020205020404" pitchFamily="49" charset="0"/>
                <a:cs typeface="Courier New" panose="02070309020205020404" pitchFamily="49" charset="0"/>
              </a:rPr>
              <a:t>-value",</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previewImageUrl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previewImageUrl</a:t>
            </a:r>
            <a:r>
              <a:rPr lang="en-US" dirty="0">
                <a:latin typeface="Courier New" panose="02070309020205020404" pitchFamily="49" charset="0"/>
                <a:cs typeface="Courier New" panose="02070309020205020404" pitchFamily="49" charset="0"/>
              </a:rPr>
              <a:t>-value",</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previewText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previewText</a:t>
            </a:r>
            <a:r>
              <a:rPr lang="en-US" dirty="0">
                <a:latin typeface="Courier New" panose="02070309020205020404" pitchFamily="49" charset="0"/>
                <a:cs typeface="Courier New" panose="02070309020205020404" pitchFamily="49" charset="0"/>
              </a:rPr>
              <a:t>-value”, ...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resourceReference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webUrl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webUrl</a:t>
            </a:r>
            <a:r>
              <a:rPr lang="en-US" dirty="0">
                <a:latin typeface="Courier New" panose="02070309020205020404" pitchFamily="49" charset="0"/>
                <a:cs typeface="Courier New" panose="02070309020205020404" pitchFamily="49" charset="0"/>
              </a:rPr>
              <a:t>-value",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"id": "id-value",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"type": "type-value”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47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F1E2-B5FB-3C48-8EF9-2E27A75EDCEB}"/>
              </a:ext>
            </a:extLst>
          </p:cNvPr>
          <p:cNvSpPr>
            <a:spLocks noGrp="1"/>
          </p:cNvSpPr>
          <p:nvPr>
            <p:ph type="title"/>
          </p:nvPr>
        </p:nvSpPr>
        <p:spPr/>
        <p:txBody>
          <a:bodyPr/>
          <a:lstStyle/>
          <a:p>
            <a:r>
              <a:rPr lang="en-US" dirty="0"/>
              <a:t>Files trending around a user </a:t>
            </a:r>
            <a:r>
              <a:rPr lang="en-US" dirty="0">
                <a:latin typeface="Segoe UI Symbol" panose="020B0502040204020203" pitchFamily="34" charset="0"/>
                <a:ea typeface="Segoe UI Symbol" panose="020B0502040204020203" pitchFamily="34" charset="0"/>
              </a:rPr>
              <a:t>(</a:t>
            </a:r>
            <a:r>
              <a:rPr lang="en-US" dirty="0"/>
              <a:t>Microsoft Graph .NET SDK</a:t>
            </a:r>
            <a:r>
              <a:rPr lang="en-US" dirty="0">
                <a:latin typeface="Segoe UI Symbol" panose="020B0502040204020203" pitchFamily="34" charset="0"/>
                <a:ea typeface="Segoe UI Symbol" panose="020B0502040204020203" pitchFamily="34" charset="0"/>
              </a:rPr>
              <a:t>)</a:t>
            </a:r>
          </a:p>
        </p:txBody>
      </p:sp>
      <p:sp>
        <p:nvSpPr>
          <p:cNvPr id="3" name="Text Placeholder 2">
            <a:extLst>
              <a:ext uri="{FF2B5EF4-FFF2-40B4-BE49-F238E27FC236}">
                <a16:creationId xmlns:a16="http://schemas.microsoft.com/office/drawing/2014/main" id="{0509303E-2923-AA4B-909B-D64EDFB7B4CF}"/>
              </a:ext>
            </a:extLst>
          </p:cNvPr>
          <p:cNvSpPr>
            <a:spLocks noGrp="1"/>
          </p:cNvSpPr>
          <p:nvPr>
            <p:ph idx="1"/>
          </p:nvPr>
        </p:nvSpPr>
        <p:spPr/>
        <p:txBody>
          <a:bodyPr>
            <a:normAutofit fontScale="70000" lnSpcReduction="20000"/>
          </a:bodyPr>
          <a:lstStyle/>
          <a:p>
            <a:r>
              <a:rPr lang="en-US" dirty="0" err="1">
                <a:solidFill>
                  <a:srgbClr val="3F115C"/>
                </a:solidFill>
              </a:rPr>
              <a:t>GraphServiceClient</a:t>
            </a:r>
            <a:r>
              <a:rPr lang="en-US" dirty="0">
                <a:solidFill>
                  <a:srgbClr val="3F115C"/>
                </a:solidFill>
              </a:rPr>
              <a:t> </a:t>
            </a:r>
            <a:r>
              <a:rPr lang="en-US" dirty="0" err="1">
                <a:solidFill>
                  <a:srgbClr val="3F115C"/>
                </a:solidFill>
              </a:rPr>
              <a:t>graphClient</a:t>
            </a:r>
            <a:r>
              <a:rPr lang="en-US" dirty="0">
                <a:solidFill>
                  <a:srgbClr val="3F115C"/>
                </a:solidFill>
              </a:rPr>
              <a:t> = </a:t>
            </a:r>
            <a:r>
              <a:rPr lang="en-US" dirty="0" err="1">
                <a:solidFill>
                  <a:srgbClr val="3F115C"/>
                </a:solidFill>
              </a:rPr>
              <a:t>GetAuthenticatedGraphClient</a:t>
            </a:r>
            <a:r>
              <a:rPr lang="en-US" dirty="0">
                <a:solidFill>
                  <a:srgbClr val="3F115C"/>
                </a:solidFill>
              </a:rPr>
              <a:t>(...);</a:t>
            </a:r>
          </a:p>
          <a:p>
            <a:r>
              <a:rPr lang="en-US" dirty="0">
                <a:solidFill>
                  <a:srgbClr val="3F115C"/>
                </a:solidFill>
              </a:rPr>
              <a:t>var results = </a:t>
            </a:r>
            <a:r>
              <a:rPr lang="en-US" dirty="0" err="1">
                <a:solidFill>
                  <a:srgbClr val="3F115C"/>
                </a:solidFill>
              </a:rPr>
              <a:t>client.Me.Insights</a:t>
            </a:r>
            <a:endParaRPr lang="en-US" dirty="0">
              <a:solidFill>
                <a:srgbClr val="3F115C"/>
              </a:solidFill>
            </a:endParaRPr>
          </a:p>
          <a:p>
            <a:r>
              <a:rPr lang="en-US" dirty="0">
                <a:solidFill>
                  <a:srgbClr val="3F115C"/>
                </a:solidFill>
              </a:rPr>
              <a:t>                       .Trending</a:t>
            </a:r>
          </a:p>
          <a:p>
            <a:r>
              <a:rPr lang="en-US" dirty="0">
                <a:solidFill>
                  <a:srgbClr val="3F115C"/>
                </a:solidFill>
              </a:rPr>
              <a:t>                       .Request()</a:t>
            </a:r>
          </a:p>
          <a:p>
            <a:r>
              <a:rPr lang="en-US" dirty="0">
                <a:solidFill>
                  <a:srgbClr val="3F115C"/>
                </a:solidFill>
              </a:rPr>
              <a:t>                       .</a:t>
            </a:r>
            <a:r>
              <a:rPr lang="en-US" dirty="0" err="1">
                <a:solidFill>
                  <a:srgbClr val="3F115C"/>
                </a:solidFill>
              </a:rPr>
              <a:t>GetAsync</a:t>
            </a:r>
            <a:r>
              <a:rPr lang="en-US" dirty="0">
                <a:solidFill>
                  <a:srgbClr val="3F115C"/>
                </a:solidFill>
              </a:rPr>
              <a:t>()</a:t>
            </a:r>
          </a:p>
          <a:p>
            <a:r>
              <a:rPr lang="en-US" dirty="0">
                <a:solidFill>
                  <a:srgbClr val="3F115C"/>
                </a:solidFill>
              </a:rPr>
              <a:t>                       .Result;</a:t>
            </a:r>
          </a:p>
          <a:p>
            <a:r>
              <a:rPr lang="en-US" dirty="0">
                <a:solidFill>
                  <a:srgbClr val="3F115C"/>
                </a:solidFill>
              </a:rPr>
              <a:t>foreach (var resource in results)</a:t>
            </a:r>
          </a:p>
          <a:p>
            <a:r>
              <a:rPr lang="en-US" dirty="0">
                <a:solidFill>
                  <a:srgbClr val="3F115C"/>
                </a:solidFill>
              </a:rPr>
              <a:t>{</a:t>
            </a:r>
          </a:p>
          <a:p>
            <a:r>
              <a:rPr lang="en-US" dirty="0">
                <a:solidFill>
                  <a:srgbClr val="3F115C"/>
                </a:solidFill>
              </a:rPr>
              <a:t>  </a:t>
            </a:r>
            <a:r>
              <a:rPr lang="en-US" dirty="0" err="1">
                <a:solidFill>
                  <a:srgbClr val="3F115C"/>
                </a:solidFill>
              </a:rPr>
              <a:t>Console.WriteLine</a:t>
            </a:r>
            <a:r>
              <a:rPr lang="en-US" dirty="0">
                <a:solidFill>
                  <a:srgbClr val="3F115C"/>
                </a:solidFill>
              </a:rPr>
              <a:t>("(" + </a:t>
            </a:r>
            <a:r>
              <a:rPr lang="en-US" dirty="0" err="1">
                <a:solidFill>
                  <a:srgbClr val="3F115C"/>
                </a:solidFill>
              </a:rPr>
              <a:t>resource.ResourceVisualization.Type</a:t>
            </a:r>
            <a:r>
              <a:rPr lang="en-US" dirty="0">
                <a:solidFill>
                  <a:srgbClr val="3F115C"/>
                </a:solidFill>
              </a:rPr>
              <a:t> + ") - " </a:t>
            </a:r>
            <a:br>
              <a:rPr lang="en-US" dirty="0">
                <a:solidFill>
                  <a:srgbClr val="3F115C"/>
                </a:solidFill>
              </a:rPr>
            </a:br>
            <a:r>
              <a:rPr lang="en-US" dirty="0">
                <a:solidFill>
                  <a:srgbClr val="3F115C"/>
                </a:solidFill>
              </a:rPr>
              <a:t>                        + </a:t>
            </a:r>
            <a:r>
              <a:rPr lang="en-US" dirty="0" err="1">
                <a:solidFill>
                  <a:srgbClr val="3F115C"/>
                </a:solidFill>
              </a:rPr>
              <a:t>resource.ResourceVisualization.Title</a:t>
            </a:r>
            <a:r>
              <a:rPr lang="en-US" dirty="0">
                <a:solidFill>
                  <a:srgbClr val="3F115C"/>
                </a:solidFill>
              </a:rPr>
              <a:t>);</a:t>
            </a:r>
          </a:p>
          <a:p>
            <a:r>
              <a:rPr lang="en-US" dirty="0">
                <a:solidFill>
                  <a:srgbClr val="3F115C"/>
                </a:solidFill>
              </a:rPr>
              <a:t>  </a:t>
            </a:r>
            <a:r>
              <a:rPr lang="en-US" dirty="0" err="1">
                <a:solidFill>
                  <a:srgbClr val="3F115C"/>
                </a:solidFill>
              </a:rPr>
              <a:t>Console.WriteLine</a:t>
            </a:r>
            <a:r>
              <a:rPr lang="en-US" dirty="0">
                <a:solidFill>
                  <a:srgbClr val="3F115C"/>
                </a:solidFill>
              </a:rPr>
              <a:t>("  Weight: " + </a:t>
            </a:r>
            <a:r>
              <a:rPr lang="en-US" dirty="0" err="1">
                <a:solidFill>
                  <a:srgbClr val="3F115C"/>
                </a:solidFill>
              </a:rPr>
              <a:t>resource.Weight</a:t>
            </a:r>
            <a:r>
              <a:rPr lang="en-US" dirty="0">
                <a:solidFill>
                  <a:srgbClr val="3F115C"/>
                </a:solidFill>
              </a:rPr>
              <a:t>);</a:t>
            </a:r>
          </a:p>
          <a:p>
            <a:r>
              <a:rPr lang="en-US" dirty="0">
                <a:solidFill>
                  <a:srgbClr val="3F115C"/>
                </a:solidFill>
              </a:rPr>
              <a:t>  </a:t>
            </a:r>
            <a:r>
              <a:rPr lang="en-US" dirty="0" err="1">
                <a:solidFill>
                  <a:srgbClr val="3F115C"/>
                </a:solidFill>
              </a:rPr>
              <a:t>Console.WriteLine</a:t>
            </a:r>
            <a:r>
              <a:rPr lang="en-US" dirty="0">
                <a:solidFill>
                  <a:srgbClr val="3F115C"/>
                </a:solidFill>
              </a:rPr>
              <a:t>("  Id: " + </a:t>
            </a:r>
            <a:r>
              <a:rPr lang="en-US" dirty="0" err="1">
                <a:solidFill>
                  <a:srgbClr val="3F115C"/>
                </a:solidFill>
              </a:rPr>
              <a:t>resource.Id</a:t>
            </a:r>
            <a:r>
              <a:rPr lang="en-US" dirty="0">
                <a:solidFill>
                  <a:srgbClr val="3F115C"/>
                </a:solidFill>
              </a:rPr>
              <a:t>);</a:t>
            </a:r>
          </a:p>
          <a:p>
            <a:r>
              <a:rPr lang="en-US" dirty="0">
                <a:solidFill>
                  <a:srgbClr val="3F115C"/>
                </a:solidFill>
              </a:rPr>
              <a:t>  </a:t>
            </a:r>
            <a:r>
              <a:rPr lang="en-US" dirty="0" err="1">
                <a:solidFill>
                  <a:srgbClr val="3F115C"/>
                </a:solidFill>
              </a:rPr>
              <a:t>Console.WriteLine</a:t>
            </a:r>
            <a:r>
              <a:rPr lang="en-US" dirty="0">
                <a:solidFill>
                  <a:srgbClr val="3F115C"/>
                </a:solidFill>
              </a:rPr>
              <a:t>("  </a:t>
            </a:r>
            <a:r>
              <a:rPr lang="en-US" dirty="0" err="1">
                <a:solidFill>
                  <a:srgbClr val="3F115C"/>
                </a:solidFill>
              </a:rPr>
              <a:t>ResourceId</a:t>
            </a:r>
            <a:r>
              <a:rPr lang="en-US" dirty="0">
                <a:solidFill>
                  <a:srgbClr val="3F115C"/>
                </a:solidFill>
              </a:rPr>
              <a:t>: " + </a:t>
            </a:r>
            <a:r>
              <a:rPr lang="en-US" dirty="0" err="1">
                <a:solidFill>
                  <a:srgbClr val="3F115C"/>
                </a:solidFill>
              </a:rPr>
              <a:t>resource.ResourceReference.Id</a:t>
            </a:r>
            <a:r>
              <a:rPr lang="en-US" dirty="0">
                <a:solidFill>
                  <a:srgbClr val="3F115C"/>
                </a:solidFill>
              </a:rPr>
              <a:t>);</a:t>
            </a:r>
          </a:p>
          <a:p>
            <a:r>
              <a:rPr lang="en-US" dirty="0">
                <a:solidFill>
                  <a:srgbClr val="3F115C"/>
                </a:solidFill>
              </a:rPr>
              <a:t>}</a:t>
            </a:r>
          </a:p>
          <a:p>
            <a:endParaRPr lang="en-US" dirty="0">
              <a:solidFill>
                <a:srgbClr val="3F115C"/>
              </a:solidFill>
            </a:endParaRPr>
          </a:p>
        </p:txBody>
      </p:sp>
    </p:spTree>
    <p:extLst>
      <p:ext uri="{BB962C8B-B14F-4D97-AF65-F5344CB8AC3E}">
        <p14:creationId xmlns:p14="http://schemas.microsoft.com/office/powerpoint/2010/main" val="3346891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C821-CAAF-1646-B21F-2476EA400353}"/>
              </a:ext>
            </a:extLst>
          </p:cNvPr>
          <p:cNvSpPr>
            <a:spLocks noGrp="1"/>
          </p:cNvSpPr>
          <p:nvPr>
            <p:ph type="title"/>
          </p:nvPr>
        </p:nvSpPr>
        <p:spPr>
          <a:xfrm>
            <a:off x="838200" y="365125"/>
            <a:ext cx="10515600" cy="1325563"/>
          </a:xfrm>
        </p:spPr>
        <p:txBody>
          <a:bodyPr/>
          <a:lstStyle/>
          <a:p>
            <a:r>
              <a:rPr lang="en-US" dirty="0"/>
              <a:t>Listing files access / modified by user</a:t>
            </a:r>
          </a:p>
        </p:txBody>
      </p:sp>
      <p:sp>
        <p:nvSpPr>
          <p:cNvPr id="3" name="Text Placeholder 2">
            <a:extLst>
              <a:ext uri="{FF2B5EF4-FFF2-40B4-BE49-F238E27FC236}">
                <a16:creationId xmlns:a16="http://schemas.microsoft.com/office/drawing/2014/main" id="{4DD15EB8-67FA-D14D-872D-CD973EAA2DD9}"/>
              </a:ext>
            </a:extLst>
          </p:cNvPr>
          <p:cNvSpPr>
            <a:spLocks noGrp="1"/>
          </p:cNvSpPr>
          <p:nvPr>
            <p:ph idx="1"/>
          </p:nvPr>
        </p:nvSpPr>
        <p:spPr>
          <a:xfrm>
            <a:off x="838200" y="1825625"/>
            <a:ext cx="10515600" cy="4205243"/>
          </a:xfrm>
        </p:spPr>
        <p:txBody>
          <a:bodyPr>
            <a:normAutofit fontScale="77500" lnSpcReduction="20000"/>
          </a:bodyPr>
          <a:lstStyle/>
          <a:p>
            <a:r>
              <a:rPr lang="en-US" dirty="0"/>
              <a:t>Calculated insight that includes list of documents user has accessed &amp; modified </a:t>
            </a:r>
          </a:p>
          <a:p>
            <a:pPr lvl="1"/>
            <a:r>
              <a:rPr lang="en-US" dirty="0">
                <a:hlinkClick r:id="rId3"/>
              </a:rPr>
              <a:t>https://graph.microsoft/com/v1.0/me/insights/used</a:t>
            </a:r>
            <a:r>
              <a:rPr lang="en-US" dirty="0"/>
              <a:t> </a:t>
            </a:r>
          </a:p>
          <a:p>
            <a:endParaRPr lang="en-US" dirty="0"/>
          </a:p>
          <a:p>
            <a:r>
              <a:rPr lang="en-US" dirty="0"/>
              <a:t>Includes documents from OneDrive and SharePoint Online sites</a:t>
            </a:r>
          </a:p>
          <a:p>
            <a:endParaRPr lang="en-US" dirty="0"/>
          </a:p>
          <a:p>
            <a:r>
              <a:rPr lang="en-US" dirty="0"/>
              <a:t>Response: </a:t>
            </a:r>
          </a:p>
          <a:p>
            <a:pPr marL="457200" lvl="1" indent="0">
              <a:buNone/>
            </a:pPr>
            <a:r>
              <a:rPr lang="en-US" dirty="0">
                <a:latin typeface="Courier New" panose="02070309020205020404" pitchFamily="49" charset="0"/>
                <a:cs typeface="Courier New" panose="02070309020205020404" pitchFamily="49" charset="0"/>
              </a:rPr>
              <a:t>{ "value": [{</a:t>
            </a:r>
          </a:p>
          <a:p>
            <a:pPr marL="457200" lvl="1" indent="0">
              <a:buNone/>
            </a:pPr>
            <a:r>
              <a:rPr lang="en-US" dirty="0">
                <a:latin typeface="Courier New" panose="02070309020205020404" pitchFamily="49" charset="0"/>
                <a:cs typeface="Courier New" panose="02070309020205020404" pitchFamily="49" charset="0"/>
              </a:rPr>
              <a:t>      "id": "id-value",</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lastused</a:t>
            </a:r>
            <a:r>
              <a:rPr lang="en-US" dirty="0">
                <a:latin typeface="Courier New" panose="02070309020205020404" pitchFamily="49" charset="0"/>
                <a:cs typeface="Courier New" panose="02070309020205020404" pitchFamily="49" charset="0"/>
              </a:rPr>
              <a:t>": {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lastAccessedDateTime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lastModifiedDateTime</a:t>
            </a:r>
            <a:r>
              <a:rPr lang="en-US" dirty="0">
                <a:latin typeface="Courier New" panose="02070309020205020404" pitchFamily="49" charset="0"/>
                <a:cs typeface="Courier New" panose="02070309020205020404" pitchFamily="49" charset="0"/>
              </a:rPr>
              <a:t>": ".."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resourceVisualization</a:t>
            </a:r>
            <a:r>
              <a:rPr lang="en-US" dirty="0">
                <a:latin typeface="Courier New" panose="02070309020205020404" pitchFamily="49" charset="0"/>
                <a:cs typeface="Courier New" panose="02070309020205020404" pitchFamily="49" charset="0"/>
              </a:rPr>
              <a:t>": {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resourceReference</a:t>
            </a:r>
            <a:r>
              <a:rPr lang="en-US" dirty="0">
                <a:latin typeface="Courier New" panose="02070309020205020404" pitchFamily="49" charset="0"/>
                <a:cs typeface="Courier New" panose="02070309020205020404" pitchFamily="49" charset="0"/>
              </a:rPr>
              <a:t>": { }</a:t>
            </a:r>
          </a:p>
          <a:p>
            <a:pPr marL="457200" lvl="1"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164949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3072-B03F-2646-B684-7D208F9CAA40}"/>
              </a:ext>
            </a:extLst>
          </p:cNvPr>
          <p:cNvSpPr>
            <a:spLocks noGrp="1"/>
          </p:cNvSpPr>
          <p:nvPr>
            <p:ph type="title"/>
          </p:nvPr>
        </p:nvSpPr>
        <p:spPr/>
        <p:txBody>
          <a:bodyPr/>
          <a:lstStyle/>
          <a:p>
            <a:r>
              <a:rPr lang="en-US" dirty="0"/>
              <a:t>Listing files access / modified by user </a:t>
            </a:r>
            <a:r>
              <a:rPr lang="en-US" dirty="0">
                <a:latin typeface="Segoe UI Symbol" panose="020B0502040204020203" pitchFamily="34" charset="0"/>
                <a:ea typeface="Segoe UI Symbol" panose="020B0502040204020203" pitchFamily="34" charset="0"/>
              </a:rPr>
              <a:t>(</a:t>
            </a:r>
            <a:r>
              <a:rPr lang="en-US" dirty="0"/>
              <a:t>Microsoft Graph .NET SDK</a:t>
            </a:r>
            <a:r>
              <a:rPr lang="en-US" dirty="0">
                <a:latin typeface="Segoe UI Symbol" panose="020B0502040204020203" pitchFamily="34" charset="0"/>
                <a:ea typeface="Segoe UI Symbol" panose="020B0502040204020203" pitchFamily="34" charset="0"/>
              </a:rPr>
              <a:t>)</a:t>
            </a:r>
          </a:p>
        </p:txBody>
      </p:sp>
      <p:sp>
        <p:nvSpPr>
          <p:cNvPr id="3" name="Text Placeholder 2">
            <a:extLst>
              <a:ext uri="{FF2B5EF4-FFF2-40B4-BE49-F238E27FC236}">
                <a16:creationId xmlns:a16="http://schemas.microsoft.com/office/drawing/2014/main" id="{A258E233-D57E-0641-BFB1-7248B695F41A}"/>
              </a:ext>
            </a:extLst>
          </p:cNvPr>
          <p:cNvSpPr>
            <a:spLocks noGrp="1"/>
          </p:cNvSpPr>
          <p:nvPr>
            <p:ph idx="1"/>
          </p:nvPr>
        </p:nvSpPr>
        <p:spPr/>
        <p:txBody>
          <a:bodyPr>
            <a:normAutofit fontScale="62500" lnSpcReduction="20000"/>
          </a:bodyPr>
          <a:lstStyle/>
          <a:p>
            <a:r>
              <a:rPr lang="en-US" dirty="0" err="1">
                <a:solidFill>
                  <a:srgbClr val="3F115C"/>
                </a:solidFill>
                <a:latin typeface="Courier New" panose="02070309020205020404" pitchFamily="49" charset="0"/>
                <a:cs typeface="Courier New" panose="02070309020205020404" pitchFamily="49" charset="0"/>
              </a:rPr>
              <a:t>GraphServiceClient</a:t>
            </a:r>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graphClient</a:t>
            </a:r>
            <a:r>
              <a:rPr lang="en-US" dirty="0">
                <a:solidFill>
                  <a:srgbClr val="3F115C"/>
                </a:solidFill>
                <a:latin typeface="Courier New" panose="02070309020205020404" pitchFamily="49" charset="0"/>
                <a:cs typeface="Courier New" panose="02070309020205020404" pitchFamily="49" charset="0"/>
              </a:rPr>
              <a:t> = </a:t>
            </a:r>
            <a:r>
              <a:rPr lang="en-US" dirty="0" err="1">
                <a:solidFill>
                  <a:srgbClr val="3F115C"/>
                </a:solidFill>
                <a:latin typeface="Courier New" panose="02070309020205020404" pitchFamily="49" charset="0"/>
                <a:cs typeface="Courier New" panose="02070309020205020404" pitchFamily="49" charset="0"/>
              </a:rPr>
              <a:t>GetAuthenticatedGraphClient</a:t>
            </a:r>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var results = </a:t>
            </a:r>
            <a:r>
              <a:rPr lang="en-US" dirty="0" err="1">
                <a:solidFill>
                  <a:srgbClr val="3F115C"/>
                </a:solidFill>
                <a:latin typeface="Courier New" panose="02070309020205020404" pitchFamily="49" charset="0"/>
                <a:cs typeface="Courier New" panose="02070309020205020404" pitchFamily="49" charset="0"/>
              </a:rPr>
              <a:t>client.Me.Insights</a:t>
            </a:r>
            <a:endParaRPr lang="en-US" dirty="0">
              <a:solidFill>
                <a:srgbClr val="3F115C"/>
              </a:solidFill>
              <a:latin typeface="Courier New" panose="02070309020205020404" pitchFamily="49" charset="0"/>
              <a:cs typeface="Courier New" panose="02070309020205020404" pitchFamily="49" charset="0"/>
            </a:endParaRPr>
          </a:p>
          <a:p>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Used.Request</a:t>
            </a:r>
            <a:r>
              <a:rPr lang="en-US" dirty="0">
                <a:solidFill>
                  <a:srgbClr val="3F115C"/>
                </a:solidFill>
                <a:latin typeface="Courier New" panose="02070309020205020404" pitchFamily="49" charset="0"/>
                <a:cs typeface="Courier New" panose="02070309020205020404" pitchFamily="49" charset="0"/>
              </a:rPr>
              <a:t>().</a:t>
            </a:r>
            <a:r>
              <a:rPr lang="en-US" dirty="0" err="1">
                <a:solidFill>
                  <a:srgbClr val="3F115C"/>
                </a:solidFill>
                <a:latin typeface="Courier New" panose="02070309020205020404" pitchFamily="49" charset="0"/>
                <a:cs typeface="Courier New" panose="02070309020205020404" pitchFamily="49" charset="0"/>
              </a:rPr>
              <a:t>GetAsync</a:t>
            </a:r>
            <a:r>
              <a:rPr lang="en-US" dirty="0">
                <a:solidFill>
                  <a:srgbClr val="3F115C"/>
                </a:solidFill>
                <a:latin typeface="Courier New" panose="02070309020205020404" pitchFamily="49" charset="0"/>
                <a:cs typeface="Courier New" panose="02070309020205020404" pitchFamily="49" charset="0"/>
              </a:rPr>
              <a:t>().Result;</a:t>
            </a:r>
          </a:p>
          <a:p>
            <a:endParaRPr lang="en-US" dirty="0">
              <a:solidFill>
                <a:srgbClr val="3F115C"/>
              </a:solidFill>
              <a:latin typeface="Courier New" panose="02070309020205020404" pitchFamily="49" charset="0"/>
              <a:cs typeface="Courier New" panose="02070309020205020404" pitchFamily="49" charset="0"/>
            </a:endParaRPr>
          </a:p>
          <a:p>
            <a:r>
              <a:rPr lang="en-US" dirty="0">
                <a:solidFill>
                  <a:srgbClr val="3F115C"/>
                </a:solidFill>
                <a:latin typeface="Courier New" panose="02070309020205020404" pitchFamily="49" charset="0"/>
                <a:cs typeface="Courier New" panose="02070309020205020404" pitchFamily="49" charset="0"/>
              </a:rPr>
              <a:t>foreach (var resource in results)</a:t>
            </a:r>
          </a:p>
          <a:p>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Console.WriteLine</a:t>
            </a:r>
            <a:r>
              <a:rPr lang="en-US" dirty="0">
                <a:solidFill>
                  <a:srgbClr val="3F115C"/>
                </a:solidFill>
                <a:latin typeface="Courier New" panose="02070309020205020404" pitchFamily="49" charset="0"/>
                <a:cs typeface="Courier New" panose="02070309020205020404" pitchFamily="49" charset="0"/>
              </a:rPr>
              <a:t>("(" + </a:t>
            </a:r>
            <a:r>
              <a:rPr lang="en-US" dirty="0" err="1">
                <a:solidFill>
                  <a:srgbClr val="3F115C"/>
                </a:solidFill>
                <a:latin typeface="Courier New" panose="02070309020205020404" pitchFamily="49" charset="0"/>
                <a:cs typeface="Courier New" panose="02070309020205020404" pitchFamily="49" charset="0"/>
              </a:rPr>
              <a:t>resource.ResourceVisualization.Type</a:t>
            </a:r>
            <a:r>
              <a:rPr lang="en-US" dirty="0">
                <a:solidFill>
                  <a:srgbClr val="3F115C"/>
                </a:solidFill>
                <a:latin typeface="Courier New" panose="02070309020205020404" pitchFamily="49" charset="0"/>
                <a:cs typeface="Courier New" panose="02070309020205020404" pitchFamily="49" charset="0"/>
              </a:rPr>
              <a:t> + ") - " </a:t>
            </a:r>
            <a:br>
              <a:rPr lang="en-US" dirty="0">
                <a:solidFill>
                  <a:srgbClr val="3F115C"/>
                </a:solidFill>
                <a:latin typeface="Courier New" panose="02070309020205020404" pitchFamily="49" charset="0"/>
                <a:cs typeface="Courier New" panose="02070309020205020404" pitchFamily="49" charset="0"/>
              </a:rPr>
            </a:br>
            <a:r>
              <a:rPr lang="en-US" dirty="0">
                <a:solidFill>
                  <a:srgbClr val="3F115C"/>
                </a:solidFill>
                <a:latin typeface="Courier New" panose="02070309020205020404" pitchFamily="49" charset="0"/>
                <a:cs typeface="Courier New" panose="02070309020205020404" pitchFamily="49" charset="0"/>
              </a:rPr>
              <a:t>                        + </a:t>
            </a:r>
            <a:r>
              <a:rPr lang="en-US" dirty="0" err="1">
                <a:solidFill>
                  <a:srgbClr val="3F115C"/>
                </a:solidFill>
                <a:latin typeface="Courier New" panose="02070309020205020404" pitchFamily="49" charset="0"/>
                <a:cs typeface="Courier New" panose="02070309020205020404" pitchFamily="49" charset="0"/>
              </a:rPr>
              <a:t>resource.ResourceVisualization.Title</a:t>
            </a:r>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Console.WriteLine</a:t>
            </a:r>
            <a:r>
              <a:rPr lang="en-US" dirty="0">
                <a:solidFill>
                  <a:srgbClr val="3F115C"/>
                </a:solidFill>
                <a:latin typeface="Courier New" panose="02070309020205020404" pitchFamily="49" charset="0"/>
                <a:cs typeface="Courier New" panose="02070309020205020404" pitchFamily="49" charset="0"/>
              </a:rPr>
              <a:t>("  Last Accessed: " + </a:t>
            </a:r>
            <a:br>
              <a:rPr lang="en-US" dirty="0">
                <a:solidFill>
                  <a:srgbClr val="3F115C"/>
                </a:solidFill>
                <a:latin typeface="Courier New" panose="02070309020205020404" pitchFamily="49" charset="0"/>
                <a:cs typeface="Courier New" panose="02070309020205020404" pitchFamily="49" charset="0"/>
              </a:rPr>
            </a:br>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resource.LastUsed.LastAccessedDateTime.ToString</a:t>
            </a:r>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Console.WriteLine</a:t>
            </a:r>
            <a:r>
              <a:rPr lang="en-US" dirty="0">
                <a:solidFill>
                  <a:srgbClr val="3F115C"/>
                </a:solidFill>
                <a:latin typeface="Courier New" panose="02070309020205020404" pitchFamily="49" charset="0"/>
                <a:cs typeface="Courier New" panose="02070309020205020404" pitchFamily="49" charset="0"/>
              </a:rPr>
              <a:t>("  Last Modified: " + </a:t>
            </a:r>
            <a:br>
              <a:rPr lang="en-US" dirty="0">
                <a:solidFill>
                  <a:srgbClr val="3F115C"/>
                </a:solidFill>
                <a:latin typeface="Courier New" panose="02070309020205020404" pitchFamily="49" charset="0"/>
                <a:cs typeface="Courier New" panose="02070309020205020404" pitchFamily="49" charset="0"/>
              </a:rPr>
            </a:br>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resource.LastUsed.LastModifiedDateTime.ToString</a:t>
            </a:r>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Console.WriteLine</a:t>
            </a:r>
            <a:r>
              <a:rPr lang="en-US" dirty="0">
                <a:solidFill>
                  <a:srgbClr val="3F115C"/>
                </a:solidFill>
                <a:latin typeface="Courier New" panose="02070309020205020404" pitchFamily="49" charset="0"/>
                <a:cs typeface="Courier New" panose="02070309020205020404" pitchFamily="49" charset="0"/>
              </a:rPr>
              <a:t>("  Id: " + </a:t>
            </a:r>
            <a:r>
              <a:rPr lang="en-US" dirty="0" err="1">
                <a:solidFill>
                  <a:srgbClr val="3F115C"/>
                </a:solidFill>
                <a:latin typeface="Courier New" panose="02070309020205020404" pitchFamily="49" charset="0"/>
                <a:cs typeface="Courier New" panose="02070309020205020404" pitchFamily="49" charset="0"/>
              </a:rPr>
              <a:t>resource.Id</a:t>
            </a:r>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Console.WriteLine</a:t>
            </a:r>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ResourceId</a:t>
            </a:r>
            <a:r>
              <a:rPr lang="en-US" dirty="0">
                <a:solidFill>
                  <a:srgbClr val="3F115C"/>
                </a:solidFill>
                <a:latin typeface="Courier New" panose="02070309020205020404" pitchFamily="49" charset="0"/>
                <a:cs typeface="Courier New" panose="02070309020205020404" pitchFamily="49" charset="0"/>
              </a:rPr>
              <a:t>: " + </a:t>
            </a:r>
            <a:r>
              <a:rPr lang="en-US" dirty="0" err="1">
                <a:solidFill>
                  <a:srgbClr val="3F115C"/>
                </a:solidFill>
                <a:latin typeface="Courier New" panose="02070309020205020404" pitchFamily="49" charset="0"/>
                <a:cs typeface="Courier New" panose="02070309020205020404" pitchFamily="49" charset="0"/>
              </a:rPr>
              <a:t>resource.ResourceReference.Id</a:t>
            </a:r>
            <a:r>
              <a:rPr lang="en-US" dirty="0">
                <a:solidFill>
                  <a:srgbClr val="3F115C"/>
                </a:solidFill>
                <a:latin typeface="Courier New" panose="02070309020205020404" pitchFamily="49" charset="0"/>
                <a:cs typeface="Courier New" panose="02070309020205020404" pitchFamily="49" charset="0"/>
              </a:rPr>
              <a:t>);</a:t>
            </a:r>
          </a:p>
          <a:p>
            <a:r>
              <a:rPr lang="en-US" dirty="0">
                <a:solidFill>
                  <a:srgbClr val="3F115C"/>
                </a:solidFill>
                <a:latin typeface="Courier New" panose="02070309020205020404" pitchFamily="49" charset="0"/>
                <a:cs typeface="Courier New" panose="02070309020205020404" pitchFamily="49" charset="0"/>
              </a:rPr>
              <a:t>}</a:t>
            </a:r>
          </a:p>
          <a:p>
            <a:endParaRPr lang="en-US" dirty="0">
              <a:solidFill>
                <a:srgbClr val="3F115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2710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dirty="0"/>
              <a:t>Required permissions for working with files insights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lstStyle/>
          <a:p>
            <a:r>
              <a:rPr lang="en-US" dirty="0"/>
              <a:t>Permissions involved in working with files:</a:t>
            </a:r>
          </a:p>
          <a:p>
            <a:endParaRPr lang="en-US" dirty="0"/>
          </a:p>
          <a:p>
            <a:r>
              <a:rPr lang="en-US" dirty="0"/>
              <a:t>Delegated permissions</a:t>
            </a:r>
          </a:p>
          <a:p>
            <a:pPr lvl="1"/>
            <a:r>
              <a:rPr lang="en-US" dirty="0" err="1"/>
              <a:t>Sites.Read.All</a:t>
            </a:r>
            <a:endParaRPr lang="en-US" dirty="0"/>
          </a:p>
          <a:p>
            <a:endParaRPr lang="en-US" dirty="0"/>
          </a:p>
          <a:p>
            <a:r>
              <a:rPr lang="en-US" dirty="0"/>
              <a:t>Application permissions:</a:t>
            </a:r>
          </a:p>
          <a:p>
            <a:pPr lvl="1"/>
            <a:r>
              <a:rPr lang="en-US" dirty="0" err="1"/>
              <a:t>Sites.Read.All</a:t>
            </a:r>
            <a:endParaRPr lang="en-US" dirty="0"/>
          </a:p>
        </p:txBody>
      </p:sp>
    </p:spTree>
    <p:extLst>
      <p:ext uri="{BB962C8B-B14F-4D97-AF65-F5344CB8AC3E}">
        <p14:creationId xmlns:p14="http://schemas.microsoft.com/office/powerpoint/2010/main" val="37620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endParaRPr lang="en-US" dirty="0"/>
          </a:p>
        </p:txBody>
      </p:sp>
      <p:sp>
        <p:nvSpPr>
          <p:cNvPr id="5" name="Text Placeholder 4">
            <a:extLst>
              <a:ext uri="{FF2B5EF4-FFF2-40B4-BE49-F238E27FC236}">
                <a16:creationId xmlns:a16="http://schemas.microsoft.com/office/drawing/2014/main" id="{D73BABA6-CF74-6A45-9278-3AF814314D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635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39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dirty="0"/>
              <a:t>Why integrate with OneDrive file storage in the cloud?</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85000" lnSpcReduction="20000"/>
          </a:bodyPr>
          <a:lstStyle/>
          <a:p>
            <a:r>
              <a:rPr lang="en-US" dirty="0"/>
              <a:t>Tap into billions of files</a:t>
            </a:r>
          </a:p>
          <a:p>
            <a:endParaRPr lang="en-US" dirty="0"/>
          </a:p>
          <a:p>
            <a:r>
              <a:rPr lang="en-US" dirty="0"/>
              <a:t>Store your app's files in a powerful cloud</a:t>
            </a:r>
          </a:p>
          <a:p>
            <a:endParaRPr lang="en-US" dirty="0"/>
          </a:p>
          <a:p>
            <a:r>
              <a:rPr lang="en-US" dirty="0"/>
              <a:t>Bring your app straight to users within OneDrive</a:t>
            </a:r>
          </a:p>
          <a:p>
            <a:endParaRPr lang="en-US" dirty="0"/>
          </a:p>
          <a:p>
            <a:r>
              <a:rPr lang="en-US" dirty="0"/>
              <a:t>Work with content in formats your app understands</a:t>
            </a:r>
          </a:p>
          <a:p>
            <a:endParaRPr lang="en-US" dirty="0"/>
          </a:p>
          <a:p>
            <a:r>
              <a:rPr lang="en-US" dirty="0"/>
              <a:t>Work with file content and metadata without downloading the binary</a:t>
            </a:r>
          </a:p>
          <a:p>
            <a:endParaRPr lang="en-US" dirty="0"/>
          </a:p>
          <a:p>
            <a:r>
              <a:rPr lang="en-US" dirty="0"/>
              <a:t>React to file changes</a:t>
            </a:r>
          </a:p>
          <a:p>
            <a:endParaRPr lang="en-US" dirty="0"/>
          </a:p>
        </p:txBody>
      </p:sp>
    </p:spTree>
    <p:extLst>
      <p:ext uri="{BB962C8B-B14F-4D97-AF65-F5344CB8AC3E}">
        <p14:creationId xmlns:p14="http://schemas.microsoft.com/office/powerpoint/2010/main" val="3644448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8" id="{84FF339F-D232-2F44-8C7B-C94448D81D29}" vid="{BD1FF7D6-F3CB-D848-B4FB-74EA38B2B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3.xml><?xml version="1.0" encoding="utf-8"?>
<ds:datastoreItem xmlns:ds="http://schemas.openxmlformats.org/officeDocument/2006/customXml" ds:itemID="{4875BE8C-CB08-400E-A21F-2497FF16C77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32</TotalTime>
  <Words>6791</Words>
  <Application>Microsoft Macintosh PowerPoint</Application>
  <PresentationFormat>Widescreen</PresentationFormat>
  <Paragraphs>643</Paragraphs>
  <Slides>37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Courier New</vt:lpstr>
      <vt:lpstr>Segoe UI</vt:lpstr>
      <vt:lpstr>Segoe UI Light</vt:lpstr>
      <vt:lpstr>Segoe UI Semibold</vt:lpstr>
      <vt:lpstr>Segoe UI Symbol</vt:lpstr>
      <vt:lpstr>base &lt;do not use&gt;</vt:lpstr>
      <vt:lpstr>Accessing Files with Microsoft Graph</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Why integrate with OneDrive file storage in the cloud?</vt:lpstr>
      <vt:lpstr>Microsoft Graph Files resource</vt:lpstr>
      <vt:lpstr>Accessing a user’s OneDrive</vt:lpstr>
      <vt:lpstr>Accessing a user’s OneDrive – Microsoft Graph .NET SDK</vt:lpstr>
      <vt:lpstr>Accessing files for users, groups &amp; SharePoint sites</vt:lpstr>
      <vt:lpstr>Required permissions for working with files &amp; OneDrive</vt:lpstr>
      <vt:lpstr>Downloading files from OneDrive</vt:lpstr>
      <vt:lpstr>Demo</vt:lpstr>
      <vt:lpstr>PowerPoint Presentation</vt:lpstr>
      <vt:lpstr>Simple upload – uploading files &lt; 4 MB</vt:lpstr>
      <vt:lpstr>Uploading files with Microsoft Graph API</vt:lpstr>
      <vt:lpstr>Uploading small files with Microsoft Graph .NET SDK</vt:lpstr>
      <vt:lpstr>Uploading large files (&gt; 4 MB)</vt:lpstr>
      <vt:lpstr>Start large file upload by creating an upload session</vt:lpstr>
      <vt:lpstr>Upload file chunks to the upload session</vt:lpstr>
      <vt:lpstr>Resuming &amp; cancelling an upload session</vt:lpstr>
      <vt:lpstr>Uploading large files with the Microsoft Graph .NET SDK</vt:lpstr>
      <vt:lpstr>Uploading large files with the Microsoft Graph .NET SDK</vt:lpstr>
      <vt:lpstr>Required permissions for upload files</vt:lpstr>
      <vt:lpstr>Demo</vt:lpstr>
      <vt:lpstr>PowerPoint Presentation</vt:lpstr>
      <vt:lpstr>Files insights </vt:lpstr>
      <vt:lpstr>Files trending around a user</vt:lpstr>
      <vt:lpstr>Files trending around a user (Microsoft Graph .NET SDK)</vt:lpstr>
      <vt:lpstr>Listing files access / modified by user</vt:lpstr>
      <vt:lpstr>Listing files access / modified by user (Microsoft Graph .NET SDK)</vt:lpstr>
      <vt:lpstr>Required permissions for working with files insights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Files with Microsoft Graph</dc:title>
  <dc:creator>Andrew Connell</dc:creator>
  <cp:lastModifiedBy>Andrew Connell</cp:lastModifiedBy>
  <cp:revision>4</cp:revision>
  <dcterms:created xsi:type="dcterms:W3CDTF">2021-05-26T19:56:06Z</dcterms:created>
  <dcterms:modified xsi:type="dcterms:W3CDTF">2021-05-26T20:28:28Z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