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1719" r:id="rId5"/>
    <p:sldId id="263" r:id="rId6"/>
    <p:sldId id="1732" r:id="rId7"/>
    <p:sldId id="1733" r:id="rId8"/>
    <p:sldId id="1734" r:id="rId9"/>
    <p:sldId id="1735" r:id="rId10"/>
    <p:sldId id="1736" r:id="rId11"/>
    <p:sldId id="1737" r:id="rId12"/>
    <p:sldId id="1701" r:id="rId13"/>
    <p:sldId id="1702" r:id="rId14"/>
    <p:sldId id="1703" r:id="rId15"/>
    <p:sldId id="1704" r:id="rId16"/>
    <p:sldId id="1705" r:id="rId17"/>
    <p:sldId id="1706" r:id="rId18"/>
    <p:sldId id="265" r:id="rId19"/>
    <p:sldId id="1720" r:id="rId20"/>
    <p:sldId id="1721" r:id="rId21"/>
    <p:sldId id="1722" r:id="rId22"/>
    <p:sldId id="1723" r:id="rId23"/>
    <p:sldId id="1724" r:id="rId24"/>
    <p:sldId id="1725" r:id="rId25"/>
    <p:sldId id="1726" r:id="rId26"/>
    <p:sldId id="1727" r:id="rId27"/>
    <p:sldId id="1728" r:id="rId28"/>
    <p:sldId id="1711" r:id="rId29"/>
    <p:sldId id="1710" r:id="rId30"/>
    <p:sldId id="1712" r:id="rId31"/>
    <p:sldId id="1729" r:id="rId32"/>
    <p:sldId id="1707" r:id="rId33"/>
    <p:sldId id="1708" r:id="rId34"/>
    <p:sldId id="1709" r:id="rId35"/>
    <p:sldId id="1730" r:id="rId36"/>
    <p:sldId id="173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83EC3A-EEC1-3045-A95B-A4A06F23444E}">
          <p14:sldIdLst>
            <p14:sldId id="1719"/>
          </p14:sldIdLst>
        </p14:section>
        <p14:section name="01" id="{EBFCD171-43E9-C842-AD60-2D730C53BFE6}">
          <p14:sldIdLst>
            <p14:sldId id="263"/>
            <p14:sldId id="1732"/>
            <p14:sldId id="1733"/>
            <p14:sldId id="1734"/>
            <p14:sldId id="1735"/>
            <p14:sldId id="1736"/>
            <p14:sldId id="1737"/>
            <p14:sldId id="1701"/>
            <p14:sldId id="1702"/>
            <p14:sldId id="1703"/>
            <p14:sldId id="1704"/>
            <p14:sldId id="1705"/>
            <p14:sldId id="1706"/>
            <p14:sldId id="265"/>
          </p14:sldIdLst>
        </p14:section>
        <p14:section name="02" id="{10946CC9-B48C-3247-920F-780FE9EECF87}">
          <p14:sldIdLst>
            <p14:sldId id="1720"/>
            <p14:sldId id="1721"/>
            <p14:sldId id="1722"/>
            <p14:sldId id="1723"/>
            <p14:sldId id="1724"/>
            <p14:sldId id="1725"/>
          </p14:sldIdLst>
        </p14:section>
        <p14:section name="03" id="{79FD0EA7-A3BC-3341-9BC3-6AD24313324A}">
          <p14:sldIdLst>
            <p14:sldId id="1726"/>
            <p14:sldId id="1727"/>
            <p14:sldId id="1728"/>
            <p14:sldId id="1711"/>
            <p14:sldId id="1710"/>
            <p14:sldId id="1712"/>
            <p14:sldId id="1729"/>
            <p14:sldId id="1707"/>
            <p14:sldId id="1708"/>
            <p14:sldId id="1709"/>
            <p14:sldId id="1730"/>
          </p14:sldIdLst>
        </p14:section>
        <p14:section name="outro" id="{6198F652-4601-3843-84BB-C726B55262B1}">
          <p14:sldIdLst>
            <p14:sldId id="17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15C"/>
    <a:srgbClr val="0745A1"/>
    <a:srgbClr val="134B5E"/>
    <a:srgbClr val="343B93"/>
    <a:srgbClr val="7AF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19"/>
    <p:restoredTop sz="71919" autoAdjust="0"/>
  </p:normalViewPr>
  <p:slideViewPr>
    <p:cSldViewPr snapToGrid="0" snapToObjects="1">
      <p:cViewPr varScale="1">
        <p:scale>
          <a:sx n="61" d="100"/>
          <a:sy n="61" d="100"/>
        </p:scale>
        <p:origin x="1674" y="4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73746B-3B96-D54B-AE0C-3E81B0E5F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A9AF06-4327-DF43-BE60-54EDB342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67128-0ED3-F84C-AB75-26956BD6F773}" type="datetimeFigureOut">
              <a:rPr lang="en-US" smtClean="0"/>
              <a:t>8/28/2021</a:t>
            </a:fld>
            <a:endParaRPr lang="en-US"/>
          </a:p>
        </p:txBody>
      </p:sp>
      <p:sp>
        <p:nvSpPr>
          <p:cNvPr id="4" name="Footer Placeholder 3">
            <a:extLst>
              <a:ext uri="{FF2B5EF4-FFF2-40B4-BE49-F238E27FC236}">
                <a16:creationId xmlns:a16="http://schemas.microsoft.com/office/drawing/2014/main" id="{F577DEE5-6FBE-9D4C-A474-E62CED5413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0C005-6BFD-BE44-9D50-CBFB52F5C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4DA3A-C8CF-DF4F-9DE4-89742789444F}" type="slidenum">
              <a:rPr lang="en-US" smtClean="0"/>
              <a:t>‹#›</a:t>
            </a:fld>
            <a:endParaRPr lang="en-US"/>
          </a:p>
        </p:txBody>
      </p:sp>
    </p:spTree>
    <p:extLst>
      <p:ext uri="{BB962C8B-B14F-4D97-AF65-F5344CB8AC3E}">
        <p14:creationId xmlns:p14="http://schemas.microsoft.com/office/powerpoint/2010/main" val="1351502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564-29A8-0243-B41B-CCCF740F82F1}" type="datetimeFigureOut">
              <a:rPr lang="en-US" smtClean="0"/>
              <a:t>8/28/2021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40C9-DFC2-0345-ADF3-C1176AC99B7C}" type="slidenum">
              <a:rPr lang="en-US" smtClean="0"/>
              <a:t>‹#›</a:t>
            </a:fld>
            <a:endParaRPr lang="en-US"/>
          </a:p>
        </p:txBody>
      </p:sp>
    </p:spTree>
    <p:extLst>
      <p:ext uri="{BB962C8B-B14F-4D97-AF65-F5344CB8AC3E}">
        <p14:creationId xmlns:p14="http://schemas.microsoft.com/office/powerpoint/2010/main" val="389455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656665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specific permission required will depend on the operation you want to perform. For example, if you're creating, editing or deleting a group, one of the *write* permissions is required.</a:t>
            </a:r>
          </a:p>
          <a:p>
            <a:endParaRPr lang="en-US" dirty="0"/>
          </a:p>
          <a:p>
            <a:r>
              <a:rPr lang="en-US" dirty="0"/>
              <a:t>Granting any of the group related-operations to an app requires administrator consent.</a:t>
            </a:r>
          </a:p>
          <a:p>
            <a:endParaRPr lang="en-US" dirty="0"/>
          </a:p>
          <a:p>
            <a:pPr marL="171450" indent="-171450">
              <a:buFont typeface="Arial" panose="020B0604020202020204" pitchFamily="34" charset="0"/>
              <a:buChar char="•"/>
            </a:pPr>
            <a:r>
              <a:rPr lang="en-US" dirty="0" err="1"/>
              <a:t>Group.Read.All</a:t>
            </a:r>
            <a:endParaRPr lang="en-US" dirty="0"/>
          </a:p>
          <a:p>
            <a:pPr marL="171450" indent="-171450">
              <a:buFont typeface="Arial" panose="020B0604020202020204" pitchFamily="34" charset="0"/>
              <a:buChar char="•"/>
            </a:pPr>
            <a:r>
              <a:rPr lang="en-US" dirty="0" err="1"/>
              <a:t>Directory.Read.All</a:t>
            </a:r>
            <a:endParaRPr lang="en-US" dirty="0"/>
          </a:p>
          <a:p>
            <a:pPr marL="171450" indent="-171450">
              <a:buFont typeface="Arial" panose="020B0604020202020204" pitchFamily="34" charset="0"/>
              <a:buChar char="•"/>
            </a:pPr>
            <a:r>
              <a:rPr lang="en-US" dirty="0" err="1"/>
              <a:t>Group.ReadWrite.All</a:t>
            </a:r>
            <a:endParaRPr lang="en-US" dirty="0"/>
          </a:p>
          <a:p>
            <a:pPr marL="171450" indent="-171450">
              <a:buFont typeface="Arial" panose="020B0604020202020204" pitchFamily="34" charset="0"/>
              <a:buChar char="•"/>
            </a:pPr>
            <a:r>
              <a:rPr lang="en-US" dirty="0" err="1"/>
              <a:t>Directory.ReadWrite.All</a:t>
            </a:r>
            <a:endParaRPr lang="en-US" dirty="0"/>
          </a:p>
          <a:p>
            <a:pPr marL="171450" indent="-171450">
              <a:buFont typeface="Arial" panose="020B0604020202020204" pitchFamily="34" charset="0"/>
              <a:buChar char="•"/>
            </a:pPr>
            <a:r>
              <a:rPr lang="en-US" dirty="0" err="1"/>
              <a:t>Directory.AccessAsUser.All</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8836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Microsoft Graph can be used to get a list of all groups within an organization. This list includes all Office 365 groups and security groups.</a:t>
            </a:r>
          </a:p>
          <a:p>
            <a:endParaRPr lang="en-US"/>
          </a:p>
          <a:p>
            <a:r>
              <a:rPr lang="en-US"/>
              <a:t>To request a list of all groups, submit an HTTP GET request to the `/groups` endpoint.</a:t>
            </a:r>
          </a:p>
          <a:p>
            <a:endParaRPr lang="en-US"/>
          </a:p>
          <a:p>
            <a:r>
              <a:rPr lang="en-US"/>
              <a:t>The list of groups returned by the `/groups` endpoint include a subset of all the properties available on a group if the query parameter `$select` isn't specified. If you want to control the specific properties returned in the request, include a `$select` query parameter with a comma-delimited list of all the properties you want returned.</a:t>
            </a:r>
          </a:p>
          <a:p>
            <a:endParaRPr lang="en-US"/>
          </a:p>
          <a:p>
            <a:r>
              <a:rPr lang="en-US"/>
              <a:t>If you want a list of a specific type of group, such as all the Office 365 groups (also known as unified groups), use the `$filter` query parameter on the `</a:t>
            </a:r>
            <a:r>
              <a:rPr lang="en-US" err="1"/>
              <a:t>grouupTypes</a:t>
            </a:r>
            <a:r>
              <a:rPr lang="en-US"/>
              <a:t>` property.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53959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get a specific group, include the ID of the group in the HTTP request to the `/groups` endpoint:</a:t>
            </a:r>
          </a:p>
          <a:p>
            <a:endParaRPr lang="en-US"/>
          </a:p>
          <a:p>
            <a:r>
              <a:rPr lang="en-US"/>
              <a:t>Get the owners of a specific group</a:t>
            </a:r>
          </a:p>
          <a:p>
            <a:endParaRPr lang="en-US"/>
          </a:p>
          <a:p>
            <a:r>
              <a:rPr lang="en-US"/>
              <a:t>Non-admin users can be assigned as an owner of a group that grants them permission to modify the group.</a:t>
            </a:r>
          </a:p>
          <a:p>
            <a:endParaRPr lang="en-US"/>
          </a:p>
          <a:p>
            <a:r>
              <a:rPr lang="en-US"/>
              <a:t>To get a list of the groups owners, access the `owners` property on a group.</a:t>
            </a:r>
          </a:p>
          <a:p>
            <a:endParaRPr lang="en-US"/>
          </a:p>
          <a:p>
            <a:r>
              <a:rPr lang="en-US"/>
              <a:t>Get the members of a specific group</a:t>
            </a:r>
          </a:p>
          <a:p>
            <a:endParaRPr lang="en-US"/>
          </a:p>
          <a:p>
            <a:r>
              <a:rPr lang="en-US"/>
              <a:t>To get a list of the users who have been added as members to a group, access the `members` property on a group.</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88058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65502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656665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previous units in this module demonstrated how you can get a list of groups or a specific group using Microsoft Graph. You also learned how you can obtain information about the users involved with a group, both as owners and as members. This operation is done from the group's point of view.</a:t>
            </a:r>
          </a:p>
          <a:p>
            <a:endParaRPr lang="en-US"/>
          </a:p>
          <a:p>
            <a:r>
              <a:rPr lang="en-US"/>
              <a:t>Now let's examine how we can get groups from a user's point of view.</a:t>
            </a:r>
          </a:p>
          <a:p>
            <a:endParaRPr lang="en-US"/>
          </a:p>
          <a:p>
            <a:r>
              <a:rPr lang="en-US"/>
              <a:t>Microsoft Graph can be used to obtain a list of all groups a user is an owner of. This is done by requesting all directory objects the user owns. A directory object is a base type for many other entity types, including Office 365 groups and security groups.</a:t>
            </a:r>
          </a:p>
          <a:p>
            <a:endParaRPr lang="en-US"/>
          </a:p>
          <a:p>
            <a:r>
              <a:rPr lang="en-US"/>
              <a:t>Use the `</a:t>
            </a:r>
            <a:r>
              <a:rPr lang="en-US" err="1"/>
              <a:t>ownedObjects</a:t>
            </a:r>
            <a:r>
              <a:rPr lang="en-US"/>
              <a:t>` property on a user resource to get a list of all the directory objects the user is an owner of.</a:t>
            </a:r>
          </a:p>
          <a:p>
            <a:endParaRPr lang="en-US"/>
          </a:p>
          <a:p>
            <a:r>
              <a:rPr lang="en-US"/>
              <a:t>You can examine the properties of a directory object to determine what type of a group it is.</a:t>
            </a:r>
          </a:p>
          <a:p>
            <a:endParaRPr lang="en-US"/>
          </a:p>
          <a:p>
            <a:r>
              <a:rPr lang="en-US"/>
              <a:t>For example, an Office 365 group is indicated by the property `</a:t>
            </a:r>
            <a:r>
              <a:rPr lang="en-US" err="1"/>
              <a:t>groupTypes</a:t>
            </a:r>
            <a:r>
              <a:rPr lang="en-US"/>
              <a:t>:["Unified"]` on the directory object, while a security group is indicated by the `</a:t>
            </a:r>
            <a:r>
              <a:rPr lang="en-US" err="1"/>
              <a:t>securityEnabled:true</a:t>
            </a:r>
            <a:r>
              <a:rPr lang="en-US"/>
              <a:t>` property.</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84415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56566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14593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Unlike the previous example, the `</a:t>
            </a:r>
            <a:r>
              <a:rPr lang="en-US" err="1"/>
              <a:t>memberOf</a:t>
            </a:r>
            <a:r>
              <a:rPr lang="en-US"/>
              <a:t>` property returns a collection of directory objects that the user is a *direct* member of. These are groups that the user has been explicitly added to.</a:t>
            </a:r>
          </a:p>
          <a:p>
            <a:endParaRPr lang="en-US"/>
          </a:p>
          <a:p>
            <a:r>
              <a:rPr lang="en-US"/>
              <a:t>Microsoft Graph can also return the list of directory objects a user is a *transitive* member of. These are the groups that user hasn't been directly added to, but is a member of through a nested security group. This can happen if the user is in a security group that's been added to another group or is a member of a group through dynamic membership (*covered in a previous unit*).</a:t>
            </a:r>
          </a:p>
          <a:p>
            <a:endParaRPr lang="en-US"/>
          </a:p>
          <a:p>
            <a:r>
              <a:rPr lang="en-US"/>
              <a:t>To perform a transitive membership check, use the `</a:t>
            </a:r>
            <a:r>
              <a:rPr lang="en-US" err="1"/>
              <a:t>getMemberGroups</a:t>
            </a:r>
            <a:r>
              <a:rPr lang="en-US"/>
              <a:t>` method on the Microsoft Graph API or the `</a:t>
            </a:r>
            <a:r>
              <a:rPr lang="en-US" err="1"/>
              <a:t>GetMemberGroups</a:t>
            </a:r>
            <a:r>
              <a:rPr lang="en-US"/>
              <a:t>()` method on the Microsoft Graph .NET SDK.</a:t>
            </a:r>
          </a:p>
          <a:p>
            <a:endParaRPr lang="en-US"/>
          </a:p>
          <a:p>
            <a:r>
              <a:rPr lang="en-US"/>
              <a:t>Office 365 groups cannot contain groups, so membership in an Office 365 group is always direct.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9538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5502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8/28/2021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0996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656665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creating or updating a group, the HTTP request body contains the group object to create or update. This is typically submitted as a JSON object in string form. This object must contain the required properties for a group, but you can optionally specify any other writable property when creating and updating groups.</a:t>
            </a:r>
          </a:p>
          <a:p>
            <a:endParaRPr lang="en-US"/>
          </a:p>
          <a:p>
            <a:r>
              <a:rPr lang="en-US"/>
              <a:t>To create a group, submit a request to the `/groups` endpoint as an HTTP POST with the request header **Content-Type** set to **application/json**. The body of the request should include the JSON representation of the group in string format with the following minimal properties:</a:t>
            </a:r>
          </a:p>
          <a:p>
            <a:endParaRPr lang="en-US"/>
          </a:p>
          <a:p>
            <a:pPr marL="171450" indent="-171450">
              <a:buFont typeface="Arial" panose="020B0604020202020204" pitchFamily="34" charset="0"/>
              <a:buChar char="•"/>
            </a:pPr>
            <a:r>
              <a:rPr lang="en-US" err="1"/>
              <a:t>displayName</a:t>
            </a:r>
            <a:r>
              <a:rPr lang="en-US"/>
              <a:t> (string)</a:t>
            </a:r>
          </a:p>
          <a:p>
            <a:pPr marL="171450" indent="-171450">
              <a:buFont typeface="Arial" panose="020B0604020202020204" pitchFamily="34" charset="0"/>
              <a:buChar char="•"/>
            </a:pPr>
            <a:r>
              <a:rPr lang="en-US" err="1"/>
              <a:t>mailEnabled</a:t>
            </a:r>
            <a:r>
              <a:rPr lang="en-US"/>
              <a:t> (</a:t>
            </a:r>
            <a:r>
              <a:rPr lang="en-US" err="1"/>
              <a:t>boolean</a:t>
            </a:r>
            <a:r>
              <a:rPr lang="en-US"/>
              <a:t>)</a:t>
            </a:r>
          </a:p>
          <a:p>
            <a:pPr marL="171450" indent="-171450">
              <a:buFont typeface="Arial" panose="020B0604020202020204" pitchFamily="34" charset="0"/>
              <a:buChar char="•"/>
            </a:pPr>
            <a:r>
              <a:rPr lang="en-US" err="1"/>
              <a:t>mailNickname</a:t>
            </a:r>
            <a:r>
              <a:rPr lang="en-US"/>
              <a:t> (string)</a:t>
            </a:r>
          </a:p>
          <a:p>
            <a:pPr marL="171450" indent="-171450">
              <a:buFont typeface="Arial" panose="020B0604020202020204" pitchFamily="34" charset="0"/>
              <a:buChar char="•"/>
            </a:pPr>
            <a:r>
              <a:rPr lang="en-US" err="1"/>
              <a:t>securityEnabled</a:t>
            </a:r>
            <a:r>
              <a:rPr lang="en-US"/>
              <a:t> (</a:t>
            </a:r>
            <a:r>
              <a:rPr lang="en-US" err="1"/>
              <a:t>boolean</a:t>
            </a:r>
            <a:r>
              <a:rPr lang="en-US"/>
              <a:t>)</a:t>
            </a:r>
          </a:p>
          <a:p>
            <a:endParaRPr lang="en-US"/>
          </a:p>
          <a:p>
            <a:r>
              <a:rPr lang="en-US"/>
              <a:t>To create an Office 365 group, set the `</a:t>
            </a:r>
            <a:r>
              <a:rPr lang="en-US" err="1"/>
              <a:t>groupTypes</a:t>
            </a:r>
            <a:r>
              <a:rPr lang="en-US"/>
              <a:t>` collection to `Unified`.</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95380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389165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313777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also configure the owners and members of a group at creation time, use the `</a:t>
            </a:r>
            <a:r>
              <a:rPr lang="en-US" err="1"/>
              <a:t>additionalData</a:t>
            </a:r>
            <a:r>
              <a:rPr lang="en-US"/>
              <a:t>` property. This property is a **Dictionary** type that accepts a string as the key and an array of string references to specific user endpoints.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919922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delete a group, submit an HTTP DELETE request to the group endpoint.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34768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use Microsoft Graph to create a new Microsoft Teams team under an existing group, provided the group has at least one owner.</a:t>
            </a:r>
          </a:p>
          <a:p>
            <a:endParaRPr lang="en-US"/>
          </a:p>
          <a:p>
            <a:r>
              <a:rPr lang="en-US"/>
              <a:t>To create a new team under a group, submit an HTTP PUT request to the `/team` property on the group endpoint and optionally include a JSON object in string format in the body of the request that contains the Microsoft Teams team properties.</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18260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8/28/2021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65502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the gateway to your data in the Microsoft Cloud as you can see from the list of resources, services and entities at the bottom of the slide, there are a lot of things we can take advantage of in the Microsoft 365 platform. We can work with mail, calendar, contacts, tasks in addition to content inside of SharePoint sites and lists, files inside of OneDrive, interact with Microsoft Teams and many more things we can take advantage of.</a:t>
            </a:r>
          </a:p>
          <a:p>
            <a:endParaRPr lang="en-US" dirty="0"/>
          </a:p>
          <a:p>
            <a:r>
              <a:rPr lang="en-US" dirty="0"/>
              <a:t>Each of these services typically has it’s own API that we can leverage to read and write to these different services. However it can be challenging and cumbersome to work with these different services as each has implemented their own endpoint, permission model, syntax for performing some operations like searching and other subtleties. Each endpoint is also secured with Azure AD which means that developers will need to authenticate with Azure AD and obtain an OAuth access token for each service they want to work with.</a:t>
            </a:r>
          </a:p>
          <a:p>
            <a:endParaRPr lang="en-US" dirty="0"/>
          </a:p>
          <a:p>
            <a:r>
              <a:rPr lang="en-US" dirty="0"/>
              <a:t>The Microsoft Graph addresses many of these challenges by acting as a proxy to a lot of these different services. It encompasses data residing in Office 365 such as mail, calendar, contacts and OneDrive as well as many others. In addition, it also provides access to Windows 10 and Enterprise Mobility + Security under a single endpoint. This endpoint, https://</a:t>
            </a:r>
            <a:r>
              <a:rPr lang="en-US" dirty="0" err="1"/>
              <a:t>graph.microsoft.com</a:t>
            </a:r>
            <a:r>
              <a:rPr lang="en-US" dirty="0"/>
              <a:t>, allows developers to create applications that will only have to authenticate once and obtain a single access token that can be used to retrieve data from multiple sources, greatly simplifying the development process.</a:t>
            </a:r>
          </a:p>
          <a:p>
            <a:endParaRPr lang="en-US" dirty="0"/>
          </a:p>
          <a:p>
            <a:r>
              <a:rPr lang="en-US" dirty="0"/>
              <a:t>Each service will sill have their individual permissions, or scopes, but all these permissions are defined in a single place under the Microsoft Graph endpoint, and it handles the underlying calls and permission requests to each of these different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518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previous slide stated, the Microsoft Graph is your gateway to all data in Microsoft 365. It is a single resource that proxies multiple Microsoft services. </a:t>
            </a:r>
          </a:p>
          <a:p>
            <a:endParaRPr lang="en-US" dirty="0"/>
          </a:p>
          <a:p>
            <a:r>
              <a:rPr lang="en-US" dirty="0"/>
              <a:t>Because the Microsoft Graph acts as a proxy endpoint to multiple endpoints for each Microsoft 365 service, it will simplify the process of obtaining OAuth access tokens that you must include with each request to one of these endpoints. Unlike the process of obtaining a different token for each endpoint, the Microsoft Graph enables you to obtain a single access token to submit requests that can retrieve data from all the services and endpoints the Microsoft Graph exposes.</a:t>
            </a:r>
          </a:p>
          <a:p>
            <a:endParaRPr lang="en-US" dirty="0"/>
          </a:p>
          <a:p>
            <a:r>
              <a:rPr lang="en-US" dirty="0"/>
              <a:t>One of the other challenges we used to have with these different services was determining the endpoint URL for each service as some were unique per user. To address this, Microsoft created a directory service that you could query to determine what the URL was for the different services. However, the Microsoft Graph greatly simplifies this for you with two special endpoints. The /me and /</a:t>
            </a:r>
            <a:r>
              <a:rPr lang="en-US" dirty="0" err="1"/>
              <a:t>myorganization</a:t>
            </a:r>
            <a:r>
              <a:rPr lang="en-US" dirty="0"/>
              <a:t> endpoints will take you to the root of your user entity or your organization in the Microsoft Graph.</a:t>
            </a:r>
          </a:p>
          <a:p>
            <a:endParaRPr lang="en-US" dirty="0"/>
          </a:p>
          <a:p>
            <a:r>
              <a:rPr lang="en-US" dirty="0"/>
              <a:t>This module will explain how you can easily find relationships between entities in the Microsoft Graph and traverse these objects to find related content. Using the /me and /</a:t>
            </a:r>
            <a:r>
              <a:rPr lang="en-US" dirty="0" err="1"/>
              <a:t>myorganization</a:t>
            </a:r>
            <a:r>
              <a:rPr lang="en-US" dirty="0"/>
              <a:t> endpoint in combination with the ability to traverse related entities, the Microsoft Graph makes it easy to access your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2019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create all sorts of applications that will communicate with the Microsoft Graph. To support as many developers and platforms as possible, the Microsoft Graph has two options for developers to choose from when integrating the Microsoft Graph into their applications.</a:t>
            </a:r>
          </a:p>
          <a:p>
            <a:endParaRPr lang="en-US" dirty="0"/>
          </a:p>
          <a:p>
            <a:r>
              <a:rPr lang="en-US"/>
              <a:t>At its </a:t>
            </a:r>
            <a:r>
              <a:rPr lang="en-US" dirty="0"/>
              <a:t>core, the Microsoft Graph is a REST API. This means that developers can use any platform, any framework and any programming language they are most comfortable with. The only requirement is that they can issue common HTTP requests and process HTTP responses, which all recent platforms, frameworks and languages can do.</a:t>
            </a:r>
          </a:p>
          <a:p>
            <a:endParaRPr lang="en-US" dirty="0"/>
          </a:p>
          <a:p>
            <a:r>
              <a:rPr lang="en-US" dirty="0"/>
              <a:t>In addition, the Microsoft Graph also provides multiple native SDKs for developers who want to leverage a rich programming model within their applications. These SDKs are available for multiple platforms and simplify the process of interacting with the Microsoft Graph’s REST API, abstracting away the tasks of constructing, submitting and processing the REST requests and responses with the Microsoft Graph REST API.</a:t>
            </a:r>
          </a:p>
          <a:p>
            <a:endParaRPr lang="en-US" dirty="0"/>
          </a:p>
          <a:p>
            <a:r>
              <a:rPr lang="en-US" dirty="0"/>
              <a:t>You will likely find an existing SDK for the platform and language you are working on as you’ll find all the popular platforms covered, including .NET, iOS, Android, Java, </a:t>
            </a:r>
            <a:r>
              <a:rPr lang="en-US" dirty="0" err="1"/>
              <a:t>PhP</a:t>
            </a:r>
            <a:r>
              <a:rPr lang="en-US" dirty="0"/>
              <a:t>, Ruby, JavaScript and many more.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405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Graph supports two styles of authentication. One option supports users to authenticate using either an Azure AD account, also known as a Work &amp; School account, or a Microsoft Account. The former account is typically used to access content and resources within Office 365 and Microsoft 365. The latter account type, a Microsoft Account, is used to access consumer resources such as OneDrive Consumer, </a:t>
            </a:r>
            <a:r>
              <a:rPr lang="en-US" dirty="0" err="1"/>
              <a:t>Outlook.com</a:t>
            </a:r>
            <a:r>
              <a:rPr lang="en-US" dirty="0"/>
              <a:t> and other related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240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nice about the Microsoft Graph supporting both styles of authentication, is that the same API and endpoints can be used to create applications that will expose business data in Microsoft 365 or consumer data within Microsoft’s consumer services. This makes it easy for developers to learn a single API and have the ability to configure their application to support both business and consumer data that is driven strictly by the user and what type of account they login with.</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8/28/2021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6544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Microsoft Graph enables developers to work with groups in Microsoft 365. Groups are collections of users and other principals that share access to resources in Microsoft services or your app. Using the Microsoft Graph, developers can view and manage groups within Microsoft 365.</a:t>
            </a:r>
          </a:p>
          <a:p>
            <a:endParaRPr lang="en-US"/>
          </a:p>
          <a:p>
            <a:r>
              <a:rPr lang="en-US"/>
              <a:t>The **group** resource within Microsoft Graph represents multiple things as there are different types of groups. The types of groups accessible from Microsoft Graph include:</a:t>
            </a:r>
          </a:p>
          <a:p>
            <a:endParaRPr lang="en-US"/>
          </a:p>
          <a:p>
            <a:pPr marL="171450" indent="-171450">
              <a:buFont typeface="Arial" panose="020B0604020202020204" pitchFamily="34" charset="0"/>
              <a:buChar char="•"/>
            </a:pPr>
            <a:r>
              <a:rPr lang="en-US"/>
              <a:t>Office 365 groups</a:t>
            </a:r>
          </a:p>
          <a:p>
            <a:pPr marL="171450" indent="-171450">
              <a:buFont typeface="Arial" panose="020B0604020202020204" pitchFamily="34" charset="0"/>
              <a:buChar char="•"/>
            </a:pPr>
            <a:r>
              <a:rPr lang="en-US"/>
              <a:t>Security groups</a:t>
            </a:r>
          </a:p>
          <a:p>
            <a:endParaRPr lang="en-US"/>
          </a:p>
          <a:p>
            <a:r>
              <a:rPr lang="en-US" b="1"/>
              <a:t>Office 365 groups</a:t>
            </a:r>
          </a:p>
          <a:p>
            <a:endParaRPr lang="en-US"/>
          </a:p>
          <a:p>
            <a:r>
              <a:rPr lang="en-US"/>
              <a:t>Office 365 groups enable people to collaborate on a project or a team. The members within a group share resources, such as Outlook conversations and a calendar, SharePoint files, a OneNote notebook, a SharePoint team site, Planner plans, and Intune device management.</a:t>
            </a:r>
          </a:p>
          <a:p>
            <a:endParaRPr lang="en-US"/>
          </a:p>
          <a:p>
            <a:r>
              <a:rPr lang="en-US"/>
              <a:t>Within Microsoft Graph, these groups are referred to as *unified* groups.</a:t>
            </a:r>
          </a:p>
          <a:p>
            <a:endParaRPr lang="en-US"/>
          </a:p>
          <a:p>
            <a:r>
              <a:rPr lang="en-US" b="1"/>
              <a:t>Security groups</a:t>
            </a:r>
          </a:p>
          <a:p>
            <a:endParaRPr lang="en-US"/>
          </a:p>
          <a:p>
            <a:r>
              <a:rPr lang="en-US"/>
              <a:t>Unlike Office 365 groups, security groups are used to control access to resources. Apps can check if a user is a member of a security group to determine if they can access specific resources within the app.</a:t>
            </a:r>
          </a:p>
          <a:p>
            <a:endParaRPr lang="en-US"/>
          </a:p>
          <a:p>
            <a:r>
              <a:rPr lang="en-US"/>
              <a:t>Another capability of security groups is that while they can contain users like Office 365 groups, security groups can also contain other security groups. This allows admins added flexibility in determining users who can access secured resources.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4415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types of groups can have dynamic membership rules that automatically add or remove members from a group based on the user's properties. This provides additional flexibility in managing group membership in that users don't have to be manually added or removed from a group. Attribute-based rules derived from user properties enable administrators to specify, for example, all users in the marketing department should have access to the group.</a:t>
            </a:r>
          </a:p>
          <a:p>
            <a:endParaRPr lang="en-US"/>
          </a:p>
          <a:p>
            <a:r>
              <a:rPr lang="en-US"/>
              <a:t>Developers can use Microsoft Graph to manage dynamic membership on groups through the group's properties `</a:t>
            </a:r>
            <a:r>
              <a:rPr lang="en-US" err="1"/>
              <a:t>membershipRule</a:t>
            </a:r>
            <a:r>
              <a:rPr lang="en-US"/>
              <a:t>` and `</a:t>
            </a:r>
            <a:r>
              <a:rPr lang="en-US" err="1"/>
              <a:t>membershipRuleProcessingState</a:t>
            </a:r>
            <a:r>
              <a:rPr lang="en-US"/>
              <a:t>`. For example, the following HTTP request uses the Microsoft Graph API to enable a group for dynamic membership and to set the membership criteria:</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8/28/2021 10:56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69301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t;blank&g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34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66052CA-4558-7444-AA9D-350A0672B116}"/>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7F781EA7-3C82-BA49-9649-D5198392CCC2}"/>
              </a:ext>
            </a:extLst>
          </p:cNvPr>
          <p:cNvSpPr>
            <a:spLocks noGrp="1"/>
          </p:cNvSpPr>
          <p:nvPr>
            <p:ph type="title"/>
          </p:nvPr>
        </p:nvSpPr>
        <p:spPr>
          <a:xfrm>
            <a:off x="839788" y="728132"/>
            <a:ext cx="3932237" cy="1642757"/>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6303962" y="292237"/>
            <a:ext cx="5602292"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044ACEC-DC2F-804F-A5F7-EE1D6479DCA9}"/>
              </a:ext>
            </a:extLst>
          </p:cNvPr>
          <p:cNvSpPr>
            <a:spLocks noGrp="1"/>
          </p:cNvSpPr>
          <p:nvPr>
            <p:ph type="body" sz="half" idx="2"/>
          </p:nvPr>
        </p:nvSpPr>
        <p:spPr>
          <a:xfrm>
            <a:off x="839788" y="2528198"/>
            <a:ext cx="3932237" cy="3340790"/>
          </a:xfrm>
        </p:spPr>
        <p:txBody>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8" name="Picture 17">
            <a:extLst>
              <a:ext uri="{FF2B5EF4-FFF2-40B4-BE49-F238E27FC236}">
                <a16:creationId xmlns:a16="http://schemas.microsoft.com/office/drawing/2014/main" id="{73569163-AB09-6F4A-BB42-E2754891F453}"/>
              </a:ext>
            </a:extLst>
          </p:cNvPr>
          <p:cNvPicPr>
            <a:picLocks noChangeAspect="1"/>
          </p:cNvPicPr>
          <p:nvPr userDrawn="1"/>
        </p:nvPicPr>
        <p:blipFill>
          <a:blip r:embed="rId3"/>
          <a:stretch>
            <a:fillRect/>
          </a:stretch>
        </p:blipFill>
        <p:spPr>
          <a:xfrm>
            <a:off x="255833" y="6438940"/>
            <a:ext cx="704519" cy="152646"/>
          </a:xfrm>
          <a:prstGeom prst="rect">
            <a:avLst/>
          </a:prstGeom>
        </p:spPr>
      </p:pic>
      <p:pic>
        <p:nvPicPr>
          <p:cNvPr id="19" name="Picture 18">
            <a:extLst>
              <a:ext uri="{FF2B5EF4-FFF2-40B4-BE49-F238E27FC236}">
                <a16:creationId xmlns:a16="http://schemas.microsoft.com/office/drawing/2014/main" id="{A69CEFB0-A6E1-1846-A152-51152C5DF2C4}"/>
              </a:ext>
            </a:extLst>
          </p:cNvPr>
          <p:cNvPicPr>
            <a:picLocks noChangeAspect="1"/>
          </p:cNvPicPr>
          <p:nvPr userDrawn="1"/>
        </p:nvPicPr>
        <p:blipFill>
          <a:blip r:embed="rId4"/>
          <a:srcRect/>
          <a:stretch/>
        </p:blipFill>
        <p:spPr>
          <a:xfrm>
            <a:off x="255833" y="266414"/>
            <a:ext cx="824027" cy="204481"/>
          </a:xfrm>
          <a:prstGeom prst="rect">
            <a:avLst/>
          </a:prstGeom>
        </p:spPr>
      </p:pic>
      <p:pic>
        <p:nvPicPr>
          <p:cNvPr id="20" name="Picture 19">
            <a:extLst>
              <a:ext uri="{FF2B5EF4-FFF2-40B4-BE49-F238E27FC236}">
                <a16:creationId xmlns:a16="http://schemas.microsoft.com/office/drawing/2014/main" id="{FD027C8D-E85E-9F4E-82F6-B1BEF1E0996B}"/>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21" name="Picture 20">
            <a:extLst>
              <a:ext uri="{FF2B5EF4-FFF2-40B4-BE49-F238E27FC236}">
                <a16:creationId xmlns:a16="http://schemas.microsoft.com/office/drawing/2014/main" id="{E19BD395-EBBD-1347-9DCB-13B3DE6C59C5}"/>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1151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DAA9D0-26DD-8B4B-ADC5-00171DAD2A90}"/>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AB33F414-8725-A04A-B156-C018AA512E9B}"/>
              </a:ext>
            </a:extLst>
          </p:cNvPr>
          <p:cNvSpPr>
            <a:spLocks noGrp="1"/>
          </p:cNvSpPr>
          <p:nvPr>
            <p:ph type="title"/>
          </p:nvPr>
        </p:nvSpPr>
        <p:spPr>
          <a:xfrm>
            <a:off x="839788" y="694267"/>
            <a:ext cx="3932237" cy="1676623"/>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BF11C14-B3EF-274E-AB10-D59904158F34}"/>
              </a:ext>
            </a:extLst>
          </p:cNvPr>
          <p:cNvSpPr>
            <a:spLocks noGrp="1"/>
          </p:cNvSpPr>
          <p:nvPr>
            <p:ph type="pic" idx="1"/>
          </p:nvPr>
        </p:nvSpPr>
        <p:spPr>
          <a:xfrm>
            <a:off x="6108618" y="987425"/>
            <a:ext cx="524676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9A5E12B-C009-1F43-886D-EAE809449176}"/>
              </a:ext>
            </a:extLst>
          </p:cNvPr>
          <p:cNvSpPr>
            <a:spLocks noGrp="1"/>
          </p:cNvSpPr>
          <p:nvPr>
            <p:ph type="body" sz="half" idx="2"/>
          </p:nvPr>
        </p:nvSpPr>
        <p:spPr>
          <a:xfrm>
            <a:off x="839788" y="2494334"/>
            <a:ext cx="3932237" cy="3374654"/>
          </a:xfrm>
        </p:spPr>
        <p:txBody>
          <a:bodyPr>
            <a:normAutofit/>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a:extLst>
              <a:ext uri="{FF2B5EF4-FFF2-40B4-BE49-F238E27FC236}">
                <a16:creationId xmlns:a16="http://schemas.microsoft.com/office/drawing/2014/main" id="{E45211A2-0D36-3644-8C0F-1E5C8C36CB76}"/>
              </a:ext>
            </a:extLst>
          </p:cNvPr>
          <p:cNvPicPr>
            <a:picLocks noChangeAspect="1"/>
          </p:cNvPicPr>
          <p:nvPr userDrawn="1"/>
        </p:nvPicPr>
        <p:blipFill>
          <a:blip r:embed="rId3"/>
          <a:stretch>
            <a:fillRect/>
          </a:stretch>
        </p:blipFill>
        <p:spPr>
          <a:xfrm>
            <a:off x="266949" y="6448117"/>
            <a:ext cx="704519" cy="152646"/>
          </a:xfrm>
          <a:prstGeom prst="rect">
            <a:avLst/>
          </a:prstGeom>
        </p:spPr>
      </p:pic>
      <p:pic>
        <p:nvPicPr>
          <p:cNvPr id="10" name="Picture 9">
            <a:extLst>
              <a:ext uri="{FF2B5EF4-FFF2-40B4-BE49-F238E27FC236}">
                <a16:creationId xmlns:a16="http://schemas.microsoft.com/office/drawing/2014/main" id="{96D32B5C-712B-1447-B110-513FBC90638A}"/>
              </a:ext>
            </a:extLst>
          </p:cNvPr>
          <p:cNvPicPr>
            <a:picLocks noChangeAspect="1"/>
          </p:cNvPicPr>
          <p:nvPr userDrawn="1"/>
        </p:nvPicPr>
        <p:blipFill>
          <a:blip r:embed="rId4"/>
          <a:srcRect/>
          <a:stretch/>
        </p:blipFill>
        <p:spPr>
          <a:xfrm>
            <a:off x="266949" y="257237"/>
            <a:ext cx="824027" cy="204481"/>
          </a:xfrm>
          <a:prstGeom prst="rect">
            <a:avLst/>
          </a:prstGeom>
        </p:spPr>
      </p:pic>
      <p:pic>
        <p:nvPicPr>
          <p:cNvPr id="11" name="Picture 10">
            <a:extLst>
              <a:ext uri="{FF2B5EF4-FFF2-40B4-BE49-F238E27FC236}">
                <a16:creationId xmlns:a16="http://schemas.microsoft.com/office/drawing/2014/main" id="{FFB83FDE-2990-FC4F-BB8C-DD846791CBB3}"/>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12" name="Picture 11">
            <a:extLst>
              <a:ext uri="{FF2B5EF4-FFF2-40B4-BE49-F238E27FC236}">
                <a16:creationId xmlns:a16="http://schemas.microsoft.com/office/drawing/2014/main" id="{AFFB1867-E565-0D49-A20E-0DFF1EFAC7CC}"/>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31312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ideba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92237"/>
            <a:ext cx="8217374"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154863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Mark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751513"/>
            <a:ext cx="8217374" cy="3696604"/>
          </a:xfrm>
        </p:spPr>
        <p:txBody>
          <a:bodyPr>
            <a:normAutofit/>
          </a:bodyPr>
          <a:lstStyle>
            <a:lvl1pPr marL="0" indent="0">
              <a:buNone/>
              <a:defRPr sz="5400">
                <a:solidFill>
                  <a:srgbClr val="3F115C"/>
                </a:solidFill>
              </a:defRPr>
            </a:lvl1pPr>
            <a:lvl2pPr marL="457200" indent="0">
              <a:buNone/>
              <a:defRPr sz="3200"/>
            </a:lvl2pPr>
            <a:lvl3pPr marL="914400" indent="0">
              <a:buNone/>
              <a:defRPr sz="3200"/>
            </a:lvl3pPr>
            <a:lvl4pPr marL="1371600" indent="0">
              <a:buNone/>
              <a:defRPr sz="3200"/>
            </a:lvl4pPr>
            <a:lvl5pPr marL="1828800" indent="0">
              <a:buNone/>
              <a:defRPr sz="32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42347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476-0142-634A-8363-0CCE54811ECD}"/>
              </a:ext>
            </a:extLst>
          </p:cNvPr>
          <p:cNvSpPr>
            <a:spLocks noGrp="1"/>
          </p:cNvSpPr>
          <p:nvPr>
            <p:ph type="title"/>
          </p:nvPr>
        </p:nvSpPr>
        <p:spPr>
          <a:xfrm>
            <a:off x="831850" y="1709738"/>
            <a:ext cx="10515600" cy="2852737"/>
          </a:xfrm>
        </p:spPr>
        <p:txBody>
          <a:bodyPr anchor="b">
            <a:normAutofit/>
          </a:bodyPr>
          <a:lstStyle>
            <a:lvl1pPr>
              <a:defRPr sz="5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11EBA-F90C-1646-8483-779BB4EE7A60}"/>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a:extLst>
              <a:ext uri="{FF2B5EF4-FFF2-40B4-BE49-F238E27FC236}">
                <a16:creationId xmlns:a16="http://schemas.microsoft.com/office/drawing/2014/main" id="{396F7528-FC54-8442-91C4-A6405EC5A4B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265610D-277F-9E40-BE38-7210840C5615}"/>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0A488D09-4DF2-E145-82D1-82432102131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29158FC3-418A-2F4F-8BE7-A6F3C8A61F9A}"/>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9" name="Picture 8">
            <a:extLst>
              <a:ext uri="{FF2B5EF4-FFF2-40B4-BE49-F238E27FC236}">
                <a16:creationId xmlns:a16="http://schemas.microsoft.com/office/drawing/2014/main" id="{18546414-7D8B-A741-84E1-55568E29722B}"/>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138699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532502AC-0360-8143-85B8-F762C2DF343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EFC2BA-045F-7F46-BCB2-12DF129180CE}"/>
              </a:ext>
            </a:extLst>
          </p:cNvPr>
          <p:cNvPicPr>
            <a:picLocks noChangeAspect="1"/>
          </p:cNvPicPr>
          <p:nvPr userDrawn="1"/>
        </p:nvPicPr>
        <p:blipFill>
          <a:blip r:embed="rId3"/>
          <a:stretch>
            <a:fillRect/>
          </a:stretch>
        </p:blipFill>
        <p:spPr>
          <a:xfrm>
            <a:off x="282617" y="6445440"/>
            <a:ext cx="704519" cy="152646"/>
          </a:xfrm>
          <a:prstGeom prst="rect">
            <a:avLst/>
          </a:prstGeom>
        </p:spPr>
      </p:pic>
      <p:sp>
        <p:nvSpPr>
          <p:cNvPr id="8" name="TextBox 7">
            <a:extLst>
              <a:ext uri="{FF2B5EF4-FFF2-40B4-BE49-F238E27FC236}">
                <a16:creationId xmlns:a16="http://schemas.microsoft.com/office/drawing/2014/main" id="{28A1FBAB-8057-5D42-950C-94B17CE7A71F}"/>
              </a:ext>
            </a:extLst>
          </p:cNvPr>
          <p:cNvSpPr txBox="1"/>
          <p:nvPr userDrawn="1"/>
        </p:nvSpPr>
        <p:spPr>
          <a:xfrm>
            <a:off x="1509091" y="1861205"/>
            <a:ext cx="917381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97089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Thumbnail - No Headsho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6DE52-8F24-6D46-AE07-1EA6FBFFEA51}"/>
              </a:ext>
            </a:extLst>
          </p:cNvPr>
          <p:cNvPicPr>
            <a:picLocks noChangeAspect="1"/>
          </p:cNvPicPr>
          <p:nvPr userDrawn="1"/>
        </p:nvPicPr>
        <p:blipFill>
          <a:blip r:embed="rId2"/>
          <a:src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313DECB6-063D-C44E-ABFB-022E1B4A8BD1}"/>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1" name="Picture 10">
            <a:extLst>
              <a:ext uri="{FF2B5EF4-FFF2-40B4-BE49-F238E27FC236}">
                <a16:creationId xmlns:a16="http://schemas.microsoft.com/office/drawing/2014/main" id="{A1F0E04B-1BCE-CA42-BD0E-2E3F629AC570}"/>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2" name="Picture 11">
            <a:extLst>
              <a:ext uri="{FF2B5EF4-FFF2-40B4-BE49-F238E27FC236}">
                <a16:creationId xmlns:a16="http://schemas.microsoft.com/office/drawing/2014/main" id="{243A309A-B166-4C4C-BC8B-23BC9EF604CE}"/>
              </a:ext>
            </a:extLst>
          </p:cNvPr>
          <p:cNvPicPr>
            <a:picLocks noChangeAspect="1"/>
          </p:cNvPicPr>
          <p:nvPr userDrawn="1"/>
        </p:nvPicPr>
        <p:blipFill>
          <a:blip r:embed="rId5"/>
          <a:srcRect/>
          <a:stretch/>
        </p:blipFill>
        <p:spPr>
          <a:xfrm>
            <a:off x="650317" y="582796"/>
            <a:ext cx="1945128" cy="482680"/>
          </a:xfrm>
          <a:prstGeom prst="rect">
            <a:avLst/>
          </a:prstGeom>
        </p:spPr>
      </p:pic>
      <p:sp>
        <p:nvSpPr>
          <p:cNvPr id="3" name="Content Placeholder 2">
            <a:extLst>
              <a:ext uri="{FF2B5EF4-FFF2-40B4-BE49-F238E27FC236}">
                <a16:creationId xmlns:a16="http://schemas.microsoft.com/office/drawing/2014/main" id="{14020102-6526-3F4A-8D37-830D4D5ED958}"/>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6903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Thumbnail - 1 Headsho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E6466-8749-4340-B9AF-9339DFDA2D88}"/>
              </a:ext>
            </a:extLst>
          </p:cNvPr>
          <p:cNvPicPr>
            <a:picLocks noChangeAspect="1"/>
          </p:cNvPicPr>
          <p:nvPr userDrawn="1"/>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5750159-A3F3-264B-9943-2E9CB7016BBF}"/>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2" name="Picture 11">
            <a:extLst>
              <a:ext uri="{FF2B5EF4-FFF2-40B4-BE49-F238E27FC236}">
                <a16:creationId xmlns:a16="http://schemas.microsoft.com/office/drawing/2014/main" id="{79E97EDE-C09A-064D-BA27-434C97C0059D}"/>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3" name="Picture 12">
            <a:extLst>
              <a:ext uri="{FF2B5EF4-FFF2-40B4-BE49-F238E27FC236}">
                <a16:creationId xmlns:a16="http://schemas.microsoft.com/office/drawing/2014/main" id="{4A13ED03-6347-D744-8F21-73DC9FB60098}"/>
              </a:ext>
            </a:extLst>
          </p:cNvPr>
          <p:cNvPicPr>
            <a:picLocks noChangeAspect="1"/>
          </p:cNvPicPr>
          <p:nvPr userDrawn="1"/>
        </p:nvPicPr>
        <p:blipFill>
          <a:blip r:embed="rId5"/>
          <a:srcRect/>
          <a:stretch/>
        </p:blipFill>
        <p:spPr>
          <a:xfrm>
            <a:off x="8876147" y="3503223"/>
            <a:ext cx="2684670" cy="2684670"/>
          </a:xfrm>
          <a:prstGeom prst="ellipse">
            <a:avLst/>
          </a:prstGeom>
          <a:ln w="152400">
            <a:solidFill>
              <a:srgbClr val="FFB312"/>
            </a:solidFill>
          </a:ln>
        </p:spPr>
      </p:pic>
      <p:pic>
        <p:nvPicPr>
          <p:cNvPr id="14" name="Picture 13">
            <a:extLst>
              <a:ext uri="{FF2B5EF4-FFF2-40B4-BE49-F238E27FC236}">
                <a16:creationId xmlns:a16="http://schemas.microsoft.com/office/drawing/2014/main" id="{509946A4-D3EE-0E44-9C2A-CD1496DEED47}"/>
              </a:ext>
            </a:extLst>
          </p:cNvPr>
          <p:cNvPicPr>
            <a:picLocks noChangeAspect="1"/>
          </p:cNvPicPr>
          <p:nvPr userDrawn="1"/>
        </p:nvPicPr>
        <p:blipFill>
          <a:blip r:embed="rId6"/>
          <a:srcRect/>
          <a:stretch/>
        </p:blipFill>
        <p:spPr>
          <a:xfrm>
            <a:off x="650317" y="582796"/>
            <a:ext cx="1945128" cy="482680"/>
          </a:xfrm>
          <a:prstGeom prst="rect">
            <a:avLst/>
          </a:prstGeom>
        </p:spPr>
      </p:pic>
      <p:sp>
        <p:nvSpPr>
          <p:cNvPr id="8" name="Content Placeholder 2">
            <a:extLst>
              <a:ext uri="{FF2B5EF4-FFF2-40B4-BE49-F238E27FC236}">
                <a16:creationId xmlns:a16="http://schemas.microsoft.com/office/drawing/2014/main" id="{04023922-E193-F64A-A506-9C6287B1C15B}"/>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06258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Thumbnail - 2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AA2D-96B8-C445-A565-73139418F87C}"/>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682F639-C247-5943-BD2F-A07C901D5384}"/>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4049C107-1658-484B-94EB-1B768C06CBD4}"/>
              </a:ext>
            </a:extLst>
          </p:cNvPr>
          <p:cNvPicPr>
            <a:picLocks noChangeAspect="1"/>
          </p:cNvPicPr>
          <p:nvPr userDrawn="1"/>
        </p:nvPicPr>
        <p:blipFill>
          <a:blip r:embed="rId4"/>
          <a:srcRect/>
          <a:stretch/>
        </p:blipFill>
        <p:spPr>
          <a:xfrm>
            <a:off x="7616123" y="374716"/>
            <a:ext cx="1740871" cy="874522"/>
          </a:xfrm>
          <a:prstGeom prst="rect">
            <a:avLst/>
          </a:prstGeom>
        </p:spPr>
      </p:pic>
      <p:pic>
        <p:nvPicPr>
          <p:cNvPr id="7" name="Picture 6">
            <a:extLst>
              <a:ext uri="{FF2B5EF4-FFF2-40B4-BE49-F238E27FC236}">
                <a16:creationId xmlns:a16="http://schemas.microsoft.com/office/drawing/2014/main" id="{A6158479-DFE1-094E-85EC-5F62A22F39C2}"/>
              </a:ext>
            </a:extLst>
          </p:cNvPr>
          <p:cNvPicPr>
            <a:picLocks noChangeAspect="1"/>
          </p:cNvPicPr>
          <p:nvPr userDrawn="1"/>
        </p:nvPicPr>
        <p:blipFill>
          <a:blip r:embed="rId5"/>
          <a:srcRect/>
          <a:stretch/>
        </p:blipFill>
        <p:spPr>
          <a:xfrm>
            <a:off x="9244933" y="3503223"/>
            <a:ext cx="2315883" cy="2315883"/>
          </a:xfrm>
          <a:prstGeom prst="ellipse">
            <a:avLst/>
          </a:prstGeom>
          <a:ln w="152400">
            <a:solidFill>
              <a:srgbClr val="FFB312"/>
            </a:solidFill>
          </a:ln>
        </p:spPr>
      </p:pic>
      <p:pic>
        <p:nvPicPr>
          <p:cNvPr id="8" name="Picture 7">
            <a:extLst>
              <a:ext uri="{FF2B5EF4-FFF2-40B4-BE49-F238E27FC236}">
                <a16:creationId xmlns:a16="http://schemas.microsoft.com/office/drawing/2014/main" id="{9EB5CFE9-CD7E-C34A-877A-1839FB610BB2}"/>
              </a:ext>
            </a:extLst>
          </p:cNvPr>
          <p:cNvPicPr>
            <a:picLocks noChangeAspect="1"/>
          </p:cNvPicPr>
          <p:nvPr userDrawn="1"/>
        </p:nvPicPr>
        <p:blipFill>
          <a:blip r:embed="rId5"/>
          <a:srcRect/>
          <a:stretch/>
        </p:blipFill>
        <p:spPr>
          <a:xfrm>
            <a:off x="9244933" y="833175"/>
            <a:ext cx="2315883" cy="2315883"/>
          </a:xfrm>
          <a:prstGeom prst="ellipse">
            <a:avLst/>
          </a:prstGeom>
          <a:ln w="152400">
            <a:solidFill>
              <a:srgbClr val="FFB312"/>
            </a:solidFill>
          </a:ln>
        </p:spPr>
      </p:pic>
      <p:pic>
        <p:nvPicPr>
          <p:cNvPr id="9" name="Picture 8">
            <a:extLst>
              <a:ext uri="{FF2B5EF4-FFF2-40B4-BE49-F238E27FC236}">
                <a16:creationId xmlns:a16="http://schemas.microsoft.com/office/drawing/2014/main" id="{011142C7-3393-7943-AD3D-806D181FB9E3}"/>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0" name="Content Placeholder 2">
            <a:extLst>
              <a:ext uri="{FF2B5EF4-FFF2-40B4-BE49-F238E27FC236}">
                <a16:creationId xmlns:a16="http://schemas.microsoft.com/office/drawing/2014/main" id="{D54D0BDA-921B-454F-98CE-6FA5631395B4}"/>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16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Thumbnail - 3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3A09-4A64-7145-A06E-41578E97352B}"/>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DABC1EE-EFD5-914D-B102-F7C533891588}"/>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391DCF51-89E1-8C4F-8057-F396E5B83E59}"/>
              </a:ext>
            </a:extLst>
          </p:cNvPr>
          <p:cNvPicPr>
            <a:picLocks noChangeAspect="1"/>
          </p:cNvPicPr>
          <p:nvPr userDrawn="1"/>
        </p:nvPicPr>
        <p:blipFill>
          <a:blip r:embed="rId4"/>
          <a:srcRect/>
          <a:stretch/>
        </p:blipFill>
        <p:spPr>
          <a:xfrm>
            <a:off x="9699490" y="2608998"/>
            <a:ext cx="1721872" cy="1721872"/>
          </a:xfrm>
          <a:prstGeom prst="ellipse">
            <a:avLst/>
          </a:prstGeom>
          <a:ln w="127000">
            <a:solidFill>
              <a:srgbClr val="FFB312"/>
            </a:solidFill>
          </a:ln>
        </p:spPr>
      </p:pic>
      <p:pic>
        <p:nvPicPr>
          <p:cNvPr id="7" name="Picture 6">
            <a:extLst>
              <a:ext uri="{FF2B5EF4-FFF2-40B4-BE49-F238E27FC236}">
                <a16:creationId xmlns:a16="http://schemas.microsoft.com/office/drawing/2014/main" id="{6DEAC0E0-78D6-A145-9E32-F711ED31A20A}"/>
              </a:ext>
            </a:extLst>
          </p:cNvPr>
          <p:cNvPicPr>
            <a:picLocks noChangeAspect="1"/>
          </p:cNvPicPr>
          <p:nvPr userDrawn="1"/>
        </p:nvPicPr>
        <p:blipFill>
          <a:blip r:embed="rId4"/>
          <a:srcRect/>
          <a:stretch/>
        </p:blipFill>
        <p:spPr>
          <a:xfrm>
            <a:off x="9699490" y="435627"/>
            <a:ext cx="1721872" cy="1721872"/>
          </a:xfrm>
          <a:prstGeom prst="ellipse">
            <a:avLst/>
          </a:prstGeom>
          <a:ln w="127000">
            <a:solidFill>
              <a:srgbClr val="FFB312"/>
            </a:solidFill>
          </a:ln>
        </p:spPr>
      </p:pic>
      <p:pic>
        <p:nvPicPr>
          <p:cNvPr id="8" name="Picture 7">
            <a:extLst>
              <a:ext uri="{FF2B5EF4-FFF2-40B4-BE49-F238E27FC236}">
                <a16:creationId xmlns:a16="http://schemas.microsoft.com/office/drawing/2014/main" id="{9E165E74-B9A8-AC41-9DD1-AB873495C440}"/>
              </a:ext>
            </a:extLst>
          </p:cNvPr>
          <p:cNvPicPr>
            <a:picLocks noChangeAspect="1"/>
          </p:cNvPicPr>
          <p:nvPr userDrawn="1"/>
        </p:nvPicPr>
        <p:blipFill>
          <a:blip r:embed="rId4"/>
          <a:srcRect/>
          <a:stretch/>
        </p:blipFill>
        <p:spPr>
          <a:xfrm>
            <a:off x="9699490" y="4727162"/>
            <a:ext cx="1721872" cy="1721872"/>
          </a:xfrm>
          <a:prstGeom prst="ellipse">
            <a:avLst/>
          </a:prstGeom>
          <a:ln w="127000">
            <a:solidFill>
              <a:srgbClr val="FFB312"/>
            </a:solidFill>
          </a:ln>
        </p:spPr>
      </p:pic>
      <p:pic>
        <p:nvPicPr>
          <p:cNvPr id="9" name="Picture 8">
            <a:extLst>
              <a:ext uri="{FF2B5EF4-FFF2-40B4-BE49-F238E27FC236}">
                <a16:creationId xmlns:a16="http://schemas.microsoft.com/office/drawing/2014/main" id="{731FE6FB-261A-2D44-9FC1-E6F68A13B190}"/>
              </a:ext>
            </a:extLst>
          </p:cNvPr>
          <p:cNvPicPr>
            <a:picLocks noChangeAspect="1"/>
          </p:cNvPicPr>
          <p:nvPr userDrawn="1"/>
        </p:nvPicPr>
        <p:blipFill>
          <a:blip r:embed="rId5"/>
          <a:srcRect/>
          <a:stretch/>
        </p:blipFill>
        <p:spPr>
          <a:xfrm>
            <a:off x="7616123" y="374716"/>
            <a:ext cx="1740871" cy="874522"/>
          </a:xfrm>
          <a:prstGeom prst="rect">
            <a:avLst/>
          </a:prstGeom>
        </p:spPr>
      </p:pic>
      <p:pic>
        <p:nvPicPr>
          <p:cNvPr id="10" name="Picture 9">
            <a:extLst>
              <a:ext uri="{FF2B5EF4-FFF2-40B4-BE49-F238E27FC236}">
                <a16:creationId xmlns:a16="http://schemas.microsoft.com/office/drawing/2014/main" id="{2C299D3B-569B-664A-9E18-37970146DB8C}"/>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1" name="Content Placeholder 2">
            <a:extLst>
              <a:ext uri="{FF2B5EF4-FFF2-40B4-BE49-F238E27FC236}">
                <a16:creationId xmlns:a16="http://schemas.microsoft.com/office/drawing/2014/main" id="{A16804DA-C810-D842-8615-91C39E67D4C7}"/>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3186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3F5D8-7716-5046-9E00-E18AF73AB170}"/>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C619A5D-AC23-6B41-8EEC-87505F3BED84}"/>
              </a:ext>
            </a:extLst>
          </p:cNvPr>
          <p:cNvPicPr>
            <a:picLocks noChangeAspect="1"/>
          </p:cNvPicPr>
          <p:nvPr userDrawn="1"/>
        </p:nvPicPr>
        <p:blipFill>
          <a:blip r:embed="rId3"/>
          <a:srcRect/>
          <a:stretch/>
        </p:blipFill>
        <p:spPr>
          <a:xfrm>
            <a:off x="282617" y="259914"/>
            <a:ext cx="824027" cy="204481"/>
          </a:xfrm>
          <a:prstGeom prst="rect">
            <a:avLst/>
          </a:prstGeom>
        </p:spPr>
      </p:pic>
      <p:pic>
        <p:nvPicPr>
          <p:cNvPr id="6" name="Picture 5">
            <a:extLst>
              <a:ext uri="{FF2B5EF4-FFF2-40B4-BE49-F238E27FC236}">
                <a16:creationId xmlns:a16="http://schemas.microsoft.com/office/drawing/2014/main" id="{0B244949-FA3A-1342-9CDD-47E0839A2CAB}"/>
              </a:ext>
            </a:extLst>
          </p:cNvPr>
          <p:cNvPicPr>
            <a:picLocks noChangeAspect="1"/>
          </p:cNvPicPr>
          <p:nvPr userDrawn="1"/>
        </p:nvPicPr>
        <p:blipFill>
          <a:blip r:embed="rId4"/>
          <a:stretch>
            <a:fillRect/>
          </a:stretch>
        </p:blipFill>
        <p:spPr>
          <a:xfrm>
            <a:off x="282617" y="6445440"/>
            <a:ext cx="704519" cy="152646"/>
          </a:xfrm>
          <a:prstGeom prst="rect">
            <a:avLst/>
          </a:prstGeom>
        </p:spPr>
      </p:pic>
      <p:pic>
        <p:nvPicPr>
          <p:cNvPr id="7" name="Picture 6">
            <a:extLst>
              <a:ext uri="{FF2B5EF4-FFF2-40B4-BE49-F238E27FC236}">
                <a16:creationId xmlns:a16="http://schemas.microsoft.com/office/drawing/2014/main" id="{9F66DBB2-E168-9B49-9005-3D1BFA2EC980}"/>
              </a:ext>
            </a:extLst>
          </p:cNvPr>
          <p:cNvPicPr>
            <a:picLocks noChangeAspect="1"/>
          </p:cNvPicPr>
          <p:nvPr userDrawn="1"/>
        </p:nvPicPr>
        <p:blipFill>
          <a:blip r:embed="rId5"/>
          <a:srcRect/>
          <a:stretch/>
        </p:blipFill>
        <p:spPr>
          <a:xfrm>
            <a:off x="10690175" y="2790497"/>
            <a:ext cx="1033892" cy="519373"/>
          </a:xfrm>
          <a:prstGeom prst="rect">
            <a:avLst/>
          </a:prstGeom>
        </p:spPr>
      </p:pic>
      <p:pic>
        <p:nvPicPr>
          <p:cNvPr id="8" name="Picture 7">
            <a:extLst>
              <a:ext uri="{FF2B5EF4-FFF2-40B4-BE49-F238E27FC236}">
                <a16:creationId xmlns:a16="http://schemas.microsoft.com/office/drawing/2014/main" id="{D857321E-42D1-6F42-9CDA-04CF825C0C12}"/>
              </a:ext>
            </a:extLst>
          </p:cNvPr>
          <p:cNvPicPr>
            <a:picLocks noChangeAspect="1"/>
          </p:cNvPicPr>
          <p:nvPr userDrawn="1"/>
        </p:nvPicPr>
        <p:blipFill>
          <a:blip r:embed="rId6"/>
          <a:srcRect/>
          <a:stretch/>
        </p:blipFill>
        <p:spPr>
          <a:xfrm>
            <a:off x="9502498" y="4950344"/>
            <a:ext cx="2548552" cy="2287555"/>
          </a:xfrm>
          <a:prstGeom prst="rect">
            <a:avLst/>
          </a:prstGeom>
        </p:spPr>
      </p:pic>
      <p:pic>
        <p:nvPicPr>
          <p:cNvPr id="9" name="Picture 8">
            <a:extLst>
              <a:ext uri="{FF2B5EF4-FFF2-40B4-BE49-F238E27FC236}">
                <a16:creationId xmlns:a16="http://schemas.microsoft.com/office/drawing/2014/main" id="{A4EAE0E9-9680-7C41-8DBE-5D1579E91633}"/>
              </a:ext>
            </a:extLst>
          </p:cNvPr>
          <p:cNvPicPr>
            <a:picLocks noChangeAspect="1"/>
          </p:cNvPicPr>
          <p:nvPr userDrawn="1"/>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l">
              <a:defRPr sz="6000">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078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1296785"/>
            <a:ext cx="8217374" cy="5151332"/>
          </a:xfrm>
        </p:spPr>
        <p:txBody>
          <a:bodyPr>
            <a:normAutofit/>
          </a:bodyPr>
          <a:lstStyle>
            <a:lvl1pPr marL="0" indent="0">
              <a:buNone/>
              <a:defRPr sz="2800">
                <a:solidFill>
                  <a:srgbClr val="3F115C"/>
                </a:solidFill>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344348"/>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
        <p:nvSpPr>
          <p:cNvPr id="2" name="TextBox 1">
            <a:extLst>
              <a:ext uri="{FF2B5EF4-FFF2-40B4-BE49-F238E27FC236}">
                <a16:creationId xmlns:a16="http://schemas.microsoft.com/office/drawing/2014/main" id="{DB6F1947-1C2C-6D49-AF6A-481C7F879DD8}"/>
              </a:ext>
            </a:extLst>
          </p:cNvPr>
          <p:cNvSpPr txBox="1"/>
          <p:nvPr userDrawn="1"/>
        </p:nvSpPr>
        <p:spPr>
          <a:xfrm>
            <a:off x="398527" y="1296785"/>
            <a:ext cx="2577429" cy="707886"/>
          </a:xfrm>
          <a:prstGeom prst="rect">
            <a:avLst/>
          </a:prstGeom>
          <a:noFill/>
        </p:spPr>
        <p:txBody>
          <a:bodyPr wrap="square" rtlCol="0">
            <a:spAutoFit/>
          </a:bodyPr>
          <a:lstStyle/>
          <a:p>
            <a:r>
              <a:rPr lang="en-US" sz="4000" dirty="0">
                <a:solidFill>
                  <a:schemeClr val="bg1"/>
                </a:solidFill>
              </a:rPr>
              <a:t>Agenda</a:t>
            </a:r>
          </a:p>
        </p:txBody>
      </p:sp>
    </p:spTree>
    <p:extLst>
      <p:ext uri="{BB962C8B-B14F-4D97-AF65-F5344CB8AC3E}">
        <p14:creationId xmlns:p14="http://schemas.microsoft.com/office/powerpoint/2010/main" val="30125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E162D98-E3F6-9C47-871D-ADF77E59A958}"/>
              </a:ext>
            </a:extLst>
          </p:cNvPr>
          <p:cNvPicPr>
            <a:picLocks noChangeAspect="1"/>
          </p:cNvPicPr>
          <p:nvPr userDrawn="1"/>
        </p:nvPicPr>
        <p:blipFill>
          <a:blip r:embed="rId3"/>
          <a:srcRect/>
          <a:stretch/>
        </p:blipFill>
        <p:spPr>
          <a:xfrm>
            <a:off x="331808" y="6442710"/>
            <a:ext cx="824027" cy="204481"/>
          </a:xfrm>
          <a:prstGeom prst="rect">
            <a:avLst/>
          </a:prstGeom>
        </p:spPr>
      </p:pic>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4"/>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5"/>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6"/>
          <a:srcRect/>
          <a:stretch/>
        </p:blipFill>
        <p:spPr>
          <a:xfrm>
            <a:off x="10187540" y="6448643"/>
            <a:ext cx="402368" cy="202129"/>
          </a:xfrm>
          <a:prstGeom prst="rect">
            <a:avLst/>
          </a:prstGeom>
        </p:spPr>
      </p:pic>
    </p:spTree>
    <p:extLst>
      <p:ext uri="{BB962C8B-B14F-4D97-AF65-F5344CB8AC3E}">
        <p14:creationId xmlns:p14="http://schemas.microsoft.com/office/powerpoint/2010/main" val="3005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marL="0" indent="0">
              <a:buNone/>
              <a:defRPr>
                <a:latin typeface="Courier New" panose="02070309020205020404" pitchFamily="49" charset="0"/>
                <a:cs typeface="Courier New" panose="02070309020205020404" pitchFamily="49" charset="0"/>
              </a:defRPr>
            </a:lvl1pPr>
          </a:lstStyle>
          <a:p>
            <a:pPr lvl="0"/>
            <a:r>
              <a:rPr lang="en-US"/>
              <a:t>Click to edit Master text styles</a:t>
            </a:r>
          </a:p>
        </p:txBody>
      </p:sp>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4" name="Picture 13">
            <a:extLst>
              <a:ext uri="{FF2B5EF4-FFF2-40B4-BE49-F238E27FC236}">
                <a16:creationId xmlns:a16="http://schemas.microsoft.com/office/drawing/2014/main" id="{DC51EA17-D214-E64B-AE0A-630713CB42B0}"/>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0419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493-E1CA-794A-88C5-9E3B3BF353C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pic>
        <p:nvPicPr>
          <p:cNvPr id="14" name="Picture 13">
            <a:extLst>
              <a:ext uri="{FF2B5EF4-FFF2-40B4-BE49-F238E27FC236}">
                <a16:creationId xmlns:a16="http://schemas.microsoft.com/office/drawing/2014/main" id="{FE99B668-FC45-E24A-BB35-9AC008CB0C2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6" name="Picture 15">
            <a:extLst>
              <a:ext uri="{FF2B5EF4-FFF2-40B4-BE49-F238E27FC236}">
                <a16:creationId xmlns:a16="http://schemas.microsoft.com/office/drawing/2014/main" id="{02FEF8C8-A92D-5647-A16F-747CA7C5B37A}"/>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7" name="Picture 16">
            <a:extLst>
              <a:ext uri="{FF2B5EF4-FFF2-40B4-BE49-F238E27FC236}">
                <a16:creationId xmlns:a16="http://schemas.microsoft.com/office/drawing/2014/main" id="{D199836D-8069-884C-8B4E-5FF633B3AAD1}"/>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8" name="Picture 17">
            <a:extLst>
              <a:ext uri="{FF2B5EF4-FFF2-40B4-BE49-F238E27FC236}">
                <a16:creationId xmlns:a16="http://schemas.microsoft.com/office/drawing/2014/main" id="{57339DEA-3BDB-BA4A-9E8E-6C35393ACF9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8" name="Picture 7">
            <a:extLst>
              <a:ext uri="{FF2B5EF4-FFF2-40B4-BE49-F238E27FC236}">
                <a16:creationId xmlns:a16="http://schemas.microsoft.com/office/drawing/2014/main" id="{C7677F85-9FC0-3B41-9120-AE18971A11F3}"/>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82703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9C3CC7-5C2B-C24C-BB05-D7D72E2D66E9}"/>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5" name="Picture 14">
            <a:extLst>
              <a:ext uri="{FF2B5EF4-FFF2-40B4-BE49-F238E27FC236}">
                <a16:creationId xmlns:a16="http://schemas.microsoft.com/office/drawing/2014/main" id="{DA0AA1D7-3508-2846-99E9-C41F8D0E933E}"/>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6" name="Picture 15">
            <a:extLst>
              <a:ext uri="{FF2B5EF4-FFF2-40B4-BE49-F238E27FC236}">
                <a16:creationId xmlns:a16="http://schemas.microsoft.com/office/drawing/2014/main" id="{09EECF03-707A-7E4A-957A-BFBEA50F98BD}"/>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7" name="Picture 16">
            <a:extLst>
              <a:ext uri="{FF2B5EF4-FFF2-40B4-BE49-F238E27FC236}">
                <a16:creationId xmlns:a16="http://schemas.microsoft.com/office/drawing/2014/main" id="{5F91BF79-CD37-2048-B4CE-2FE8F2C7ED86}"/>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7" name="Picture 6">
            <a:extLst>
              <a:ext uri="{FF2B5EF4-FFF2-40B4-BE49-F238E27FC236}">
                <a16:creationId xmlns:a16="http://schemas.microsoft.com/office/drawing/2014/main" id="{C3CB73A2-5F2E-774C-82CF-F65A56C274A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3288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02A-1210-BC49-AA8E-B687BEF560A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A1BD40-9F4E-404D-83D0-C4A1A228E5F8}"/>
              </a:ext>
            </a:extLst>
          </p:cNvPr>
          <p:cNvSpPr>
            <a:spLocks noGrp="1"/>
          </p:cNvSpPr>
          <p:nvPr>
            <p:ph sz="half" idx="1"/>
          </p:nvPr>
        </p:nvSpPr>
        <p:spPr>
          <a:xfrm>
            <a:off x="838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FD1548-8185-DC4E-806D-779BE3F1A754}"/>
              </a:ext>
            </a:extLst>
          </p:cNvPr>
          <p:cNvSpPr>
            <a:spLocks noGrp="1"/>
          </p:cNvSpPr>
          <p:nvPr>
            <p:ph sz="half" idx="2"/>
          </p:nvPr>
        </p:nvSpPr>
        <p:spPr>
          <a:xfrm>
            <a:off x="6172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D1B47177-D2BA-D344-9E01-B31C88919C10}"/>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8" name="Picture 17">
            <a:extLst>
              <a:ext uri="{FF2B5EF4-FFF2-40B4-BE49-F238E27FC236}">
                <a16:creationId xmlns:a16="http://schemas.microsoft.com/office/drawing/2014/main" id="{B3074936-F6B0-0F47-AF34-3B9B8BC85986}"/>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9" name="Picture 18">
            <a:extLst>
              <a:ext uri="{FF2B5EF4-FFF2-40B4-BE49-F238E27FC236}">
                <a16:creationId xmlns:a16="http://schemas.microsoft.com/office/drawing/2014/main" id="{E4AFE761-ACB3-6D4A-90AD-70CE27CB519A}"/>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0" name="Picture 19">
            <a:extLst>
              <a:ext uri="{FF2B5EF4-FFF2-40B4-BE49-F238E27FC236}">
                <a16:creationId xmlns:a16="http://schemas.microsoft.com/office/drawing/2014/main" id="{33E234FD-7ACE-CA40-A0C7-5262E3068695}"/>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0" name="Picture 9">
            <a:extLst>
              <a:ext uri="{FF2B5EF4-FFF2-40B4-BE49-F238E27FC236}">
                <a16:creationId xmlns:a16="http://schemas.microsoft.com/office/drawing/2014/main" id="{DD850A33-0045-1C49-A32A-C95488D47227}"/>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9013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A37-00E7-C341-BAF1-A61E6D0EF0E7}"/>
              </a:ext>
            </a:extLst>
          </p:cNvPr>
          <p:cNvSpPr>
            <a:spLocks noGrp="1"/>
          </p:cNvSpPr>
          <p:nvPr>
            <p:ph type="title"/>
          </p:nvPr>
        </p:nvSpPr>
        <p:spPr>
          <a:xfrm>
            <a:off x="839788" y="365125"/>
            <a:ext cx="10515600" cy="1325563"/>
          </a:xfrm>
        </p:spPr>
        <p:txBody>
          <a:bodyPr>
            <a:normAutofit/>
          </a:bodyPr>
          <a:lstStyle>
            <a:lvl1pPr>
              <a:defRPr sz="4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50BCEC7-9BEB-F34D-9349-7CFCF922AEA0}"/>
              </a:ext>
            </a:extLst>
          </p:cNvPr>
          <p:cNvSpPr>
            <a:spLocks noGrp="1"/>
          </p:cNvSpPr>
          <p:nvPr>
            <p:ph type="body" idx="1"/>
          </p:nvPr>
        </p:nvSpPr>
        <p:spPr>
          <a:xfrm>
            <a:off x="839788" y="1681163"/>
            <a:ext cx="5157787"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7866-4C14-394B-B1EB-A823A7869FE3}"/>
              </a:ext>
            </a:extLst>
          </p:cNvPr>
          <p:cNvSpPr>
            <a:spLocks noGrp="1"/>
          </p:cNvSpPr>
          <p:nvPr>
            <p:ph sz="half" idx="2"/>
          </p:nvPr>
        </p:nvSpPr>
        <p:spPr>
          <a:xfrm>
            <a:off x="839788" y="2505075"/>
            <a:ext cx="5157787"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2C5F598-D1D4-784A-8E41-7685D1E99D66}"/>
              </a:ext>
            </a:extLst>
          </p:cNvPr>
          <p:cNvSpPr>
            <a:spLocks noGrp="1"/>
          </p:cNvSpPr>
          <p:nvPr>
            <p:ph type="body" sz="quarter" idx="3"/>
          </p:nvPr>
        </p:nvSpPr>
        <p:spPr>
          <a:xfrm>
            <a:off x="6172200" y="1681163"/>
            <a:ext cx="5183188"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36C0-169A-D748-8B18-B233E54FE7C5}"/>
              </a:ext>
            </a:extLst>
          </p:cNvPr>
          <p:cNvSpPr>
            <a:spLocks noGrp="1"/>
          </p:cNvSpPr>
          <p:nvPr>
            <p:ph sz="quarter" idx="4"/>
          </p:nvPr>
        </p:nvSpPr>
        <p:spPr>
          <a:xfrm>
            <a:off x="6172200" y="2505075"/>
            <a:ext cx="5183188"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a:extLst>
              <a:ext uri="{FF2B5EF4-FFF2-40B4-BE49-F238E27FC236}">
                <a16:creationId xmlns:a16="http://schemas.microsoft.com/office/drawing/2014/main" id="{B9FF708E-4843-DA4C-AA6E-091F9BB6DD9F}"/>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0" name="Picture 19">
            <a:extLst>
              <a:ext uri="{FF2B5EF4-FFF2-40B4-BE49-F238E27FC236}">
                <a16:creationId xmlns:a16="http://schemas.microsoft.com/office/drawing/2014/main" id="{CAB62E9A-B63C-F543-9BB7-3F8636532680}"/>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1" name="Picture 20">
            <a:extLst>
              <a:ext uri="{FF2B5EF4-FFF2-40B4-BE49-F238E27FC236}">
                <a16:creationId xmlns:a16="http://schemas.microsoft.com/office/drawing/2014/main" id="{4B4C5BDF-D729-1943-B0D6-A28AB4475E42}"/>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2" name="Picture 21">
            <a:extLst>
              <a:ext uri="{FF2B5EF4-FFF2-40B4-BE49-F238E27FC236}">
                <a16:creationId xmlns:a16="http://schemas.microsoft.com/office/drawing/2014/main" id="{B8FE910E-5647-E046-A472-D6A868FA05F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2" name="Picture 11">
            <a:extLst>
              <a:ext uri="{FF2B5EF4-FFF2-40B4-BE49-F238E27FC236}">
                <a16:creationId xmlns:a16="http://schemas.microsoft.com/office/drawing/2014/main" id="{385F5717-4567-0747-B417-8BB03E57771E}"/>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4631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A0778-99CB-6140-B025-EDCA7126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FB25F2-03B9-FE4D-87CF-0E26F53AEFD2}"/>
              </a:ext>
            </a:extLst>
          </p:cNvPr>
          <p:cNvSpPr>
            <a:spLocks noGrp="1"/>
          </p:cNvSpPr>
          <p:nvPr>
            <p:ph type="body" idx="1"/>
          </p:nvPr>
        </p:nvSpPr>
        <p:spPr>
          <a:xfrm>
            <a:off x="838200" y="1825625"/>
            <a:ext cx="10515600" cy="4205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99603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68" r:id="rId3"/>
    <p:sldLayoutId id="2147483650" r:id="rId4"/>
    <p:sldLayoutId id="2147483671" r:id="rId5"/>
    <p:sldLayoutId id="2147483654" r:id="rId6"/>
    <p:sldLayoutId id="2147483655" r:id="rId7"/>
    <p:sldLayoutId id="2147483652" r:id="rId8"/>
    <p:sldLayoutId id="2147483653" r:id="rId9"/>
    <p:sldLayoutId id="2147483656" r:id="rId10"/>
    <p:sldLayoutId id="2147483657" r:id="rId11"/>
    <p:sldLayoutId id="2147483666" r:id="rId12"/>
    <p:sldLayoutId id="2147483667" r:id="rId13"/>
    <p:sldLayoutId id="2147483651" r:id="rId14"/>
    <p:sldLayoutId id="2147483677" r:id="rId15"/>
    <p:sldLayoutId id="2147483673" r:id="rId16"/>
    <p:sldLayoutId id="2147483674" r:id="rId17"/>
    <p:sldLayoutId id="2147483675" r:id="rId18"/>
    <p:sldLayoutId id="2147483676" r:id="rId19"/>
  </p:sldLayoutIdLst>
  <p:txStyles>
    <p:titleStyle>
      <a:lvl1pPr algn="l" defTabSz="9144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raph.microsoft.com/v1.0/group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raph.microsoft.com/v1.0/groups?$filter=groupTypes/any(c:c+eq+'Unified')"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raph.microsoft.com/v1.0/groups/%7bID%7d"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graph.microsoft.com/v1.0/groups/%7bID%7d/members" TargetMode="External"/><Relationship Id="rId4" Type="http://schemas.openxmlformats.org/officeDocument/2006/relationships/hyperlink" Target="https://graph.microsoft.com/v1.0/groups/%7bID%7d/owner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raph.microsoft.com/v1.0/users/%7bID%7d/ownedObject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raph.microsoft.com/v1.0/users/%7bID%7d/memberO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raph.microsoft.com/v1.0/group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graph.microsoft.com/v1.0/users/%7bID%7d"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raph.microsoft.com/v1.0/groups/%7bgroupID%7d/tea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96B36B-1C30-4D4C-BC81-A7B045C60242}"/>
              </a:ext>
            </a:extLst>
          </p:cNvPr>
          <p:cNvSpPr>
            <a:spLocks noGrp="1"/>
          </p:cNvSpPr>
          <p:nvPr>
            <p:ph type="ctrTitle"/>
          </p:nvPr>
        </p:nvSpPr>
        <p:spPr/>
        <p:txBody>
          <a:bodyPr/>
          <a:lstStyle/>
          <a:p>
            <a:r>
              <a:rPr lang="en-US" dirty="0"/>
              <a:t>Manage Group Lifecycle with Microsoft Graph​</a:t>
            </a:r>
          </a:p>
        </p:txBody>
      </p:sp>
      <p:sp>
        <p:nvSpPr>
          <p:cNvPr id="5" name="Subtitle 4">
            <a:extLst>
              <a:ext uri="{FF2B5EF4-FFF2-40B4-BE49-F238E27FC236}">
                <a16:creationId xmlns:a16="http://schemas.microsoft.com/office/drawing/2014/main" id="{0FB87734-1409-2F4F-9871-DEB01C0576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562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Dynamic group membership</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a:bodyPr>
          <a:lstStyle/>
          <a:p>
            <a:r>
              <a:rPr lang="en-US"/>
              <a:t>Users can belong to a group by being explicitly added to the group, or through dynamic membership</a:t>
            </a:r>
          </a:p>
          <a:p>
            <a:endParaRPr lang="en-US"/>
          </a:p>
          <a:p>
            <a:r>
              <a:rPr lang="en-US"/>
              <a:t>Dynamic membership allows admins to set rules though user’s profiles</a:t>
            </a:r>
          </a:p>
          <a:p>
            <a:pPr lvl="1"/>
            <a:r>
              <a:rPr lang="en-US"/>
              <a:t>For example: all user’s who’s department profile property = “Marketing”</a:t>
            </a:r>
          </a:p>
          <a:p>
            <a:endParaRPr lang="en-US"/>
          </a:p>
          <a:p>
            <a:r>
              <a:rPr lang="en-US"/>
              <a:t>Requires Azure Active Directory Premium P1 license or greater</a:t>
            </a:r>
          </a:p>
        </p:txBody>
      </p:sp>
    </p:spTree>
    <p:extLst>
      <p:ext uri="{BB962C8B-B14F-4D97-AF65-F5344CB8AC3E}">
        <p14:creationId xmlns:p14="http://schemas.microsoft.com/office/powerpoint/2010/main" val="5197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Required permissions for working with groups</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a:bodyPr>
          <a:lstStyle/>
          <a:p>
            <a:r>
              <a:rPr lang="en-US" dirty="0"/>
              <a:t>All group-related operations require administrator consent</a:t>
            </a:r>
          </a:p>
          <a:p>
            <a:pPr lvl="1"/>
            <a:r>
              <a:rPr lang="en-US" dirty="0"/>
              <a:t>Users cannot grant consent to the permission</a:t>
            </a:r>
          </a:p>
          <a:p>
            <a:endParaRPr lang="en-US" dirty="0"/>
          </a:p>
          <a:p>
            <a:r>
              <a:rPr lang="en-US" dirty="0"/>
              <a:t>Permissions involved in working with groups:</a:t>
            </a:r>
          </a:p>
          <a:p>
            <a:pPr lvl="1"/>
            <a:r>
              <a:rPr lang="en-US" dirty="0" err="1"/>
              <a:t>Group.Read.All</a:t>
            </a:r>
            <a:endParaRPr lang="en-US" dirty="0"/>
          </a:p>
          <a:p>
            <a:pPr lvl="1"/>
            <a:r>
              <a:rPr lang="en-US" dirty="0" err="1"/>
              <a:t>Directory.Read.All</a:t>
            </a:r>
            <a:endParaRPr lang="en-US" dirty="0"/>
          </a:p>
          <a:p>
            <a:pPr lvl="1"/>
            <a:r>
              <a:rPr lang="en-US" dirty="0" err="1"/>
              <a:t>Group.ReadWrite.All</a:t>
            </a:r>
            <a:endParaRPr lang="en-US" dirty="0"/>
          </a:p>
          <a:p>
            <a:pPr lvl="1"/>
            <a:r>
              <a:rPr lang="en-US" dirty="0" err="1"/>
              <a:t>Directory.ReadWrite.All</a:t>
            </a:r>
            <a:endParaRPr lang="en-US" dirty="0"/>
          </a:p>
          <a:p>
            <a:pPr lvl="1"/>
            <a:r>
              <a:rPr lang="en-US" dirty="0" err="1"/>
              <a:t>Directory.AccessAsUser.All</a:t>
            </a:r>
            <a:endParaRPr lang="en-US" dirty="0"/>
          </a:p>
        </p:txBody>
      </p:sp>
    </p:spTree>
    <p:extLst>
      <p:ext uri="{BB962C8B-B14F-4D97-AF65-F5344CB8AC3E}">
        <p14:creationId xmlns:p14="http://schemas.microsoft.com/office/powerpoint/2010/main" val="68751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Listing groups within an organization</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92500" lnSpcReduction="20000"/>
          </a:bodyPr>
          <a:lstStyle/>
          <a:p>
            <a:r>
              <a:rPr lang="en-US" dirty="0"/>
              <a:t>Use Microsoft Graph to get a list of all groups in an organization</a:t>
            </a:r>
          </a:p>
          <a:p>
            <a:pPr lvl="1"/>
            <a:r>
              <a:rPr lang="en-US" dirty="0">
                <a:hlinkClick r:id="rId3"/>
              </a:rPr>
              <a:t>https://graph.microsoft.com/v1.0/groups</a:t>
            </a:r>
            <a:endParaRPr lang="en-US" dirty="0"/>
          </a:p>
          <a:p>
            <a:endParaRPr lang="en-US" dirty="0"/>
          </a:p>
          <a:p>
            <a:r>
              <a:rPr lang="en-US" dirty="0"/>
              <a:t>Microsoft Graph .NET SDK</a:t>
            </a:r>
          </a:p>
          <a:p>
            <a:endParaRPr lang="en-US" dirty="0"/>
          </a:p>
          <a:p>
            <a:pPr marL="457200" lvl="1" indent="0">
              <a:buNone/>
            </a:pPr>
            <a:r>
              <a:rPr lang="en-US" sz="1900" dirty="0">
                <a:latin typeface="Courier New" panose="02070309020205020404" pitchFamily="49" charset="0"/>
                <a:cs typeface="Courier New" panose="02070309020205020404" pitchFamily="49" charset="0"/>
              </a:rPr>
              <a:t>var client = </a:t>
            </a:r>
            <a:r>
              <a:rPr lang="en-US" sz="1900" dirty="0" err="1">
                <a:latin typeface="Courier New" panose="02070309020205020404" pitchFamily="49" charset="0"/>
                <a:cs typeface="Courier New" panose="02070309020205020404" pitchFamily="49" charset="0"/>
              </a:rPr>
              <a:t>GetAuthenticatedGraphClient</a:t>
            </a: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var </a:t>
            </a:r>
            <a:r>
              <a:rPr lang="en-US" sz="1900" dirty="0" err="1">
                <a:latin typeface="Courier New" panose="02070309020205020404" pitchFamily="49" charset="0"/>
                <a:cs typeface="Courier New" panose="02070309020205020404" pitchFamily="49" charset="0"/>
              </a:rPr>
              <a:t>requestAllGroups</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client.Groups.Request</a:t>
            </a: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var </a:t>
            </a:r>
            <a:r>
              <a:rPr lang="en-US" sz="1900" dirty="0" err="1">
                <a:latin typeface="Courier New" panose="02070309020205020404" pitchFamily="49" charset="0"/>
                <a:cs typeface="Courier New" panose="02070309020205020404" pitchFamily="49" charset="0"/>
              </a:rPr>
              <a:t>resultsAllGroups</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requestAllGroups.GetAsync</a:t>
            </a:r>
            <a:r>
              <a:rPr lang="en-US" sz="1900" dirty="0">
                <a:latin typeface="Courier New" panose="02070309020205020404" pitchFamily="49" charset="0"/>
                <a:cs typeface="Courier New" panose="02070309020205020404" pitchFamily="49" charset="0"/>
              </a:rPr>
              <a:t>().Result;</a:t>
            </a:r>
          </a:p>
          <a:p>
            <a:pPr marL="457200" lvl="1" indent="0">
              <a:buNone/>
            </a:pPr>
            <a:r>
              <a:rPr lang="en-US" sz="1900" dirty="0">
                <a:latin typeface="Courier New" panose="02070309020205020404" pitchFamily="49" charset="0"/>
                <a:cs typeface="Courier New" panose="02070309020205020404" pitchFamily="49" charset="0"/>
              </a:rPr>
              <a:t>foreach (var group in </a:t>
            </a:r>
            <a:r>
              <a:rPr lang="en-US" sz="1900" dirty="0" err="1">
                <a:latin typeface="Courier New" panose="02070309020205020404" pitchFamily="49" charset="0"/>
                <a:cs typeface="Courier New" panose="02070309020205020404" pitchFamily="49" charset="0"/>
              </a:rPr>
              <a:t>resultsAllGroups</a:t>
            </a: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Console.WriteLine</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group.Id</a:t>
            </a:r>
            <a:r>
              <a:rPr lang="en-US" sz="1900" dirty="0">
                <a:latin typeface="Courier New" panose="02070309020205020404" pitchFamily="49" charset="0"/>
                <a:cs typeface="Courier New" panose="02070309020205020404" pitchFamily="49" charset="0"/>
              </a:rPr>
              <a:t> + ": " </a:t>
            </a:r>
            <a:br>
              <a:rPr lang="en-US" sz="1900" dirty="0">
                <a:latin typeface="Courier New" panose="02070309020205020404" pitchFamily="49" charset="0"/>
                <a:cs typeface="Courier New" panose="02070309020205020404" pitchFamily="49" charset="0"/>
              </a:rPr>
            </a:b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group.DisplayName</a:t>
            </a:r>
            <a:r>
              <a:rPr lang="en-US" sz="1900" dirty="0">
                <a:latin typeface="Courier New" panose="02070309020205020404" pitchFamily="49" charset="0"/>
                <a:cs typeface="Courier New" panose="02070309020205020404" pitchFamily="49" charset="0"/>
              </a:rPr>
              <a:t> </a:t>
            </a:r>
            <a:br>
              <a:rPr lang="en-US" sz="1900" dirty="0">
                <a:latin typeface="Courier New" panose="02070309020205020404" pitchFamily="49" charset="0"/>
                <a:cs typeface="Courier New" panose="02070309020205020404" pitchFamily="49" charset="0"/>
              </a:rPr>
            </a:br>
            <a:r>
              <a:rPr lang="en-US" sz="1900" dirty="0">
                <a:latin typeface="Courier New" panose="02070309020205020404" pitchFamily="49" charset="0"/>
                <a:cs typeface="Courier New" panose="02070309020205020404" pitchFamily="49" charset="0"/>
              </a:rPr>
              <a:t>			   + " &lt;" + </a:t>
            </a:r>
            <a:r>
              <a:rPr lang="en-US" sz="1900" dirty="0" err="1">
                <a:latin typeface="Courier New" panose="02070309020205020404" pitchFamily="49" charset="0"/>
                <a:cs typeface="Courier New" panose="02070309020205020404" pitchFamily="49" charset="0"/>
              </a:rPr>
              <a:t>group.Mail</a:t>
            </a:r>
            <a:r>
              <a:rPr lang="en-US" sz="1900" dirty="0">
                <a:latin typeface="Courier New" panose="02070309020205020404" pitchFamily="49" charset="0"/>
                <a:cs typeface="Courier New" panose="02070309020205020404" pitchFamily="49" charset="0"/>
              </a:rPr>
              <a:t> + "&gt;");</a:t>
            </a:r>
          </a:p>
          <a:p>
            <a:pPr marL="457200" lvl="1" indent="0">
              <a:buNone/>
            </a:pPr>
            <a:r>
              <a:rPr lang="en-US" sz="1900" dirty="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156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Microsoft Graph /groups endpoint details</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85000" lnSpcReduction="20000"/>
          </a:bodyPr>
          <a:lstStyle/>
          <a:p>
            <a:r>
              <a:rPr lang="en-US" dirty="0"/>
              <a:t>Includes all Office 365 groups &amp; security groups</a:t>
            </a:r>
          </a:p>
          <a:p>
            <a:endParaRPr lang="en-US" dirty="0"/>
          </a:p>
          <a:p>
            <a:r>
              <a:rPr lang="en-US" dirty="0"/>
              <a:t>Includes default properties of a group</a:t>
            </a:r>
          </a:p>
          <a:p>
            <a:endParaRPr lang="en-US" dirty="0"/>
          </a:p>
          <a:p>
            <a:r>
              <a:rPr lang="en-US" dirty="0"/>
              <a:t>Include additional / exclude default properties with the </a:t>
            </a:r>
            <a:br>
              <a:rPr lang="en-US" dirty="0"/>
            </a:br>
            <a:r>
              <a:rPr lang="en-US" dirty="0">
                <a:latin typeface="Courier New" panose="02070309020205020404" pitchFamily="49" charset="0"/>
                <a:cs typeface="Courier New" panose="02070309020205020404" pitchFamily="49" charset="0"/>
              </a:rPr>
              <a:t>$select</a:t>
            </a:r>
            <a:r>
              <a:rPr lang="en-US" dirty="0"/>
              <a:t> query operator</a:t>
            </a:r>
          </a:p>
          <a:p>
            <a:endParaRPr lang="en-US" dirty="0"/>
          </a:p>
          <a:p>
            <a:r>
              <a:rPr lang="en-US" dirty="0"/>
              <a:t>Filter groups in the result set using the </a:t>
            </a:r>
            <a:r>
              <a:rPr lang="en-US" dirty="0">
                <a:latin typeface="Courier New" panose="02070309020205020404" pitchFamily="49" charset="0"/>
                <a:cs typeface="Courier New" panose="02070309020205020404" pitchFamily="49" charset="0"/>
              </a:rPr>
              <a:t>$filter</a:t>
            </a:r>
            <a:r>
              <a:rPr lang="en-US" dirty="0"/>
              <a:t> query operator</a:t>
            </a:r>
          </a:p>
          <a:p>
            <a:endParaRPr lang="en-US" dirty="0"/>
          </a:p>
          <a:p>
            <a:r>
              <a:rPr lang="en-US" dirty="0"/>
              <a:t>Limit result set to just Office 365 groups:</a:t>
            </a:r>
          </a:p>
          <a:p>
            <a:pPr lvl="1"/>
            <a:r>
              <a:rPr lang="en-US" dirty="0">
                <a:hlinkClick r:id="rId2"/>
              </a:rPr>
              <a:t>https://graph.microsoft.com/v1.0/groups?$filter=groupTypes/any(c:c+eq+'Unified’)</a:t>
            </a:r>
            <a:r>
              <a:rPr lang="en-US" dirty="0"/>
              <a:t> </a:t>
            </a:r>
          </a:p>
        </p:txBody>
      </p:sp>
    </p:spTree>
    <p:extLst>
      <p:ext uri="{BB962C8B-B14F-4D97-AF65-F5344CB8AC3E}">
        <p14:creationId xmlns:p14="http://schemas.microsoft.com/office/powerpoint/2010/main" val="351062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BA9B-CEBA-C440-88A5-57B5EF125B01}"/>
              </a:ext>
            </a:extLst>
          </p:cNvPr>
          <p:cNvSpPr>
            <a:spLocks noGrp="1"/>
          </p:cNvSpPr>
          <p:nvPr>
            <p:ph type="title"/>
          </p:nvPr>
        </p:nvSpPr>
        <p:spPr>
          <a:xfrm>
            <a:off x="838200" y="365125"/>
            <a:ext cx="10515600" cy="1325563"/>
          </a:xfrm>
        </p:spPr>
        <p:txBody>
          <a:bodyPr/>
          <a:lstStyle/>
          <a:p>
            <a:r>
              <a:rPr lang="en-US"/>
              <a:t>Working with specific groups</a:t>
            </a:r>
          </a:p>
        </p:txBody>
      </p:sp>
      <p:sp>
        <p:nvSpPr>
          <p:cNvPr id="3" name="Text Placeholder 2">
            <a:extLst>
              <a:ext uri="{FF2B5EF4-FFF2-40B4-BE49-F238E27FC236}">
                <a16:creationId xmlns:a16="http://schemas.microsoft.com/office/drawing/2014/main" id="{1E96D748-D137-BB47-B1E4-03B2A2404E47}"/>
              </a:ext>
            </a:extLst>
          </p:cNvPr>
          <p:cNvSpPr>
            <a:spLocks noGrp="1"/>
          </p:cNvSpPr>
          <p:nvPr>
            <p:ph idx="1"/>
          </p:nvPr>
        </p:nvSpPr>
        <p:spPr>
          <a:xfrm>
            <a:off x="838200" y="1825625"/>
            <a:ext cx="10515600" cy="4205243"/>
          </a:xfrm>
        </p:spPr>
        <p:txBody>
          <a:bodyPr/>
          <a:lstStyle/>
          <a:p>
            <a:r>
              <a:rPr lang="en-US" dirty="0"/>
              <a:t>Get specific group details with its unique endpoint:</a:t>
            </a:r>
          </a:p>
          <a:p>
            <a:pPr lvl="1"/>
            <a:r>
              <a:rPr lang="en-US" dirty="0">
                <a:hlinkClick r:id="rId3"/>
              </a:rPr>
              <a:t>https://graph.microsoft.com/v1.0/groups/{ID}</a:t>
            </a:r>
            <a:r>
              <a:rPr lang="en-US" dirty="0"/>
              <a:t> </a:t>
            </a:r>
          </a:p>
          <a:p>
            <a:endParaRPr lang="en-US" dirty="0"/>
          </a:p>
          <a:p>
            <a:r>
              <a:rPr lang="en-US" dirty="0"/>
              <a:t>Get group owners using the owners collection:</a:t>
            </a:r>
          </a:p>
          <a:p>
            <a:pPr lvl="1"/>
            <a:r>
              <a:rPr lang="en-US" dirty="0">
                <a:hlinkClick r:id="rId4"/>
              </a:rPr>
              <a:t>https://graph.microsoft.com/v1.0/groups/{ID}/owners</a:t>
            </a:r>
            <a:endParaRPr lang="en-US" dirty="0"/>
          </a:p>
          <a:p>
            <a:endParaRPr lang="en-US" dirty="0"/>
          </a:p>
          <a:p>
            <a:r>
              <a:rPr lang="en-US" dirty="0"/>
              <a:t>Get group members using the members collection:</a:t>
            </a:r>
          </a:p>
          <a:p>
            <a:pPr lvl="1"/>
            <a:r>
              <a:rPr lang="en-US" dirty="0">
                <a:hlinkClick r:id="rId5"/>
              </a:rPr>
              <a:t>https://graph.microsoft.com/v1.0/groups/{ID}/members</a:t>
            </a:r>
            <a:r>
              <a:rPr lang="en-US" dirty="0"/>
              <a:t> </a:t>
            </a:r>
          </a:p>
        </p:txBody>
      </p:sp>
    </p:spTree>
    <p:extLst>
      <p:ext uri="{BB962C8B-B14F-4D97-AF65-F5344CB8AC3E}">
        <p14:creationId xmlns:p14="http://schemas.microsoft.com/office/powerpoint/2010/main" val="3329090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a:t>Demo</a:t>
            </a:r>
          </a:p>
        </p:txBody>
      </p:sp>
      <p:sp>
        <p:nvSpPr>
          <p:cNvPr id="5" name="Text Placeholder 4">
            <a:extLst>
              <a:ext uri="{FF2B5EF4-FFF2-40B4-BE49-F238E27FC236}">
                <a16:creationId xmlns:a16="http://schemas.microsoft.com/office/drawing/2014/main" id="{9C36C8BC-8579-A44E-9845-5CE55A407F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580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pPr>
              <a:lnSpc>
                <a:spcPct val="200000"/>
              </a:lnSpc>
            </a:pPr>
            <a:r>
              <a:rPr lang="en-US" dirty="0"/>
              <a:t>Working with users in the organization</a:t>
            </a:r>
          </a:p>
          <a:p>
            <a:pPr>
              <a:lnSpc>
                <a:spcPct val="200000"/>
              </a:lnSpc>
            </a:pPr>
            <a:r>
              <a:rPr lang="en-US" dirty="0"/>
              <a:t>Get all groups a user is an owner of</a:t>
            </a:r>
          </a:p>
          <a:p>
            <a:pPr>
              <a:lnSpc>
                <a:spcPct val="200000"/>
              </a:lnSpc>
            </a:pPr>
            <a:r>
              <a:rPr lang="en-US" dirty="0"/>
              <a:t>Get all groups a user is a member of</a:t>
            </a:r>
          </a:p>
          <a:p>
            <a:pPr>
              <a:lnSpc>
                <a:spcPct val="200000"/>
              </a:lnSpc>
            </a:pPr>
            <a:r>
              <a:rPr lang="en-US" dirty="0"/>
              <a:t>Direct vs. transitive membership</a:t>
            </a:r>
          </a:p>
        </p:txBody>
      </p:sp>
    </p:spTree>
    <p:extLst>
      <p:ext uri="{BB962C8B-B14F-4D97-AF65-F5344CB8AC3E}">
        <p14:creationId xmlns:p14="http://schemas.microsoft.com/office/powerpoint/2010/main" val="1535111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Getting all groups a user is an owner of</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70000" lnSpcReduction="20000"/>
          </a:bodyPr>
          <a:lstStyle/>
          <a:p>
            <a:r>
              <a:rPr lang="en-US" dirty="0"/>
              <a:t>Get a list of all groups a user is an owner of:</a:t>
            </a:r>
          </a:p>
          <a:p>
            <a:pPr lvl="1"/>
            <a:r>
              <a:rPr lang="en-US" dirty="0">
                <a:hlinkClick r:id="rId3"/>
              </a:rPr>
              <a:t>https://graph.microsoft.com/v1.0/users/{ID}/ownedObjects</a:t>
            </a:r>
            <a:r>
              <a:rPr lang="en-US" dirty="0"/>
              <a:t> </a:t>
            </a:r>
          </a:p>
          <a:p>
            <a:endParaRPr lang="en-US" dirty="0"/>
          </a:p>
          <a:p>
            <a:r>
              <a:rPr lang="en-US" dirty="0"/>
              <a:t>Returns directory objects - base objects other objects are derived from</a:t>
            </a:r>
          </a:p>
          <a:p>
            <a:pPr lvl="1"/>
            <a:r>
              <a:rPr lang="en-US" dirty="0"/>
              <a:t>Office 365 groups &amp; security groups</a:t>
            </a:r>
          </a:p>
          <a:p>
            <a:endParaRPr lang="en-US" dirty="0"/>
          </a:p>
          <a:p>
            <a:r>
              <a:rPr lang="en-US" dirty="0"/>
              <a:t>Examine the properties of each returned object to determine what is:</a:t>
            </a:r>
          </a:p>
          <a:p>
            <a:pPr lvl="1"/>
            <a:r>
              <a:rPr lang="en-US" dirty="0"/>
              <a:t>Office 365 groups = </a:t>
            </a:r>
            <a:r>
              <a:rPr lang="en-US" dirty="0" err="1">
                <a:latin typeface="Courier New" panose="02070309020205020404" pitchFamily="49" charset="0"/>
                <a:cs typeface="Courier New" panose="02070309020205020404" pitchFamily="49" charset="0"/>
              </a:rPr>
              <a:t>groupTypes</a:t>
            </a:r>
            <a:r>
              <a:rPr lang="en-US" dirty="0">
                <a:latin typeface="Courier New" panose="02070309020205020404" pitchFamily="49" charset="0"/>
                <a:cs typeface="Courier New" panose="02070309020205020404" pitchFamily="49" charset="0"/>
              </a:rPr>
              <a:t>:["Unified"]</a:t>
            </a:r>
          </a:p>
          <a:p>
            <a:r>
              <a:rPr lang="en-US" dirty="0"/>
              <a:t>Security groups = </a:t>
            </a:r>
            <a:r>
              <a:rPr lang="en-US" dirty="0" err="1">
                <a:latin typeface="Courier New" panose="02070309020205020404" pitchFamily="49" charset="0"/>
                <a:cs typeface="Courier New" panose="02070309020205020404" pitchFamily="49" charset="0"/>
              </a:rPr>
              <a:t>securityEnabled:true</a:t>
            </a:r>
            <a:endParaRPr lang="en-US" dirty="0">
              <a:latin typeface="Courier New" panose="02070309020205020404" pitchFamily="49" charset="0"/>
              <a:cs typeface="Courier New" panose="02070309020205020404" pitchFamily="49" charset="0"/>
            </a:endParaRPr>
          </a:p>
          <a:p>
            <a:endParaRPr lang="en-US" dirty="0"/>
          </a:p>
          <a:p>
            <a:r>
              <a:rPr lang="en-US" dirty="0"/>
              <a:t>Microsoft Graph .NET SDK</a:t>
            </a:r>
          </a:p>
          <a:p>
            <a:pPr marL="457200" lvl="1" indent="0">
              <a:buNone/>
            </a:pPr>
            <a:r>
              <a:rPr lang="en-US" dirty="0">
                <a:latin typeface="Courier New" panose="02070309020205020404" pitchFamily="49" charset="0"/>
                <a:cs typeface="Courier New" panose="02070309020205020404" pitchFamily="49" charset="0"/>
              </a:rPr>
              <a:t>var client = </a:t>
            </a:r>
            <a:r>
              <a:rPr lang="en-US" dirty="0" err="1">
                <a:latin typeface="Courier New" panose="02070309020205020404" pitchFamily="49" charset="0"/>
                <a:cs typeface="Courier New" panose="02070309020205020404" pitchFamily="49" charset="0"/>
              </a:rPr>
              <a:t>GetAuthenticatedGraphClient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requestOwnerOf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client.Me.OwnedObjects.Request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resultsOwnerOf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requestOwnerOf.GetAsync</a:t>
            </a:r>
            <a:r>
              <a:rPr lang="en-US" dirty="0">
                <a:latin typeface="Courier New" panose="02070309020205020404" pitchFamily="49" charset="0"/>
                <a:cs typeface="Courier New" panose="02070309020205020404" pitchFamily="49" charset="0"/>
              </a:rPr>
              <a:t>().Result;</a:t>
            </a:r>
          </a:p>
        </p:txBody>
      </p:sp>
    </p:spTree>
    <p:extLst>
      <p:ext uri="{BB962C8B-B14F-4D97-AF65-F5344CB8AC3E}">
        <p14:creationId xmlns:p14="http://schemas.microsoft.com/office/powerpoint/2010/main" val="219923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Use Microsoft Graph .NET SDK casting to determine type</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55000" lnSpcReduction="20000"/>
          </a:bodyPr>
          <a:lstStyle/>
          <a:p>
            <a:pPr marL="0" indent="0">
              <a:buNone/>
            </a:pPr>
            <a:r>
              <a:rPr lang="en-US" dirty="0"/>
              <a:t>Tip: try to cast returned objects to determine their type:</a:t>
            </a:r>
          </a:p>
          <a:p>
            <a:endParaRPr lang="en-US" dirty="0"/>
          </a:p>
          <a:p>
            <a:pPr marL="0" indent="0">
              <a:buNone/>
            </a:pPr>
            <a:r>
              <a:rPr lang="en-US" dirty="0">
                <a:latin typeface="Courier New" panose="02070309020205020404" pitchFamily="49" charset="0"/>
                <a:cs typeface="Courier New" panose="02070309020205020404" pitchFamily="49" charset="0"/>
              </a:rPr>
              <a:t>foreach (var </a:t>
            </a:r>
            <a:r>
              <a:rPr lang="en-US" dirty="0" err="1">
                <a:latin typeface="Courier New" panose="02070309020205020404" pitchFamily="49" charset="0"/>
                <a:cs typeface="Courier New" panose="02070309020205020404" pitchFamily="49" charset="0"/>
              </a:rPr>
              <a:t>ownedObject</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resultsOwnerOf</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var group = </a:t>
            </a:r>
            <a:r>
              <a:rPr lang="en-US" dirty="0" err="1">
                <a:latin typeface="Courier New" panose="02070309020205020404" pitchFamily="49" charset="0"/>
                <a:cs typeface="Courier New" panose="02070309020205020404" pitchFamily="49" charset="0"/>
              </a:rPr>
              <a:t>ownedObject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Microsoft.Graph.Group</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var role = </a:t>
            </a:r>
            <a:r>
              <a:rPr lang="en-US" dirty="0" err="1">
                <a:latin typeface="Courier New" panose="02070309020205020404" pitchFamily="49" charset="0"/>
                <a:cs typeface="Courier New" panose="02070309020205020404" pitchFamily="49" charset="0"/>
              </a:rPr>
              <a:t>ownedObject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Microsoft.Graph.DirectoryRole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(group != null)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("Office 365 Group: " + </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 + ": " + </a:t>
            </a:r>
            <a:r>
              <a:rPr lang="en-US" dirty="0" err="1">
                <a:latin typeface="Courier New" panose="02070309020205020404" pitchFamily="49" charset="0"/>
                <a:cs typeface="Courier New" panose="02070309020205020404" pitchFamily="49" charset="0"/>
              </a:rPr>
              <a:t>group.DisplayName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if (role != null)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  Security Group: " + </a:t>
            </a:r>
            <a:r>
              <a:rPr lang="en-US" dirty="0" err="1">
                <a:latin typeface="Courier New" panose="02070309020205020404" pitchFamily="49" charset="0"/>
                <a:cs typeface="Courier New" panose="02070309020205020404" pitchFamily="49" charset="0"/>
              </a:rPr>
              <a:t>role.Id</a:t>
            </a:r>
            <a:r>
              <a:rPr lang="en-US" dirty="0">
                <a:latin typeface="Courier New" panose="02070309020205020404" pitchFamily="49" charset="0"/>
                <a:cs typeface="Courier New" panose="02070309020205020404" pitchFamily="49" charset="0"/>
              </a:rPr>
              <a:t> + ": " + </a:t>
            </a:r>
            <a:r>
              <a:rPr lang="en-US" dirty="0" err="1">
                <a:latin typeface="Courier New" panose="02070309020205020404" pitchFamily="49" charset="0"/>
                <a:cs typeface="Courier New" panose="02070309020205020404" pitchFamily="49" charset="0"/>
              </a:rPr>
              <a:t>role.DisplayName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ownedObject.ODataType</a:t>
            </a:r>
            <a:r>
              <a:rPr lang="en-US" dirty="0">
                <a:latin typeface="Courier New" panose="02070309020205020404" pitchFamily="49" charset="0"/>
                <a:cs typeface="Courier New" panose="02070309020205020404" pitchFamily="49" charset="0"/>
              </a:rPr>
              <a:t> + ": " + </a:t>
            </a:r>
            <a:r>
              <a:rPr lang="en-US" dirty="0" err="1">
                <a:latin typeface="Courier New" panose="02070309020205020404" pitchFamily="49" charset="0"/>
                <a:cs typeface="Courier New" panose="02070309020205020404" pitchFamily="49" charset="0"/>
              </a:rPr>
              <a:t>ownedObject.Id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258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Getting all groups a user is a member of</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70000" lnSpcReduction="20000"/>
          </a:bodyPr>
          <a:lstStyle/>
          <a:p>
            <a:r>
              <a:rPr lang="en-US" dirty="0"/>
              <a:t>Get a list of all groups a user is an owner of:</a:t>
            </a:r>
          </a:p>
          <a:p>
            <a:pPr lvl="1"/>
            <a:r>
              <a:rPr lang="en-US" dirty="0">
                <a:hlinkClick r:id="rId3"/>
              </a:rPr>
              <a:t>https://graph.microsoft.com/v1.0/users/{ID}/memberOf</a:t>
            </a:r>
            <a:r>
              <a:rPr lang="en-US" dirty="0"/>
              <a:t> </a:t>
            </a:r>
          </a:p>
          <a:p>
            <a:endParaRPr lang="en-US" dirty="0"/>
          </a:p>
          <a:p>
            <a:r>
              <a:rPr lang="en-US" dirty="0"/>
              <a:t>Returns directory objects - base objects other objects are derived from</a:t>
            </a:r>
          </a:p>
          <a:p>
            <a:pPr lvl="1"/>
            <a:r>
              <a:rPr lang="en-US" dirty="0"/>
              <a:t>Office 365 groups &amp; security groups</a:t>
            </a:r>
          </a:p>
          <a:p>
            <a:endParaRPr lang="en-US" dirty="0"/>
          </a:p>
          <a:p>
            <a:r>
              <a:rPr lang="en-US" dirty="0"/>
              <a:t>Examine the properties of each returned object to determine what is:</a:t>
            </a:r>
          </a:p>
          <a:p>
            <a:pPr lvl="1"/>
            <a:r>
              <a:rPr lang="en-US" dirty="0"/>
              <a:t>Office 365 groups = </a:t>
            </a:r>
            <a:r>
              <a:rPr lang="en-US" dirty="0" err="1">
                <a:latin typeface="Courier New" panose="02070309020205020404" pitchFamily="49" charset="0"/>
                <a:cs typeface="Courier New" panose="02070309020205020404" pitchFamily="49" charset="0"/>
              </a:rPr>
              <a:t>groupTypes</a:t>
            </a:r>
            <a:r>
              <a:rPr lang="en-US" dirty="0">
                <a:latin typeface="Courier New" panose="02070309020205020404" pitchFamily="49" charset="0"/>
                <a:cs typeface="Courier New" panose="02070309020205020404" pitchFamily="49" charset="0"/>
              </a:rPr>
              <a:t>:["Unified"]</a:t>
            </a:r>
          </a:p>
          <a:p>
            <a:pPr lvl="1"/>
            <a:r>
              <a:rPr lang="en-US" dirty="0"/>
              <a:t>Security groups = </a:t>
            </a:r>
            <a:r>
              <a:rPr lang="en-US" dirty="0" err="1">
                <a:latin typeface="Courier New" panose="02070309020205020404" pitchFamily="49" charset="0"/>
                <a:cs typeface="Courier New" panose="02070309020205020404" pitchFamily="49" charset="0"/>
              </a:rPr>
              <a:t>securityEnabled:true</a:t>
            </a:r>
            <a:endParaRPr lang="en-US" dirty="0">
              <a:latin typeface="Courier New" panose="02070309020205020404" pitchFamily="49" charset="0"/>
              <a:cs typeface="Courier New" panose="02070309020205020404" pitchFamily="49" charset="0"/>
            </a:endParaRPr>
          </a:p>
          <a:p>
            <a:endParaRPr lang="en-US" dirty="0"/>
          </a:p>
          <a:p>
            <a:r>
              <a:rPr lang="en-US" dirty="0"/>
              <a:t>Microsoft Graph .NET SDK</a:t>
            </a:r>
          </a:p>
          <a:p>
            <a:pPr marL="457200" lvl="1" indent="0">
              <a:buNone/>
            </a:pPr>
            <a:r>
              <a:rPr lang="en-US" dirty="0">
                <a:latin typeface="Courier New" panose="02070309020205020404" pitchFamily="49" charset="0"/>
                <a:cs typeface="Courier New" panose="02070309020205020404" pitchFamily="49" charset="0"/>
              </a:rPr>
              <a:t>var client = </a:t>
            </a:r>
            <a:r>
              <a:rPr lang="en-US" dirty="0" err="1">
                <a:latin typeface="Courier New" panose="02070309020205020404" pitchFamily="49" charset="0"/>
                <a:cs typeface="Courier New" panose="02070309020205020404" pitchFamily="49" charset="0"/>
              </a:rPr>
              <a:t>GetAuthenticatedGraphClient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requestOwnerOf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client.Me.MemberOf.Request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resultsOwnerOf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requestOwnerOf.GetAsync</a:t>
            </a:r>
            <a:r>
              <a:rPr lang="en-US" dirty="0">
                <a:latin typeface="Courier New" panose="02070309020205020404" pitchFamily="49" charset="0"/>
                <a:cs typeface="Courier New" panose="02070309020205020404" pitchFamily="49" charset="0"/>
              </a:rPr>
              <a:t>().Result;</a:t>
            </a:r>
          </a:p>
          <a:p>
            <a:endParaRPr lang="en-US" dirty="0"/>
          </a:p>
        </p:txBody>
      </p:sp>
    </p:spTree>
    <p:extLst>
      <p:ext uri="{BB962C8B-B14F-4D97-AF65-F5344CB8AC3E}">
        <p14:creationId xmlns:p14="http://schemas.microsoft.com/office/powerpoint/2010/main" val="353148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normAutofit fontScale="92500" lnSpcReduction="10000"/>
          </a:bodyPr>
          <a:lstStyle/>
          <a:p>
            <a:pPr>
              <a:lnSpc>
                <a:spcPct val="200000"/>
              </a:lnSpc>
            </a:pPr>
            <a:r>
              <a:rPr lang="en-US" dirty="0"/>
              <a:t>Microsoft Graph Overview</a:t>
            </a:r>
          </a:p>
          <a:p>
            <a:pPr>
              <a:lnSpc>
                <a:spcPct val="200000"/>
              </a:lnSpc>
            </a:pPr>
            <a:r>
              <a:rPr lang="en-US" dirty="0"/>
              <a:t>Accessing the Microsoft Graph</a:t>
            </a:r>
          </a:p>
          <a:p>
            <a:pPr>
              <a:lnSpc>
                <a:spcPct val="200000"/>
              </a:lnSpc>
            </a:pPr>
            <a:r>
              <a:rPr lang="en-US" dirty="0"/>
              <a:t>Office 365 groups &amp; Security groups</a:t>
            </a:r>
          </a:p>
          <a:p>
            <a:pPr>
              <a:lnSpc>
                <a:spcPct val="200000"/>
              </a:lnSpc>
            </a:pPr>
            <a:r>
              <a:rPr lang="en-US" dirty="0"/>
              <a:t>Dynamic membership</a:t>
            </a:r>
          </a:p>
          <a:p>
            <a:pPr>
              <a:lnSpc>
                <a:spcPct val="200000"/>
              </a:lnSpc>
            </a:pPr>
            <a:r>
              <a:rPr lang="en-US" dirty="0"/>
              <a:t>Accessing groups with Microsoft Graph</a:t>
            </a:r>
          </a:p>
          <a:p>
            <a:pPr>
              <a:lnSpc>
                <a:spcPct val="200000"/>
              </a:lnSpc>
            </a:pPr>
            <a:r>
              <a:rPr lang="en-US" dirty="0"/>
              <a:t>Get the owners &amp; members of specific groups</a:t>
            </a:r>
          </a:p>
        </p:txBody>
      </p:sp>
    </p:spTree>
    <p:extLst>
      <p:ext uri="{BB962C8B-B14F-4D97-AF65-F5344CB8AC3E}">
        <p14:creationId xmlns:p14="http://schemas.microsoft.com/office/powerpoint/2010/main" val="228730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Direct vs. transitive membership</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85000" lnSpcReduction="20000"/>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memberOf</a:t>
            </a:r>
            <a:r>
              <a:rPr lang="en-US" dirty="0"/>
              <a:t> property returns only groups the user is a direct member of</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getMemberGroups</a:t>
            </a:r>
            <a:r>
              <a:rPr lang="en-US" dirty="0"/>
              <a:t> property returns groups the user is a transitive member of</a:t>
            </a:r>
          </a:p>
          <a:p>
            <a:endParaRPr lang="en-US" dirty="0"/>
          </a:p>
          <a:p>
            <a:r>
              <a:rPr lang="en-US" dirty="0"/>
              <a:t>Direct membership:</a:t>
            </a:r>
          </a:p>
          <a:p>
            <a:pPr lvl="1"/>
            <a:r>
              <a:rPr lang="en-US" dirty="0"/>
              <a:t>Groups the user has been explicitly added to</a:t>
            </a:r>
          </a:p>
          <a:p>
            <a:endParaRPr lang="en-US" dirty="0"/>
          </a:p>
          <a:p>
            <a:r>
              <a:rPr lang="en-US" dirty="0"/>
              <a:t>Transitive membership</a:t>
            </a:r>
          </a:p>
          <a:p>
            <a:pPr lvl="1"/>
            <a:r>
              <a:rPr lang="en-US" dirty="0"/>
              <a:t>Groups the user is a member of including those via a security group that was included in another security group that has been added to group</a:t>
            </a:r>
          </a:p>
          <a:p>
            <a:pPr lvl="1"/>
            <a:r>
              <a:rPr lang="en-US" dirty="0"/>
              <a:t>Also includes groups the user has been added to through dynamic membership</a:t>
            </a:r>
          </a:p>
        </p:txBody>
      </p:sp>
    </p:spTree>
    <p:extLst>
      <p:ext uri="{BB962C8B-B14F-4D97-AF65-F5344CB8AC3E}">
        <p14:creationId xmlns:p14="http://schemas.microsoft.com/office/powerpoint/2010/main" val="299709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a:t>Demo</a:t>
            </a:r>
          </a:p>
        </p:txBody>
      </p:sp>
      <p:sp>
        <p:nvSpPr>
          <p:cNvPr id="5" name="Text Placeholder 4">
            <a:extLst>
              <a:ext uri="{FF2B5EF4-FFF2-40B4-BE49-F238E27FC236}">
                <a16:creationId xmlns:a16="http://schemas.microsoft.com/office/drawing/2014/main" id="{8C14B7D4-14B0-B64B-A636-330F360322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8624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717059" y="1324697"/>
            <a:ext cx="8216900" cy="5151437"/>
          </a:xfrm>
        </p:spPr>
        <p:txBody>
          <a:bodyPr/>
          <a:lstStyle/>
          <a:p>
            <a:pPr>
              <a:lnSpc>
                <a:spcPct val="200000"/>
              </a:lnSpc>
            </a:pPr>
            <a:r>
              <a:rPr lang="en-US" dirty="0"/>
              <a:t>Creating groups</a:t>
            </a:r>
          </a:p>
          <a:p>
            <a:pPr>
              <a:lnSpc>
                <a:spcPct val="200000"/>
              </a:lnSpc>
            </a:pPr>
            <a:r>
              <a:rPr lang="en-US" dirty="0"/>
              <a:t>Deleting groups</a:t>
            </a:r>
          </a:p>
          <a:p>
            <a:pPr>
              <a:lnSpc>
                <a:spcPct val="200000"/>
              </a:lnSpc>
            </a:pPr>
            <a:r>
              <a:rPr lang="en-US" dirty="0"/>
              <a:t>Creating Microsoft Teams teams from Office 365 groups</a:t>
            </a:r>
          </a:p>
        </p:txBody>
      </p:sp>
    </p:spTree>
    <p:extLst>
      <p:ext uri="{BB962C8B-B14F-4D97-AF65-F5344CB8AC3E}">
        <p14:creationId xmlns:p14="http://schemas.microsoft.com/office/powerpoint/2010/main" val="731903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Creating groups with Microsoft Graph</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77500" lnSpcReduction="20000"/>
          </a:bodyPr>
          <a:lstStyle/>
          <a:p>
            <a:r>
              <a:rPr lang="en-US" dirty="0"/>
              <a:t>Create new groups by submitting HTTP POST to </a:t>
            </a:r>
            <a:r>
              <a:rPr lang="en-US" dirty="0">
                <a:hlinkClick r:id="rId3"/>
              </a:rPr>
              <a:t>https://graph.microsoft.com/v1.0/groups</a:t>
            </a:r>
            <a:r>
              <a:rPr lang="en-US" dirty="0"/>
              <a:t> &amp; include new group as a JSON object in the request body</a:t>
            </a:r>
          </a:p>
          <a:p>
            <a:endParaRPr lang="en-US" dirty="0"/>
          </a:p>
          <a:p>
            <a:r>
              <a:rPr lang="en-US" dirty="0"/>
              <a:t>Must include minimal properties:</a:t>
            </a:r>
          </a:p>
          <a:p>
            <a:pPr lvl="1"/>
            <a:r>
              <a:rPr lang="en-US" dirty="0" err="1">
                <a:latin typeface="Courier New" panose="02070309020205020404" pitchFamily="49" charset="0"/>
                <a:cs typeface="Courier New" panose="02070309020205020404" pitchFamily="49" charset="0"/>
              </a:rPr>
              <a:t>displayName</a:t>
            </a:r>
            <a:r>
              <a:rPr lang="en-US" dirty="0">
                <a:latin typeface="Courier New" panose="02070309020205020404" pitchFamily="49" charset="0"/>
                <a:cs typeface="Courier New" panose="02070309020205020404" pitchFamily="49" charset="0"/>
              </a:rPr>
              <a:t> (string)</a:t>
            </a:r>
          </a:p>
          <a:p>
            <a:pPr lvl="1"/>
            <a:r>
              <a:rPr lang="en-US" dirty="0" err="1">
                <a:latin typeface="Courier New" panose="02070309020205020404" pitchFamily="49" charset="0"/>
                <a:cs typeface="Courier New" panose="02070309020205020404" pitchFamily="49" charset="0"/>
              </a:rPr>
              <a:t>mailEnabled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mailNickname</a:t>
            </a:r>
            <a:r>
              <a:rPr lang="en-US" dirty="0">
                <a:latin typeface="Courier New" panose="02070309020205020404" pitchFamily="49" charset="0"/>
                <a:cs typeface="Courier New" panose="02070309020205020404" pitchFamily="49" charset="0"/>
              </a:rPr>
              <a:t> (string)</a:t>
            </a:r>
          </a:p>
          <a:p>
            <a:pPr lvl="1"/>
            <a:r>
              <a:rPr lang="en-US" dirty="0" err="1">
                <a:latin typeface="Courier New" panose="02070309020205020404" pitchFamily="49" charset="0"/>
                <a:cs typeface="Courier New" panose="02070309020205020404" pitchFamily="49" charset="0"/>
              </a:rPr>
              <a:t>securityEnabled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a:t>
            </a:r>
          </a:p>
          <a:p>
            <a:endParaRPr lang="en-US" dirty="0"/>
          </a:p>
          <a:p>
            <a:r>
              <a:rPr lang="en-US" dirty="0"/>
              <a:t>Specify the new group as an Office 365 group:</a:t>
            </a:r>
          </a:p>
          <a:p>
            <a:endParaRPr lang="en-US" dirty="0"/>
          </a:p>
          <a:p>
            <a:r>
              <a:rPr lang="en-US" dirty="0" err="1">
                <a:latin typeface="Courier New" panose="02070309020205020404" pitchFamily="49" charset="0"/>
                <a:cs typeface="Courier New" panose="02070309020205020404" pitchFamily="49" charset="0"/>
              </a:rPr>
              <a:t>groupTypes</a:t>
            </a:r>
            <a:r>
              <a:rPr lang="en-US" dirty="0">
                <a:latin typeface="Courier New" panose="02070309020205020404" pitchFamily="49" charset="0"/>
                <a:cs typeface="Courier New" panose="02070309020205020404" pitchFamily="49" charset="0"/>
              </a:rPr>
              <a:t>: [“Unified”]</a:t>
            </a:r>
          </a:p>
        </p:txBody>
      </p:sp>
    </p:spTree>
    <p:extLst>
      <p:ext uri="{BB962C8B-B14F-4D97-AF65-F5344CB8AC3E}">
        <p14:creationId xmlns:p14="http://schemas.microsoft.com/office/powerpoint/2010/main" val="78981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p:txBody>
          <a:bodyPr/>
          <a:lstStyle/>
          <a:p>
            <a:r>
              <a:rPr lang="en-US"/>
              <a:t>Create groups with Microsoft Graph: HTTP request</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p:txBody>
          <a:bodyPr>
            <a:normAutofit fontScale="85000" lnSpcReduction="20000"/>
          </a:bodyPr>
          <a:lstStyle/>
          <a:p>
            <a:r>
              <a:rPr lang="en-US" dirty="0">
                <a:solidFill>
                  <a:srgbClr val="3F115C"/>
                </a:solidFill>
              </a:rPr>
              <a:t>POST https://</a:t>
            </a:r>
            <a:r>
              <a:rPr lang="en-US" dirty="0" err="1">
                <a:solidFill>
                  <a:srgbClr val="3F115C"/>
                </a:solidFill>
              </a:rPr>
              <a:t>graph.microsoft.com</a:t>
            </a:r>
            <a:r>
              <a:rPr lang="en-US" dirty="0">
                <a:solidFill>
                  <a:srgbClr val="3F115C"/>
                </a:solidFill>
              </a:rPr>
              <a:t>/v1.0/groups</a:t>
            </a:r>
          </a:p>
          <a:p>
            <a:r>
              <a:rPr lang="en-US" dirty="0">
                <a:solidFill>
                  <a:srgbClr val="3F115C"/>
                </a:solidFill>
              </a:rPr>
              <a:t>Content-type: application/json</a:t>
            </a:r>
          </a:p>
          <a:p>
            <a:endParaRPr lang="en-US" dirty="0">
              <a:solidFill>
                <a:srgbClr val="3F115C"/>
              </a:solidFill>
            </a:endParaRPr>
          </a:p>
          <a:p>
            <a:r>
              <a:rPr lang="en-US" dirty="0">
                <a:solidFill>
                  <a:srgbClr val="3F115C"/>
                </a:solidFill>
              </a:rPr>
              <a:t>{</a:t>
            </a:r>
          </a:p>
          <a:p>
            <a:r>
              <a:rPr lang="en-US" dirty="0">
                <a:solidFill>
                  <a:srgbClr val="3F115C"/>
                </a:solidFill>
              </a:rPr>
              <a:t>  "description": "My first group created with the Microsoft Graph .NET SDK",</a:t>
            </a:r>
          </a:p>
          <a:p>
            <a:r>
              <a:rPr lang="en-US" dirty="0">
                <a:solidFill>
                  <a:srgbClr val="3F115C"/>
                </a:solidFill>
              </a:rPr>
              <a:t>  "</a:t>
            </a:r>
            <a:r>
              <a:rPr lang="en-US" dirty="0" err="1">
                <a:solidFill>
                  <a:srgbClr val="3F115C"/>
                </a:solidFill>
              </a:rPr>
              <a:t>displayName</a:t>
            </a:r>
            <a:r>
              <a:rPr lang="en-US" dirty="0">
                <a:solidFill>
                  <a:srgbClr val="3F115C"/>
                </a:solidFill>
              </a:rPr>
              <a:t>": "My First Group",</a:t>
            </a:r>
          </a:p>
          <a:p>
            <a:r>
              <a:rPr lang="en-US" dirty="0">
                <a:solidFill>
                  <a:srgbClr val="3F115C"/>
                </a:solidFill>
              </a:rPr>
              <a:t>  "</a:t>
            </a:r>
            <a:r>
              <a:rPr lang="en-US" dirty="0" err="1">
                <a:solidFill>
                  <a:srgbClr val="3F115C"/>
                </a:solidFill>
              </a:rPr>
              <a:t>groupTypes</a:t>
            </a:r>
            <a:r>
              <a:rPr lang="en-US" dirty="0">
                <a:solidFill>
                  <a:srgbClr val="3F115C"/>
                </a:solidFill>
              </a:rPr>
              <a:t>": [ "Unified" ],</a:t>
            </a:r>
          </a:p>
          <a:p>
            <a:r>
              <a:rPr lang="en-US" dirty="0">
                <a:solidFill>
                  <a:srgbClr val="3F115C"/>
                </a:solidFill>
              </a:rPr>
              <a:t>  "</a:t>
            </a:r>
            <a:r>
              <a:rPr lang="en-US" dirty="0" err="1">
                <a:solidFill>
                  <a:srgbClr val="3F115C"/>
                </a:solidFill>
              </a:rPr>
              <a:t>mailEnabled</a:t>
            </a:r>
            <a:r>
              <a:rPr lang="en-US" dirty="0">
                <a:solidFill>
                  <a:srgbClr val="3F115C"/>
                </a:solidFill>
              </a:rPr>
              <a:t>": true,</a:t>
            </a:r>
          </a:p>
          <a:p>
            <a:r>
              <a:rPr lang="en-US" dirty="0">
                <a:solidFill>
                  <a:srgbClr val="3F115C"/>
                </a:solidFill>
              </a:rPr>
              <a:t>  "</a:t>
            </a:r>
            <a:r>
              <a:rPr lang="en-US" dirty="0" err="1">
                <a:solidFill>
                  <a:srgbClr val="3F115C"/>
                </a:solidFill>
              </a:rPr>
              <a:t>mailNickname</a:t>
            </a:r>
            <a:r>
              <a:rPr lang="en-US" dirty="0">
                <a:solidFill>
                  <a:srgbClr val="3F115C"/>
                </a:solidFill>
              </a:rPr>
              <a:t>": "myfirstgroup01",</a:t>
            </a:r>
          </a:p>
          <a:p>
            <a:r>
              <a:rPr lang="en-US" dirty="0">
                <a:solidFill>
                  <a:srgbClr val="3F115C"/>
                </a:solidFill>
              </a:rPr>
              <a:t>  "</a:t>
            </a:r>
            <a:r>
              <a:rPr lang="en-US" dirty="0" err="1">
                <a:solidFill>
                  <a:srgbClr val="3F115C"/>
                </a:solidFill>
              </a:rPr>
              <a:t>securityEnabled</a:t>
            </a:r>
            <a:r>
              <a:rPr lang="en-US" dirty="0">
                <a:solidFill>
                  <a:srgbClr val="3F115C"/>
                </a:solidFill>
              </a:rPr>
              <a:t>": false</a:t>
            </a:r>
          </a:p>
          <a:p>
            <a:r>
              <a:rPr lang="en-US" dirty="0">
                <a:solidFill>
                  <a:srgbClr val="3F115C"/>
                </a:solidFill>
              </a:rPr>
              <a:t>}</a:t>
            </a:r>
          </a:p>
        </p:txBody>
      </p:sp>
    </p:spTree>
    <p:extLst>
      <p:ext uri="{BB962C8B-B14F-4D97-AF65-F5344CB8AC3E}">
        <p14:creationId xmlns:p14="http://schemas.microsoft.com/office/powerpoint/2010/main" val="4258582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p:txBody>
          <a:bodyPr/>
          <a:lstStyle/>
          <a:p>
            <a:r>
              <a:rPr lang="en-US"/>
              <a:t>Create groups with Microsoft Graph: .NET SDK</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p:txBody>
          <a:bodyPr>
            <a:normAutofit lnSpcReduction="10000"/>
          </a:bodyPr>
          <a:lstStyle/>
          <a:p>
            <a:r>
              <a:rPr lang="en-US" sz="1765" dirty="0">
                <a:solidFill>
                  <a:srgbClr val="3F115C"/>
                </a:solidFill>
                <a:latin typeface="Courier New" panose="02070309020205020404" pitchFamily="49" charset="0"/>
                <a:cs typeface="Courier New" panose="02070309020205020404" pitchFamily="49" charset="0"/>
              </a:rPr>
              <a:t>var group = new </a:t>
            </a:r>
            <a:r>
              <a:rPr lang="en-US" sz="1765" dirty="0" err="1">
                <a:solidFill>
                  <a:srgbClr val="3F115C"/>
                </a:solidFill>
                <a:latin typeface="Courier New" panose="02070309020205020404" pitchFamily="49" charset="0"/>
                <a:cs typeface="Courier New" panose="02070309020205020404" pitchFamily="49" charset="0"/>
              </a:rPr>
              <a:t>Microsoft.Graph.Group</a:t>
            </a:r>
            <a:endParaRPr lang="en-US" sz="1765" dirty="0">
              <a:solidFill>
                <a:srgbClr val="3F115C"/>
              </a:solidFill>
              <a:latin typeface="Courier New" panose="02070309020205020404" pitchFamily="49" charset="0"/>
              <a:cs typeface="Courier New" panose="02070309020205020404" pitchFamily="49" charset="0"/>
            </a:endParaRPr>
          </a:p>
          <a:p>
            <a:r>
              <a:rPr lang="en-US" sz="1765" dirty="0">
                <a:solidFill>
                  <a:srgbClr val="3F115C"/>
                </a:solidFill>
                <a:latin typeface="Courier New" panose="02070309020205020404" pitchFamily="49" charset="0"/>
                <a:cs typeface="Courier New" panose="02070309020205020404" pitchFamily="49" charset="0"/>
              </a:rPr>
              <a:t>{</a:t>
            </a:r>
          </a:p>
          <a:p>
            <a:r>
              <a:rPr lang="en-US" sz="1765" dirty="0">
                <a:solidFill>
                  <a:srgbClr val="3F115C"/>
                </a:solidFill>
                <a:latin typeface="Courier New" panose="02070309020205020404" pitchFamily="49" charset="0"/>
                <a:cs typeface="Courier New" panose="02070309020205020404" pitchFamily="49" charset="0"/>
              </a:rPr>
              <a:t>  Description = "My first group created with the Microsoft Graph .NET SDK",</a:t>
            </a:r>
          </a:p>
          <a:p>
            <a:r>
              <a:rPr lang="en-US" sz="1765" dirty="0">
                <a:solidFill>
                  <a:srgbClr val="3F115C"/>
                </a:solidFill>
                <a:latin typeface="Courier New" panose="02070309020205020404" pitchFamily="49" charset="0"/>
                <a:cs typeface="Courier New" panose="02070309020205020404" pitchFamily="49" charset="0"/>
              </a:rPr>
              <a:t>  DisplayName = "My First Group",</a:t>
            </a:r>
          </a:p>
          <a:p>
            <a:r>
              <a:rPr lang="en-US" sz="1765" dirty="0">
                <a:solidFill>
                  <a:srgbClr val="3F115C"/>
                </a:solidFill>
                <a:latin typeface="Courier New" panose="02070309020205020404" pitchFamily="49" charset="0"/>
                <a:cs typeface="Courier New" panose="02070309020205020404" pitchFamily="49" charset="0"/>
              </a:rPr>
              <a:t>  </a:t>
            </a:r>
            <a:r>
              <a:rPr lang="en-US" sz="1765" dirty="0" err="1">
                <a:solidFill>
                  <a:srgbClr val="3F115C"/>
                </a:solidFill>
                <a:latin typeface="Courier New" panose="02070309020205020404" pitchFamily="49" charset="0"/>
                <a:cs typeface="Courier New" panose="02070309020205020404" pitchFamily="49" charset="0"/>
              </a:rPr>
              <a:t>GroupTypes</a:t>
            </a:r>
            <a:r>
              <a:rPr lang="en-US" sz="1765" dirty="0">
                <a:solidFill>
                  <a:srgbClr val="3F115C"/>
                </a:solidFill>
                <a:latin typeface="Courier New" panose="02070309020205020404" pitchFamily="49" charset="0"/>
                <a:cs typeface="Courier New" panose="02070309020205020404" pitchFamily="49" charset="0"/>
              </a:rPr>
              <a:t> = new List&lt;String&gt;() { "Unified" },</a:t>
            </a:r>
          </a:p>
          <a:p>
            <a:r>
              <a:rPr lang="en-US" sz="1765" dirty="0">
                <a:solidFill>
                  <a:srgbClr val="3F115C"/>
                </a:solidFill>
                <a:latin typeface="Courier New" panose="02070309020205020404" pitchFamily="49" charset="0"/>
                <a:cs typeface="Courier New" panose="02070309020205020404" pitchFamily="49" charset="0"/>
              </a:rPr>
              <a:t>  </a:t>
            </a:r>
            <a:r>
              <a:rPr lang="en-US" sz="1765" dirty="0" err="1">
                <a:solidFill>
                  <a:srgbClr val="3F115C"/>
                </a:solidFill>
                <a:latin typeface="Courier New" panose="02070309020205020404" pitchFamily="49" charset="0"/>
                <a:cs typeface="Courier New" panose="02070309020205020404" pitchFamily="49" charset="0"/>
              </a:rPr>
              <a:t>MailEnabled</a:t>
            </a:r>
            <a:r>
              <a:rPr lang="en-US" sz="1765" dirty="0">
                <a:solidFill>
                  <a:srgbClr val="3F115C"/>
                </a:solidFill>
                <a:latin typeface="Courier New" panose="02070309020205020404" pitchFamily="49" charset="0"/>
                <a:cs typeface="Courier New" panose="02070309020205020404" pitchFamily="49" charset="0"/>
              </a:rPr>
              <a:t> = true,</a:t>
            </a:r>
          </a:p>
          <a:p>
            <a:r>
              <a:rPr lang="en-US" sz="1765" dirty="0">
                <a:solidFill>
                  <a:srgbClr val="3F115C"/>
                </a:solidFill>
                <a:latin typeface="Courier New" panose="02070309020205020404" pitchFamily="49" charset="0"/>
                <a:cs typeface="Courier New" panose="02070309020205020404" pitchFamily="49" charset="0"/>
              </a:rPr>
              <a:t>  </a:t>
            </a:r>
            <a:r>
              <a:rPr lang="en-US" sz="1765" dirty="0" err="1">
                <a:solidFill>
                  <a:srgbClr val="3F115C"/>
                </a:solidFill>
                <a:latin typeface="Courier New" panose="02070309020205020404" pitchFamily="49" charset="0"/>
                <a:cs typeface="Courier New" panose="02070309020205020404" pitchFamily="49" charset="0"/>
              </a:rPr>
              <a:t>MailNickname</a:t>
            </a:r>
            <a:r>
              <a:rPr lang="en-US" sz="1765" dirty="0">
                <a:solidFill>
                  <a:srgbClr val="3F115C"/>
                </a:solidFill>
                <a:latin typeface="Courier New" panose="02070309020205020404" pitchFamily="49" charset="0"/>
                <a:cs typeface="Courier New" panose="02070309020205020404" pitchFamily="49" charset="0"/>
              </a:rPr>
              <a:t> = "myfirstgroup01",</a:t>
            </a:r>
          </a:p>
          <a:p>
            <a:r>
              <a:rPr lang="en-US" sz="1765" dirty="0">
                <a:solidFill>
                  <a:srgbClr val="3F115C"/>
                </a:solidFill>
                <a:latin typeface="Courier New" panose="02070309020205020404" pitchFamily="49" charset="0"/>
                <a:cs typeface="Courier New" panose="02070309020205020404" pitchFamily="49" charset="0"/>
              </a:rPr>
              <a:t>  </a:t>
            </a:r>
            <a:r>
              <a:rPr lang="en-US" sz="1765" dirty="0" err="1">
                <a:solidFill>
                  <a:srgbClr val="3F115C"/>
                </a:solidFill>
                <a:latin typeface="Courier New" panose="02070309020205020404" pitchFamily="49" charset="0"/>
                <a:cs typeface="Courier New" panose="02070309020205020404" pitchFamily="49" charset="0"/>
              </a:rPr>
              <a:t>SecurityEnabled</a:t>
            </a:r>
            <a:r>
              <a:rPr lang="en-US" sz="1765" dirty="0">
                <a:solidFill>
                  <a:srgbClr val="3F115C"/>
                </a:solidFill>
                <a:latin typeface="Courier New" panose="02070309020205020404" pitchFamily="49" charset="0"/>
                <a:cs typeface="Courier New" panose="02070309020205020404" pitchFamily="49" charset="0"/>
              </a:rPr>
              <a:t> = false</a:t>
            </a:r>
          </a:p>
          <a:p>
            <a:r>
              <a:rPr lang="en-US" sz="1765" dirty="0">
                <a:solidFill>
                  <a:srgbClr val="3F115C"/>
                </a:solidFill>
                <a:latin typeface="Courier New" panose="02070309020205020404" pitchFamily="49" charset="0"/>
                <a:cs typeface="Courier New" panose="02070309020205020404" pitchFamily="49" charset="0"/>
              </a:rPr>
              <a:t>};</a:t>
            </a:r>
          </a:p>
          <a:p>
            <a:endParaRPr lang="en-US" sz="1765" dirty="0">
              <a:solidFill>
                <a:srgbClr val="3F115C"/>
              </a:solidFill>
              <a:latin typeface="Courier New" panose="02070309020205020404" pitchFamily="49" charset="0"/>
              <a:cs typeface="Courier New" panose="02070309020205020404" pitchFamily="49" charset="0"/>
            </a:endParaRPr>
          </a:p>
          <a:p>
            <a:r>
              <a:rPr lang="en-US" sz="1765" dirty="0">
                <a:solidFill>
                  <a:srgbClr val="3F115C"/>
                </a:solidFill>
                <a:latin typeface="Courier New" panose="02070309020205020404" pitchFamily="49" charset="0"/>
                <a:cs typeface="Courier New" panose="02070309020205020404" pitchFamily="49" charset="0"/>
              </a:rPr>
              <a:t>var </a:t>
            </a:r>
            <a:r>
              <a:rPr lang="en-US" sz="1765" dirty="0" err="1">
                <a:solidFill>
                  <a:srgbClr val="3F115C"/>
                </a:solidFill>
                <a:latin typeface="Courier New" panose="02070309020205020404" pitchFamily="49" charset="0"/>
                <a:cs typeface="Courier New" panose="02070309020205020404" pitchFamily="49" charset="0"/>
              </a:rPr>
              <a:t>requestNewGroup</a:t>
            </a:r>
            <a:r>
              <a:rPr lang="en-US" sz="1765" dirty="0">
                <a:solidFill>
                  <a:srgbClr val="3F115C"/>
                </a:solidFill>
                <a:latin typeface="Courier New" panose="02070309020205020404" pitchFamily="49" charset="0"/>
                <a:cs typeface="Courier New" panose="02070309020205020404" pitchFamily="49" charset="0"/>
              </a:rPr>
              <a:t> = </a:t>
            </a:r>
            <a:r>
              <a:rPr lang="en-US" sz="1765" dirty="0" err="1">
                <a:solidFill>
                  <a:srgbClr val="3F115C"/>
                </a:solidFill>
                <a:latin typeface="Courier New" panose="02070309020205020404" pitchFamily="49" charset="0"/>
                <a:cs typeface="Courier New" panose="02070309020205020404" pitchFamily="49" charset="0"/>
              </a:rPr>
              <a:t>client.Groups.Request</a:t>
            </a:r>
            <a:r>
              <a:rPr lang="en-US" sz="1765" dirty="0">
                <a:solidFill>
                  <a:srgbClr val="3F115C"/>
                </a:solidFill>
                <a:latin typeface="Courier New" panose="02070309020205020404" pitchFamily="49" charset="0"/>
                <a:cs typeface="Courier New" panose="02070309020205020404" pitchFamily="49" charset="0"/>
              </a:rPr>
              <a:t>();</a:t>
            </a:r>
          </a:p>
          <a:p>
            <a:r>
              <a:rPr lang="en-US" sz="1765" dirty="0">
                <a:solidFill>
                  <a:srgbClr val="3F115C"/>
                </a:solidFill>
                <a:latin typeface="Courier New" panose="02070309020205020404" pitchFamily="49" charset="0"/>
                <a:cs typeface="Courier New" panose="02070309020205020404" pitchFamily="49" charset="0"/>
              </a:rPr>
              <a:t>return await </a:t>
            </a:r>
            <a:r>
              <a:rPr lang="en-US" sz="1765" dirty="0" err="1">
                <a:solidFill>
                  <a:srgbClr val="3F115C"/>
                </a:solidFill>
                <a:latin typeface="Courier New" panose="02070309020205020404" pitchFamily="49" charset="0"/>
                <a:cs typeface="Courier New" panose="02070309020205020404" pitchFamily="49" charset="0"/>
              </a:rPr>
              <a:t>requestNewGroup.AddAsync</a:t>
            </a:r>
            <a:r>
              <a:rPr lang="en-US" sz="1765" dirty="0">
                <a:solidFill>
                  <a:srgbClr val="3F115C"/>
                </a:solidFill>
                <a:latin typeface="Courier New" panose="02070309020205020404" pitchFamily="49" charset="0"/>
                <a:cs typeface="Courier New" panose="02070309020205020404" pitchFamily="49" charset="0"/>
              </a:rPr>
              <a:t>(group);</a:t>
            </a:r>
          </a:p>
        </p:txBody>
      </p:sp>
    </p:spTree>
    <p:extLst>
      <p:ext uri="{BB962C8B-B14F-4D97-AF65-F5344CB8AC3E}">
        <p14:creationId xmlns:p14="http://schemas.microsoft.com/office/powerpoint/2010/main" val="736228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Specifying owners and members on groups</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lnSpcReduction="10000"/>
          </a:bodyPr>
          <a:lstStyle/>
          <a:p>
            <a:r>
              <a:rPr lang="en-US" dirty="0"/>
              <a:t>Set group owners &amp; members using the </a:t>
            </a:r>
            <a:r>
              <a:rPr lang="en-US" dirty="0" err="1">
                <a:latin typeface="Courier New" panose="02070309020205020404" pitchFamily="49" charset="0"/>
                <a:cs typeface="Courier New" panose="02070309020205020404" pitchFamily="49" charset="0"/>
              </a:rPr>
              <a:t>additionalData</a:t>
            </a:r>
            <a:r>
              <a:rPr lang="en-US" dirty="0"/>
              <a:t> property on a group</a:t>
            </a:r>
          </a:p>
          <a:p>
            <a:pPr lvl="1"/>
            <a:r>
              <a:rPr lang="en-US" dirty="0">
                <a:latin typeface="Courier New" panose="02070309020205020404" pitchFamily="49" charset="0"/>
                <a:cs typeface="Courier New" panose="02070309020205020404" pitchFamily="49" charset="0"/>
              </a:rPr>
              <a:t>Dictionary&lt;string, string[]&gt;</a:t>
            </a:r>
          </a:p>
          <a:p>
            <a:endParaRPr lang="en-US" dirty="0"/>
          </a:p>
          <a:p>
            <a:r>
              <a:rPr lang="en-US" dirty="0"/>
              <a:t>Dictionary keys to use:</a:t>
            </a:r>
          </a:p>
          <a:p>
            <a:pPr lvl="1"/>
            <a:r>
              <a:rPr lang="en-US" dirty="0">
                <a:latin typeface="Courier New" panose="02070309020205020404" pitchFamily="49" charset="0"/>
                <a:cs typeface="Courier New" panose="02070309020205020404" pitchFamily="49" charset="0"/>
              </a:rPr>
              <a:t>Owners: "</a:t>
            </a:r>
            <a:r>
              <a:rPr lang="en-US" dirty="0" err="1">
                <a:latin typeface="Courier New" panose="02070309020205020404" pitchFamily="49" charset="0"/>
                <a:cs typeface="Courier New" panose="02070309020205020404" pitchFamily="49" charset="0"/>
              </a:rPr>
              <a:t>owners@odata.bind</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Members: "</a:t>
            </a:r>
            <a:r>
              <a:rPr lang="en-US" dirty="0" err="1">
                <a:latin typeface="Courier New" panose="02070309020205020404" pitchFamily="49" charset="0"/>
                <a:cs typeface="Courier New" panose="02070309020205020404" pitchFamily="49" charset="0"/>
              </a:rPr>
              <a:t>members@odata.bind</a:t>
            </a:r>
            <a:r>
              <a:rPr lang="en-US" dirty="0">
                <a:latin typeface="Courier New" panose="02070309020205020404" pitchFamily="49" charset="0"/>
                <a:cs typeface="Courier New" panose="02070309020205020404" pitchFamily="49" charset="0"/>
              </a:rPr>
              <a:t>"</a:t>
            </a:r>
          </a:p>
          <a:p>
            <a:pPr marL="0" indent="0">
              <a:buNone/>
            </a:pPr>
            <a:endParaRPr lang="en-US" dirty="0"/>
          </a:p>
          <a:p>
            <a:r>
              <a:rPr lang="en-US" dirty="0"/>
              <a:t>Include full endpoint of users to set in the collections</a:t>
            </a:r>
          </a:p>
          <a:p>
            <a:pPr lvl="1"/>
            <a:r>
              <a:rPr lang="en-US" dirty="0">
                <a:hlinkClick r:id="rId3"/>
              </a:rPr>
              <a:t>https://graph.microsoft.com/v1.0/users/{ID}</a:t>
            </a:r>
            <a:endParaRPr lang="en-US" dirty="0"/>
          </a:p>
        </p:txBody>
      </p:sp>
    </p:spTree>
    <p:extLst>
      <p:ext uri="{BB962C8B-B14F-4D97-AF65-F5344CB8AC3E}">
        <p14:creationId xmlns:p14="http://schemas.microsoft.com/office/powerpoint/2010/main" val="1909303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8D04-A7DA-E042-A561-66A0EAB1DB73}"/>
              </a:ext>
            </a:extLst>
          </p:cNvPr>
          <p:cNvSpPr>
            <a:spLocks noGrp="1"/>
          </p:cNvSpPr>
          <p:nvPr>
            <p:ph type="title"/>
          </p:nvPr>
        </p:nvSpPr>
        <p:spPr/>
        <p:txBody>
          <a:bodyPr/>
          <a:lstStyle/>
          <a:p>
            <a:r>
              <a:rPr lang="en-US"/>
              <a:t>Specifying owners and members on groups</a:t>
            </a:r>
          </a:p>
        </p:txBody>
      </p:sp>
      <p:sp>
        <p:nvSpPr>
          <p:cNvPr id="3" name="Text Placeholder 2">
            <a:extLst>
              <a:ext uri="{FF2B5EF4-FFF2-40B4-BE49-F238E27FC236}">
                <a16:creationId xmlns:a16="http://schemas.microsoft.com/office/drawing/2014/main" id="{C12174AB-D96D-0249-BA13-B98CD30B0DC2}"/>
              </a:ext>
            </a:extLst>
          </p:cNvPr>
          <p:cNvSpPr>
            <a:spLocks noGrp="1"/>
          </p:cNvSpPr>
          <p:nvPr>
            <p:ph idx="1"/>
          </p:nvPr>
        </p:nvSpPr>
        <p:spPr/>
        <p:txBody>
          <a:bodyPr>
            <a:normAutofit fontScale="62500" lnSpcReduction="20000"/>
          </a:bodyPr>
          <a:lstStyle/>
          <a:p>
            <a:r>
              <a:rPr lang="en-US" dirty="0">
                <a:solidFill>
                  <a:srgbClr val="3F115C"/>
                </a:solidFill>
              </a:rPr>
              <a:t>var </a:t>
            </a:r>
            <a:r>
              <a:rPr lang="en-US" dirty="0" err="1">
                <a:solidFill>
                  <a:srgbClr val="3F115C"/>
                </a:solidFill>
              </a:rPr>
              <a:t>additionalData</a:t>
            </a:r>
            <a:r>
              <a:rPr lang="en-US" dirty="0">
                <a:solidFill>
                  <a:srgbClr val="3F115C"/>
                </a:solidFill>
              </a:rPr>
              <a:t> = new Dictionary&lt;string, object&gt;();</a:t>
            </a:r>
          </a:p>
          <a:p>
            <a:r>
              <a:rPr lang="en-US" dirty="0" err="1">
                <a:solidFill>
                  <a:srgbClr val="3F115C"/>
                </a:solidFill>
              </a:rPr>
              <a:t>additionalData.Add</a:t>
            </a:r>
            <a:r>
              <a:rPr lang="en-US" dirty="0">
                <a:solidFill>
                  <a:srgbClr val="3F115C"/>
                </a:solidFill>
              </a:rPr>
              <a:t>("</a:t>
            </a:r>
            <a:r>
              <a:rPr lang="en-US" dirty="0" err="1">
                <a:solidFill>
                  <a:srgbClr val="3F115C"/>
                </a:solidFill>
              </a:rPr>
              <a:t>owners@odata.bind</a:t>
            </a:r>
            <a:r>
              <a:rPr lang="en-US" dirty="0">
                <a:solidFill>
                  <a:srgbClr val="3F115C"/>
                </a:solidFill>
              </a:rPr>
              <a:t>",</a:t>
            </a:r>
          </a:p>
          <a:p>
            <a:r>
              <a:rPr lang="en-US" dirty="0">
                <a:solidFill>
                  <a:srgbClr val="3F115C"/>
                </a:solidFill>
              </a:rPr>
              <a:t>  new string[] {</a:t>
            </a:r>
          </a:p>
          <a:p>
            <a:r>
              <a:rPr lang="en-US" dirty="0">
                <a:solidFill>
                  <a:srgbClr val="3F115C"/>
                </a:solidFill>
              </a:rPr>
              <a:t>    "https://</a:t>
            </a:r>
            <a:r>
              <a:rPr lang="en-US" dirty="0" err="1">
                <a:solidFill>
                  <a:srgbClr val="3F115C"/>
                </a:solidFill>
              </a:rPr>
              <a:t>graph.microsoft.com</a:t>
            </a:r>
            <a:r>
              <a:rPr lang="en-US" dirty="0">
                <a:solidFill>
                  <a:srgbClr val="3F115C"/>
                </a:solidFill>
              </a:rPr>
              <a:t>/v1.0/users/d280a087-e05b-4c23-b073-738cdb82b25e"</a:t>
            </a:r>
          </a:p>
          <a:p>
            <a:r>
              <a:rPr lang="en-US" dirty="0">
                <a:solidFill>
                  <a:srgbClr val="3F115C"/>
                </a:solidFill>
              </a:rPr>
              <a:t>});</a:t>
            </a:r>
          </a:p>
          <a:p>
            <a:r>
              <a:rPr lang="en-US" dirty="0" err="1">
                <a:solidFill>
                  <a:srgbClr val="3F115C"/>
                </a:solidFill>
              </a:rPr>
              <a:t>additionalData.Add</a:t>
            </a:r>
            <a:r>
              <a:rPr lang="en-US" dirty="0">
                <a:solidFill>
                  <a:srgbClr val="3F115C"/>
                </a:solidFill>
              </a:rPr>
              <a:t>("</a:t>
            </a:r>
            <a:r>
              <a:rPr lang="en-US" dirty="0" err="1">
                <a:solidFill>
                  <a:srgbClr val="3F115C"/>
                </a:solidFill>
              </a:rPr>
              <a:t>members@odata.bind</a:t>
            </a:r>
            <a:r>
              <a:rPr lang="en-US" dirty="0">
                <a:solidFill>
                  <a:srgbClr val="3F115C"/>
                </a:solidFill>
              </a:rPr>
              <a:t>",</a:t>
            </a:r>
          </a:p>
          <a:p>
            <a:r>
              <a:rPr lang="en-US" dirty="0">
                <a:solidFill>
                  <a:srgbClr val="3F115C"/>
                </a:solidFill>
              </a:rPr>
              <a:t>  new string[] {</a:t>
            </a:r>
          </a:p>
          <a:p>
            <a:r>
              <a:rPr lang="en-US" dirty="0">
                <a:solidFill>
                  <a:srgbClr val="3F115C"/>
                </a:solidFill>
              </a:rPr>
              <a:t>    "https://</a:t>
            </a:r>
            <a:r>
              <a:rPr lang="en-US" dirty="0" err="1">
                <a:solidFill>
                  <a:srgbClr val="3F115C"/>
                </a:solidFill>
              </a:rPr>
              <a:t>graph.microsoft.com</a:t>
            </a:r>
            <a:r>
              <a:rPr lang="en-US" dirty="0">
                <a:solidFill>
                  <a:srgbClr val="3F115C"/>
                </a:solidFill>
              </a:rPr>
              <a:t>/v1.0/users/70c095fe-df9d-4250-867d-f298e237d681",</a:t>
            </a:r>
          </a:p>
          <a:p>
            <a:r>
              <a:rPr lang="en-US" dirty="0">
                <a:solidFill>
                  <a:srgbClr val="3F115C"/>
                </a:solidFill>
              </a:rPr>
              <a:t>    "https://</a:t>
            </a:r>
            <a:r>
              <a:rPr lang="en-US" dirty="0" err="1">
                <a:solidFill>
                  <a:srgbClr val="3F115C"/>
                </a:solidFill>
              </a:rPr>
              <a:t>graph.microsoft.com</a:t>
            </a:r>
            <a:r>
              <a:rPr lang="en-US" dirty="0">
                <a:solidFill>
                  <a:srgbClr val="3F115C"/>
                </a:solidFill>
              </a:rPr>
              <a:t>/v1.0/users/8c2da469-1eba-47a4-9322-ee0ddd24d99a"</a:t>
            </a:r>
          </a:p>
          <a:p>
            <a:r>
              <a:rPr lang="en-US" dirty="0">
                <a:solidFill>
                  <a:srgbClr val="3F115C"/>
                </a:solidFill>
              </a:rPr>
              <a:t>});</a:t>
            </a:r>
          </a:p>
          <a:p>
            <a:r>
              <a:rPr lang="en-US" dirty="0">
                <a:solidFill>
                  <a:srgbClr val="3F115C"/>
                </a:solidFill>
              </a:rPr>
              <a:t>var group = new </a:t>
            </a:r>
            <a:r>
              <a:rPr lang="en-US" dirty="0" err="1">
                <a:solidFill>
                  <a:srgbClr val="3F115C"/>
                </a:solidFill>
              </a:rPr>
              <a:t>Microsoft.Graph.Group</a:t>
            </a:r>
            <a:endParaRPr lang="en-US" dirty="0">
              <a:solidFill>
                <a:srgbClr val="3F115C"/>
              </a:solidFill>
            </a:endParaRPr>
          </a:p>
          <a:p>
            <a:r>
              <a:rPr lang="en-US" dirty="0">
                <a:solidFill>
                  <a:srgbClr val="3F115C"/>
                </a:solidFill>
              </a:rPr>
              <a:t>{ </a:t>
            </a:r>
            <a:r>
              <a:rPr lang="en-US" dirty="0" err="1">
                <a:solidFill>
                  <a:srgbClr val="3F115C"/>
                </a:solidFill>
              </a:rPr>
              <a:t>AdditionalData</a:t>
            </a:r>
            <a:r>
              <a:rPr lang="en-US" dirty="0">
                <a:solidFill>
                  <a:srgbClr val="3F115C"/>
                </a:solidFill>
              </a:rPr>
              <a:t> = </a:t>
            </a:r>
            <a:r>
              <a:rPr lang="en-US" dirty="0" err="1">
                <a:solidFill>
                  <a:srgbClr val="3F115C"/>
                </a:solidFill>
              </a:rPr>
              <a:t>additionalData</a:t>
            </a:r>
            <a:r>
              <a:rPr lang="en-US" dirty="0">
                <a:solidFill>
                  <a:srgbClr val="3F115C"/>
                </a:solidFill>
              </a:rPr>
              <a:t>, ... }</a:t>
            </a:r>
          </a:p>
        </p:txBody>
      </p:sp>
    </p:spTree>
    <p:extLst>
      <p:ext uri="{BB962C8B-B14F-4D97-AF65-F5344CB8AC3E}">
        <p14:creationId xmlns:p14="http://schemas.microsoft.com/office/powerpoint/2010/main" val="321083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Deleting groups with Microsoft Graph</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a:bodyPr>
          <a:lstStyle/>
          <a:p>
            <a:r>
              <a:rPr lang="en-US" dirty="0"/>
              <a:t>Submit HTTP DELETE to endpoint of the specific group endpoint</a:t>
            </a:r>
          </a:p>
          <a:p>
            <a:endParaRPr lang="en-US" dirty="0"/>
          </a:p>
          <a:p>
            <a:pPr marL="457200" lvl="1" indent="0">
              <a:buNone/>
            </a:pPr>
            <a:r>
              <a:rPr lang="en-US" sz="2000" dirty="0">
                <a:latin typeface="Courier New" panose="02070309020205020404" pitchFamily="49" charset="0"/>
                <a:cs typeface="Courier New" panose="02070309020205020404" pitchFamily="49" charset="0"/>
              </a:rPr>
              <a:t>DELETE https://</a:t>
            </a:r>
            <a:r>
              <a:rPr lang="en-US" sz="2000" dirty="0" err="1">
                <a:latin typeface="Courier New" panose="02070309020205020404" pitchFamily="49" charset="0"/>
                <a:cs typeface="Courier New" panose="02070309020205020404" pitchFamily="49" charset="0"/>
              </a:rPr>
              <a:t>graph.microsoft.com</a:t>
            </a:r>
            <a:r>
              <a:rPr lang="en-US" sz="2000" dirty="0">
                <a:latin typeface="Courier New" panose="02070309020205020404" pitchFamily="49" charset="0"/>
                <a:cs typeface="Courier New" panose="02070309020205020404" pitchFamily="49" charset="0"/>
              </a:rPr>
              <a:t>/v1.0/groups/{ID}</a:t>
            </a:r>
          </a:p>
          <a:p>
            <a:endParaRPr lang="en-US" dirty="0"/>
          </a:p>
          <a:p>
            <a:r>
              <a:rPr lang="en-US" dirty="0"/>
              <a:t>Microsoft Graph .NET SDK:</a:t>
            </a:r>
          </a:p>
          <a:p>
            <a:pPr marL="0" indent="0">
              <a:buNone/>
            </a:pPr>
            <a:endParaRPr lang="en-US" dirty="0"/>
          </a:p>
          <a:p>
            <a:pPr marL="457200" lvl="1" indent="0">
              <a:buNone/>
            </a:pPr>
            <a:r>
              <a:rPr lang="en-US" sz="2000" dirty="0">
                <a:latin typeface="Courier New" panose="02070309020205020404" pitchFamily="49" charset="0"/>
                <a:cs typeface="Courier New" panose="02070309020205020404" pitchFamily="49" charset="0"/>
              </a:rPr>
              <a:t>var </a:t>
            </a:r>
            <a:r>
              <a:rPr lang="en-US" sz="2000" dirty="0" err="1">
                <a:latin typeface="Courier New" panose="02070309020205020404" pitchFamily="49" charset="0"/>
                <a:cs typeface="Courier New" panose="02070309020205020404" pitchFamily="49" charset="0"/>
              </a:rPr>
              <a:t>groupIdToDelete</a:t>
            </a:r>
            <a:r>
              <a:rPr lang="en-US" sz="2000" dirty="0">
                <a:latin typeface="Courier New" panose="02070309020205020404" pitchFamily="49" charset="0"/>
                <a:cs typeface="Courier New" panose="02070309020205020404" pitchFamily="49" charset="0"/>
              </a:rPr>
              <a:t> = "{ID}";</a:t>
            </a:r>
          </a:p>
          <a:p>
            <a:pPr marL="457200" lvl="1" indent="0">
              <a:buNone/>
            </a:pPr>
            <a:r>
              <a:rPr lang="en-US" sz="2000" dirty="0">
                <a:latin typeface="Courier New" panose="02070309020205020404" pitchFamily="49" charset="0"/>
                <a:cs typeface="Courier New" panose="02070309020205020404" pitchFamily="49" charset="0"/>
              </a:rPr>
              <a:t>await </a:t>
            </a:r>
            <a:r>
              <a:rPr lang="en-US" sz="2000" dirty="0" err="1">
                <a:latin typeface="Courier New" panose="02070309020205020404" pitchFamily="49" charset="0"/>
                <a:cs typeface="Courier New" panose="02070309020205020404" pitchFamily="49" charset="0"/>
              </a:rPr>
              <a:t>client.Groups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groupIdToDelete</a:t>
            </a:r>
            <a:r>
              <a:rPr lang="en-US" sz="2000" dirty="0">
                <a:latin typeface="Courier New" panose="02070309020205020404" pitchFamily="49" charset="0"/>
                <a:cs typeface="Courier New" panose="02070309020205020404" pitchFamily="49" charset="0"/>
              </a:rPr>
              <a:t>].Request().</a:t>
            </a:r>
            <a:r>
              <a:rPr lang="en-US" sz="2000" dirty="0" err="1">
                <a:latin typeface="Courier New" panose="02070309020205020404" pitchFamily="49" charset="0"/>
                <a:cs typeface="Courier New" panose="02070309020205020404" pitchFamily="49" charset="0"/>
              </a:rPr>
              <a:t>DeleteAsync</a:t>
            </a:r>
            <a:r>
              <a:rPr lang="en-US" sz="20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786087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Create a Microsoft Teams team from an Office 365 group</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a:bodyPr>
          <a:lstStyle/>
          <a:p>
            <a:r>
              <a:rPr lang="en-US"/>
              <a:t>Create Microsoft Teams teams from Office 365 groups</a:t>
            </a:r>
          </a:p>
          <a:p>
            <a:pPr lvl="1"/>
            <a:r>
              <a:rPr lang="en-US"/>
              <a:t>Office 365 group must have an owner specified</a:t>
            </a:r>
          </a:p>
          <a:p>
            <a:endParaRPr lang="en-US"/>
          </a:p>
          <a:p>
            <a:r>
              <a:rPr lang="en-US"/>
              <a:t>Submit an HTTP PUT to to the </a:t>
            </a:r>
            <a:r>
              <a:rPr lang="en-US">
                <a:hlinkClick r:id="rId3"/>
              </a:rPr>
              <a:t>https://graph.microsoft.com/v1.0/groups/{groupID}/team</a:t>
            </a:r>
            <a:r>
              <a:rPr lang="en-US"/>
              <a:t> endpoint</a:t>
            </a:r>
          </a:p>
          <a:p>
            <a:endParaRPr lang="en-US"/>
          </a:p>
          <a:p>
            <a:r>
              <a:rPr lang="en-US"/>
              <a:t>Optionally include a JSON object in the request body to set initial properties on the new team</a:t>
            </a:r>
          </a:p>
        </p:txBody>
      </p:sp>
    </p:spTree>
    <p:extLst>
      <p:ext uri="{BB962C8B-B14F-4D97-AF65-F5344CB8AC3E}">
        <p14:creationId xmlns:p14="http://schemas.microsoft.com/office/powerpoint/2010/main" val="115402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a:xfrm>
            <a:off x="838200" y="365125"/>
            <a:ext cx="10515600" cy="1325563"/>
          </a:xfrm>
        </p:spPr>
        <p:txBody>
          <a:bodyPr>
            <a:normAutofit/>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88751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491010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89417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490085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dirty="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88788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89690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27460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3F115C"/>
                </a:solidFill>
                <a:latin typeface="Segoe UI Semibold" panose="020B0702040204020203" pitchFamily="34" charset="0"/>
                <a:cs typeface="Segoe UI Semibold" panose="020B0702040204020203" pitchFamily="34" charset="0"/>
              </a:rPr>
              <a:t>Microsoft </a:t>
            </a:r>
            <a:r>
              <a:rPr lang="en-US" sz="3137" kern="0" spc="-49" dirty="0">
                <a:ln>
                  <a:noFill/>
                </a:ln>
                <a:solidFill>
                  <a:srgbClr val="3F115C"/>
                </a:solidFill>
                <a:latin typeface="Segoe UI Semibold" panose="020B0702040204020203" pitchFamily="34" charset="0"/>
                <a:cs typeface="Segoe UI Semibold" panose="020B0702040204020203" pitchFamily="34" charset="0"/>
              </a:rPr>
              <a:t>Graph</a:t>
            </a:r>
            <a:endParaRPr lang="en-US" sz="3137" spc="-144" dirty="0">
              <a:solidFill>
                <a:srgbClr val="3F115C"/>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69474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C416-D0E1-C342-A9DF-11530C9B83A2}"/>
              </a:ext>
            </a:extLst>
          </p:cNvPr>
          <p:cNvSpPr>
            <a:spLocks noGrp="1"/>
          </p:cNvSpPr>
          <p:nvPr>
            <p:ph type="title"/>
          </p:nvPr>
        </p:nvSpPr>
        <p:spPr/>
        <p:txBody>
          <a:bodyPr/>
          <a:lstStyle/>
          <a:p>
            <a:r>
              <a:rPr lang="en-US"/>
              <a:t>Create a Microsoft Teams team from an Office 365 group: HTTP request</a:t>
            </a:r>
          </a:p>
        </p:txBody>
      </p:sp>
      <p:sp>
        <p:nvSpPr>
          <p:cNvPr id="3" name="Text Placeholder 2">
            <a:extLst>
              <a:ext uri="{FF2B5EF4-FFF2-40B4-BE49-F238E27FC236}">
                <a16:creationId xmlns:a16="http://schemas.microsoft.com/office/drawing/2014/main" id="{3F0539AA-39C8-3B4D-80E1-FAF31B8DD6C1}"/>
              </a:ext>
            </a:extLst>
          </p:cNvPr>
          <p:cNvSpPr>
            <a:spLocks noGrp="1"/>
          </p:cNvSpPr>
          <p:nvPr>
            <p:ph idx="1"/>
          </p:nvPr>
        </p:nvSpPr>
        <p:spPr/>
        <p:txBody>
          <a:bodyPr>
            <a:normAutofit fontScale="55000" lnSpcReduction="20000"/>
          </a:bodyPr>
          <a:lstStyle/>
          <a:p>
            <a:r>
              <a:rPr lang="en-US" dirty="0">
                <a:solidFill>
                  <a:srgbClr val="3F115C"/>
                </a:solidFill>
              </a:rPr>
              <a:t>PUT https://</a:t>
            </a:r>
            <a:r>
              <a:rPr lang="en-US" dirty="0" err="1">
                <a:solidFill>
                  <a:srgbClr val="3F115C"/>
                </a:solidFill>
              </a:rPr>
              <a:t>graph.microsoft.com</a:t>
            </a:r>
            <a:r>
              <a:rPr lang="en-US" dirty="0">
                <a:solidFill>
                  <a:srgbClr val="3F115C"/>
                </a:solidFill>
              </a:rPr>
              <a:t>/v1.0/groups/{ID}/team</a:t>
            </a:r>
          </a:p>
          <a:p>
            <a:r>
              <a:rPr lang="en-US" dirty="0">
                <a:solidFill>
                  <a:srgbClr val="3F115C"/>
                </a:solidFill>
              </a:rPr>
              <a:t>Content-type: application/json</a:t>
            </a:r>
          </a:p>
          <a:p>
            <a:r>
              <a:rPr lang="en-US" dirty="0">
                <a:solidFill>
                  <a:srgbClr val="3F115C"/>
                </a:solidFill>
              </a:rPr>
              <a:t>{</a:t>
            </a:r>
          </a:p>
          <a:p>
            <a:r>
              <a:rPr lang="en-US" dirty="0">
                <a:solidFill>
                  <a:srgbClr val="3F115C"/>
                </a:solidFill>
              </a:rPr>
              <a:t>  "</a:t>
            </a:r>
            <a:r>
              <a:rPr lang="en-US" dirty="0" err="1">
                <a:solidFill>
                  <a:srgbClr val="3F115C"/>
                </a:solidFill>
              </a:rPr>
              <a:t>memberSettings</a:t>
            </a:r>
            <a:r>
              <a:rPr lang="en-US" dirty="0">
                <a:solidFill>
                  <a:srgbClr val="3F115C"/>
                </a:solidFill>
              </a:rPr>
              <a:t>": {</a:t>
            </a:r>
          </a:p>
          <a:p>
            <a:r>
              <a:rPr lang="en-US" dirty="0">
                <a:solidFill>
                  <a:srgbClr val="3F115C"/>
                </a:solidFill>
              </a:rPr>
              <a:t>    "</a:t>
            </a:r>
            <a:r>
              <a:rPr lang="en-US" dirty="0" err="1">
                <a:solidFill>
                  <a:srgbClr val="3F115C"/>
                </a:solidFill>
              </a:rPr>
              <a:t>allowCreateUpdateChannels</a:t>
            </a:r>
            <a:r>
              <a:rPr lang="en-US" dirty="0">
                <a:solidFill>
                  <a:srgbClr val="3F115C"/>
                </a:solidFill>
              </a:rPr>
              <a:t>": true</a:t>
            </a:r>
          </a:p>
          <a:p>
            <a:r>
              <a:rPr lang="en-US" dirty="0">
                <a:solidFill>
                  <a:srgbClr val="3F115C"/>
                </a:solidFill>
              </a:rPr>
              <a:t>  },</a:t>
            </a:r>
          </a:p>
          <a:p>
            <a:r>
              <a:rPr lang="en-US" dirty="0">
                <a:solidFill>
                  <a:srgbClr val="3F115C"/>
                </a:solidFill>
              </a:rPr>
              <a:t>  "</a:t>
            </a:r>
            <a:r>
              <a:rPr lang="en-US" dirty="0" err="1">
                <a:solidFill>
                  <a:srgbClr val="3F115C"/>
                </a:solidFill>
              </a:rPr>
              <a:t>messagingSettings</a:t>
            </a:r>
            <a:r>
              <a:rPr lang="en-US" dirty="0">
                <a:solidFill>
                  <a:srgbClr val="3F115C"/>
                </a:solidFill>
              </a:rPr>
              <a:t>": {</a:t>
            </a:r>
          </a:p>
          <a:p>
            <a:r>
              <a:rPr lang="en-US" dirty="0">
                <a:solidFill>
                  <a:srgbClr val="3F115C"/>
                </a:solidFill>
              </a:rPr>
              <a:t>    "</a:t>
            </a:r>
            <a:r>
              <a:rPr lang="en-US" dirty="0" err="1">
                <a:solidFill>
                  <a:srgbClr val="3F115C"/>
                </a:solidFill>
              </a:rPr>
              <a:t>allowUserEditMessages</a:t>
            </a:r>
            <a:r>
              <a:rPr lang="en-US" dirty="0">
                <a:solidFill>
                  <a:srgbClr val="3F115C"/>
                </a:solidFill>
              </a:rPr>
              <a:t>": true,</a:t>
            </a:r>
          </a:p>
          <a:p>
            <a:r>
              <a:rPr lang="en-US" dirty="0">
                <a:solidFill>
                  <a:srgbClr val="3F115C"/>
                </a:solidFill>
              </a:rPr>
              <a:t>    "</a:t>
            </a:r>
            <a:r>
              <a:rPr lang="en-US" dirty="0" err="1">
                <a:solidFill>
                  <a:srgbClr val="3F115C"/>
                </a:solidFill>
              </a:rPr>
              <a:t>allowUserDeleteMessages</a:t>
            </a:r>
            <a:r>
              <a:rPr lang="en-US" dirty="0">
                <a:solidFill>
                  <a:srgbClr val="3F115C"/>
                </a:solidFill>
              </a:rPr>
              <a:t>": true</a:t>
            </a:r>
          </a:p>
          <a:p>
            <a:r>
              <a:rPr lang="en-US" dirty="0">
                <a:solidFill>
                  <a:srgbClr val="3F115C"/>
                </a:solidFill>
              </a:rPr>
              <a:t>  },</a:t>
            </a:r>
          </a:p>
          <a:p>
            <a:r>
              <a:rPr lang="en-US" dirty="0">
                <a:solidFill>
                  <a:srgbClr val="3F115C"/>
                </a:solidFill>
              </a:rPr>
              <a:t>  "</a:t>
            </a:r>
            <a:r>
              <a:rPr lang="en-US" dirty="0" err="1">
                <a:solidFill>
                  <a:srgbClr val="3F115C"/>
                </a:solidFill>
              </a:rPr>
              <a:t>funSettings</a:t>
            </a:r>
            <a:r>
              <a:rPr lang="en-US" dirty="0">
                <a:solidFill>
                  <a:srgbClr val="3F115C"/>
                </a:solidFill>
              </a:rPr>
              <a:t>": {</a:t>
            </a:r>
          </a:p>
          <a:p>
            <a:r>
              <a:rPr lang="en-US" dirty="0">
                <a:solidFill>
                  <a:srgbClr val="3F115C"/>
                </a:solidFill>
              </a:rPr>
              <a:t>    "</a:t>
            </a:r>
            <a:r>
              <a:rPr lang="en-US" dirty="0" err="1">
                <a:solidFill>
                  <a:srgbClr val="3F115C"/>
                </a:solidFill>
              </a:rPr>
              <a:t>allowGiphy</a:t>
            </a:r>
            <a:r>
              <a:rPr lang="en-US" dirty="0">
                <a:solidFill>
                  <a:srgbClr val="3F115C"/>
                </a:solidFill>
              </a:rPr>
              <a:t>": true,</a:t>
            </a:r>
          </a:p>
          <a:p>
            <a:r>
              <a:rPr lang="en-US" dirty="0">
                <a:solidFill>
                  <a:srgbClr val="3F115C"/>
                </a:solidFill>
              </a:rPr>
              <a:t>    "</a:t>
            </a:r>
            <a:r>
              <a:rPr lang="en-US" dirty="0" err="1">
                <a:solidFill>
                  <a:srgbClr val="3F115C"/>
                </a:solidFill>
              </a:rPr>
              <a:t>giphyContentRating</a:t>
            </a:r>
            <a:r>
              <a:rPr lang="en-US" dirty="0">
                <a:solidFill>
                  <a:srgbClr val="3F115C"/>
                </a:solidFill>
              </a:rPr>
              <a:t>": "strict"</a:t>
            </a:r>
          </a:p>
          <a:p>
            <a:r>
              <a:rPr lang="en-US" dirty="0">
                <a:solidFill>
                  <a:srgbClr val="3F115C"/>
                </a:solidFill>
              </a:rPr>
              <a:t>  }</a:t>
            </a:r>
          </a:p>
          <a:p>
            <a:r>
              <a:rPr lang="en-US" dirty="0">
                <a:solidFill>
                  <a:srgbClr val="3F115C"/>
                </a:solidFill>
              </a:rPr>
              <a:t>}</a:t>
            </a:r>
          </a:p>
        </p:txBody>
      </p:sp>
    </p:spTree>
    <p:extLst>
      <p:ext uri="{BB962C8B-B14F-4D97-AF65-F5344CB8AC3E}">
        <p14:creationId xmlns:p14="http://schemas.microsoft.com/office/powerpoint/2010/main" val="2206640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EA92-1B8C-0847-8AE9-31E0F74CC493}"/>
              </a:ext>
            </a:extLst>
          </p:cNvPr>
          <p:cNvSpPr>
            <a:spLocks noGrp="1"/>
          </p:cNvSpPr>
          <p:nvPr>
            <p:ph type="title"/>
          </p:nvPr>
        </p:nvSpPr>
        <p:spPr/>
        <p:txBody>
          <a:bodyPr/>
          <a:lstStyle/>
          <a:p>
            <a:r>
              <a:rPr lang="en-US"/>
              <a:t>Create a Microsoft Teams team from an Office 365 group: .NET SDK</a:t>
            </a:r>
          </a:p>
        </p:txBody>
      </p:sp>
      <p:sp>
        <p:nvSpPr>
          <p:cNvPr id="3" name="Text Placeholder 2">
            <a:extLst>
              <a:ext uri="{FF2B5EF4-FFF2-40B4-BE49-F238E27FC236}">
                <a16:creationId xmlns:a16="http://schemas.microsoft.com/office/drawing/2014/main" id="{3408AB20-FCEA-7C47-8472-421AD0E12655}"/>
              </a:ext>
            </a:extLst>
          </p:cNvPr>
          <p:cNvSpPr>
            <a:spLocks noGrp="1"/>
          </p:cNvSpPr>
          <p:nvPr>
            <p:ph idx="1"/>
          </p:nvPr>
        </p:nvSpPr>
        <p:spPr/>
        <p:txBody>
          <a:bodyPr>
            <a:normAutofit fontScale="70000" lnSpcReduction="20000"/>
          </a:bodyPr>
          <a:lstStyle/>
          <a:p>
            <a:r>
              <a:rPr lang="en-US" dirty="0">
                <a:solidFill>
                  <a:srgbClr val="3F115C"/>
                </a:solidFill>
              </a:rPr>
              <a:t>var team = new </a:t>
            </a:r>
            <a:r>
              <a:rPr lang="en-US" dirty="0" err="1">
                <a:solidFill>
                  <a:srgbClr val="3F115C"/>
                </a:solidFill>
              </a:rPr>
              <a:t>Microsoft.Graph.Team</a:t>
            </a:r>
            <a:endParaRPr lang="en-US" dirty="0">
              <a:solidFill>
                <a:srgbClr val="3F115C"/>
              </a:solidFill>
            </a:endParaRPr>
          </a:p>
          <a:p>
            <a:r>
              <a:rPr lang="en-US" dirty="0">
                <a:solidFill>
                  <a:srgbClr val="3F115C"/>
                </a:solidFill>
              </a:rPr>
              <a:t>{</a:t>
            </a:r>
          </a:p>
          <a:p>
            <a:r>
              <a:rPr lang="en-US" dirty="0">
                <a:solidFill>
                  <a:srgbClr val="3F115C"/>
                </a:solidFill>
              </a:rPr>
              <a:t>  </a:t>
            </a:r>
            <a:r>
              <a:rPr lang="en-US" dirty="0" err="1">
                <a:solidFill>
                  <a:srgbClr val="3F115C"/>
                </a:solidFill>
              </a:rPr>
              <a:t>MemberSettings</a:t>
            </a:r>
            <a:r>
              <a:rPr lang="en-US" dirty="0">
                <a:solidFill>
                  <a:srgbClr val="3F115C"/>
                </a:solidFill>
              </a:rPr>
              <a:t> = new </a:t>
            </a:r>
            <a:r>
              <a:rPr lang="en-US" dirty="0" err="1">
                <a:solidFill>
                  <a:srgbClr val="3F115C"/>
                </a:solidFill>
              </a:rPr>
              <a:t>TeamMemberSettings</a:t>
            </a:r>
            <a:r>
              <a:rPr lang="en-US" dirty="0">
                <a:solidFill>
                  <a:srgbClr val="3F115C"/>
                </a:solidFill>
              </a:rPr>
              <a:t> {</a:t>
            </a:r>
          </a:p>
          <a:p>
            <a:r>
              <a:rPr lang="en-US" dirty="0">
                <a:solidFill>
                  <a:srgbClr val="3F115C"/>
                </a:solidFill>
              </a:rPr>
              <a:t>    </a:t>
            </a:r>
            <a:r>
              <a:rPr lang="en-US" dirty="0" err="1">
                <a:solidFill>
                  <a:srgbClr val="3F115C"/>
                </a:solidFill>
              </a:rPr>
              <a:t>AllowCreateUpdateChannels</a:t>
            </a:r>
            <a:r>
              <a:rPr lang="en-US" dirty="0">
                <a:solidFill>
                  <a:srgbClr val="3F115C"/>
                </a:solidFill>
              </a:rPr>
              <a:t> = true</a:t>
            </a:r>
          </a:p>
          <a:p>
            <a:r>
              <a:rPr lang="en-US" dirty="0">
                <a:solidFill>
                  <a:srgbClr val="3F115C"/>
                </a:solidFill>
              </a:rPr>
              <a:t>  },</a:t>
            </a:r>
          </a:p>
          <a:p>
            <a:r>
              <a:rPr lang="en-US" dirty="0">
                <a:solidFill>
                  <a:srgbClr val="3F115C"/>
                </a:solidFill>
              </a:rPr>
              <a:t>  </a:t>
            </a:r>
            <a:r>
              <a:rPr lang="en-US" dirty="0" err="1">
                <a:solidFill>
                  <a:srgbClr val="3F115C"/>
                </a:solidFill>
              </a:rPr>
              <a:t>MessagingSettings</a:t>
            </a:r>
            <a:r>
              <a:rPr lang="en-US" dirty="0">
                <a:solidFill>
                  <a:srgbClr val="3F115C"/>
                </a:solidFill>
              </a:rPr>
              <a:t> = new </a:t>
            </a:r>
            <a:r>
              <a:rPr lang="en-US" dirty="0" err="1">
                <a:solidFill>
                  <a:srgbClr val="3F115C"/>
                </a:solidFill>
              </a:rPr>
              <a:t>TeamMessagingSettings</a:t>
            </a:r>
            <a:r>
              <a:rPr lang="en-US" dirty="0">
                <a:solidFill>
                  <a:srgbClr val="3F115C"/>
                </a:solidFill>
              </a:rPr>
              <a:t> {</a:t>
            </a:r>
          </a:p>
          <a:p>
            <a:r>
              <a:rPr lang="en-US" dirty="0">
                <a:solidFill>
                  <a:srgbClr val="3F115C"/>
                </a:solidFill>
              </a:rPr>
              <a:t>    </a:t>
            </a:r>
            <a:r>
              <a:rPr lang="en-US" dirty="0" err="1">
                <a:solidFill>
                  <a:srgbClr val="3F115C"/>
                </a:solidFill>
              </a:rPr>
              <a:t>AllowUserEditMessages</a:t>
            </a:r>
            <a:r>
              <a:rPr lang="en-US" dirty="0">
                <a:solidFill>
                  <a:srgbClr val="3F115C"/>
                </a:solidFill>
              </a:rPr>
              <a:t> = true,</a:t>
            </a:r>
          </a:p>
          <a:p>
            <a:r>
              <a:rPr lang="en-US" dirty="0">
                <a:solidFill>
                  <a:srgbClr val="3F115C"/>
                </a:solidFill>
              </a:rPr>
              <a:t>    </a:t>
            </a:r>
            <a:r>
              <a:rPr lang="en-US" dirty="0" err="1">
                <a:solidFill>
                  <a:srgbClr val="3F115C"/>
                </a:solidFill>
              </a:rPr>
              <a:t>AllowUserDeleteMessages</a:t>
            </a:r>
            <a:r>
              <a:rPr lang="en-US" dirty="0">
                <a:solidFill>
                  <a:srgbClr val="3F115C"/>
                </a:solidFill>
              </a:rPr>
              <a:t> = true</a:t>
            </a:r>
          </a:p>
          <a:p>
            <a:r>
              <a:rPr lang="en-US" dirty="0">
                <a:solidFill>
                  <a:srgbClr val="3F115C"/>
                </a:solidFill>
              </a:rPr>
              <a:t>  }</a:t>
            </a:r>
          </a:p>
          <a:p>
            <a:r>
              <a:rPr lang="en-US" dirty="0">
                <a:solidFill>
                  <a:srgbClr val="3F115C"/>
                </a:solidFill>
              </a:rPr>
              <a:t>};</a:t>
            </a:r>
          </a:p>
          <a:p>
            <a:endParaRPr lang="en-US" dirty="0">
              <a:solidFill>
                <a:srgbClr val="3F115C"/>
              </a:solidFill>
            </a:endParaRPr>
          </a:p>
          <a:p>
            <a:r>
              <a:rPr lang="en-US" dirty="0">
                <a:solidFill>
                  <a:srgbClr val="3F115C"/>
                </a:solidFill>
              </a:rPr>
              <a:t>var </a:t>
            </a:r>
            <a:r>
              <a:rPr lang="en-US" dirty="0" err="1">
                <a:solidFill>
                  <a:srgbClr val="3F115C"/>
                </a:solidFill>
              </a:rPr>
              <a:t>requestTeamifiedGroup</a:t>
            </a:r>
            <a:r>
              <a:rPr lang="en-US" dirty="0">
                <a:solidFill>
                  <a:srgbClr val="3F115C"/>
                </a:solidFill>
              </a:rPr>
              <a:t> = </a:t>
            </a:r>
            <a:r>
              <a:rPr lang="en-US" dirty="0" err="1">
                <a:solidFill>
                  <a:srgbClr val="3F115C"/>
                </a:solidFill>
              </a:rPr>
              <a:t>client.Groups</a:t>
            </a:r>
            <a:r>
              <a:rPr lang="en-US" dirty="0">
                <a:solidFill>
                  <a:srgbClr val="3F115C"/>
                </a:solidFill>
              </a:rPr>
              <a:t>[</a:t>
            </a:r>
            <a:r>
              <a:rPr lang="en-US" dirty="0" err="1">
                <a:solidFill>
                  <a:srgbClr val="3F115C"/>
                </a:solidFill>
              </a:rPr>
              <a:t>groupId</a:t>
            </a:r>
            <a:r>
              <a:rPr lang="en-US" dirty="0">
                <a:solidFill>
                  <a:srgbClr val="3F115C"/>
                </a:solidFill>
              </a:rPr>
              <a:t>].</a:t>
            </a:r>
            <a:r>
              <a:rPr lang="en-US" dirty="0" err="1">
                <a:solidFill>
                  <a:srgbClr val="3F115C"/>
                </a:solidFill>
              </a:rPr>
              <a:t>Team.Request</a:t>
            </a:r>
            <a:r>
              <a:rPr lang="en-US" dirty="0">
                <a:solidFill>
                  <a:srgbClr val="3F115C"/>
                </a:solidFill>
              </a:rPr>
              <a:t>();</a:t>
            </a:r>
          </a:p>
          <a:p>
            <a:r>
              <a:rPr lang="en-US" dirty="0">
                <a:solidFill>
                  <a:srgbClr val="3F115C"/>
                </a:solidFill>
              </a:rPr>
              <a:t>return await </a:t>
            </a:r>
            <a:r>
              <a:rPr lang="en-US" dirty="0" err="1">
                <a:solidFill>
                  <a:srgbClr val="3F115C"/>
                </a:solidFill>
              </a:rPr>
              <a:t>requestTeamifiedGroup.PutAsync</a:t>
            </a:r>
            <a:r>
              <a:rPr lang="en-US" dirty="0">
                <a:solidFill>
                  <a:srgbClr val="3F115C"/>
                </a:solidFill>
              </a:rPr>
              <a:t>(team);</a:t>
            </a:r>
          </a:p>
        </p:txBody>
      </p:sp>
    </p:spTree>
    <p:extLst>
      <p:ext uri="{BB962C8B-B14F-4D97-AF65-F5344CB8AC3E}">
        <p14:creationId xmlns:p14="http://schemas.microsoft.com/office/powerpoint/2010/main" val="2701424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a:t>Demo</a:t>
            </a:r>
          </a:p>
        </p:txBody>
      </p:sp>
      <p:sp>
        <p:nvSpPr>
          <p:cNvPr id="6" name="Text Placeholder 5">
            <a:extLst>
              <a:ext uri="{FF2B5EF4-FFF2-40B4-BE49-F238E27FC236}">
                <a16:creationId xmlns:a16="http://schemas.microsoft.com/office/drawing/2014/main" id="{1D83C04C-7725-EC46-B138-0A26B1CD19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177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32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838200" y="365125"/>
            <a:ext cx="10515600" cy="1325563"/>
          </a:xfrm>
        </p:spPr>
        <p:txBody>
          <a:bodyPr>
            <a:normAutofit fontScale="90000"/>
          </a:bodyPr>
          <a:lstStyle/>
          <a:p>
            <a:r>
              <a:rPr lang="en-US" dirty="0"/>
              <a:t>Microsoft Graph</a:t>
            </a:r>
            <a:br>
              <a:rPr lang="en-US" dirty="0"/>
            </a:br>
            <a:r>
              <a:rPr lang="en-US" dirty="0"/>
              <a:t>Gateway to your data in the Microsoft-cloud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dirty="0">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Teams</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Planner</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OneNote</a:t>
            </a:r>
            <a:endParaRPr lang="en-US" sz="1765" dirty="0">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dirty="0">
                <a:solidFill>
                  <a:srgbClr val="1A1A1A"/>
                </a:solidFill>
                <a:latin typeface="Segoe UI"/>
                <a:cs typeface="Segoe UI" pitchFamily="34" charset="0"/>
              </a:rPr>
              <a:t>Azure AD</a:t>
            </a:r>
          </a:p>
          <a:p>
            <a:pPr defTabSz="914102" fontAlgn="base">
              <a:spcBef>
                <a:spcPct val="0"/>
              </a:spcBef>
              <a:spcAft>
                <a:spcPct val="0"/>
              </a:spcAft>
              <a:defRPr/>
            </a:pPr>
            <a:r>
              <a:rPr lang="en-US" sz="1568" b="1" dirty="0">
                <a:solidFill>
                  <a:srgbClr val="1A1A1A"/>
                </a:solidFill>
                <a:latin typeface="Segoe UI"/>
                <a:cs typeface="Segoe UI" pitchFamily="34" charset="0"/>
              </a:rPr>
              <a:t>Intune</a:t>
            </a:r>
          </a:p>
          <a:p>
            <a:pPr defTabSz="914102" fontAlgn="base">
              <a:spcBef>
                <a:spcPct val="0"/>
              </a:spcBef>
              <a:spcAft>
                <a:spcPct val="0"/>
              </a:spcAft>
              <a:defRPr/>
            </a:pPr>
            <a:r>
              <a:rPr lang="en-US" sz="1568" b="1" dirty="0">
                <a:solidFill>
                  <a:srgbClr val="1A1A1A"/>
                </a:solidFill>
                <a:latin typeface="Segoe UI"/>
                <a:cs typeface="Segoe UI" pitchFamily="34" charset="0"/>
              </a:rPr>
              <a:t>Identity Manager</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dirty="0">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Mail, Calendar,  </a:t>
            </a:r>
          </a:p>
          <a:p>
            <a:pPr defTabSz="914102" fontAlgn="base">
              <a:spcBef>
                <a:spcPts val="576"/>
              </a:spcBef>
              <a:spcAft>
                <a:spcPct val="0"/>
              </a:spcAft>
              <a:defRPr/>
            </a:pPr>
            <a:r>
              <a:rPr lang="en-US" sz="1372" dirty="0">
                <a:solidFill>
                  <a:srgbClr val="1A1A1A"/>
                </a:solidFill>
                <a:latin typeface="Segoe UI"/>
                <a:cs typeface="Segoe UI" pitchFamily="34" charset="0"/>
              </a:rPr>
              <a:t>Contacts and Tasks</a:t>
            </a:r>
          </a:p>
          <a:p>
            <a:pPr defTabSz="914102" fontAlgn="base">
              <a:spcBef>
                <a:spcPts val="576"/>
              </a:spcBef>
              <a:spcAft>
                <a:spcPct val="0"/>
              </a:spcAft>
              <a:defRPr/>
            </a:pPr>
            <a:r>
              <a:rPr lang="en-US" sz="1372" dirty="0">
                <a:solidFill>
                  <a:srgbClr val="1A1A1A"/>
                </a:solidFill>
                <a:latin typeface="Segoe UI"/>
                <a:cs typeface="Segoe UI" pitchFamily="34" charset="0"/>
              </a:rPr>
              <a:t>Sites and Lists</a:t>
            </a:r>
          </a:p>
          <a:p>
            <a:pPr defTabSz="914102" fontAlgn="base">
              <a:spcBef>
                <a:spcPts val="576"/>
              </a:spcBef>
              <a:spcAft>
                <a:spcPct val="0"/>
              </a:spcAft>
              <a:defRPr/>
            </a:pPr>
            <a:r>
              <a:rPr lang="en-US" sz="1372" dirty="0">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Channels, Messages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Tasks and Plans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Spreadsheets</a:t>
            </a:r>
          </a:p>
          <a:p>
            <a:pPr defTabSz="914102" fontAlgn="base">
              <a:spcBef>
                <a:spcPts val="576"/>
              </a:spcBef>
              <a:spcAft>
                <a:spcPct val="0"/>
              </a:spcAft>
              <a:defRPr/>
            </a:pPr>
            <a:r>
              <a:rPr lang="en-US" sz="1372" dirty="0">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Identity Management</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Access Control</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Synchronization</a:t>
            </a:r>
          </a:p>
          <a:p>
            <a:pPr defTabSz="914102" fontAlgn="base">
              <a:spcBef>
                <a:spcPts val="576"/>
              </a:spcBef>
              <a:spcAft>
                <a:spcPct val="0"/>
              </a:spcAft>
              <a:defRPr/>
            </a:pPr>
            <a:r>
              <a:rPr lang="en-US" sz="1372" dirty="0">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Administrative Units</a:t>
            </a:r>
          </a:p>
          <a:p>
            <a:pPr defTabSz="914102" fontAlgn="base">
              <a:spcBef>
                <a:spcPts val="576"/>
              </a:spcBef>
              <a:spcAft>
                <a:spcPct val="0"/>
              </a:spcAft>
              <a:defRPr/>
            </a:pPr>
            <a:r>
              <a:rPr lang="en-US" sz="1372" dirty="0">
                <a:solidFill>
                  <a:srgbClr val="1A1A1A"/>
                </a:solidFill>
                <a:latin typeface="Segoe UI"/>
                <a:cs typeface="Segoe UI" pitchFamily="34" charset="0"/>
              </a:rPr>
              <a:t>Applications and Devices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Analytics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879664"/>
          </a:xfrm>
          <a:prstGeom prst="rect">
            <a:avLst/>
          </a:prstGeom>
        </p:spPr>
        <p:txBody>
          <a:bodyPr wrap="square">
            <a:spAutoFit/>
          </a:bodyPr>
          <a:lstStyle/>
          <a:p>
            <a:pPr defTabSz="914102" fontAlgn="base">
              <a:spcBef>
                <a:spcPts val="576"/>
              </a:spcBef>
              <a:spcAft>
                <a:spcPct val="0"/>
              </a:spcAft>
              <a:defRPr/>
            </a:pPr>
            <a:r>
              <a:rPr lang="en-US" sz="1372">
                <a:solidFill>
                  <a:srgbClr val="1A1A1A"/>
                </a:solidFill>
                <a:latin typeface="Segoe UI"/>
                <a:cs typeface="Segoe UI" pitchFamily="34" charset="0"/>
              </a:rPr>
              <a:t>Alerts</a:t>
            </a:r>
          </a:p>
          <a:p>
            <a:pPr defTabSz="914102" fontAlgn="base">
              <a:spcBef>
                <a:spcPts val="576"/>
              </a:spcBef>
              <a:spcAft>
                <a:spcPct val="0"/>
              </a:spcAft>
              <a:defRPr/>
            </a:pPr>
            <a:r>
              <a:rPr lang="en-US" sz="1372">
                <a:solidFill>
                  <a:srgbClr val="1A1A1A"/>
                </a:solidFill>
                <a:latin typeface="Segoe UI"/>
                <a:cs typeface="Segoe UI" pitchFamily="34" charset="0"/>
              </a:rPr>
              <a:t>Policies</a:t>
            </a:r>
          </a:p>
          <a:p>
            <a:pPr defTabSz="914102" fontAlgn="base">
              <a:spcBef>
                <a:spcPts val="5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305807"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547860"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622145"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8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Microsoft Graph, gateway to </a:t>
            </a:r>
            <a:br>
              <a:rPr lang="en-US" dirty="0"/>
            </a:br>
            <a:r>
              <a:rPr lang="en-US" dirty="0"/>
              <a:t>Microsoft 365</a:t>
            </a:r>
          </a:p>
        </p:txBody>
      </p:sp>
      <p:sp>
        <p:nvSpPr>
          <p:cNvPr id="3" name="Text Placeholder 2"/>
          <p:cNvSpPr>
            <a:spLocks noGrp="1"/>
          </p:cNvSpPr>
          <p:nvPr>
            <p:ph idx="1"/>
          </p:nvPr>
        </p:nvSpPr>
        <p:spPr>
          <a:xfrm>
            <a:off x="838200" y="1825625"/>
            <a:ext cx="10515600" cy="4205243"/>
          </a:xfrm>
        </p:spPr>
        <p:txBody>
          <a:bodyPr/>
          <a:lstStyle/>
          <a:p>
            <a:r>
              <a:rPr lang="en-US" dirty="0"/>
              <a:t>Single resource that proxies multiple Microsoft services</a:t>
            </a:r>
          </a:p>
          <a:p>
            <a:endParaRPr lang="en-US" dirty="0"/>
          </a:p>
          <a:p>
            <a:r>
              <a:rPr lang="en-US" dirty="0"/>
              <a:t>Simplifies token acquisition and management</a:t>
            </a:r>
          </a:p>
          <a:p>
            <a:endParaRPr lang="en-US" dirty="0"/>
          </a:p>
          <a:p>
            <a:r>
              <a:rPr lang="en-US" dirty="0"/>
              <a:t>Eliminates the need to traditional discovery </a:t>
            </a:r>
            <a:r>
              <a:rPr lang="en-US" dirty="0">
                <a:latin typeface="Segoe UI Symbol" panose="020B0502040204020203" pitchFamily="34" charset="0"/>
                <a:ea typeface="Segoe UI Symbol" panose="020B0502040204020203" pitchFamily="34" charset="0"/>
              </a:rPr>
              <a:t>(</a:t>
            </a:r>
            <a:r>
              <a:rPr lang="en-US" dirty="0"/>
              <a:t>using “me” and “</a:t>
            </a:r>
            <a:r>
              <a:rPr lang="en-US" dirty="0" err="1"/>
              <a:t>myorganization</a:t>
            </a:r>
            <a:r>
              <a:rPr lang="en-US" dirty="0"/>
              <a:t>”</a:t>
            </a:r>
            <a:r>
              <a:rPr lang="en-US" dirty="0">
                <a:latin typeface="Segoe UI Symbol" panose="020B0502040204020203" pitchFamily="34" charset="0"/>
                <a:ea typeface="Segoe UI Symbol" panose="020B0502040204020203" pitchFamily="34" charset="0"/>
              </a:rPr>
              <a:t>)</a:t>
            </a:r>
          </a:p>
          <a:p>
            <a:endParaRPr lang="en-US" dirty="0"/>
          </a:p>
          <a:p>
            <a:r>
              <a:rPr lang="en-US" dirty="0"/>
              <a:t>Allows for easy traversal of objects and relationships</a:t>
            </a:r>
          </a:p>
        </p:txBody>
      </p:sp>
    </p:spTree>
    <p:extLst>
      <p:ext uri="{BB962C8B-B14F-4D97-AF65-F5344CB8AC3E}">
        <p14:creationId xmlns:p14="http://schemas.microsoft.com/office/powerpoint/2010/main" val="27041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a:xfrm>
            <a:off x="838200" y="365125"/>
            <a:ext cx="10515600" cy="1325563"/>
          </a:xfrm>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idx="1"/>
          </p:nvPr>
        </p:nvSpPr>
        <p:spPr>
          <a:xfrm>
            <a:off x="838200" y="1825625"/>
            <a:ext cx="10515600" cy="4205243"/>
          </a:xfrm>
        </p:spPr>
        <p:txBody>
          <a:bodyPr>
            <a:normAutofit fontScale="92500" lnSpcReduction="20000"/>
          </a:bodyPr>
          <a:lstStyle/>
          <a:p>
            <a:r>
              <a:rPr lang="en-US" dirty="0"/>
              <a:t>Direct REST API</a:t>
            </a:r>
          </a:p>
          <a:p>
            <a:r>
              <a:rPr lang="en-US" dirty="0"/>
              <a:t>Any platform</a:t>
            </a:r>
          </a:p>
          <a:p>
            <a:r>
              <a:rPr lang="en-US" dirty="0"/>
              <a:t>Any language</a:t>
            </a:r>
          </a:p>
          <a:p>
            <a:r>
              <a:rPr lang="en-US" dirty="0"/>
              <a:t>Any framework</a:t>
            </a:r>
          </a:p>
          <a:p>
            <a:endParaRPr lang="en-US" dirty="0"/>
          </a:p>
          <a:p>
            <a:r>
              <a:rPr lang="en-US" dirty="0"/>
              <a:t>Native SDKs</a:t>
            </a:r>
          </a:p>
          <a:p>
            <a:r>
              <a:rPr lang="en-US" dirty="0"/>
              <a:t>Utilize framework &amp; platform specific implementations</a:t>
            </a:r>
          </a:p>
          <a:p>
            <a:r>
              <a:rPr lang="en-US" dirty="0"/>
              <a:t>Abstracts the details of constructing &amp; processing REST requests over HTTP</a:t>
            </a:r>
          </a:p>
          <a:p>
            <a:r>
              <a:rPr lang="en-US" dirty="0"/>
              <a:t>.NET, iOS, Android, </a:t>
            </a:r>
            <a:r>
              <a:rPr lang="en-US" dirty="0" err="1"/>
              <a:t>PhP</a:t>
            </a:r>
            <a:r>
              <a:rPr lang="en-US" dirty="0"/>
              <a:t>, Ruby, JavaScript, etc.</a:t>
            </a:r>
          </a:p>
        </p:txBody>
      </p:sp>
    </p:spTree>
    <p:extLst>
      <p:ext uri="{BB962C8B-B14F-4D97-AF65-F5344CB8AC3E}">
        <p14:creationId xmlns:p14="http://schemas.microsoft.com/office/powerpoint/2010/main" val="344212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39769-41C5-D04A-B092-D1E8EF759EA3}"/>
              </a:ext>
            </a:extLst>
          </p:cNvPr>
          <p:cNvSpPr>
            <a:spLocks noGrp="1"/>
          </p:cNvSpPr>
          <p:nvPr>
            <p:ph type="title"/>
          </p:nvPr>
        </p:nvSpPr>
        <p:spPr>
          <a:xfrm>
            <a:off x="838200" y="365125"/>
            <a:ext cx="10515600" cy="1325563"/>
          </a:xfrm>
        </p:spPr>
        <p:txBody>
          <a:bodyPr/>
          <a:lstStyle/>
          <a:p>
            <a:r>
              <a:rPr lang="en-US" dirty="0"/>
              <a:t>Authentication Options</a:t>
            </a:r>
          </a:p>
        </p:txBody>
      </p:sp>
      <p:sp>
        <p:nvSpPr>
          <p:cNvPr id="5" name="Text Placeholder 4">
            <a:extLst>
              <a:ext uri="{FF2B5EF4-FFF2-40B4-BE49-F238E27FC236}">
                <a16:creationId xmlns:a16="http://schemas.microsoft.com/office/drawing/2014/main" id="{71C1175B-6513-2B44-9ECA-061B0E0F5783}"/>
              </a:ext>
            </a:extLst>
          </p:cNvPr>
          <p:cNvSpPr>
            <a:spLocks noGrp="1"/>
          </p:cNvSpPr>
          <p:nvPr>
            <p:ph idx="1"/>
          </p:nvPr>
        </p:nvSpPr>
        <p:spPr>
          <a:xfrm>
            <a:off x="838200" y="1825625"/>
            <a:ext cx="10515600" cy="4205243"/>
          </a:xfrm>
        </p:spPr>
        <p:txBody>
          <a:bodyPr/>
          <a:lstStyle/>
          <a:p>
            <a:r>
              <a:rPr lang="en-US" dirty="0"/>
              <a:t>Azure AD only</a:t>
            </a:r>
          </a:p>
          <a:p>
            <a:endParaRPr lang="en-US" dirty="0"/>
          </a:p>
          <a:p>
            <a:r>
              <a:rPr lang="en-US" dirty="0"/>
              <a:t>Separate auth flow supports Azure AD accounts only</a:t>
            </a:r>
          </a:p>
          <a:p>
            <a:endParaRPr lang="en-US" dirty="0"/>
          </a:p>
          <a:p>
            <a:r>
              <a:rPr lang="en-US" dirty="0"/>
              <a:t>Azure AD and Microsoft Accounts</a:t>
            </a:r>
          </a:p>
          <a:p>
            <a:endParaRPr lang="en-US" dirty="0"/>
          </a:p>
          <a:p>
            <a:r>
              <a:rPr lang="en-US" dirty="0"/>
              <a:t>Converged auth flow supports Azure AD accounts and Microsoft accounts </a:t>
            </a:r>
            <a:r>
              <a:rPr lang="en-US" dirty="0">
                <a:latin typeface="Segoe UI Symbol" panose="020B0502040204020203" pitchFamily="34" charset="0"/>
                <a:ea typeface="Segoe UI Symbol" panose="020B0502040204020203" pitchFamily="34" charset="0"/>
              </a:rPr>
              <a:t>(</a:t>
            </a:r>
            <a:r>
              <a:rPr lang="en-US" dirty="0" err="1"/>
              <a:t>LiveID</a:t>
            </a:r>
            <a:r>
              <a:rPr lang="en-US" dirty="0"/>
              <a:t> - </a:t>
            </a:r>
            <a:r>
              <a:rPr lang="en-US" dirty="0" err="1"/>
              <a:t>hotmail.com</a:t>
            </a:r>
            <a:r>
              <a:rPr lang="en-US" dirty="0"/>
              <a:t>, etc.</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46753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n-US"/>
              <a:t>Microsoft Account + Azure AD</a:t>
            </a:r>
            <a:endParaRPr lang="en-US" dirty="0"/>
          </a:p>
        </p:txBody>
      </p:sp>
      <p:sp>
        <p:nvSpPr>
          <p:cNvPr id="5" name="Text Placeholder 4"/>
          <p:cNvSpPr>
            <a:spLocks noGrp="1"/>
          </p:cNvSpPr>
          <p:nvPr>
            <p:ph idx="1"/>
          </p:nvPr>
        </p:nvSpPr>
        <p:spPr>
          <a:xfrm>
            <a:off x="838200" y="1825625"/>
            <a:ext cx="10515600" cy="4205243"/>
          </a:xfrm>
        </p:spPr>
        <p:txBody>
          <a:bodyPr>
            <a:normAutofit/>
          </a:bodyPr>
          <a:lstStyle/>
          <a:p>
            <a:r>
              <a:rPr lang="en-US" dirty="0"/>
              <a:t>Many apps want to sign users in from both Microsoft account and Azure AD</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endParaRPr lang="en-US" dirty="0"/>
          </a:p>
          <a:p>
            <a:r>
              <a:rPr lang="en-US" dirty="0"/>
              <a:t>Works with Microsoft Graph </a:t>
            </a:r>
          </a:p>
          <a:p>
            <a:pPr lvl="1"/>
            <a:r>
              <a:rPr lang="en-US" dirty="0"/>
              <a:t>Single API endpoint, business and consumer data</a:t>
            </a:r>
          </a:p>
        </p:txBody>
      </p:sp>
    </p:spTree>
    <p:extLst>
      <p:ext uri="{BB962C8B-B14F-4D97-AF65-F5344CB8AC3E}">
        <p14:creationId xmlns:p14="http://schemas.microsoft.com/office/powerpoint/2010/main" val="169113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dirty="0"/>
              <a:t>Working with groups using </a:t>
            </a:r>
            <a:br>
              <a:rPr lang="en-US" dirty="0"/>
            </a:br>
            <a:r>
              <a:rPr lang="en-US" dirty="0"/>
              <a:t>Microsoft Graph</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77500" lnSpcReduction="20000"/>
          </a:bodyPr>
          <a:lstStyle/>
          <a:p>
            <a:r>
              <a:rPr lang="en-US" dirty="0"/>
              <a:t>Groups are collections of users and other principals that share access to resources</a:t>
            </a:r>
          </a:p>
          <a:p>
            <a:endParaRPr lang="en-US" dirty="0"/>
          </a:p>
          <a:p>
            <a:r>
              <a:rPr lang="en-US" dirty="0"/>
              <a:t>Microsoft Graph provides access to the following types of groups:</a:t>
            </a:r>
          </a:p>
          <a:p>
            <a:endParaRPr lang="en-US" dirty="0"/>
          </a:p>
          <a:p>
            <a:r>
              <a:rPr lang="en-US" dirty="0"/>
              <a:t>Office 365 groups</a:t>
            </a:r>
          </a:p>
          <a:p>
            <a:pPr lvl="1"/>
            <a:r>
              <a:rPr lang="en-US" dirty="0"/>
              <a:t>Used for collaboration on a project or team</a:t>
            </a:r>
          </a:p>
          <a:p>
            <a:pPr lvl="1"/>
            <a:r>
              <a:rPr lang="en-US" dirty="0"/>
              <a:t>Share resources (conversations, files, notebooks, team sites, device management, </a:t>
            </a:r>
            <a:r>
              <a:rPr lang="en-US" dirty="0" err="1"/>
              <a:t>etc</a:t>
            </a:r>
            <a:r>
              <a:rPr lang="en-US" dirty="0"/>
              <a:t>)</a:t>
            </a:r>
          </a:p>
          <a:p>
            <a:pPr lvl="1"/>
            <a:r>
              <a:rPr lang="en-US" dirty="0"/>
              <a:t>Also known as “Unified” groups</a:t>
            </a:r>
          </a:p>
          <a:p>
            <a:endParaRPr lang="en-US" dirty="0"/>
          </a:p>
          <a:p>
            <a:r>
              <a:rPr lang="en-US" dirty="0"/>
              <a:t>Security groups</a:t>
            </a:r>
          </a:p>
          <a:p>
            <a:pPr lvl="1"/>
            <a:r>
              <a:rPr lang="en-US" dirty="0"/>
              <a:t>Used to control access to resources</a:t>
            </a:r>
          </a:p>
          <a:p>
            <a:pPr lvl="1"/>
            <a:r>
              <a:rPr lang="en-US" dirty="0"/>
              <a:t>Can contain Office 365 groups and other security groups</a:t>
            </a:r>
          </a:p>
        </p:txBody>
      </p:sp>
    </p:spTree>
    <p:extLst>
      <p:ext uri="{BB962C8B-B14F-4D97-AF65-F5344CB8AC3E}">
        <p14:creationId xmlns:p14="http://schemas.microsoft.com/office/powerpoint/2010/main" val="36444480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base &lt;do not use&gt;">
  <a:themeElements>
    <a:clrScheme name="Custom 2">
      <a:dk1>
        <a:srgbClr val="000000"/>
      </a:dk1>
      <a:lt1>
        <a:srgbClr val="FFFFFF"/>
      </a:lt1>
      <a:dk2>
        <a:srgbClr val="44546A"/>
      </a:dk2>
      <a:lt2>
        <a:srgbClr val="E7E6E6"/>
      </a:lt2>
      <a:accent1>
        <a:srgbClr val="42145F"/>
      </a:accent1>
      <a:accent2>
        <a:srgbClr val="ED7D31"/>
      </a:accent2>
      <a:accent3>
        <a:srgbClr val="A5A5A5"/>
      </a:accent3>
      <a:accent4>
        <a:srgbClr val="FFC000"/>
      </a:accent4>
      <a:accent5>
        <a:srgbClr val="E09A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8" id="{84FF339F-D232-2F44-8C7B-C94448D81D29}" vid="{BD1FF7D6-F3CB-D848-B4FB-74EA38B2B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1b79488-63fd-46f4-b1bf-09cb63d208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9820594E7B0041BAC4DECBBC892FF9" ma:contentTypeVersion="8" ma:contentTypeDescription="Create a new document." ma:contentTypeScope="" ma:versionID="a4814d1cc1d58eee3ea03778ca413c81">
  <xsd:schema xmlns:xsd="http://www.w3.org/2001/XMLSchema" xmlns:xs="http://www.w3.org/2001/XMLSchema" xmlns:p="http://schemas.microsoft.com/office/2006/metadata/properties" xmlns:ns2="61b79488-63fd-46f4-b1bf-09cb63d2085e" targetNamespace="http://schemas.microsoft.com/office/2006/metadata/properties" ma:root="true" ma:fieldsID="40fb5444c5ccb72d5b900b723022c04a" ns2:_="">
    <xsd:import namespace="61b79488-63fd-46f4-b1bf-09cb63d20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79488-63fd-46f4-b1bf-09cb63d20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E9BD92-A245-451A-82D6-41724A6593BA}">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61b79488-63fd-46f4-b1bf-09cb63d2085e"/>
  </ds:schemaRefs>
</ds:datastoreItem>
</file>

<file path=customXml/itemProps2.xml><?xml version="1.0" encoding="utf-8"?>
<ds:datastoreItem xmlns:ds="http://schemas.openxmlformats.org/officeDocument/2006/customXml" ds:itemID="{535C360C-FC5A-43F7-BF1D-FA69DEF5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79488-63fd-46f4-b1bf-09cb63d20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75BE8C-CB08-400E-A21F-2497FF16C77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base &lt;do not use&gt;</Template>
  <TotalTime>10</TotalTime>
  <Words>5356</Words>
  <Application>Microsoft Office PowerPoint</Application>
  <PresentationFormat>Widescreen</PresentationFormat>
  <Paragraphs>520</Paragraphs>
  <Slides>33</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Segoe UI</vt:lpstr>
      <vt:lpstr>Segoe UI Light</vt:lpstr>
      <vt:lpstr>Segoe UI Semibold</vt:lpstr>
      <vt:lpstr>Segoe UI Symbol</vt:lpstr>
      <vt:lpstr>base &lt;do not use&gt;</vt:lpstr>
      <vt:lpstr>Manage Group Lifecycle with Microsoft Graph​</vt:lpstr>
      <vt:lpstr>PowerPoint Presentation</vt:lpstr>
      <vt:lpstr>Microsoft 365 Platform</vt:lpstr>
      <vt:lpstr>Microsoft Graph Gateway to your data in the Microsoft-cloud  </vt:lpstr>
      <vt:lpstr>Microsoft Graph, gateway to  Microsoft 365</vt:lpstr>
      <vt:lpstr>Accessing the Microsoft Graph</vt:lpstr>
      <vt:lpstr>Authentication Options</vt:lpstr>
      <vt:lpstr>Microsoft Account + Azure AD</vt:lpstr>
      <vt:lpstr>Working with groups using  Microsoft Graph</vt:lpstr>
      <vt:lpstr>Dynamic group membership</vt:lpstr>
      <vt:lpstr>Required permissions for working with groups</vt:lpstr>
      <vt:lpstr>Listing groups within an organization</vt:lpstr>
      <vt:lpstr>Microsoft Graph /groups endpoint details</vt:lpstr>
      <vt:lpstr>Working with specific groups</vt:lpstr>
      <vt:lpstr>Demo</vt:lpstr>
      <vt:lpstr>PowerPoint Presentation</vt:lpstr>
      <vt:lpstr>Getting all groups a user is an owner of</vt:lpstr>
      <vt:lpstr>Use Microsoft Graph .NET SDK casting to determine type</vt:lpstr>
      <vt:lpstr>Getting all groups a user is a member of</vt:lpstr>
      <vt:lpstr>Direct vs. transitive membership</vt:lpstr>
      <vt:lpstr>Demo</vt:lpstr>
      <vt:lpstr>PowerPoint Presentation</vt:lpstr>
      <vt:lpstr>Creating groups with Microsoft Graph</vt:lpstr>
      <vt:lpstr>Create groups with Microsoft Graph: HTTP request</vt:lpstr>
      <vt:lpstr>Create groups with Microsoft Graph: .NET SDK</vt:lpstr>
      <vt:lpstr>Specifying owners and members on groups</vt:lpstr>
      <vt:lpstr>Specifying owners and members on groups</vt:lpstr>
      <vt:lpstr>Deleting groups with Microsoft Graph</vt:lpstr>
      <vt:lpstr>Create a Microsoft Teams team from an Office 365 group</vt:lpstr>
      <vt:lpstr>Create a Microsoft Teams team from an Office 365 group: HTTP request</vt:lpstr>
      <vt:lpstr>Create a Microsoft Teams team from an Office 365 group: .NET SDK</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 Group Lifecycle with Microsoft Graph​</dc:title>
  <dc:creator>Andrew Connell</dc:creator>
  <cp:lastModifiedBy>Rob Windsor</cp:lastModifiedBy>
  <cp:revision>2</cp:revision>
  <dcterms:created xsi:type="dcterms:W3CDTF">2021-05-26T20:44:45Z</dcterms:created>
  <dcterms:modified xsi:type="dcterms:W3CDTF">2021-08-28T14:58:35Z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0x010100F09820594E7B0041BAC4DECBBC892FF9</vt:lpwstr>
  </property>
</Properties>
</file>