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1719" r:id="rId5"/>
    <p:sldId id="263" r:id="rId6"/>
    <p:sldId id="1732" r:id="rId7"/>
    <p:sldId id="1733" r:id="rId8"/>
    <p:sldId id="1734" r:id="rId9"/>
    <p:sldId id="1735" r:id="rId10"/>
    <p:sldId id="1736" r:id="rId11"/>
    <p:sldId id="1737" r:id="rId12"/>
    <p:sldId id="1701" r:id="rId13"/>
    <p:sldId id="1702" r:id="rId14"/>
    <p:sldId id="1703" r:id="rId15"/>
    <p:sldId id="1704" r:id="rId16"/>
    <p:sldId id="1705" r:id="rId17"/>
    <p:sldId id="1706" r:id="rId18"/>
    <p:sldId id="265" r:id="rId19"/>
    <p:sldId id="1720" r:id="rId20"/>
    <p:sldId id="1721" r:id="rId21"/>
    <p:sldId id="1722" r:id="rId22"/>
    <p:sldId id="1723" r:id="rId23"/>
    <p:sldId id="1724" r:id="rId24"/>
    <p:sldId id="1725" r:id="rId25"/>
    <p:sldId id="1726" r:id="rId26"/>
    <p:sldId id="1727" r:id="rId27"/>
    <p:sldId id="1728" r:id="rId28"/>
    <p:sldId id="1711" r:id="rId29"/>
    <p:sldId id="1710" r:id="rId30"/>
    <p:sldId id="1712" r:id="rId31"/>
    <p:sldId id="1729" r:id="rId32"/>
    <p:sldId id="1707" r:id="rId33"/>
    <p:sldId id="1708" r:id="rId34"/>
    <p:sldId id="1709" r:id="rId35"/>
    <p:sldId id="1730" r:id="rId36"/>
    <p:sldId id="173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9"/>
          </p14:sldIdLst>
        </p14:section>
        <p14:section name="01" id="{EBFCD171-43E9-C842-AD60-2D730C53BFE6}">
          <p14:sldIdLst>
            <p14:sldId id="263"/>
            <p14:sldId id="1732"/>
            <p14:sldId id="1733"/>
            <p14:sldId id="1734"/>
            <p14:sldId id="1735"/>
            <p14:sldId id="1736"/>
            <p14:sldId id="1737"/>
            <p14:sldId id="1701"/>
            <p14:sldId id="1702"/>
            <p14:sldId id="1703"/>
            <p14:sldId id="1704"/>
            <p14:sldId id="1705"/>
            <p14:sldId id="1706"/>
            <p14:sldId id="265"/>
          </p14:sldIdLst>
        </p14:section>
        <p14:section name="02" id="{10946CC9-B48C-3247-920F-780FE9EECF87}">
          <p14:sldIdLst>
            <p14:sldId id="1720"/>
            <p14:sldId id="1721"/>
            <p14:sldId id="1722"/>
            <p14:sldId id="1723"/>
            <p14:sldId id="1724"/>
            <p14:sldId id="1725"/>
          </p14:sldIdLst>
        </p14:section>
        <p14:section name="03" id="{79FD0EA7-A3BC-3341-9BC3-6AD24313324A}">
          <p14:sldIdLst>
            <p14:sldId id="1726"/>
            <p14:sldId id="1727"/>
            <p14:sldId id="1728"/>
            <p14:sldId id="1711"/>
            <p14:sldId id="1710"/>
            <p14:sldId id="1712"/>
            <p14:sldId id="1729"/>
            <p14:sldId id="1707"/>
            <p14:sldId id="1708"/>
            <p14:sldId id="1709"/>
            <p14:sldId id="1730"/>
          </p14:sldIdLst>
        </p14:section>
        <p14:section name="outro" id="{6198F652-4601-3843-84BB-C726B55262B1}">
          <p14:sldIdLst>
            <p14:sldId id="17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619"/>
    <p:restoredTop sz="96327"/>
  </p:normalViewPr>
  <p:slideViewPr>
    <p:cSldViewPr snapToGrid="0" snapToObjects="1">
      <p:cViewPr varScale="1">
        <p:scale>
          <a:sx n="148" d="100"/>
          <a:sy n="148" d="100"/>
        </p:scale>
        <p:origin x="192" y="13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5/26/21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5/26/21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656665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specific permission required will depend on the operation you want to perform. For example, if you're creating, editing or deleting a group, one of the *write* permissions is required.</a:t>
            </a:r>
          </a:p>
          <a:p>
            <a:endParaRPr lang="en-US"/>
          </a:p>
          <a:p>
            <a:r>
              <a:rPr lang="en-US"/>
              <a:t>Granting any of the group related-operations to an app requires administrator consent.</a:t>
            </a:r>
          </a:p>
          <a:p>
            <a:endParaRPr lang="en-US"/>
          </a:p>
          <a:p>
            <a:pPr marL="171450" indent="-171450">
              <a:buFont typeface="Arial" panose="020B0604020202020204" pitchFamily="34" charset="0"/>
              <a:buChar char="•"/>
            </a:pPr>
            <a:r>
              <a:rPr lang="en-US" err="1"/>
              <a:t>Group.Read.All</a:t>
            </a:r>
            <a:endParaRPr lang="en-US"/>
          </a:p>
          <a:p>
            <a:pPr marL="171450" indent="-171450">
              <a:buFont typeface="Arial" panose="020B0604020202020204" pitchFamily="34" charset="0"/>
              <a:buChar char="•"/>
            </a:pPr>
            <a:r>
              <a:rPr lang="en-US" err="1"/>
              <a:t>Directory.Read.All</a:t>
            </a:r>
            <a:endParaRPr lang="en-US"/>
          </a:p>
          <a:p>
            <a:pPr marL="171450" indent="-171450">
              <a:buFont typeface="Arial" panose="020B0604020202020204" pitchFamily="34" charset="0"/>
              <a:buChar char="•"/>
            </a:pPr>
            <a:r>
              <a:rPr lang="en-US" err="1"/>
              <a:t>Group.ReadWrite.All</a:t>
            </a:r>
            <a:endParaRPr lang="en-US"/>
          </a:p>
          <a:p>
            <a:pPr marL="171450" indent="-171450">
              <a:buFont typeface="Arial" panose="020B0604020202020204" pitchFamily="34" charset="0"/>
              <a:buChar char="•"/>
            </a:pPr>
            <a:r>
              <a:rPr lang="en-US" err="1"/>
              <a:t>Directory.ReadWrite.All</a:t>
            </a:r>
            <a:endParaRPr lang="en-US"/>
          </a:p>
          <a:p>
            <a:pPr marL="171450" indent="-171450">
              <a:buFont typeface="Arial" panose="020B0604020202020204" pitchFamily="34" charset="0"/>
              <a:buChar char="•"/>
            </a:pPr>
            <a:r>
              <a:rPr lang="en-US" err="1"/>
              <a:t>Directory.AccessAsUser.All</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8836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Graph can be used to get a list of all groups within an organization. This list includes all Office 365 groups and security groups.</a:t>
            </a:r>
          </a:p>
          <a:p>
            <a:endParaRPr lang="en-US"/>
          </a:p>
          <a:p>
            <a:r>
              <a:rPr lang="en-US"/>
              <a:t>To request a list of all groups, submit an HTTP GET request to the `/groups` endpoint.</a:t>
            </a:r>
          </a:p>
          <a:p>
            <a:endParaRPr lang="en-US"/>
          </a:p>
          <a:p>
            <a:r>
              <a:rPr lang="en-US"/>
              <a:t>The list of groups returned by the `/groups` endpoint include a subset of all the properties available on a group if the query parameter `$select` isn't specified. If you want to control the specific properties returned in the request, include a `$select` query parameter with a comma-delimited list of all the properties you want returned.</a:t>
            </a:r>
          </a:p>
          <a:p>
            <a:endParaRPr lang="en-US"/>
          </a:p>
          <a:p>
            <a:r>
              <a:rPr lang="en-US"/>
              <a:t>If you want a list of a specific type of group, such as all the Office 365 groups (also known as unified groups), use the `$filter` query parameter on the `</a:t>
            </a:r>
            <a:r>
              <a:rPr lang="en-US" err="1"/>
              <a:t>grouupTypes</a:t>
            </a:r>
            <a:r>
              <a:rPr lang="en-US"/>
              <a:t>` property.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3959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a specific group, include the ID of the group in the HTTP request to the `/groups` endpoint:</a:t>
            </a:r>
          </a:p>
          <a:p>
            <a:endParaRPr lang="en-US"/>
          </a:p>
          <a:p>
            <a:r>
              <a:rPr lang="en-US"/>
              <a:t>Get the owners of a specific group</a:t>
            </a:r>
          </a:p>
          <a:p>
            <a:endParaRPr lang="en-US"/>
          </a:p>
          <a:p>
            <a:r>
              <a:rPr lang="en-US"/>
              <a:t>Non-admin users can be assigned as an owner of a group that grants them permission to modify the group.</a:t>
            </a:r>
          </a:p>
          <a:p>
            <a:endParaRPr lang="en-US"/>
          </a:p>
          <a:p>
            <a:r>
              <a:rPr lang="en-US"/>
              <a:t>To get a list of the groups owners, access the `owners` property on a group.</a:t>
            </a:r>
          </a:p>
          <a:p>
            <a:endParaRPr lang="en-US"/>
          </a:p>
          <a:p>
            <a:r>
              <a:rPr lang="en-US"/>
              <a:t>Get the members of a specific group</a:t>
            </a:r>
          </a:p>
          <a:p>
            <a:endParaRPr lang="en-US"/>
          </a:p>
          <a:p>
            <a:r>
              <a:rPr lang="en-US"/>
              <a:t>To get a list of the users who have been added as members to a group, access the `members` property on a group.</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8058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656665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previous units in this module demonstrated how you can get a list of groups or a specific group using Microsoft Graph. You also learned how you can obtain information about the users involved with a group, both as owners and as members. This operation is done from the group's point of view.</a:t>
            </a:r>
          </a:p>
          <a:p>
            <a:endParaRPr lang="en-US"/>
          </a:p>
          <a:p>
            <a:r>
              <a:rPr lang="en-US"/>
              <a:t>Now let's examine how we can get groups from a user's point of view.</a:t>
            </a:r>
          </a:p>
          <a:p>
            <a:endParaRPr lang="en-US"/>
          </a:p>
          <a:p>
            <a:r>
              <a:rPr lang="en-US"/>
              <a:t>Microsoft Graph can be used to obtain a list of all groups a user is an owner of. This is done by requesting all directory objects the user owns. A directory object is a base type for many other entity types, including Office 365 groups and security groups.</a:t>
            </a:r>
          </a:p>
          <a:p>
            <a:endParaRPr lang="en-US"/>
          </a:p>
          <a:p>
            <a:r>
              <a:rPr lang="en-US"/>
              <a:t>Use the `</a:t>
            </a:r>
            <a:r>
              <a:rPr lang="en-US" err="1"/>
              <a:t>ownedObjects</a:t>
            </a:r>
            <a:r>
              <a:rPr lang="en-US"/>
              <a:t>` property on a user resource to get a list of all the directory objects the user is an owner of.</a:t>
            </a:r>
          </a:p>
          <a:p>
            <a:endParaRPr lang="en-US"/>
          </a:p>
          <a:p>
            <a:r>
              <a:rPr lang="en-US"/>
              <a:t>You can examine the properties of a directory object to determine what type of a group it is.</a:t>
            </a:r>
          </a:p>
          <a:p>
            <a:endParaRPr lang="en-US"/>
          </a:p>
          <a:p>
            <a:r>
              <a:rPr lang="en-US"/>
              <a:t>For example, an Office 365 group is indicated by the property `</a:t>
            </a:r>
            <a:r>
              <a:rPr lang="en-US" err="1"/>
              <a:t>groupTypes</a:t>
            </a:r>
            <a:r>
              <a:rPr lang="en-US"/>
              <a:t>:["Unified"]` on the directory object, while a security group is indicated by the `</a:t>
            </a:r>
            <a:r>
              <a:rPr lang="en-US" err="1"/>
              <a:t>securityEnabled:true</a:t>
            </a:r>
            <a:r>
              <a:rPr lang="en-US"/>
              <a:t>` property.</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84415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56566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14593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Unlike the previous example, the `</a:t>
            </a:r>
            <a:r>
              <a:rPr lang="en-US" err="1"/>
              <a:t>memberOf</a:t>
            </a:r>
            <a:r>
              <a:rPr lang="en-US"/>
              <a:t>` property returns a collection of directory objects that the user is a *direct* member of. These are groups that the user has been explicitly added to.</a:t>
            </a:r>
          </a:p>
          <a:p>
            <a:endParaRPr lang="en-US"/>
          </a:p>
          <a:p>
            <a:r>
              <a:rPr lang="en-US"/>
              <a:t>Microsoft Graph can also return the list of directory objects a user is a *transitive* member of. These are the groups that user hasn't been directly added to, but is a member of through a nested security group. This can happen if the user is in a security group that's been added to another group or is a member of a group through dynamic membership (*covered in a previous unit*).</a:t>
            </a:r>
          </a:p>
          <a:p>
            <a:endParaRPr lang="en-US"/>
          </a:p>
          <a:p>
            <a:r>
              <a:rPr lang="en-US"/>
              <a:t>To perform a transitive membership check, use the `</a:t>
            </a:r>
            <a:r>
              <a:rPr lang="en-US" err="1"/>
              <a:t>getMemberGroups</a:t>
            </a:r>
            <a:r>
              <a:rPr lang="en-US"/>
              <a:t>` method on the Microsoft Graph API or the `</a:t>
            </a:r>
            <a:r>
              <a:rPr lang="en-US" err="1"/>
              <a:t>GetMemberGroups</a:t>
            </a:r>
            <a:r>
              <a:rPr lang="en-US"/>
              <a:t>()` method on the Microsoft Graph .NET SDK.</a:t>
            </a:r>
          </a:p>
          <a:p>
            <a:endParaRPr lang="en-US"/>
          </a:p>
          <a:p>
            <a:r>
              <a:rPr lang="en-US"/>
              <a:t>Office 365 groups cannot contain groups, so membership in an Office 365 group is always direct.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9538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5502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5/26/21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656665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creating or updating a group, the HTTP request body contains the group object to create or update. This is typically submitted as a JSON object in string form. This object must contain the required properties for a group, but you can optionally specify any other writable property when creating and updating groups.</a:t>
            </a:r>
          </a:p>
          <a:p>
            <a:endParaRPr lang="en-US"/>
          </a:p>
          <a:p>
            <a:r>
              <a:rPr lang="en-US"/>
              <a:t>To create a group, submit a request to the `/groups` endpoint as an HTTP POST with the request header **Content-Type** set to **application/json**. The body of the request should include the JSON representation of the group in string format with the following minimal properties:</a:t>
            </a:r>
          </a:p>
          <a:p>
            <a:endParaRPr lang="en-US"/>
          </a:p>
          <a:p>
            <a:pPr marL="171450" indent="-171450">
              <a:buFont typeface="Arial" panose="020B0604020202020204" pitchFamily="34" charset="0"/>
              <a:buChar char="•"/>
            </a:pPr>
            <a:r>
              <a:rPr lang="en-US" err="1"/>
              <a:t>displayName</a:t>
            </a:r>
            <a:r>
              <a:rPr lang="en-US"/>
              <a:t> (string)</a:t>
            </a:r>
          </a:p>
          <a:p>
            <a:pPr marL="171450" indent="-171450">
              <a:buFont typeface="Arial" panose="020B0604020202020204" pitchFamily="34" charset="0"/>
              <a:buChar char="•"/>
            </a:pPr>
            <a:r>
              <a:rPr lang="en-US" err="1"/>
              <a:t>mailEnabled</a:t>
            </a:r>
            <a:r>
              <a:rPr lang="en-US"/>
              <a:t> (</a:t>
            </a:r>
            <a:r>
              <a:rPr lang="en-US" err="1"/>
              <a:t>boolean</a:t>
            </a:r>
            <a:r>
              <a:rPr lang="en-US"/>
              <a:t>)</a:t>
            </a:r>
          </a:p>
          <a:p>
            <a:pPr marL="171450" indent="-171450">
              <a:buFont typeface="Arial" panose="020B0604020202020204" pitchFamily="34" charset="0"/>
              <a:buChar char="•"/>
            </a:pPr>
            <a:r>
              <a:rPr lang="en-US" err="1"/>
              <a:t>mailNickname</a:t>
            </a:r>
            <a:r>
              <a:rPr lang="en-US"/>
              <a:t> (string)</a:t>
            </a:r>
          </a:p>
          <a:p>
            <a:pPr marL="171450" indent="-171450">
              <a:buFont typeface="Arial" panose="020B0604020202020204" pitchFamily="34" charset="0"/>
              <a:buChar char="•"/>
            </a:pPr>
            <a:r>
              <a:rPr lang="en-US" err="1"/>
              <a:t>securityEnabled</a:t>
            </a:r>
            <a:r>
              <a:rPr lang="en-US"/>
              <a:t> (</a:t>
            </a:r>
            <a:r>
              <a:rPr lang="en-US" err="1"/>
              <a:t>boolean</a:t>
            </a:r>
            <a:r>
              <a:rPr lang="en-US"/>
              <a:t>)</a:t>
            </a:r>
          </a:p>
          <a:p>
            <a:endParaRPr lang="en-US"/>
          </a:p>
          <a:p>
            <a:r>
              <a:rPr lang="en-US"/>
              <a:t>To create an Office 365 group, set the `</a:t>
            </a:r>
            <a:r>
              <a:rPr lang="en-US" err="1"/>
              <a:t>groupTypes</a:t>
            </a:r>
            <a:r>
              <a:rPr lang="en-US"/>
              <a:t>` collection to `Unified`.</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95380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389165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31377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configure the owners and members of a group at creation time, use the `</a:t>
            </a:r>
            <a:r>
              <a:rPr lang="en-US" err="1"/>
              <a:t>additionalData</a:t>
            </a:r>
            <a:r>
              <a:rPr lang="en-US"/>
              <a:t>` property. This property is a **Dictionary** type that accepts a string as the key and an array of string references to specific user endpoints.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91992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delete a group, submit an HTTP DELETE request to the group endpoint.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4768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use Microsoft Graph to create a new Microsoft Teams team under an existing group, provided the group has at least one owner.</a:t>
            </a:r>
          </a:p>
          <a:p>
            <a:endParaRPr lang="en-US"/>
          </a:p>
          <a:p>
            <a:r>
              <a:rPr lang="en-US"/>
              <a:t>To create a new team under a group, submit an HTTP PUT request to the `/team` property on the group endpoint and optionally include a JSON object in string format in the body of the request that contains the Microsoft Teams team properties.</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18260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4:46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4:46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a:t>At its </a:t>
            </a:r>
            <a:r>
              <a:rPr lang="en-US" dirty="0"/>
              <a:t>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4:46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4:46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5/26/21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Graph enables developers to work with groups in Microsoft 365. Groups are collections of users and other principals that share access to resources in Microsoft services or your app. Using the Microsoft Graph, developers can view and manage groups within Microsoft 365.</a:t>
            </a:r>
          </a:p>
          <a:p>
            <a:endParaRPr lang="en-US"/>
          </a:p>
          <a:p>
            <a:r>
              <a:rPr lang="en-US"/>
              <a:t>The **group** resource within Microsoft Graph represents multiple things as there are different types of groups. The types of groups accessible from Microsoft Graph include:</a:t>
            </a:r>
          </a:p>
          <a:p>
            <a:endParaRPr lang="en-US"/>
          </a:p>
          <a:p>
            <a:pPr marL="171450" indent="-171450">
              <a:buFont typeface="Arial" panose="020B0604020202020204" pitchFamily="34" charset="0"/>
              <a:buChar char="•"/>
            </a:pPr>
            <a:r>
              <a:rPr lang="en-US"/>
              <a:t>Office 365 groups</a:t>
            </a:r>
          </a:p>
          <a:p>
            <a:pPr marL="171450" indent="-171450">
              <a:buFont typeface="Arial" panose="020B0604020202020204" pitchFamily="34" charset="0"/>
              <a:buChar char="•"/>
            </a:pPr>
            <a:r>
              <a:rPr lang="en-US"/>
              <a:t>Security groups</a:t>
            </a:r>
          </a:p>
          <a:p>
            <a:endParaRPr lang="en-US"/>
          </a:p>
          <a:p>
            <a:r>
              <a:rPr lang="en-US" b="1"/>
              <a:t>Office 365 groups</a:t>
            </a:r>
          </a:p>
          <a:p>
            <a:endParaRPr lang="en-US"/>
          </a:p>
          <a:p>
            <a:r>
              <a:rPr lang="en-US"/>
              <a:t>Office 365 groups enable people to collaborate on a project or a team. The members within a group share resources, such as Outlook conversations and a calendar, SharePoint files, a OneNote notebook, a SharePoint team site, Planner plans, and Intune device management.</a:t>
            </a:r>
          </a:p>
          <a:p>
            <a:endParaRPr lang="en-US"/>
          </a:p>
          <a:p>
            <a:r>
              <a:rPr lang="en-US"/>
              <a:t>Within Microsoft Graph, these groups are referred to as *unified* groups.</a:t>
            </a:r>
          </a:p>
          <a:p>
            <a:endParaRPr lang="en-US"/>
          </a:p>
          <a:p>
            <a:r>
              <a:rPr lang="en-US" b="1"/>
              <a:t>Security groups</a:t>
            </a:r>
          </a:p>
          <a:p>
            <a:endParaRPr lang="en-US"/>
          </a:p>
          <a:p>
            <a:r>
              <a:rPr lang="en-US"/>
              <a:t>Unlike Office 365 groups, security groups are used to control access to resources. Apps can check if a user is a member of a security group to determine if they can access specific resources within the app.</a:t>
            </a:r>
          </a:p>
          <a:p>
            <a:endParaRPr lang="en-US"/>
          </a:p>
          <a:p>
            <a:r>
              <a:rPr lang="en-US"/>
              <a:t>Another capability of security groups is that while they can contain users like Office 365 groups, security groups can also contain other security groups. This allows admins added flexibility in determining users who can access secured resources.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4415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types of groups can have dynamic membership rules that automatically add or remove members from a group based on the user's properties. This provides additional flexibility in managing group membership in that users don't have to be manually added or removed from a group. Attribute-based rules derived from user properties enable administrators to specify, for example, all users in the marketing department should have access to the group.</a:t>
            </a:r>
          </a:p>
          <a:p>
            <a:endParaRPr lang="en-US"/>
          </a:p>
          <a:p>
            <a:r>
              <a:rPr lang="en-US"/>
              <a:t>Developers can use Microsoft Graph to manage dynamic membership on groups through the group's properties `</a:t>
            </a:r>
            <a:r>
              <a:rPr lang="en-US" err="1"/>
              <a:t>membershipRule</a:t>
            </a:r>
            <a:r>
              <a:rPr lang="en-US"/>
              <a:t>` and `</a:t>
            </a:r>
            <a:r>
              <a:rPr lang="en-US" err="1"/>
              <a:t>membershipRuleProcessingState</a:t>
            </a:r>
            <a:r>
              <a:rPr lang="en-US"/>
              <a:t>`. For example, the following HTTP request uses the Microsoft Graph API to enable a group for dynamic membership and to set the membership criteria:</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5/26/21 4:45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69301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77" r:id="rId15"/>
    <p:sldLayoutId id="2147483673" r:id="rId16"/>
    <p:sldLayoutId id="2147483674" r:id="rId17"/>
    <p:sldLayoutId id="2147483675" r:id="rId18"/>
    <p:sldLayoutId id="2147483676" r:id="rId19"/>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raph.microsoft.com/v1.0/group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raph.microsoft.com/v1.0/groups?$filter=groupTypes/any(c:c+eq+'Unified')"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raph.microsoft.com/v1.0/groups/%7bID%7d"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graph.microsoft.com/v1.0/groups/%7bID%7d/members" TargetMode="External"/><Relationship Id="rId4" Type="http://schemas.openxmlformats.org/officeDocument/2006/relationships/hyperlink" Target="https://graph.microsoft.com/v1.0/groups/%7bID%7d/owner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raph.microsoft.com/v1.0/users/%7bID%7d/ownedObje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raph.microsoft.com/v1.0/users/%7bID%7d/memberO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raph.microsoft.com/v1.0/group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graph.microsoft.com/v1.0/users/%7bID%7d"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raph.microsoft.com/v1.0/groups/%7bgroupID%7d/tea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6B36B-1C30-4D4C-BC81-A7B045C60242}"/>
              </a:ext>
            </a:extLst>
          </p:cNvPr>
          <p:cNvSpPr>
            <a:spLocks noGrp="1"/>
          </p:cNvSpPr>
          <p:nvPr>
            <p:ph type="ctrTitle"/>
          </p:nvPr>
        </p:nvSpPr>
        <p:spPr/>
        <p:txBody>
          <a:bodyPr/>
          <a:lstStyle/>
          <a:p>
            <a:r>
              <a:rPr lang="en-US" dirty="0"/>
              <a:t>Manage Group Lifecycle with Microsoft Graph​</a:t>
            </a:r>
          </a:p>
        </p:txBody>
      </p:sp>
      <p:sp>
        <p:nvSpPr>
          <p:cNvPr id="5" name="Subtitle 4">
            <a:extLst>
              <a:ext uri="{FF2B5EF4-FFF2-40B4-BE49-F238E27FC236}">
                <a16:creationId xmlns:a16="http://schemas.microsoft.com/office/drawing/2014/main" id="{0FB87734-1409-2F4F-9871-DEB01C0576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562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Dynamic group membership</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a:t>Users can belong to a group by being explicitly added to the group, or through dynamic membership</a:t>
            </a:r>
          </a:p>
          <a:p>
            <a:endParaRPr lang="en-US"/>
          </a:p>
          <a:p>
            <a:r>
              <a:rPr lang="en-US"/>
              <a:t>Dynamic membership allows admins to set rules though user’s profiles</a:t>
            </a:r>
          </a:p>
          <a:p>
            <a:pPr lvl="1"/>
            <a:r>
              <a:rPr lang="en-US"/>
              <a:t>For example: all user’s who’s department profile property = “Marketing”</a:t>
            </a:r>
          </a:p>
          <a:p>
            <a:endParaRPr lang="en-US"/>
          </a:p>
          <a:p>
            <a:r>
              <a:rPr lang="en-US"/>
              <a:t>Requires Azure Active Directory Premium P1 license or greater</a:t>
            </a:r>
          </a:p>
        </p:txBody>
      </p:sp>
    </p:spTree>
    <p:extLst>
      <p:ext uri="{BB962C8B-B14F-4D97-AF65-F5344CB8AC3E}">
        <p14:creationId xmlns:p14="http://schemas.microsoft.com/office/powerpoint/2010/main" val="5197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Required permissions for working with groups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dirty="0"/>
              <a:t>All group-related operations require administrator consent</a:t>
            </a:r>
          </a:p>
          <a:p>
            <a:pPr lvl="1"/>
            <a:r>
              <a:rPr lang="en-US" dirty="0"/>
              <a:t>User’s cannot grant consent to the permission</a:t>
            </a:r>
          </a:p>
          <a:p>
            <a:endParaRPr lang="en-US" dirty="0"/>
          </a:p>
          <a:p>
            <a:r>
              <a:rPr lang="en-US" dirty="0"/>
              <a:t>Permissions involved in working with groups:</a:t>
            </a:r>
          </a:p>
          <a:p>
            <a:pPr lvl="1"/>
            <a:r>
              <a:rPr lang="en-US" dirty="0" err="1"/>
              <a:t>Group.Read.All</a:t>
            </a:r>
            <a:endParaRPr lang="en-US" dirty="0"/>
          </a:p>
          <a:p>
            <a:pPr lvl="1"/>
            <a:r>
              <a:rPr lang="en-US" dirty="0" err="1"/>
              <a:t>Directory.Read.All</a:t>
            </a:r>
            <a:endParaRPr lang="en-US" dirty="0"/>
          </a:p>
          <a:p>
            <a:pPr lvl="1"/>
            <a:r>
              <a:rPr lang="en-US" dirty="0" err="1"/>
              <a:t>Group.ReadWrite.All</a:t>
            </a:r>
            <a:endParaRPr lang="en-US" dirty="0"/>
          </a:p>
          <a:p>
            <a:pPr lvl="1"/>
            <a:r>
              <a:rPr lang="en-US" dirty="0" err="1"/>
              <a:t>Directory.ReadWrite.All</a:t>
            </a:r>
            <a:endParaRPr lang="en-US" dirty="0"/>
          </a:p>
          <a:p>
            <a:pPr lvl="1"/>
            <a:r>
              <a:rPr lang="en-US" dirty="0" err="1"/>
              <a:t>Directory.AccessAsUser.All</a:t>
            </a:r>
            <a:endParaRPr lang="en-US" dirty="0"/>
          </a:p>
        </p:txBody>
      </p:sp>
    </p:spTree>
    <p:extLst>
      <p:ext uri="{BB962C8B-B14F-4D97-AF65-F5344CB8AC3E}">
        <p14:creationId xmlns:p14="http://schemas.microsoft.com/office/powerpoint/2010/main" val="68751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Listing groups within an organization</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92500" lnSpcReduction="20000"/>
          </a:bodyPr>
          <a:lstStyle/>
          <a:p>
            <a:r>
              <a:rPr lang="en-US" dirty="0"/>
              <a:t>Use Microsoft Graph to get a list of all groups in an organization</a:t>
            </a:r>
          </a:p>
          <a:p>
            <a:pPr lvl="1"/>
            <a:r>
              <a:rPr lang="en-US" dirty="0">
                <a:hlinkClick r:id="rId3"/>
              </a:rPr>
              <a:t>https://graph.microsoft.com/v1.0/groups</a:t>
            </a:r>
            <a:endParaRPr lang="en-US" dirty="0"/>
          </a:p>
          <a:p>
            <a:endParaRPr lang="en-US" dirty="0"/>
          </a:p>
          <a:p>
            <a:r>
              <a:rPr lang="en-US" dirty="0"/>
              <a:t>Microsoft Graph .NET SDK</a:t>
            </a:r>
          </a:p>
          <a:p>
            <a:endParaRPr lang="en-US" dirty="0"/>
          </a:p>
          <a:p>
            <a:pPr marL="457200" lvl="1" indent="0">
              <a:buNone/>
            </a:pPr>
            <a:r>
              <a:rPr lang="en-US" sz="1900" dirty="0">
                <a:latin typeface="Courier New" panose="02070309020205020404" pitchFamily="49" charset="0"/>
                <a:cs typeface="Courier New" panose="02070309020205020404" pitchFamily="49" charset="0"/>
              </a:rPr>
              <a:t>var client = </a:t>
            </a:r>
            <a:r>
              <a:rPr lang="en-US" sz="1900" dirty="0" err="1">
                <a:latin typeface="Courier New" panose="02070309020205020404" pitchFamily="49" charset="0"/>
                <a:cs typeface="Courier New" panose="02070309020205020404" pitchFamily="49" charset="0"/>
              </a:rPr>
              <a:t>GetAuthenticatedGraphClient</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var </a:t>
            </a:r>
            <a:r>
              <a:rPr lang="en-US" sz="1900" dirty="0" err="1">
                <a:latin typeface="Courier New" panose="02070309020205020404" pitchFamily="49" charset="0"/>
                <a:cs typeface="Courier New" panose="02070309020205020404" pitchFamily="49" charset="0"/>
              </a:rPr>
              <a:t>requestAllGroups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client.Groups.Request</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var </a:t>
            </a:r>
            <a:r>
              <a:rPr lang="en-US" sz="1900" dirty="0" err="1">
                <a:latin typeface="Courier New" panose="02070309020205020404" pitchFamily="49" charset="0"/>
                <a:cs typeface="Courier New" panose="02070309020205020404" pitchFamily="49" charset="0"/>
              </a:rPr>
              <a:t>resultsAllGroups</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requestAllGroups.GetAsync</a:t>
            </a:r>
            <a:r>
              <a:rPr lang="en-US" sz="1900" dirty="0">
                <a:latin typeface="Courier New" panose="02070309020205020404" pitchFamily="49" charset="0"/>
                <a:cs typeface="Courier New" panose="02070309020205020404" pitchFamily="49" charset="0"/>
              </a:rPr>
              <a:t>().Result;</a:t>
            </a:r>
          </a:p>
          <a:p>
            <a:pPr marL="457200" lvl="1" indent="0">
              <a:buNone/>
            </a:pPr>
            <a:r>
              <a:rPr lang="en-US" sz="1900" dirty="0">
                <a:latin typeface="Courier New" panose="02070309020205020404" pitchFamily="49" charset="0"/>
                <a:cs typeface="Courier New" panose="02070309020205020404" pitchFamily="49" charset="0"/>
              </a:rPr>
              <a:t>foreach (var group in </a:t>
            </a:r>
            <a:r>
              <a:rPr lang="en-US" sz="1900" dirty="0" err="1">
                <a:latin typeface="Courier New" panose="02070309020205020404" pitchFamily="49" charset="0"/>
                <a:cs typeface="Courier New" panose="02070309020205020404" pitchFamily="49" charset="0"/>
              </a:rPr>
              <a:t>resultsAllGroups</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Console.WriteLine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group.Id</a:t>
            </a:r>
            <a:r>
              <a:rPr lang="en-US" sz="1900" dirty="0">
                <a:latin typeface="Courier New" panose="02070309020205020404" pitchFamily="49" charset="0"/>
                <a:cs typeface="Courier New" panose="02070309020205020404" pitchFamily="49" charset="0"/>
              </a:rPr>
              <a:t> + ": " </a:t>
            </a:r>
            <a:br>
              <a:rPr lang="en-US" sz="1900" dirty="0">
                <a:latin typeface="Courier New" panose="02070309020205020404" pitchFamily="49" charset="0"/>
                <a:cs typeface="Courier New" panose="02070309020205020404" pitchFamily="49" charset="0"/>
              </a:rPr>
            </a:b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group.DisplayName</a:t>
            </a:r>
            <a:r>
              <a:rPr lang="en-US" sz="1900" dirty="0">
                <a:latin typeface="Courier New" panose="02070309020205020404" pitchFamily="49" charset="0"/>
                <a:cs typeface="Courier New" panose="02070309020205020404" pitchFamily="49" charset="0"/>
              </a:rPr>
              <a:t> </a:t>
            </a:r>
            <a:br>
              <a:rPr lang="en-US" sz="1900" dirty="0">
                <a:latin typeface="Courier New" panose="02070309020205020404" pitchFamily="49" charset="0"/>
                <a:cs typeface="Courier New" panose="02070309020205020404" pitchFamily="49" charset="0"/>
              </a:rPr>
            </a:br>
            <a:r>
              <a:rPr lang="en-US" sz="1900" dirty="0">
                <a:latin typeface="Courier New" panose="02070309020205020404" pitchFamily="49" charset="0"/>
                <a:cs typeface="Courier New" panose="02070309020205020404" pitchFamily="49" charset="0"/>
              </a:rPr>
              <a:t>			   + " &lt;" + </a:t>
            </a:r>
            <a:r>
              <a:rPr lang="en-US" sz="1900" dirty="0" err="1">
                <a:latin typeface="Courier New" panose="02070309020205020404" pitchFamily="49" charset="0"/>
                <a:cs typeface="Courier New" panose="02070309020205020404" pitchFamily="49" charset="0"/>
              </a:rPr>
              <a:t>group.Mail</a:t>
            </a:r>
            <a:r>
              <a:rPr lang="en-US" sz="1900" dirty="0">
                <a:latin typeface="Courier New" panose="02070309020205020404" pitchFamily="49" charset="0"/>
                <a:cs typeface="Courier New" panose="02070309020205020404" pitchFamily="49" charset="0"/>
              </a:rPr>
              <a:t> + "&gt;");</a:t>
            </a:r>
          </a:p>
          <a:p>
            <a:pPr marL="457200" lvl="1" indent="0">
              <a:buNone/>
            </a:pPr>
            <a:r>
              <a:rPr lang="en-US" sz="1900"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156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Microsoft Graph /groups endpoint details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85000" lnSpcReduction="20000"/>
          </a:bodyPr>
          <a:lstStyle/>
          <a:p>
            <a:r>
              <a:rPr lang="en-US" dirty="0"/>
              <a:t>Includes all Office 365 groups &amp; security groups</a:t>
            </a:r>
          </a:p>
          <a:p>
            <a:endParaRPr lang="en-US" dirty="0"/>
          </a:p>
          <a:p>
            <a:r>
              <a:rPr lang="en-US" dirty="0"/>
              <a:t>Includes default properties of a group</a:t>
            </a:r>
          </a:p>
          <a:p>
            <a:endParaRPr lang="en-US" dirty="0"/>
          </a:p>
          <a:p>
            <a:r>
              <a:rPr lang="en-US" dirty="0"/>
              <a:t>Include additional / exclude default properties with the </a:t>
            </a:r>
            <a:br>
              <a:rPr lang="en-US" dirty="0"/>
            </a:br>
            <a:r>
              <a:rPr lang="en-US" dirty="0">
                <a:latin typeface="Courier New" panose="02070309020205020404" pitchFamily="49" charset="0"/>
                <a:cs typeface="Courier New" panose="02070309020205020404" pitchFamily="49" charset="0"/>
              </a:rPr>
              <a:t>$select</a:t>
            </a:r>
            <a:r>
              <a:rPr lang="en-US" dirty="0"/>
              <a:t> query operator</a:t>
            </a:r>
          </a:p>
          <a:p>
            <a:endParaRPr lang="en-US" dirty="0"/>
          </a:p>
          <a:p>
            <a:r>
              <a:rPr lang="en-US" dirty="0"/>
              <a:t>Filter groups in the result set using the </a:t>
            </a:r>
            <a:r>
              <a:rPr lang="en-US" dirty="0">
                <a:latin typeface="Courier New" panose="02070309020205020404" pitchFamily="49" charset="0"/>
                <a:cs typeface="Courier New" panose="02070309020205020404" pitchFamily="49" charset="0"/>
              </a:rPr>
              <a:t>$filter</a:t>
            </a:r>
            <a:r>
              <a:rPr lang="en-US" dirty="0"/>
              <a:t> query operator</a:t>
            </a:r>
          </a:p>
          <a:p>
            <a:endParaRPr lang="en-US" dirty="0"/>
          </a:p>
          <a:p>
            <a:r>
              <a:rPr lang="en-US" dirty="0"/>
              <a:t>Limit result set to just Office 365 groups:</a:t>
            </a:r>
          </a:p>
          <a:p>
            <a:pPr lvl="1"/>
            <a:r>
              <a:rPr lang="en-US" dirty="0">
                <a:hlinkClick r:id="rId2"/>
              </a:rPr>
              <a:t>https://graph.microsoft.com/v1.0/groups?$filter=groupTypes/any(c:c+eq+'Unified’)</a:t>
            </a:r>
            <a:r>
              <a:rPr lang="en-US" dirty="0"/>
              <a:t> </a:t>
            </a:r>
          </a:p>
        </p:txBody>
      </p:sp>
    </p:spTree>
    <p:extLst>
      <p:ext uri="{BB962C8B-B14F-4D97-AF65-F5344CB8AC3E}">
        <p14:creationId xmlns:p14="http://schemas.microsoft.com/office/powerpoint/2010/main" val="351062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BA9B-CEBA-C440-88A5-57B5EF125B01}"/>
              </a:ext>
            </a:extLst>
          </p:cNvPr>
          <p:cNvSpPr>
            <a:spLocks noGrp="1"/>
          </p:cNvSpPr>
          <p:nvPr>
            <p:ph type="title"/>
          </p:nvPr>
        </p:nvSpPr>
        <p:spPr>
          <a:xfrm>
            <a:off x="838200" y="365125"/>
            <a:ext cx="10515600" cy="1325563"/>
          </a:xfrm>
        </p:spPr>
        <p:txBody>
          <a:bodyPr/>
          <a:lstStyle/>
          <a:p>
            <a:r>
              <a:rPr lang="en-US"/>
              <a:t>Working with specific groups</a:t>
            </a:r>
          </a:p>
        </p:txBody>
      </p:sp>
      <p:sp>
        <p:nvSpPr>
          <p:cNvPr id="3" name="Text Placeholder 2">
            <a:extLst>
              <a:ext uri="{FF2B5EF4-FFF2-40B4-BE49-F238E27FC236}">
                <a16:creationId xmlns:a16="http://schemas.microsoft.com/office/drawing/2014/main" id="{1E96D748-D137-BB47-B1E4-03B2A2404E47}"/>
              </a:ext>
            </a:extLst>
          </p:cNvPr>
          <p:cNvSpPr>
            <a:spLocks noGrp="1"/>
          </p:cNvSpPr>
          <p:nvPr>
            <p:ph idx="1"/>
          </p:nvPr>
        </p:nvSpPr>
        <p:spPr>
          <a:xfrm>
            <a:off x="838200" y="1825625"/>
            <a:ext cx="10515600" cy="4205243"/>
          </a:xfrm>
        </p:spPr>
        <p:txBody>
          <a:bodyPr/>
          <a:lstStyle/>
          <a:p>
            <a:r>
              <a:rPr lang="en-US" dirty="0"/>
              <a:t>Get specific group details with its unique endpoint:</a:t>
            </a:r>
          </a:p>
          <a:p>
            <a:pPr lvl="1"/>
            <a:r>
              <a:rPr lang="en-US" dirty="0">
                <a:hlinkClick r:id="rId3"/>
              </a:rPr>
              <a:t>https://graph.microsoft.com/v1.0/groups/{ID}</a:t>
            </a:r>
            <a:r>
              <a:rPr lang="en-US" dirty="0"/>
              <a:t> </a:t>
            </a:r>
          </a:p>
          <a:p>
            <a:endParaRPr lang="en-US" dirty="0"/>
          </a:p>
          <a:p>
            <a:r>
              <a:rPr lang="en-US" dirty="0"/>
              <a:t>Get group owners using the owners collection:</a:t>
            </a:r>
          </a:p>
          <a:p>
            <a:pPr lvl="1"/>
            <a:r>
              <a:rPr lang="en-US" dirty="0">
                <a:hlinkClick r:id="rId4"/>
              </a:rPr>
              <a:t>https://graph.microsoft.com/v1.0/groups/{ID}/owners</a:t>
            </a:r>
            <a:endParaRPr lang="en-US" dirty="0"/>
          </a:p>
          <a:p>
            <a:endParaRPr lang="en-US" dirty="0"/>
          </a:p>
          <a:p>
            <a:r>
              <a:rPr lang="en-US" dirty="0"/>
              <a:t>Get group members using the members collection:</a:t>
            </a:r>
          </a:p>
          <a:p>
            <a:pPr lvl="1"/>
            <a:r>
              <a:rPr lang="en-US" dirty="0">
                <a:hlinkClick r:id="rId5"/>
              </a:rPr>
              <a:t>https://graph.microsoft.com/v1.0/groups/{ID}/members</a:t>
            </a:r>
            <a:r>
              <a:rPr lang="en-US" dirty="0"/>
              <a:t> </a:t>
            </a:r>
          </a:p>
        </p:txBody>
      </p:sp>
    </p:spTree>
    <p:extLst>
      <p:ext uri="{BB962C8B-B14F-4D97-AF65-F5344CB8AC3E}">
        <p14:creationId xmlns:p14="http://schemas.microsoft.com/office/powerpoint/2010/main" val="332909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p>
        </p:txBody>
      </p:sp>
      <p:sp>
        <p:nvSpPr>
          <p:cNvPr id="5" name="Text Placeholder 4">
            <a:extLst>
              <a:ext uri="{FF2B5EF4-FFF2-40B4-BE49-F238E27FC236}">
                <a16:creationId xmlns:a16="http://schemas.microsoft.com/office/drawing/2014/main" id="{9C36C8BC-8579-A44E-9845-5CE55A407F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pPr>
              <a:lnSpc>
                <a:spcPct val="200000"/>
              </a:lnSpc>
            </a:pPr>
            <a:r>
              <a:rPr lang="en-US" dirty="0"/>
              <a:t>Working with users in the organization</a:t>
            </a:r>
          </a:p>
          <a:p>
            <a:pPr>
              <a:lnSpc>
                <a:spcPct val="200000"/>
              </a:lnSpc>
            </a:pPr>
            <a:r>
              <a:rPr lang="en-US" dirty="0"/>
              <a:t>Get all groups a user is an owner of</a:t>
            </a:r>
          </a:p>
          <a:p>
            <a:pPr>
              <a:lnSpc>
                <a:spcPct val="200000"/>
              </a:lnSpc>
            </a:pPr>
            <a:r>
              <a:rPr lang="en-US" dirty="0"/>
              <a:t>Get all groups a user is a member of</a:t>
            </a:r>
          </a:p>
          <a:p>
            <a:pPr>
              <a:lnSpc>
                <a:spcPct val="200000"/>
              </a:lnSpc>
            </a:pPr>
            <a:r>
              <a:rPr lang="en-US" dirty="0"/>
              <a:t>Direct vs. transitive membership</a:t>
            </a:r>
          </a:p>
        </p:txBody>
      </p:sp>
    </p:spTree>
    <p:extLst>
      <p:ext uri="{BB962C8B-B14F-4D97-AF65-F5344CB8AC3E}">
        <p14:creationId xmlns:p14="http://schemas.microsoft.com/office/powerpoint/2010/main" val="153511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Getting all groups a user is an owner of</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0000" lnSpcReduction="20000"/>
          </a:bodyPr>
          <a:lstStyle/>
          <a:p>
            <a:r>
              <a:rPr lang="en-US" dirty="0"/>
              <a:t>Get a list of all groups a user is an owner of:</a:t>
            </a:r>
          </a:p>
          <a:p>
            <a:pPr lvl="1"/>
            <a:r>
              <a:rPr lang="en-US" dirty="0">
                <a:hlinkClick r:id="rId3"/>
              </a:rPr>
              <a:t>https://graph.microsoft.com/v1.0/users/{ID}/ownedObjects</a:t>
            </a:r>
            <a:r>
              <a:rPr lang="en-US" dirty="0"/>
              <a:t> </a:t>
            </a:r>
          </a:p>
          <a:p>
            <a:endParaRPr lang="en-US" dirty="0"/>
          </a:p>
          <a:p>
            <a:r>
              <a:rPr lang="en-US" dirty="0"/>
              <a:t>Returns directory objects - base objects other objects are derived from</a:t>
            </a:r>
          </a:p>
          <a:p>
            <a:pPr lvl="1"/>
            <a:r>
              <a:rPr lang="en-US" dirty="0"/>
              <a:t>Office 365 groups &amp; security groups</a:t>
            </a:r>
          </a:p>
          <a:p>
            <a:endParaRPr lang="en-US" dirty="0"/>
          </a:p>
          <a:p>
            <a:r>
              <a:rPr lang="en-US" dirty="0"/>
              <a:t>Examine the properties of each returned object to determine what is:</a:t>
            </a:r>
          </a:p>
          <a:p>
            <a:pPr lvl="1"/>
            <a:r>
              <a:rPr lang="en-US" dirty="0"/>
              <a:t>Office 365 groups = </a:t>
            </a:r>
            <a:r>
              <a:rPr lang="en-US" dirty="0" err="1">
                <a:latin typeface="Courier New" panose="02070309020205020404" pitchFamily="49" charset="0"/>
                <a:cs typeface="Courier New" panose="02070309020205020404" pitchFamily="49" charset="0"/>
              </a:rPr>
              <a:t>groupTypes</a:t>
            </a:r>
            <a:r>
              <a:rPr lang="en-US" dirty="0">
                <a:latin typeface="Courier New" panose="02070309020205020404" pitchFamily="49" charset="0"/>
                <a:cs typeface="Courier New" panose="02070309020205020404" pitchFamily="49" charset="0"/>
              </a:rPr>
              <a:t>:["Unified"]</a:t>
            </a:r>
          </a:p>
          <a:p>
            <a:r>
              <a:rPr lang="en-US" dirty="0"/>
              <a:t>Security groups = </a:t>
            </a:r>
            <a:r>
              <a:rPr lang="en-US" dirty="0" err="1">
                <a:latin typeface="Courier New" panose="02070309020205020404" pitchFamily="49" charset="0"/>
                <a:cs typeface="Courier New" panose="02070309020205020404" pitchFamily="49" charset="0"/>
              </a:rPr>
              <a:t>securityEnabled:true</a:t>
            </a:r>
            <a:endParaRPr lang="en-US" dirty="0">
              <a:latin typeface="Courier New" panose="02070309020205020404" pitchFamily="49" charset="0"/>
              <a:cs typeface="Courier New" panose="02070309020205020404" pitchFamily="49" charset="0"/>
            </a:endParaRPr>
          </a:p>
          <a:p>
            <a:endParaRPr lang="en-US" dirty="0"/>
          </a:p>
          <a:p>
            <a:r>
              <a:rPr lang="en-US" dirty="0"/>
              <a:t>Microsoft Graph .NET SDK</a:t>
            </a:r>
          </a:p>
          <a:p>
            <a:pPr marL="457200" lvl="1" indent="0">
              <a:buNone/>
            </a:pPr>
            <a:r>
              <a:rPr lang="en-US" dirty="0">
                <a:latin typeface="Courier New" panose="02070309020205020404" pitchFamily="49" charset="0"/>
                <a:cs typeface="Courier New" panose="02070309020205020404" pitchFamily="49" charset="0"/>
              </a:rPr>
              <a:t>var client = </a:t>
            </a:r>
            <a:r>
              <a:rPr lang="en-US" dirty="0" err="1">
                <a:latin typeface="Courier New" panose="02070309020205020404" pitchFamily="49" charset="0"/>
                <a:cs typeface="Courier New" panose="02070309020205020404" pitchFamily="49" charset="0"/>
              </a:rPr>
              <a:t>GetAuthenticatedGraphClient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requestOwnerOf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client.Me.OwnedObjects.Request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resultsOwnerOf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requestOwnerOf.GetAsync</a:t>
            </a:r>
            <a:r>
              <a:rPr lang="en-US" dirty="0">
                <a:latin typeface="Courier New" panose="02070309020205020404" pitchFamily="49" charset="0"/>
                <a:cs typeface="Courier New" panose="02070309020205020404" pitchFamily="49" charset="0"/>
              </a:rPr>
              <a:t>().Result;</a:t>
            </a:r>
          </a:p>
        </p:txBody>
      </p:sp>
    </p:spTree>
    <p:extLst>
      <p:ext uri="{BB962C8B-B14F-4D97-AF65-F5344CB8AC3E}">
        <p14:creationId xmlns:p14="http://schemas.microsoft.com/office/powerpoint/2010/main" val="219923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Use Microsoft Graph .NET SDK casting to determine type</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55000" lnSpcReduction="20000"/>
          </a:bodyPr>
          <a:lstStyle/>
          <a:p>
            <a:pPr marL="0" indent="0">
              <a:buNone/>
            </a:pPr>
            <a:r>
              <a:rPr lang="en-US" dirty="0"/>
              <a:t>Tip: try to cast returned objects to determine their type:</a:t>
            </a:r>
          </a:p>
          <a:p>
            <a:endParaRPr lang="en-US" dirty="0"/>
          </a:p>
          <a:p>
            <a:pPr marL="0" indent="0">
              <a:buNone/>
            </a:pPr>
            <a:r>
              <a:rPr lang="en-US" dirty="0">
                <a:latin typeface="Courier New" panose="02070309020205020404" pitchFamily="49" charset="0"/>
                <a:cs typeface="Courier New" panose="02070309020205020404" pitchFamily="49" charset="0"/>
              </a:rPr>
              <a:t>foreach (var </a:t>
            </a:r>
            <a:r>
              <a:rPr lang="en-US" dirty="0" err="1">
                <a:latin typeface="Courier New" panose="02070309020205020404" pitchFamily="49" charset="0"/>
                <a:cs typeface="Courier New" panose="02070309020205020404" pitchFamily="49" charset="0"/>
              </a:rPr>
              <a:t>ownedObject</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resultsOwnerOf</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var group = </a:t>
            </a:r>
            <a:r>
              <a:rPr lang="en-US" dirty="0" err="1">
                <a:latin typeface="Courier New" panose="02070309020205020404" pitchFamily="49" charset="0"/>
                <a:cs typeface="Courier New" panose="02070309020205020404" pitchFamily="49" charset="0"/>
              </a:rPr>
              <a:t>ownedObject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Microsoft.Graph.Group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var role = </a:t>
            </a:r>
            <a:r>
              <a:rPr lang="en-US" dirty="0" err="1">
                <a:latin typeface="Courier New" panose="02070309020205020404" pitchFamily="49" charset="0"/>
                <a:cs typeface="Courier New" panose="02070309020205020404" pitchFamily="49" charset="0"/>
              </a:rPr>
              <a:t>ownedObject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Microsoft.Graph.DirectoryRole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(group != null)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("Office 365 Group: " + </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group.DisplayName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if (role != null)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  Security Group: " + </a:t>
            </a:r>
            <a:r>
              <a:rPr lang="en-US" dirty="0" err="1">
                <a:latin typeface="Courier New" panose="02070309020205020404" pitchFamily="49" charset="0"/>
                <a:cs typeface="Courier New" panose="02070309020205020404" pitchFamily="49" charset="0"/>
              </a:rPr>
              <a:t>role.Id</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role.DisplayName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ownedObject.ODataType</a:t>
            </a:r>
            <a:r>
              <a:rPr lang="en-US" dirty="0">
                <a:latin typeface="Courier New" panose="02070309020205020404" pitchFamily="49" charset="0"/>
                <a:cs typeface="Courier New" panose="02070309020205020404" pitchFamily="49" charset="0"/>
              </a:rPr>
              <a:t> + ": " + </a:t>
            </a:r>
            <a:r>
              <a:rPr lang="en-US" dirty="0" err="1">
                <a:latin typeface="Courier New" panose="02070309020205020404" pitchFamily="49" charset="0"/>
                <a:cs typeface="Courier New" panose="02070309020205020404" pitchFamily="49" charset="0"/>
              </a:rPr>
              <a:t>ownedObject.Id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258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Getting all groups a user is a member of</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0000" lnSpcReduction="20000"/>
          </a:bodyPr>
          <a:lstStyle/>
          <a:p>
            <a:r>
              <a:rPr lang="en-US" dirty="0"/>
              <a:t>Get a list of all groups a user is an owner of:</a:t>
            </a:r>
          </a:p>
          <a:p>
            <a:pPr lvl="1"/>
            <a:r>
              <a:rPr lang="en-US" dirty="0">
                <a:hlinkClick r:id="rId3"/>
              </a:rPr>
              <a:t>https://graph.microsoft.com/v1.0/users/{ID}/memberOf</a:t>
            </a:r>
            <a:r>
              <a:rPr lang="en-US" dirty="0"/>
              <a:t> </a:t>
            </a:r>
          </a:p>
          <a:p>
            <a:endParaRPr lang="en-US" dirty="0"/>
          </a:p>
          <a:p>
            <a:r>
              <a:rPr lang="en-US" dirty="0"/>
              <a:t>Returns directory objects - base objects other objects are derived from</a:t>
            </a:r>
          </a:p>
          <a:p>
            <a:pPr lvl="1"/>
            <a:r>
              <a:rPr lang="en-US" dirty="0"/>
              <a:t>Office 365 groups &amp; security groups</a:t>
            </a:r>
          </a:p>
          <a:p>
            <a:endParaRPr lang="en-US" dirty="0"/>
          </a:p>
          <a:p>
            <a:r>
              <a:rPr lang="en-US" dirty="0"/>
              <a:t>Examine the properties of each returned object to determine what is:</a:t>
            </a:r>
          </a:p>
          <a:p>
            <a:pPr lvl="1"/>
            <a:r>
              <a:rPr lang="en-US" dirty="0"/>
              <a:t>Office 365 groups = </a:t>
            </a:r>
            <a:r>
              <a:rPr lang="en-US" dirty="0" err="1">
                <a:latin typeface="Courier New" panose="02070309020205020404" pitchFamily="49" charset="0"/>
                <a:cs typeface="Courier New" panose="02070309020205020404" pitchFamily="49" charset="0"/>
              </a:rPr>
              <a:t>groupTypes</a:t>
            </a:r>
            <a:r>
              <a:rPr lang="en-US" dirty="0">
                <a:latin typeface="Courier New" panose="02070309020205020404" pitchFamily="49" charset="0"/>
                <a:cs typeface="Courier New" panose="02070309020205020404" pitchFamily="49" charset="0"/>
              </a:rPr>
              <a:t>:["Unified"]</a:t>
            </a:r>
          </a:p>
          <a:p>
            <a:pPr lvl="1"/>
            <a:r>
              <a:rPr lang="en-US" dirty="0"/>
              <a:t>Security groups = </a:t>
            </a:r>
            <a:r>
              <a:rPr lang="en-US" dirty="0" err="1">
                <a:latin typeface="Courier New" panose="02070309020205020404" pitchFamily="49" charset="0"/>
                <a:cs typeface="Courier New" panose="02070309020205020404" pitchFamily="49" charset="0"/>
              </a:rPr>
              <a:t>securityEnabled:true</a:t>
            </a:r>
            <a:endParaRPr lang="en-US" dirty="0">
              <a:latin typeface="Courier New" panose="02070309020205020404" pitchFamily="49" charset="0"/>
              <a:cs typeface="Courier New" panose="02070309020205020404" pitchFamily="49" charset="0"/>
            </a:endParaRPr>
          </a:p>
          <a:p>
            <a:endParaRPr lang="en-US" dirty="0"/>
          </a:p>
          <a:p>
            <a:r>
              <a:rPr lang="en-US" dirty="0"/>
              <a:t>Microsoft Graph .NET SDK</a:t>
            </a:r>
          </a:p>
          <a:p>
            <a:pPr marL="457200" lvl="1" indent="0">
              <a:buNone/>
            </a:pPr>
            <a:r>
              <a:rPr lang="en-US" dirty="0">
                <a:latin typeface="Courier New" panose="02070309020205020404" pitchFamily="49" charset="0"/>
                <a:cs typeface="Courier New" panose="02070309020205020404" pitchFamily="49" charset="0"/>
              </a:rPr>
              <a:t>var client = </a:t>
            </a:r>
            <a:r>
              <a:rPr lang="en-US" dirty="0" err="1">
                <a:latin typeface="Courier New" panose="02070309020205020404" pitchFamily="49" charset="0"/>
                <a:cs typeface="Courier New" panose="02070309020205020404" pitchFamily="49" charset="0"/>
              </a:rPr>
              <a:t>GetAuthenticatedGraphClient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requestOwnerOf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client.Me.MemberOf.Request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resultsOwnerOf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requestOwnerOf.GetAsync</a:t>
            </a:r>
            <a:r>
              <a:rPr lang="en-US" dirty="0">
                <a:latin typeface="Courier New" panose="02070309020205020404" pitchFamily="49" charset="0"/>
                <a:cs typeface="Courier New" panose="02070309020205020404" pitchFamily="49" charset="0"/>
              </a:rPr>
              <a:t>().Result;</a:t>
            </a:r>
          </a:p>
          <a:p>
            <a:endParaRPr lang="en-US" dirty="0"/>
          </a:p>
        </p:txBody>
      </p:sp>
    </p:spTree>
    <p:extLst>
      <p:ext uri="{BB962C8B-B14F-4D97-AF65-F5344CB8AC3E}">
        <p14:creationId xmlns:p14="http://schemas.microsoft.com/office/powerpoint/2010/main" val="35314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normAutofit fontScale="92500" lnSpcReduction="10000"/>
          </a:bodyPr>
          <a:lstStyle/>
          <a:p>
            <a:pPr>
              <a:lnSpc>
                <a:spcPct val="200000"/>
              </a:lnSpc>
            </a:pPr>
            <a:r>
              <a:rPr lang="en-US" dirty="0"/>
              <a:t>Microsoft Graph Overview</a:t>
            </a:r>
          </a:p>
          <a:p>
            <a:pPr>
              <a:lnSpc>
                <a:spcPct val="200000"/>
              </a:lnSpc>
            </a:pPr>
            <a:r>
              <a:rPr lang="en-US" dirty="0"/>
              <a:t>Accessing the Microsoft Graph</a:t>
            </a:r>
          </a:p>
          <a:p>
            <a:pPr>
              <a:lnSpc>
                <a:spcPct val="200000"/>
              </a:lnSpc>
            </a:pPr>
            <a:r>
              <a:rPr lang="en-US" dirty="0"/>
              <a:t>Office 365 groups &amp; Security groups</a:t>
            </a:r>
          </a:p>
          <a:p>
            <a:pPr>
              <a:lnSpc>
                <a:spcPct val="200000"/>
              </a:lnSpc>
            </a:pPr>
            <a:r>
              <a:rPr lang="en-US" dirty="0"/>
              <a:t>Dynamic membership</a:t>
            </a:r>
          </a:p>
          <a:p>
            <a:pPr>
              <a:lnSpc>
                <a:spcPct val="200000"/>
              </a:lnSpc>
            </a:pPr>
            <a:r>
              <a:rPr lang="en-US" dirty="0"/>
              <a:t>Accessing groups with Microsoft Graph</a:t>
            </a:r>
          </a:p>
          <a:p>
            <a:pPr>
              <a:lnSpc>
                <a:spcPct val="200000"/>
              </a:lnSpc>
            </a:pPr>
            <a:r>
              <a:rPr lang="en-US" dirty="0"/>
              <a:t>Get the owners &amp; members of specific groups</a:t>
            </a:r>
          </a:p>
        </p:txBody>
      </p:sp>
    </p:spTree>
    <p:extLst>
      <p:ext uri="{BB962C8B-B14F-4D97-AF65-F5344CB8AC3E}">
        <p14:creationId xmlns:p14="http://schemas.microsoft.com/office/powerpoint/2010/main" val="228730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Direct vs. transitive membership</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85000" lnSpcReduction="20000"/>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memberOf</a:t>
            </a:r>
            <a:r>
              <a:rPr lang="en-US" dirty="0"/>
              <a:t> property returns only groups the user is a direct member of</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getMemberGroups</a:t>
            </a:r>
            <a:r>
              <a:rPr lang="en-US" dirty="0"/>
              <a:t> property returns groups the user is a transitive member of</a:t>
            </a:r>
          </a:p>
          <a:p>
            <a:endParaRPr lang="en-US" dirty="0"/>
          </a:p>
          <a:p>
            <a:r>
              <a:rPr lang="en-US" dirty="0"/>
              <a:t>Direct membership:</a:t>
            </a:r>
          </a:p>
          <a:p>
            <a:pPr lvl="1"/>
            <a:r>
              <a:rPr lang="en-US" dirty="0"/>
              <a:t>Groups the user has been explicitly added to</a:t>
            </a:r>
          </a:p>
          <a:p>
            <a:endParaRPr lang="en-US" dirty="0"/>
          </a:p>
          <a:p>
            <a:r>
              <a:rPr lang="en-US" dirty="0"/>
              <a:t>Transitive membership</a:t>
            </a:r>
          </a:p>
          <a:p>
            <a:pPr lvl="1"/>
            <a:r>
              <a:rPr lang="en-US" dirty="0"/>
              <a:t>Groups the user is a member of including those via a security group that was included in another security group that has been added to group</a:t>
            </a:r>
          </a:p>
          <a:p>
            <a:pPr lvl="1"/>
            <a:r>
              <a:rPr lang="en-US" dirty="0"/>
              <a:t>Also includes groups the user has been added to through dynamic membership</a:t>
            </a:r>
          </a:p>
        </p:txBody>
      </p:sp>
    </p:spTree>
    <p:extLst>
      <p:ext uri="{BB962C8B-B14F-4D97-AF65-F5344CB8AC3E}">
        <p14:creationId xmlns:p14="http://schemas.microsoft.com/office/powerpoint/2010/main" val="299709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p>
        </p:txBody>
      </p:sp>
      <p:sp>
        <p:nvSpPr>
          <p:cNvPr id="5" name="Text Placeholder 4">
            <a:extLst>
              <a:ext uri="{FF2B5EF4-FFF2-40B4-BE49-F238E27FC236}">
                <a16:creationId xmlns:a16="http://schemas.microsoft.com/office/drawing/2014/main" id="{8C14B7D4-14B0-B64B-A636-330F360322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862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717059" y="1324697"/>
            <a:ext cx="8216900" cy="5151437"/>
          </a:xfrm>
        </p:spPr>
        <p:txBody>
          <a:bodyPr/>
          <a:lstStyle/>
          <a:p>
            <a:pPr>
              <a:lnSpc>
                <a:spcPct val="200000"/>
              </a:lnSpc>
            </a:pPr>
            <a:r>
              <a:rPr lang="en-US" dirty="0"/>
              <a:t>Creating groups</a:t>
            </a:r>
          </a:p>
          <a:p>
            <a:pPr>
              <a:lnSpc>
                <a:spcPct val="200000"/>
              </a:lnSpc>
            </a:pPr>
            <a:r>
              <a:rPr lang="en-US" dirty="0"/>
              <a:t>Deleting groups</a:t>
            </a:r>
          </a:p>
          <a:p>
            <a:pPr>
              <a:lnSpc>
                <a:spcPct val="200000"/>
              </a:lnSpc>
            </a:pPr>
            <a:r>
              <a:rPr lang="en-US" dirty="0"/>
              <a:t>Creating Microsoft Teams teams from Office 365 groups</a:t>
            </a:r>
          </a:p>
        </p:txBody>
      </p:sp>
    </p:spTree>
    <p:extLst>
      <p:ext uri="{BB962C8B-B14F-4D97-AF65-F5344CB8AC3E}">
        <p14:creationId xmlns:p14="http://schemas.microsoft.com/office/powerpoint/2010/main" val="73190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Creating groups with Microsoft Graph</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7500" lnSpcReduction="20000"/>
          </a:bodyPr>
          <a:lstStyle/>
          <a:p>
            <a:r>
              <a:rPr lang="en-US" dirty="0"/>
              <a:t>Create new groups by submitting HTTP POST to </a:t>
            </a:r>
            <a:r>
              <a:rPr lang="en-US" dirty="0">
                <a:hlinkClick r:id="rId3"/>
              </a:rPr>
              <a:t>https://graph.microsoft.com/v1.0/groups</a:t>
            </a:r>
            <a:r>
              <a:rPr lang="en-US" dirty="0"/>
              <a:t> &amp; include new group as a JSON object in the request body</a:t>
            </a:r>
          </a:p>
          <a:p>
            <a:endParaRPr lang="en-US" dirty="0"/>
          </a:p>
          <a:p>
            <a:r>
              <a:rPr lang="en-US" dirty="0"/>
              <a:t>Must include minimal properties:</a:t>
            </a:r>
          </a:p>
          <a:p>
            <a:pPr lvl="1"/>
            <a:r>
              <a:rPr lang="en-US" dirty="0" err="1">
                <a:latin typeface="Courier New" panose="02070309020205020404" pitchFamily="49" charset="0"/>
                <a:cs typeface="Courier New" panose="02070309020205020404" pitchFamily="49" charset="0"/>
              </a:rPr>
              <a:t>displayName</a:t>
            </a:r>
            <a:r>
              <a:rPr lang="en-US" dirty="0">
                <a:latin typeface="Courier New" panose="02070309020205020404" pitchFamily="49" charset="0"/>
                <a:cs typeface="Courier New" panose="02070309020205020404" pitchFamily="49" charset="0"/>
              </a:rPr>
              <a:t> (string)</a:t>
            </a:r>
          </a:p>
          <a:p>
            <a:pPr lvl="1"/>
            <a:r>
              <a:rPr lang="en-US" dirty="0" err="1">
                <a:latin typeface="Courier New" panose="02070309020205020404" pitchFamily="49" charset="0"/>
                <a:cs typeface="Courier New" panose="02070309020205020404" pitchFamily="49" charset="0"/>
              </a:rPr>
              <a:t>mailEnabled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mailNickname</a:t>
            </a:r>
            <a:r>
              <a:rPr lang="en-US" dirty="0">
                <a:latin typeface="Courier New" panose="02070309020205020404" pitchFamily="49" charset="0"/>
                <a:cs typeface="Courier New" panose="02070309020205020404" pitchFamily="49" charset="0"/>
              </a:rPr>
              <a:t> (string)</a:t>
            </a:r>
          </a:p>
          <a:p>
            <a:pPr lvl="1"/>
            <a:r>
              <a:rPr lang="en-US" dirty="0" err="1">
                <a:latin typeface="Courier New" panose="02070309020205020404" pitchFamily="49" charset="0"/>
                <a:cs typeface="Courier New" panose="02070309020205020404" pitchFamily="49" charset="0"/>
              </a:rPr>
              <a:t>securityEnabled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a:t>
            </a:r>
          </a:p>
          <a:p>
            <a:endParaRPr lang="en-US" dirty="0"/>
          </a:p>
          <a:p>
            <a:r>
              <a:rPr lang="en-US" dirty="0"/>
              <a:t>Specify the new group as an Office 365 group:</a:t>
            </a:r>
          </a:p>
          <a:p>
            <a:endParaRPr lang="en-US" dirty="0"/>
          </a:p>
          <a:p>
            <a:r>
              <a:rPr lang="en-US" dirty="0" err="1">
                <a:latin typeface="Courier New" panose="02070309020205020404" pitchFamily="49" charset="0"/>
                <a:cs typeface="Courier New" panose="02070309020205020404" pitchFamily="49" charset="0"/>
              </a:rPr>
              <a:t>groupTypes</a:t>
            </a:r>
            <a:r>
              <a:rPr lang="en-US" dirty="0">
                <a:latin typeface="Courier New" panose="02070309020205020404" pitchFamily="49" charset="0"/>
                <a:cs typeface="Courier New" panose="02070309020205020404" pitchFamily="49" charset="0"/>
              </a:rPr>
              <a:t>: [“Unified”]</a:t>
            </a:r>
          </a:p>
        </p:txBody>
      </p:sp>
    </p:spTree>
    <p:extLst>
      <p:ext uri="{BB962C8B-B14F-4D97-AF65-F5344CB8AC3E}">
        <p14:creationId xmlns:p14="http://schemas.microsoft.com/office/powerpoint/2010/main" val="78981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p:txBody>
          <a:bodyPr/>
          <a:lstStyle/>
          <a:p>
            <a:r>
              <a:rPr lang="en-US"/>
              <a:t>Create groups with Microsoft Graph: HTTP request</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p:txBody>
          <a:bodyPr>
            <a:normAutofit fontScale="85000" lnSpcReduction="20000"/>
          </a:bodyPr>
          <a:lstStyle/>
          <a:p>
            <a:r>
              <a:rPr lang="en-US" dirty="0">
                <a:solidFill>
                  <a:srgbClr val="3F115C"/>
                </a:solidFill>
              </a:rPr>
              <a:t>POST https://</a:t>
            </a:r>
            <a:r>
              <a:rPr lang="en-US" dirty="0" err="1">
                <a:solidFill>
                  <a:srgbClr val="3F115C"/>
                </a:solidFill>
              </a:rPr>
              <a:t>graph.microsoft.com</a:t>
            </a:r>
            <a:r>
              <a:rPr lang="en-US" dirty="0">
                <a:solidFill>
                  <a:srgbClr val="3F115C"/>
                </a:solidFill>
              </a:rPr>
              <a:t>/v1.0/groups</a:t>
            </a:r>
          </a:p>
          <a:p>
            <a:r>
              <a:rPr lang="en-US" dirty="0">
                <a:solidFill>
                  <a:srgbClr val="3F115C"/>
                </a:solidFill>
              </a:rPr>
              <a:t>Content-type: application/json</a:t>
            </a:r>
          </a:p>
          <a:p>
            <a:endParaRPr lang="en-US" dirty="0">
              <a:solidFill>
                <a:srgbClr val="3F115C"/>
              </a:solidFill>
            </a:endParaRPr>
          </a:p>
          <a:p>
            <a:r>
              <a:rPr lang="en-US" dirty="0">
                <a:solidFill>
                  <a:srgbClr val="3F115C"/>
                </a:solidFill>
              </a:rPr>
              <a:t>{</a:t>
            </a:r>
          </a:p>
          <a:p>
            <a:r>
              <a:rPr lang="en-US" dirty="0">
                <a:solidFill>
                  <a:srgbClr val="3F115C"/>
                </a:solidFill>
              </a:rPr>
              <a:t>  "description": "My first group created with the Microsoft Graph .NET SDK",</a:t>
            </a:r>
          </a:p>
          <a:p>
            <a:r>
              <a:rPr lang="en-US" dirty="0">
                <a:solidFill>
                  <a:srgbClr val="3F115C"/>
                </a:solidFill>
              </a:rPr>
              <a:t>  "</a:t>
            </a:r>
            <a:r>
              <a:rPr lang="en-US" dirty="0" err="1">
                <a:solidFill>
                  <a:srgbClr val="3F115C"/>
                </a:solidFill>
              </a:rPr>
              <a:t>displayName</a:t>
            </a:r>
            <a:r>
              <a:rPr lang="en-US" dirty="0">
                <a:solidFill>
                  <a:srgbClr val="3F115C"/>
                </a:solidFill>
              </a:rPr>
              <a:t>": "My First Group",</a:t>
            </a:r>
          </a:p>
          <a:p>
            <a:r>
              <a:rPr lang="en-US" dirty="0">
                <a:solidFill>
                  <a:srgbClr val="3F115C"/>
                </a:solidFill>
              </a:rPr>
              <a:t>  "</a:t>
            </a:r>
            <a:r>
              <a:rPr lang="en-US" dirty="0" err="1">
                <a:solidFill>
                  <a:srgbClr val="3F115C"/>
                </a:solidFill>
              </a:rPr>
              <a:t>groupTypes</a:t>
            </a:r>
            <a:r>
              <a:rPr lang="en-US" dirty="0">
                <a:solidFill>
                  <a:srgbClr val="3F115C"/>
                </a:solidFill>
              </a:rPr>
              <a:t>": [ "Unified" ],</a:t>
            </a:r>
          </a:p>
          <a:p>
            <a:r>
              <a:rPr lang="en-US" dirty="0">
                <a:solidFill>
                  <a:srgbClr val="3F115C"/>
                </a:solidFill>
              </a:rPr>
              <a:t>  "</a:t>
            </a:r>
            <a:r>
              <a:rPr lang="en-US" dirty="0" err="1">
                <a:solidFill>
                  <a:srgbClr val="3F115C"/>
                </a:solidFill>
              </a:rPr>
              <a:t>mailEnabled</a:t>
            </a:r>
            <a:r>
              <a:rPr lang="en-US" dirty="0">
                <a:solidFill>
                  <a:srgbClr val="3F115C"/>
                </a:solidFill>
              </a:rPr>
              <a:t>": true,</a:t>
            </a:r>
          </a:p>
          <a:p>
            <a:r>
              <a:rPr lang="en-US" dirty="0">
                <a:solidFill>
                  <a:srgbClr val="3F115C"/>
                </a:solidFill>
              </a:rPr>
              <a:t>  "</a:t>
            </a:r>
            <a:r>
              <a:rPr lang="en-US" dirty="0" err="1">
                <a:solidFill>
                  <a:srgbClr val="3F115C"/>
                </a:solidFill>
              </a:rPr>
              <a:t>mailNickname</a:t>
            </a:r>
            <a:r>
              <a:rPr lang="en-US" dirty="0">
                <a:solidFill>
                  <a:srgbClr val="3F115C"/>
                </a:solidFill>
              </a:rPr>
              <a:t>": "myfirstgroup01",</a:t>
            </a:r>
          </a:p>
          <a:p>
            <a:r>
              <a:rPr lang="en-US" dirty="0">
                <a:solidFill>
                  <a:srgbClr val="3F115C"/>
                </a:solidFill>
              </a:rPr>
              <a:t>  "</a:t>
            </a:r>
            <a:r>
              <a:rPr lang="en-US" dirty="0" err="1">
                <a:solidFill>
                  <a:srgbClr val="3F115C"/>
                </a:solidFill>
              </a:rPr>
              <a:t>securityEnabled</a:t>
            </a:r>
            <a:r>
              <a:rPr lang="en-US" dirty="0">
                <a:solidFill>
                  <a:srgbClr val="3F115C"/>
                </a:solidFill>
              </a:rPr>
              <a:t>": false</a:t>
            </a:r>
          </a:p>
          <a:p>
            <a:r>
              <a:rPr lang="en-US" dirty="0">
                <a:solidFill>
                  <a:srgbClr val="3F115C"/>
                </a:solidFill>
              </a:rPr>
              <a:t>}</a:t>
            </a:r>
          </a:p>
        </p:txBody>
      </p:sp>
    </p:spTree>
    <p:extLst>
      <p:ext uri="{BB962C8B-B14F-4D97-AF65-F5344CB8AC3E}">
        <p14:creationId xmlns:p14="http://schemas.microsoft.com/office/powerpoint/2010/main" val="4258582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p:txBody>
          <a:bodyPr/>
          <a:lstStyle/>
          <a:p>
            <a:r>
              <a:rPr lang="en-US"/>
              <a:t>Create groups with Microsoft Graph: .NET SDK</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p:txBody>
          <a:bodyPr>
            <a:normAutofit lnSpcReduction="10000"/>
          </a:bodyPr>
          <a:lstStyle/>
          <a:p>
            <a:r>
              <a:rPr lang="en-US" sz="1765" dirty="0">
                <a:solidFill>
                  <a:srgbClr val="3F115C"/>
                </a:solidFill>
                <a:latin typeface="Courier New" panose="02070309020205020404" pitchFamily="49" charset="0"/>
                <a:cs typeface="Courier New" panose="02070309020205020404" pitchFamily="49" charset="0"/>
              </a:rPr>
              <a:t>var group = new </a:t>
            </a:r>
            <a:r>
              <a:rPr lang="en-US" sz="1765" dirty="0" err="1">
                <a:solidFill>
                  <a:srgbClr val="3F115C"/>
                </a:solidFill>
                <a:latin typeface="Courier New" panose="02070309020205020404" pitchFamily="49" charset="0"/>
                <a:cs typeface="Courier New" panose="02070309020205020404" pitchFamily="49" charset="0"/>
              </a:rPr>
              <a:t>Microsoft.Graph.Group</a:t>
            </a:r>
            <a:endParaRPr lang="en-US" sz="1765" dirty="0">
              <a:solidFill>
                <a:srgbClr val="3F115C"/>
              </a:solidFill>
              <a:latin typeface="Courier New" panose="02070309020205020404" pitchFamily="49" charset="0"/>
              <a:cs typeface="Courier New" panose="02070309020205020404" pitchFamily="49" charset="0"/>
            </a:endParaRPr>
          </a:p>
          <a:p>
            <a:r>
              <a:rPr lang="en-US" sz="1765" dirty="0">
                <a:solidFill>
                  <a:srgbClr val="3F115C"/>
                </a:solidFill>
                <a:latin typeface="Courier New" panose="02070309020205020404" pitchFamily="49" charset="0"/>
                <a:cs typeface="Courier New" panose="02070309020205020404" pitchFamily="49" charset="0"/>
              </a:rPr>
              <a:t>{</a:t>
            </a:r>
          </a:p>
          <a:p>
            <a:r>
              <a:rPr lang="en-US" sz="1765" dirty="0">
                <a:solidFill>
                  <a:srgbClr val="3F115C"/>
                </a:solidFill>
                <a:latin typeface="Courier New" panose="02070309020205020404" pitchFamily="49" charset="0"/>
                <a:cs typeface="Courier New" panose="02070309020205020404" pitchFamily="49" charset="0"/>
              </a:rPr>
              <a:t>  Description = "My first group created with the Microsoft Graph .NET SDK",</a:t>
            </a:r>
          </a:p>
          <a:p>
            <a:r>
              <a:rPr lang="en-US" sz="1765" dirty="0">
                <a:solidFill>
                  <a:srgbClr val="3F115C"/>
                </a:solidFill>
                <a:latin typeface="Courier New" panose="02070309020205020404" pitchFamily="49" charset="0"/>
                <a:cs typeface="Courier New" panose="02070309020205020404" pitchFamily="49" charset="0"/>
              </a:rPr>
              <a:t>  DisplayName = "My First Group",</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GroupTypes</a:t>
            </a:r>
            <a:r>
              <a:rPr lang="en-US" sz="1765" dirty="0">
                <a:solidFill>
                  <a:srgbClr val="3F115C"/>
                </a:solidFill>
                <a:latin typeface="Courier New" panose="02070309020205020404" pitchFamily="49" charset="0"/>
                <a:cs typeface="Courier New" panose="02070309020205020404" pitchFamily="49" charset="0"/>
              </a:rPr>
              <a:t> = new List&lt;String&gt;() { "Unified" },</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MailEnabled</a:t>
            </a:r>
            <a:r>
              <a:rPr lang="en-US" sz="1765" dirty="0">
                <a:solidFill>
                  <a:srgbClr val="3F115C"/>
                </a:solidFill>
                <a:latin typeface="Courier New" panose="02070309020205020404" pitchFamily="49" charset="0"/>
                <a:cs typeface="Courier New" panose="02070309020205020404" pitchFamily="49" charset="0"/>
              </a:rPr>
              <a:t> = true,</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MailNickname</a:t>
            </a:r>
            <a:r>
              <a:rPr lang="en-US" sz="1765" dirty="0">
                <a:solidFill>
                  <a:srgbClr val="3F115C"/>
                </a:solidFill>
                <a:latin typeface="Courier New" panose="02070309020205020404" pitchFamily="49" charset="0"/>
                <a:cs typeface="Courier New" panose="02070309020205020404" pitchFamily="49" charset="0"/>
              </a:rPr>
              <a:t> = "myfirstgroup01",</a:t>
            </a:r>
          </a:p>
          <a:p>
            <a:r>
              <a:rPr lang="en-US" sz="1765" dirty="0">
                <a:solidFill>
                  <a:srgbClr val="3F115C"/>
                </a:solidFill>
                <a:latin typeface="Courier New" panose="02070309020205020404" pitchFamily="49" charset="0"/>
                <a:cs typeface="Courier New" panose="02070309020205020404" pitchFamily="49" charset="0"/>
              </a:rPr>
              <a:t>  </a:t>
            </a:r>
            <a:r>
              <a:rPr lang="en-US" sz="1765" dirty="0" err="1">
                <a:solidFill>
                  <a:srgbClr val="3F115C"/>
                </a:solidFill>
                <a:latin typeface="Courier New" panose="02070309020205020404" pitchFamily="49" charset="0"/>
                <a:cs typeface="Courier New" panose="02070309020205020404" pitchFamily="49" charset="0"/>
              </a:rPr>
              <a:t>SecurityEnabled</a:t>
            </a:r>
            <a:r>
              <a:rPr lang="en-US" sz="1765" dirty="0">
                <a:solidFill>
                  <a:srgbClr val="3F115C"/>
                </a:solidFill>
                <a:latin typeface="Courier New" panose="02070309020205020404" pitchFamily="49" charset="0"/>
                <a:cs typeface="Courier New" panose="02070309020205020404" pitchFamily="49" charset="0"/>
              </a:rPr>
              <a:t> = false</a:t>
            </a:r>
          </a:p>
          <a:p>
            <a:r>
              <a:rPr lang="en-US" sz="1765" dirty="0">
                <a:solidFill>
                  <a:srgbClr val="3F115C"/>
                </a:solidFill>
                <a:latin typeface="Courier New" panose="02070309020205020404" pitchFamily="49" charset="0"/>
                <a:cs typeface="Courier New" panose="02070309020205020404" pitchFamily="49" charset="0"/>
              </a:rPr>
              <a:t>};</a:t>
            </a:r>
          </a:p>
          <a:p>
            <a:endParaRPr lang="en-US" sz="1765" dirty="0">
              <a:solidFill>
                <a:srgbClr val="3F115C"/>
              </a:solidFill>
              <a:latin typeface="Courier New" panose="02070309020205020404" pitchFamily="49" charset="0"/>
              <a:cs typeface="Courier New" panose="02070309020205020404" pitchFamily="49" charset="0"/>
            </a:endParaRPr>
          </a:p>
          <a:p>
            <a:r>
              <a:rPr lang="en-US" sz="1765" dirty="0">
                <a:solidFill>
                  <a:srgbClr val="3F115C"/>
                </a:solidFill>
                <a:latin typeface="Courier New" panose="02070309020205020404" pitchFamily="49" charset="0"/>
                <a:cs typeface="Courier New" panose="02070309020205020404" pitchFamily="49" charset="0"/>
              </a:rPr>
              <a:t>var </a:t>
            </a:r>
            <a:r>
              <a:rPr lang="en-US" sz="1765" dirty="0" err="1">
                <a:solidFill>
                  <a:srgbClr val="3F115C"/>
                </a:solidFill>
                <a:latin typeface="Courier New" panose="02070309020205020404" pitchFamily="49" charset="0"/>
                <a:cs typeface="Courier New" panose="02070309020205020404" pitchFamily="49" charset="0"/>
              </a:rPr>
              <a:t>requestNewGroup</a:t>
            </a:r>
            <a:r>
              <a:rPr lang="en-US" sz="1765" dirty="0">
                <a:solidFill>
                  <a:srgbClr val="3F115C"/>
                </a:solidFill>
                <a:latin typeface="Courier New" panose="02070309020205020404" pitchFamily="49" charset="0"/>
                <a:cs typeface="Courier New" panose="02070309020205020404" pitchFamily="49" charset="0"/>
              </a:rPr>
              <a:t> = </a:t>
            </a:r>
            <a:r>
              <a:rPr lang="en-US" sz="1765" dirty="0" err="1">
                <a:solidFill>
                  <a:srgbClr val="3F115C"/>
                </a:solidFill>
                <a:latin typeface="Courier New" panose="02070309020205020404" pitchFamily="49" charset="0"/>
                <a:cs typeface="Courier New" panose="02070309020205020404" pitchFamily="49" charset="0"/>
              </a:rPr>
              <a:t>client.Groups.Request</a:t>
            </a:r>
            <a:r>
              <a:rPr lang="en-US" sz="1765" dirty="0">
                <a:solidFill>
                  <a:srgbClr val="3F115C"/>
                </a:solidFill>
                <a:latin typeface="Courier New" panose="02070309020205020404" pitchFamily="49" charset="0"/>
                <a:cs typeface="Courier New" panose="02070309020205020404" pitchFamily="49" charset="0"/>
              </a:rPr>
              <a:t>();</a:t>
            </a:r>
          </a:p>
          <a:p>
            <a:r>
              <a:rPr lang="en-US" sz="1765" dirty="0">
                <a:solidFill>
                  <a:srgbClr val="3F115C"/>
                </a:solidFill>
                <a:latin typeface="Courier New" panose="02070309020205020404" pitchFamily="49" charset="0"/>
                <a:cs typeface="Courier New" panose="02070309020205020404" pitchFamily="49" charset="0"/>
              </a:rPr>
              <a:t>return await </a:t>
            </a:r>
            <a:r>
              <a:rPr lang="en-US" sz="1765" dirty="0" err="1">
                <a:solidFill>
                  <a:srgbClr val="3F115C"/>
                </a:solidFill>
                <a:latin typeface="Courier New" panose="02070309020205020404" pitchFamily="49" charset="0"/>
                <a:cs typeface="Courier New" panose="02070309020205020404" pitchFamily="49" charset="0"/>
              </a:rPr>
              <a:t>requestNewGroup.AddAsync</a:t>
            </a:r>
            <a:r>
              <a:rPr lang="en-US" sz="1765" dirty="0">
                <a:solidFill>
                  <a:srgbClr val="3F115C"/>
                </a:solidFill>
                <a:latin typeface="Courier New" panose="02070309020205020404" pitchFamily="49" charset="0"/>
                <a:cs typeface="Courier New" panose="02070309020205020404" pitchFamily="49" charset="0"/>
              </a:rPr>
              <a:t>(group);</a:t>
            </a:r>
          </a:p>
        </p:txBody>
      </p:sp>
    </p:spTree>
    <p:extLst>
      <p:ext uri="{BB962C8B-B14F-4D97-AF65-F5344CB8AC3E}">
        <p14:creationId xmlns:p14="http://schemas.microsoft.com/office/powerpoint/2010/main" val="73622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Specifying owners and members on groups</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lnSpcReduction="10000"/>
          </a:bodyPr>
          <a:lstStyle/>
          <a:p>
            <a:r>
              <a:rPr lang="en-US" dirty="0"/>
              <a:t>Set group owners &amp; members using the </a:t>
            </a:r>
            <a:r>
              <a:rPr lang="en-US" dirty="0" err="1">
                <a:latin typeface="Courier New" panose="02070309020205020404" pitchFamily="49" charset="0"/>
                <a:cs typeface="Courier New" panose="02070309020205020404" pitchFamily="49" charset="0"/>
              </a:rPr>
              <a:t>additionalData</a:t>
            </a:r>
            <a:r>
              <a:rPr lang="en-US" dirty="0"/>
              <a:t> property on a group</a:t>
            </a:r>
          </a:p>
          <a:p>
            <a:pPr lvl="1"/>
            <a:r>
              <a:rPr lang="en-US" dirty="0">
                <a:latin typeface="Courier New" panose="02070309020205020404" pitchFamily="49" charset="0"/>
                <a:cs typeface="Courier New" panose="02070309020205020404" pitchFamily="49" charset="0"/>
              </a:rPr>
              <a:t>Dictionary&lt;string, string[]&gt;</a:t>
            </a:r>
          </a:p>
          <a:p>
            <a:endParaRPr lang="en-US" dirty="0"/>
          </a:p>
          <a:p>
            <a:r>
              <a:rPr lang="en-US" dirty="0"/>
              <a:t>Dictionary keys to use:</a:t>
            </a:r>
          </a:p>
          <a:p>
            <a:pPr lvl="1"/>
            <a:r>
              <a:rPr lang="en-US" dirty="0">
                <a:latin typeface="Courier New" panose="02070309020205020404" pitchFamily="49" charset="0"/>
                <a:cs typeface="Courier New" panose="02070309020205020404" pitchFamily="49" charset="0"/>
              </a:rPr>
              <a:t>Owners: "</a:t>
            </a:r>
            <a:r>
              <a:rPr lang="en-US" dirty="0" err="1">
                <a:latin typeface="Courier New" panose="02070309020205020404" pitchFamily="49" charset="0"/>
                <a:cs typeface="Courier New" panose="02070309020205020404" pitchFamily="49" charset="0"/>
              </a:rPr>
              <a:t>owners@odata.bind</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Members: "</a:t>
            </a:r>
            <a:r>
              <a:rPr lang="en-US" dirty="0" err="1">
                <a:latin typeface="Courier New" panose="02070309020205020404" pitchFamily="49" charset="0"/>
                <a:cs typeface="Courier New" panose="02070309020205020404" pitchFamily="49" charset="0"/>
              </a:rPr>
              <a:t>members@odata.bind</a:t>
            </a:r>
            <a:r>
              <a:rPr lang="en-US" dirty="0">
                <a:latin typeface="Courier New" panose="02070309020205020404" pitchFamily="49" charset="0"/>
                <a:cs typeface="Courier New" panose="02070309020205020404" pitchFamily="49" charset="0"/>
              </a:rPr>
              <a:t>"</a:t>
            </a:r>
          </a:p>
          <a:p>
            <a:pPr marL="0" indent="0">
              <a:buNone/>
            </a:pPr>
            <a:endParaRPr lang="en-US" dirty="0"/>
          </a:p>
          <a:p>
            <a:r>
              <a:rPr lang="en-US" dirty="0"/>
              <a:t>Include full endpoint of users to set in the collections</a:t>
            </a:r>
          </a:p>
          <a:p>
            <a:pPr lvl="1"/>
            <a:r>
              <a:rPr lang="en-US" dirty="0">
                <a:hlinkClick r:id="rId3"/>
              </a:rPr>
              <a:t>https://graph.microsoft.com/v1.0/users/{ID}</a:t>
            </a:r>
            <a:endParaRPr lang="en-US" dirty="0"/>
          </a:p>
        </p:txBody>
      </p:sp>
    </p:spTree>
    <p:extLst>
      <p:ext uri="{BB962C8B-B14F-4D97-AF65-F5344CB8AC3E}">
        <p14:creationId xmlns:p14="http://schemas.microsoft.com/office/powerpoint/2010/main" val="1909303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8D04-A7DA-E042-A561-66A0EAB1DB73}"/>
              </a:ext>
            </a:extLst>
          </p:cNvPr>
          <p:cNvSpPr>
            <a:spLocks noGrp="1"/>
          </p:cNvSpPr>
          <p:nvPr>
            <p:ph type="title"/>
          </p:nvPr>
        </p:nvSpPr>
        <p:spPr/>
        <p:txBody>
          <a:bodyPr/>
          <a:lstStyle/>
          <a:p>
            <a:r>
              <a:rPr lang="en-US"/>
              <a:t>Specifying owners and members on groups</a:t>
            </a:r>
          </a:p>
        </p:txBody>
      </p:sp>
      <p:sp>
        <p:nvSpPr>
          <p:cNvPr id="3" name="Text Placeholder 2">
            <a:extLst>
              <a:ext uri="{FF2B5EF4-FFF2-40B4-BE49-F238E27FC236}">
                <a16:creationId xmlns:a16="http://schemas.microsoft.com/office/drawing/2014/main" id="{C12174AB-D96D-0249-BA13-B98CD30B0DC2}"/>
              </a:ext>
            </a:extLst>
          </p:cNvPr>
          <p:cNvSpPr>
            <a:spLocks noGrp="1"/>
          </p:cNvSpPr>
          <p:nvPr>
            <p:ph idx="1"/>
          </p:nvPr>
        </p:nvSpPr>
        <p:spPr/>
        <p:txBody>
          <a:bodyPr>
            <a:normAutofit fontScale="62500" lnSpcReduction="20000"/>
          </a:bodyPr>
          <a:lstStyle/>
          <a:p>
            <a:r>
              <a:rPr lang="en-US" dirty="0">
                <a:solidFill>
                  <a:srgbClr val="3F115C"/>
                </a:solidFill>
              </a:rPr>
              <a:t>var </a:t>
            </a:r>
            <a:r>
              <a:rPr lang="en-US" dirty="0" err="1">
                <a:solidFill>
                  <a:srgbClr val="3F115C"/>
                </a:solidFill>
              </a:rPr>
              <a:t>additionalData</a:t>
            </a:r>
            <a:r>
              <a:rPr lang="en-US" dirty="0">
                <a:solidFill>
                  <a:srgbClr val="3F115C"/>
                </a:solidFill>
              </a:rPr>
              <a:t> = new Dictionary&lt;string, object&gt;();</a:t>
            </a:r>
          </a:p>
          <a:p>
            <a:r>
              <a:rPr lang="en-US" dirty="0" err="1">
                <a:solidFill>
                  <a:srgbClr val="3F115C"/>
                </a:solidFill>
              </a:rPr>
              <a:t>additionalData.Add</a:t>
            </a:r>
            <a:r>
              <a:rPr lang="en-US" dirty="0">
                <a:solidFill>
                  <a:srgbClr val="3F115C"/>
                </a:solidFill>
              </a:rPr>
              <a:t>("</a:t>
            </a:r>
            <a:r>
              <a:rPr lang="en-US" dirty="0" err="1">
                <a:solidFill>
                  <a:srgbClr val="3F115C"/>
                </a:solidFill>
              </a:rPr>
              <a:t>owners@odata.bind</a:t>
            </a:r>
            <a:r>
              <a:rPr lang="en-US" dirty="0">
                <a:solidFill>
                  <a:srgbClr val="3F115C"/>
                </a:solidFill>
              </a:rPr>
              <a:t>",</a:t>
            </a:r>
          </a:p>
          <a:p>
            <a:r>
              <a:rPr lang="en-US" dirty="0">
                <a:solidFill>
                  <a:srgbClr val="3F115C"/>
                </a:solidFill>
              </a:rPr>
              <a:t>  new string[] {</a:t>
            </a:r>
          </a:p>
          <a:p>
            <a:r>
              <a:rPr lang="en-US" dirty="0">
                <a:solidFill>
                  <a:srgbClr val="3F115C"/>
                </a:solidFill>
              </a:rPr>
              <a:t>    "https://</a:t>
            </a:r>
            <a:r>
              <a:rPr lang="en-US" dirty="0" err="1">
                <a:solidFill>
                  <a:srgbClr val="3F115C"/>
                </a:solidFill>
              </a:rPr>
              <a:t>graph.microsoft.com</a:t>
            </a:r>
            <a:r>
              <a:rPr lang="en-US" dirty="0">
                <a:solidFill>
                  <a:srgbClr val="3F115C"/>
                </a:solidFill>
              </a:rPr>
              <a:t>/v1.0/users/d280a087-e05b-4c23-b073-738cdb82b25e"</a:t>
            </a:r>
          </a:p>
          <a:p>
            <a:r>
              <a:rPr lang="en-US" dirty="0">
                <a:solidFill>
                  <a:srgbClr val="3F115C"/>
                </a:solidFill>
              </a:rPr>
              <a:t>});</a:t>
            </a:r>
          </a:p>
          <a:p>
            <a:r>
              <a:rPr lang="en-US" dirty="0" err="1">
                <a:solidFill>
                  <a:srgbClr val="3F115C"/>
                </a:solidFill>
              </a:rPr>
              <a:t>additionalData.Add</a:t>
            </a:r>
            <a:r>
              <a:rPr lang="en-US" dirty="0">
                <a:solidFill>
                  <a:srgbClr val="3F115C"/>
                </a:solidFill>
              </a:rPr>
              <a:t>("</a:t>
            </a:r>
            <a:r>
              <a:rPr lang="en-US" dirty="0" err="1">
                <a:solidFill>
                  <a:srgbClr val="3F115C"/>
                </a:solidFill>
              </a:rPr>
              <a:t>members@odata.bind</a:t>
            </a:r>
            <a:r>
              <a:rPr lang="en-US" dirty="0">
                <a:solidFill>
                  <a:srgbClr val="3F115C"/>
                </a:solidFill>
              </a:rPr>
              <a:t>",</a:t>
            </a:r>
          </a:p>
          <a:p>
            <a:r>
              <a:rPr lang="en-US" dirty="0">
                <a:solidFill>
                  <a:srgbClr val="3F115C"/>
                </a:solidFill>
              </a:rPr>
              <a:t>  new string[] {</a:t>
            </a:r>
          </a:p>
          <a:p>
            <a:r>
              <a:rPr lang="en-US" dirty="0">
                <a:solidFill>
                  <a:srgbClr val="3F115C"/>
                </a:solidFill>
              </a:rPr>
              <a:t>    "https://</a:t>
            </a:r>
            <a:r>
              <a:rPr lang="en-US" dirty="0" err="1">
                <a:solidFill>
                  <a:srgbClr val="3F115C"/>
                </a:solidFill>
              </a:rPr>
              <a:t>graph.microsoft.com</a:t>
            </a:r>
            <a:r>
              <a:rPr lang="en-US" dirty="0">
                <a:solidFill>
                  <a:srgbClr val="3F115C"/>
                </a:solidFill>
              </a:rPr>
              <a:t>/v1.0/users/70c095fe-df9d-4250-867d-f298e237d681",</a:t>
            </a:r>
          </a:p>
          <a:p>
            <a:r>
              <a:rPr lang="en-US" dirty="0">
                <a:solidFill>
                  <a:srgbClr val="3F115C"/>
                </a:solidFill>
              </a:rPr>
              <a:t>    "https://</a:t>
            </a:r>
            <a:r>
              <a:rPr lang="en-US" dirty="0" err="1">
                <a:solidFill>
                  <a:srgbClr val="3F115C"/>
                </a:solidFill>
              </a:rPr>
              <a:t>graph.microsoft.com</a:t>
            </a:r>
            <a:r>
              <a:rPr lang="en-US" dirty="0">
                <a:solidFill>
                  <a:srgbClr val="3F115C"/>
                </a:solidFill>
              </a:rPr>
              <a:t>/v1.0/users/8c2da469-1eba-47a4-9322-ee0ddd24d99a"</a:t>
            </a:r>
          </a:p>
          <a:p>
            <a:r>
              <a:rPr lang="en-US" dirty="0">
                <a:solidFill>
                  <a:srgbClr val="3F115C"/>
                </a:solidFill>
              </a:rPr>
              <a:t>});</a:t>
            </a:r>
          </a:p>
          <a:p>
            <a:r>
              <a:rPr lang="en-US" dirty="0">
                <a:solidFill>
                  <a:srgbClr val="3F115C"/>
                </a:solidFill>
              </a:rPr>
              <a:t>var group = new </a:t>
            </a:r>
            <a:r>
              <a:rPr lang="en-US" dirty="0" err="1">
                <a:solidFill>
                  <a:srgbClr val="3F115C"/>
                </a:solidFill>
              </a:rPr>
              <a:t>Microsoft.Graph.Group</a:t>
            </a:r>
            <a:endParaRPr lang="en-US" dirty="0">
              <a:solidFill>
                <a:srgbClr val="3F115C"/>
              </a:solidFill>
            </a:endParaRPr>
          </a:p>
          <a:p>
            <a:r>
              <a:rPr lang="en-US" dirty="0">
                <a:solidFill>
                  <a:srgbClr val="3F115C"/>
                </a:solidFill>
              </a:rPr>
              <a:t>{ </a:t>
            </a:r>
            <a:r>
              <a:rPr lang="en-US" dirty="0" err="1">
                <a:solidFill>
                  <a:srgbClr val="3F115C"/>
                </a:solidFill>
              </a:rPr>
              <a:t>AdditionalData</a:t>
            </a:r>
            <a:r>
              <a:rPr lang="en-US" dirty="0">
                <a:solidFill>
                  <a:srgbClr val="3F115C"/>
                </a:solidFill>
              </a:rPr>
              <a:t> = </a:t>
            </a:r>
            <a:r>
              <a:rPr lang="en-US" dirty="0" err="1">
                <a:solidFill>
                  <a:srgbClr val="3F115C"/>
                </a:solidFill>
              </a:rPr>
              <a:t>additionalData</a:t>
            </a:r>
            <a:r>
              <a:rPr lang="en-US" dirty="0">
                <a:solidFill>
                  <a:srgbClr val="3F115C"/>
                </a:solidFill>
              </a:rPr>
              <a:t>, ... }</a:t>
            </a:r>
          </a:p>
        </p:txBody>
      </p:sp>
    </p:spTree>
    <p:extLst>
      <p:ext uri="{BB962C8B-B14F-4D97-AF65-F5344CB8AC3E}">
        <p14:creationId xmlns:p14="http://schemas.microsoft.com/office/powerpoint/2010/main" val="321083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Deleting groups with Microsoft Graph</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dirty="0"/>
              <a:t>Submit HTTP DELETE to endpoint of the specific group endpoint</a:t>
            </a:r>
          </a:p>
          <a:p>
            <a:endParaRPr lang="en-US" dirty="0"/>
          </a:p>
          <a:p>
            <a:pPr marL="457200" lvl="1" indent="0">
              <a:buNone/>
            </a:pPr>
            <a:r>
              <a:rPr lang="en-US" sz="2000" dirty="0">
                <a:latin typeface="Courier New" panose="02070309020205020404" pitchFamily="49" charset="0"/>
                <a:cs typeface="Courier New" panose="02070309020205020404" pitchFamily="49" charset="0"/>
              </a:rPr>
              <a:t>DELETE https://</a:t>
            </a:r>
            <a:r>
              <a:rPr lang="en-US" sz="2000" dirty="0" err="1">
                <a:latin typeface="Courier New" panose="02070309020205020404" pitchFamily="49" charset="0"/>
                <a:cs typeface="Courier New" panose="02070309020205020404" pitchFamily="49" charset="0"/>
              </a:rPr>
              <a:t>graph.microsoft.com</a:t>
            </a:r>
            <a:r>
              <a:rPr lang="en-US" sz="2000" dirty="0">
                <a:latin typeface="Courier New" panose="02070309020205020404" pitchFamily="49" charset="0"/>
                <a:cs typeface="Courier New" panose="02070309020205020404" pitchFamily="49" charset="0"/>
              </a:rPr>
              <a:t>/v1.0/groups/{ID}</a:t>
            </a:r>
          </a:p>
          <a:p>
            <a:endParaRPr lang="en-US" dirty="0"/>
          </a:p>
          <a:p>
            <a:r>
              <a:rPr lang="en-US" dirty="0"/>
              <a:t>Microsoft Graph .NET SDK:</a:t>
            </a:r>
          </a:p>
          <a:p>
            <a:pPr marL="0" indent="0">
              <a:buNone/>
            </a:pPr>
            <a:endParaRPr lang="en-US" dirty="0"/>
          </a:p>
          <a:p>
            <a:pPr marL="457200" lvl="1" indent="0">
              <a:buNone/>
            </a:pPr>
            <a:r>
              <a:rPr lang="en-US" sz="2000" dirty="0">
                <a:latin typeface="Courier New" panose="02070309020205020404" pitchFamily="49" charset="0"/>
                <a:cs typeface="Courier New" panose="02070309020205020404" pitchFamily="49" charset="0"/>
              </a:rPr>
              <a:t>var </a:t>
            </a:r>
            <a:r>
              <a:rPr lang="en-US" sz="2000" dirty="0" err="1">
                <a:latin typeface="Courier New" panose="02070309020205020404" pitchFamily="49" charset="0"/>
                <a:cs typeface="Courier New" panose="02070309020205020404" pitchFamily="49" charset="0"/>
              </a:rPr>
              <a:t>groupIdToDelete</a:t>
            </a:r>
            <a:r>
              <a:rPr lang="en-US" sz="2000" dirty="0">
                <a:latin typeface="Courier New" panose="02070309020205020404" pitchFamily="49" charset="0"/>
                <a:cs typeface="Courier New" panose="02070309020205020404" pitchFamily="49" charset="0"/>
              </a:rPr>
              <a:t> = "{ID}";</a:t>
            </a:r>
          </a:p>
          <a:p>
            <a:pPr marL="457200" lvl="1" indent="0">
              <a:buNone/>
            </a:pPr>
            <a:r>
              <a:rPr lang="en-US" sz="2000" dirty="0">
                <a:latin typeface="Courier New" panose="02070309020205020404" pitchFamily="49" charset="0"/>
                <a:cs typeface="Courier New" panose="02070309020205020404" pitchFamily="49" charset="0"/>
              </a:rPr>
              <a:t>await </a:t>
            </a:r>
            <a:r>
              <a:rPr lang="en-US" sz="2000" dirty="0" err="1">
                <a:latin typeface="Courier New" panose="02070309020205020404" pitchFamily="49" charset="0"/>
                <a:cs typeface="Courier New" panose="02070309020205020404" pitchFamily="49" charset="0"/>
              </a:rPr>
              <a:t>client.Groups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groupIdToDelete</a:t>
            </a:r>
            <a:r>
              <a:rPr lang="en-US" sz="2000" dirty="0">
                <a:latin typeface="Courier New" panose="02070309020205020404" pitchFamily="49" charset="0"/>
                <a:cs typeface="Courier New" panose="02070309020205020404" pitchFamily="49" charset="0"/>
              </a:rPr>
              <a:t>].Request().</a:t>
            </a:r>
            <a:r>
              <a:rPr lang="en-US" sz="2000" dirty="0" err="1">
                <a:latin typeface="Courier New" panose="02070309020205020404" pitchFamily="49" charset="0"/>
                <a:cs typeface="Courier New" panose="02070309020205020404" pitchFamily="49" charset="0"/>
              </a:rPr>
              <a:t>DeleteAsync</a:t>
            </a:r>
            <a:r>
              <a:rPr lang="en-US" sz="20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786087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a:t>Create a Microsoft Teams team from an Office 365 group</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a:bodyPr>
          <a:lstStyle/>
          <a:p>
            <a:r>
              <a:rPr lang="en-US"/>
              <a:t>Create Microsoft Teams teams from Office 365 groups</a:t>
            </a:r>
          </a:p>
          <a:p>
            <a:pPr lvl="1"/>
            <a:r>
              <a:rPr lang="en-US"/>
              <a:t>Office 365 group must have an owner specified</a:t>
            </a:r>
          </a:p>
          <a:p>
            <a:endParaRPr lang="en-US"/>
          </a:p>
          <a:p>
            <a:r>
              <a:rPr lang="en-US"/>
              <a:t>Submit an HTTP PUT to to the </a:t>
            </a:r>
            <a:r>
              <a:rPr lang="en-US">
                <a:hlinkClick r:id="rId3"/>
              </a:rPr>
              <a:t>https://graph.microsoft.com/v1.0/groups/{groupID}/team</a:t>
            </a:r>
            <a:r>
              <a:rPr lang="en-US"/>
              <a:t> endpoint</a:t>
            </a:r>
          </a:p>
          <a:p>
            <a:endParaRPr lang="en-US"/>
          </a:p>
          <a:p>
            <a:r>
              <a:rPr lang="en-US"/>
              <a:t>Optionally include a JSON object in the request body to set initial properties on the new team</a:t>
            </a:r>
          </a:p>
        </p:txBody>
      </p:sp>
    </p:spTree>
    <p:extLst>
      <p:ext uri="{BB962C8B-B14F-4D97-AF65-F5344CB8AC3E}">
        <p14:creationId xmlns:p14="http://schemas.microsoft.com/office/powerpoint/2010/main" val="115402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3F115C"/>
                </a:solidFill>
                <a:latin typeface="Segoe UI Semibold" panose="020B0702040204020203" pitchFamily="34" charset="0"/>
                <a:cs typeface="Segoe UI Semibold" panose="020B0702040204020203" pitchFamily="34" charset="0"/>
              </a:rPr>
              <a:t>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69474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C416-D0E1-C342-A9DF-11530C9B83A2}"/>
              </a:ext>
            </a:extLst>
          </p:cNvPr>
          <p:cNvSpPr>
            <a:spLocks noGrp="1"/>
          </p:cNvSpPr>
          <p:nvPr>
            <p:ph type="title"/>
          </p:nvPr>
        </p:nvSpPr>
        <p:spPr/>
        <p:txBody>
          <a:bodyPr/>
          <a:lstStyle/>
          <a:p>
            <a:r>
              <a:rPr lang="en-US"/>
              <a:t>Create a Microsoft Teams team from an Office 365 group: HTTP request</a:t>
            </a:r>
          </a:p>
        </p:txBody>
      </p:sp>
      <p:sp>
        <p:nvSpPr>
          <p:cNvPr id="3" name="Text Placeholder 2">
            <a:extLst>
              <a:ext uri="{FF2B5EF4-FFF2-40B4-BE49-F238E27FC236}">
                <a16:creationId xmlns:a16="http://schemas.microsoft.com/office/drawing/2014/main" id="{3F0539AA-39C8-3B4D-80E1-FAF31B8DD6C1}"/>
              </a:ext>
            </a:extLst>
          </p:cNvPr>
          <p:cNvSpPr>
            <a:spLocks noGrp="1"/>
          </p:cNvSpPr>
          <p:nvPr>
            <p:ph idx="1"/>
          </p:nvPr>
        </p:nvSpPr>
        <p:spPr/>
        <p:txBody>
          <a:bodyPr>
            <a:normAutofit fontScale="55000" lnSpcReduction="20000"/>
          </a:bodyPr>
          <a:lstStyle/>
          <a:p>
            <a:r>
              <a:rPr lang="en-US" dirty="0">
                <a:solidFill>
                  <a:srgbClr val="3F115C"/>
                </a:solidFill>
              </a:rPr>
              <a:t>PUT https://</a:t>
            </a:r>
            <a:r>
              <a:rPr lang="en-US" dirty="0" err="1">
                <a:solidFill>
                  <a:srgbClr val="3F115C"/>
                </a:solidFill>
              </a:rPr>
              <a:t>graph.microsoft.com</a:t>
            </a:r>
            <a:r>
              <a:rPr lang="en-US" dirty="0">
                <a:solidFill>
                  <a:srgbClr val="3F115C"/>
                </a:solidFill>
              </a:rPr>
              <a:t>/v1.0/groups/{ID}/team</a:t>
            </a:r>
          </a:p>
          <a:p>
            <a:r>
              <a:rPr lang="en-US" dirty="0">
                <a:solidFill>
                  <a:srgbClr val="3F115C"/>
                </a:solidFill>
              </a:rPr>
              <a:t>Content-type: application/json</a:t>
            </a:r>
          </a:p>
          <a:p>
            <a:r>
              <a:rPr lang="en-US" dirty="0">
                <a:solidFill>
                  <a:srgbClr val="3F115C"/>
                </a:solidFill>
              </a:rPr>
              <a:t>{</a:t>
            </a:r>
          </a:p>
          <a:p>
            <a:r>
              <a:rPr lang="en-US" dirty="0">
                <a:solidFill>
                  <a:srgbClr val="3F115C"/>
                </a:solidFill>
              </a:rPr>
              <a:t>  "</a:t>
            </a:r>
            <a:r>
              <a:rPr lang="en-US" dirty="0" err="1">
                <a:solidFill>
                  <a:srgbClr val="3F115C"/>
                </a:solidFill>
              </a:rPr>
              <a:t>memberSettings</a:t>
            </a:r>
            <a:r>
              <a:rPr lang="en-US" dirty="0">
                <a:solidFill>
                  <a:srgbClr val="3F115C"/>
                </a:solidFill>
              </a:rPr>
              <a:t>": {</a:t>
            </a:r>
          </a:p>
          <a:p>
            <a:r>
              <a:rPr lang="en-US" dirty="0">
                <a:solidFill>
                  <a:srgbClr val="3F115C"/>
                </a:solidFill>
              </a:rPr>
              <a:t>    "</a:t>
            </a:r>
            <a:r>
              <a:rPr lang="en-US" dirty="0" err="1">
                <a:solidFill>
                  <a:srgbClr val="3F115C"/>
                </a:solidFill>
              </a:rPr>
              <a:t>allowCreateUpdateChannels</a:t>
            </a:r>
            <a:r>
              <a:rPr lang="en-US" dirty="0">
                <a:solidFill>
                  <a:srgbClr val="3F115C"/>
                </a:solidFill>
              </a:rPr>
              <a:t>": true</a:t>
            </a:r>
          </a:p>
          <a:p>
            <a:r>
              <a:rPr lang="en-US" dirty="0">
                <a:solidFill>
                  <a:srgbClr val="3F115C"/>
                </a:solidFill>
              </a:rPr>
              <a:t>  },</a:t>
            </a:r>
          </a:p>
          <a:p>
            <a:r>
              <a:rPr lang="en-US" dirty="0">
                <a:solidFill>
                  <a:srgbClr val="3F115C"/>
                </a:solidFill>
              </a:rPr>
              <a:t>  "</a:t>
            </a:r>
            <a:r>
              <a:rPr lang="en-US" dirty="0" err="1">
                <a:solidFill>
                  <a:srgbClr val="3F115C"/>
                </a:solidFill>
              </a:rPr>
              <a:t>messagingSettings</a:t>
            </a:r>
            <a:r>
              <a:rPr lang="en-US" dirty="0">
                <a:solidFill>
                  <a:srgbClr val="3F115C"/>
                </a:solidFill>
              </a:rPr>
              <a:t>": {</a:t>
            </a:r>
          </a:p>
          <a:p>
            <a:r>
              <a:rPr lang="en-US" dirty="0">
                <a:solidFill>
                  <a:srgbClr val="3F115C"/>
                </a:solidFill>
              </a:rPr>
              <a:t>    "</a:t>
            </a:r>
            <a:r>
              <a:rPr lang="en-US" dirty="0" err="1">
                <a:solidFill>
                  <a:srgbClr val="3F115C"/>
                </a:solidFill>
              </a:rPr>
              <a:t>allowUserEditMessages</a:t>
            </a:r>
            <a:r>
              <a:rPr lang="en-US" dirty="0">
                <a:solidFill>
                  <a:srgbClr val="3F115C"/>
                </a:solidFill>
              </a:rPr>
              <a:t>": true,</a:t>
            </a:r>
          </a:p>
          <a:p>
            <a:r>
              <a:rPr lang="en-US" dirty="0">
                <a:solidFill>
                  <a:srgbClr val="3F115C"/>
                </a:solidFill>
              </a:rPr>
              <a:t>    "</a:t>
            </a:r>
            <a:r>
              <a:rPr lang="en-US" dirty="0" err="1">
                <a:solidFill>
                  <a:srgbClr val="3F115C"/>
                </a:solidFill>
              </a:rPr>
              <a:t>allowUserDeleteMessages</a:t>
            </a:r>
            <a:r>
              <a:rPr lang="en-US" dirty="0">
                <a:solidFill>
                  <a:srgbClr val="3F115C"/>
                </a:solidFill>
              </a:rPr>
              <a:t>": true</a:t>
            </a:r>
          </a:p>
          <a:p>
            <a:r>
              <a:rPr lang="en-US" dirty="0">
                <a:solidFill>
                  <a:srgbClr val="3F115C"/>
                </a:solidFill>
              </a:rPr>
              <a:t>  },</a:t>
            </a:r>
          </a:p>
          <a:p>
            <a:r>
              <a:rPr lang="en-US" dirty="0">
                <a:solidFill>
                  <a:srgbClr val="3F115C"/>
                </a:solidFill>
              </a:rPr>
              <a:t>  "</a:t>
            </a:r>
            <a:r>
              <a:rPr lang="en-US" dirty="0" err="1">
                <a:solidFill>
                  <a:srgbClr val="3F115C"/>
                </a:solidFill>
              </a:rPr>
              <a:t>funSettings</a:t>
            </a:r>
            <a:r>
              <a:rPr lang="en-US" dirty="0">
                <a:solidFill>
                  <a:srgbClr val="3F115C"/>
                </a:solidFill>
              </a:rPr>
              <a:t>": {</a:t>
            </a:r>
          </a:p>
          <a:p>
            <a:r>
              <a:rPr lang="en-US" dirty="0">
                <a:solidFill>
                  <a:srgbClr val="3F115C"/>
                </a:solidFill>
              </a:rPr>
              <a:t>    "</a:t>
            </a:r>
            <a:r>
              <a:rPr lang="en-US" dirty="0" err="1">
                <a:solidFill>
                  <a:srgbClr val="3F115C"/>
                </a:solidFill>
              </a:rPr>
              <a:t>allowGiphy</a:t>
            </a:r>
            <a:r>
              <a:rPr lang="en-US" dirty="0">
                <a:solidFill>
                  <a:srgbClr val="3F115C"/>
                </a:solidFill>
              </a:rPr>
              <a:t>": true,</a:t>
            </a:r>
          </a:p>
          <a:p>
            <a:r>
              <a:rPr lang="en-US" dirty="0">
                <a:solidFill>
                  <a:srgbClr val="3F115C"/>
                </a:solidFill>
              </a:rPr>
              <a:t>    "</a:t>
            </a:r>
            <a:r>
              <a:rPr lang="en-US" dirty="0" err="1">
                <a:solidFill>
                  <a:srgbClr val="3F115C"/>
                </a:solidFill>
              </a:rPr>
              <a:t>giphyContentRating</a:t>
            </a:r>
            <a:r>
              <a:rPr lang="en-US" dirty="0">
                <a:solidFill>
                  <a:srgbClr val="3F115C"/>
                </a:solidFill>
              </a:rPr>
              <a:t>": "strict"</a:t>
            </a:r>
          </a:p>
          <a:p>
            <a:r>
              <a:rPr lang="en-US" dirty="0">
                <a:solidFill>
                  <a:srgbClr val="3F115C"/>
                </a:solidFill>
              </a:rPr>
              <a:t>  }</a:t>
            </a:r>
          </a:p>
          <a:p>
            <a:r>
              <a:rPr lang="en-US" dirty="0">
                <a:solidFill>
                  <a:srgbClr val="3F115C"/>
                </a:solidFill>
              </a:rPr>
              <a:t>}</a:t>
            </a:r>
          </a:p>
        </p:txBody>
      </p:sp>
    </p:spTree>
    <p:extLst>
      <p:ext uri="{BB962C8B-B14F-4D97-AF65-F5344CB8AC3E}">
        <p14:creationId xmlns:p14="http://schemas.microsoft.com/office/powerpoint/2010/main" val="2206640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EA92-1B8C-0847-8AE9-31E0F74CC493}"/>
              </a:ext>
            </a:extLst>
          </p:cNvPr>
          <p:cNvSpPr>
            <a:spLocks noGrp="1"/>
          </p:cNvSpPr>
          <p:nvPr>
            <p:ph type="title"/>
          </p:nvPr>
        </p:nvSpPr>
        <p:spPr/>
        <p:txBody>
          <a:bodyPr/>
          <a:lstStyle/>
          <a:p>
            <a:r>
              <a:rPr lang="en-US"/>
              <a:t>Create a Microsoft Teams team from an Office 365 group: .NET SDK</a:t>
            </a:r>
          </a:p>
        </p:txBody>
      </p:sp>
      <p:sp>
        <p:nvSpPr>
          <p:cNvPr id="3" name="Text Placeholder 2">
            <a:extLst>
              <a:ext uri="{FF2B5EF4-FFF2-40B4-BE49-F238E27FC236}">
                <a16:creationId xmlns:a16="http://schemas.microsoft.com/office/drawing/2014/main" id="{3408AB20-FCEA-7C47-8472-421AD0E12655}"/>
              </a:ext>
            </a:extLst>
          </p:cNvPr>
          <p:cNvSpPr>
            <a:spLocks noGrp="1"/>
          </p:cNvSpPr>
          <p:nvPr>
            <p:ph idx="1"/>
          </p:nvPr>
        </p:nvSpPr>
        <p:spPr/>
        <p:txBody>
          <a:bodyPr>
            <a:normAutofit fontScale="70000" lnSpcReduction="20000"/>
          </a:bodyPr>
          <a:lstStyle/>
          <a:p>
            <a:r>
              <a:rPr lang="en-US" dirty="0">
                <a:solidFill>
                  <a:srgbClr val="3F115C"/>
                </a:solidFill>
              </a:rPr>
              <a:t>var team = new </a:t>
            </a:r>
            <a:r>
              <a:rPr lang="en-US" dirty="0" err="1">
                <a:solidFill>
                  <a:srgbClr val="3F115C"/>
                </a:solidFill>
              </a:rPr>
              <a:t>Microsoft.Graph.Team</a:t>
            </a:r>
            <a:endParaRPr lang="en-US" dirty="0">
              <a:solidFill>
                <a:srgbClr val="3F115C"/>
              </a:solidFill>
            </a:endParaRPr>
          </a:p>
          <a:p>
            <a:r>
              <a:rPr lang="en-US" dirty="0">
                <a:solidFill>
                  <a:srgbClr val="3F115C"/>
                </a:solidFill>
              </a:rPr>
              <a:t>{</a:t>
            </a:r>
          </a:p>
          <a:p>
            <a:r>
              <a:rPr lang="en-US" dirty="0">
                <a:solidFill>
                  <a:srgbClr val="3F115C"/>
                </a:solidFill>
              </a:rPr>
              <a:t>  </a:t>
            </a:r>
            <a:r>
              <a:rPr lang="en-US" dirty="0" err="1">
                <a:solidFill>
                  <a:srgbClr val="3F115C"/>
                </a:solidFill>
              </a:rPr>
              <a:t>MemberSettings</a:t>
            </a:r>
            <a:r>
              <a:rPr lang="en-US" dirty="0">
                <a:solidFill>
                  <a:srgbClr val="3F115C"/>
                </a:solidFill>
              </a:rPr>
              <a:t> = new </a:t>
            </a:r>
            <a:r>
              <a:rPr lang="en-US" dirty="0" err="1">
                <a:solidFill>
                  <a:srgbClr val="3F115C"/>
                </a:solidFill>
              </a:rPr>
              <a:t>TeamMemberSettings</a:t>
            </a:r>
            <a:r>
              <a:rPr lang="en-US" dirty="0">
                <a:solidFill>
                  <a:srgbClr val="3F115C"/>
                </a:solidFill>
              </a:rPr>
              <a:t> {</a:t>
            </a:r>
          </a:p>
          <a:p>
            <a:r>
              <a:rPr lang="en-US" dirty="0">
                <a:solidFill>
                  <a:srgbClr val="3F115C"/>
                </a:solidFill>
              </a:rPr>
              <a:t>    </a:t>
            </a:r>
            <a:r>
              <a:rPr lang="en-US" dirty="0" err="1">
                <a:solidFill>
                  <a:srgbClr val="3F115C"/>
                </a:solidFill>
              </a:rPr>
              <a:t>AllowCreateUpdateChannels</a:t>
            </a:r>
            <a:r>
              <a:rPr lang="en-US" dirty="0">
                <a:solidFill>
                  <a:srgbClr val="3F115C"/>
                </a:solidFill>
              </a:rPr>
              <a:t> = true</a:t>
            </a:r>
          </a:p>
          <a:p>
            <a:r>
              <a:rPr lang="en-US" dirty="0">
                <a:solidFill>
                  <a:srgbClr val="3F115C"/>
                </a:solidFill>
              </a:rPr>
              <a:t>  },</a:t>
            </a:r>
          </a:p>
          <a:p>
            <a:r>
              <a:rPr lang="en-US" dirty="0">
                <a:solidFill>
                  <a:srgbClr val="3F115C"/>
                </a:solidFill>
              </a:rPr>
              <a:t>  </a:t>
            </a:r>
            <a:r>
              <a:rPr lang="en-US" dirty="0" err="1">
                <a:solidFill>
                  <a:srgbClr val="3F115C"/>
                </a:solidFill>
              </a:rPr>
              <a:t>MessagingSettings</a:t>
            </a:r>
            <a:r>
              <a:rPr lang="en-US" dirty="0">
                <a:solidFill>
                  <a:srgbClr val="3F115C"/>
                </a:solidFill>
              </a:rPr>
              <a:t> = new </a:t>
            </a:r>
            <a:r>
              <a:rPr lang="en-US" dirty="0" err="1">
                <a:solidFill>
                  <a:srgbClr val="3F115C"/>
                </a:solidFill>
              </a:rPr>
              <a:t>TeamMessagingSettings</a:t>
            </a:r>
            <a:r>
              <a:rPr lang="en-US" dirty="0">
                <a:solidFill>
                  <a:srgbClr val="3F115C"/>
                </a:solidFill>
              </a:rPr>
              <a:t> {</a:t>
            </a:r>
          </a:p>
          <a:p>
            <a:r>
              <a:rPr lang="en-US" dirty="0">
                <a:solidFill>
                  <a:srgbClr val="3F115C"/>
                </a:solidFill>
              </a:rPr>
              <a:t>    </a:t>
            </a:r>
            <a:r>
              <a:rPr lang="en-US" dirty="0" err="1">
                <a:solidFill>
                  <a:srgbClr val="3F115C"/>
                </a:solidFill>
              </a:rPr>
              <a:t>AllowUserEditMessages</a:t>
            </a:r>
            <a:r>
              <a:rPr lang="en-US" dirty="0">
                <a:solidFill>
                  <a:srgbClr val="3F115C"/>
                </a:solidFill>
              </a:rPr>
              <a:t> = true,</a:t>
            </a:r>
          </a:p>
          <a:p>
            <a:r>
              <a:rPr lang="en-US" dirty="0">
                <a:solidFill>
                  <a:srgbClr val="3F115C"/>
                </a:solidFill>
              </a:rPr>
              <a:t>    </a:t>
            </a:r>
            <a:r>
              <a:rPr lang="en-US" dirty="0" err="1">
                <a:solidFill>
                  <a:srgbClr val="3F115C"/>
                </a:solidFill>
              </a:rPr>
              <a:t>AllowUserDeleteMessages</a:t>
            </a:r>
            <a:r>
              <a:rPr lang="en-US" dirty="0">
                <a:solidFill>
                  <a:srgbClr val="3F115C"/>
                </a:solidFill>
              </a:rPr>
              <a:t> = true</a:t>
            </a:r>
          </a:p>
          <a:p>
            <a:r>
              <a:rPr lang="en-US" dirty="0">
                <a:solidFill>
                  <a:srgbClr val="3F115C"/>
                </a:solidFill>
              </a:rPr>
              <a:t>  }</a:t>
            </a:r>
          </a:p>
          <a:p>
            <a:r>
              <a:rPr lang="en-US" dirty="0">
                <a:solidFill>
                  <a:srgbClr val="3F115C"/>
                </a:solidFill>
              </a:rPr>
              <a:t>};</a:t>
            </a:r>
          </a:p>
          <a:p>
            <a:endParaRPr lang="en-US" dirty="0">
              <a:solidFill>
                <a:srgbClr val="3F115C"/>
              </a:solidFill>
            </a:endParaRPr>
          </a:p>
          <a:p>
            <a:r>
              <a:rPr lang="en-US" dirty="0">
                <a:solidFill>
                  <a:srgbClr val="3F115C"/>
                </a:solidFill>
              </a:rPr>
              <a:t>var </a:t>
            </a:r>
            <a:r>
              <a:rPr lang="en-US" dirty="0" err="1">
                <a:solidFill>
                  <a:srgbClr val="3F115C"/>
                </a:solidFill>
              </a:rPr>
              <a:t>requestTeamifiedGroup</a:t>
            </a:r>
            <a:r>
              <a:rPr lang="en-US" dirty="0">
                <a:solidFill>
                  <a:srgbClr val="3F115C"/>
                </a:solidFill>
              </a:rPr>
              <a:t> = </a:t>
            </a:r>
            <a:r>
              <a:rPr lang="en-US" dirty="0" err="1">
                <a:solidFill>
                  <a:srgbClr val="3F115C"/>
                </a:solidFill>
              </a:rPr>
              <a:t>client.Groups</a:t>
            </a:r>
            <a:r>
              <a:rPr lang="en-US" dirty="0">
                <a:solidFill>
                  <a:srgbClr val="3F115C"/>
                </a:solidFill>
              </a:rPr>
              <a:t>[</a:t>
            </a:r>
            <a:r>
              <a:rPr lang="en-US" dirty="0" err="1">
                <a:solidFill>
                  <a:srgbClr val="3F115C"/>
                </a:solidFill>
              </a:rPr>
              <a:t>groupId</a:t>
            </a:r>
            <a:r>
              <a:rPr lang="en-US" dirty="0">
                <a:solidFill>
                  <a:srgbClr val="3F115C"/>
                </a:solidFill>
              </a:rPr>
              <a:t>].</a:t>
            </a:r>
            <a:r>
              <a:rPr lang="en-US" dirty="0" err="1">
                <a:solidFill>
                  <a:srgbClr val="3F115C"/>
                </a:solidFill>
              </a:rPr>
              <a:t>Team.Request</a:t>
            </a:r>
            <a:r>
              <a:rPr lang="en-US" dirty="0">
                <a:solidFill>
                  <a:srgbClr val="3F115C"/>
                </a:solidFill>
              </a:rPr>
              <a:t>();</a:t>
            </a:r>
          </a:p>
          <a:p>
            <a:r>
              <a:rPr lang="en-US" dirty="0">
                <a:solidFill>
                  <a:srgbClr val="3F115C"/>
                </a:solidFill>
              </a:rPr>
              <a:t>return await </a:t>
            </a:r>
            <a:r>
              <a:rPr lang="en-US" dirty="0" err="1">
                <a:solidFill>
                  <a:srgbClr val="3F115C"/>
                </a:solidFill>
              </a:rPr>
              <a:t>requestTeamifiedGroup.PutAsync</a:t>
            </a:r>
            <a:r>
              <a:rPr lang="en-US" dirty="0">
                <a:solidFill>
                  <a:srgbClr val="3F115C"/>
                </a:solidFill>
              </a:rPr>
              <a:t>(team);</a:t>
            </a:r>
          </a:p>
        </p:txBody>
      </p:sp>
    </p:spTree>
    <p:extLst>
      <p:ext uri="{BB962C8B-B14F-4D97-AF65-F5344CB8AC3E}">
        <p14:creationId xmlns:p14="http://schemas.microsoft.com/office/powerpoint/2010/main" val="2701424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a:t>Demo</a:t>
            </a:r>
          </a:p>
        </p:txBody>
      </p:sp>
      <p:sp>
        <p:nvSpPr>
          <p:cNvPr id="6" name="Text Placeholder 5">
            <a:extLst>
              <a:ext uri="{FF2B5EF4-FFF2-40B4-BE49-F238E27FC236}">
                <a16:creationId xmlns:a16="http://schemas.microsoft.com/office/drawing/2014/main" id="{1D83C04C-7725-EC46-B138-0A26B1CD19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177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32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8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27041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344212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46753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69113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6DD3A-4046-4C46-8646-FCE30AA71275}"/>
              </a:ext>
            </a:extLst>
          </p:cNvPr>
          <p:cNvSpPr>
            <a:spLocks noGrp="1"/>
          </p:cNvSpPr>
          <p:nvPr>
            <p:ph type="title"/>
          </p:nvPr>
        </p:nvSpPr>
        <p:spPr>
          <a:xfrm>
            <a:off x="838200" y="365125"/>
            <a:ext cx="10515600" cy="1325563"/>
          </a:xfrm>
        </p:spPr>
        <p:txBody>
          <a:bodyPr/>
          <a:lstStyle/>
          <a:p>
            <a:r>
              <a:rPr lang="en-US" dirty="0"/>
              <a:t>Working with groups using </a:t>
            </a:r>
            <a:br>
              <a:rPr lang="en-US" dirty="0"/>
            </a:br>
            <a:r>
              <a:rPr lang="en-US" dirty="0"/>
              <a:t>Microsoft Graph</a:t>
            </a:r>
          </a:p>
        </p:txBody>
      </p:sp>
      <p:sp>
        <p:nvSpPr>
          <p:cNvPr id="4" name="Text Placeholder 3">
            <a:extLst>
              <a:ext uri="{FF2B5EF4-FFF2-40B4-BE49-F238E27FC236}">
                <a16:creationId xmlns:a16="http://schemas.microsoft.com/office/drawing/2014/main" id="{EFFF7ED8-D63B-C143-AB99-74297FAE56E4}"/>
              </a:ext>
            </a:extLst>
          </p:cNvPr>
          <p:cNvSpPr>
            <a:spLocks noGrp="1"/>
          </p:cNvSpPr>
          <p:nvPr>
            <p:ph idx="1"/>
          </p:nvPr>
        </p:nvSpPr>
        <p:spPr>
          <a:xfrm>
            <a:off x="838200" y="1825625"/>
            <a:ext cx="10515600" cy="4205243"/>
          </a:xfrm>
        </p:spPr>
        <p:txBody>
          <a:bodyPr>
            <a:normAutofit fontScale="77500" lnSpcReduction="20000"/>
          </a:bodyPr>
          <a:lstStyle/>
          <a:p>
            <a:r>
              <a:rPr lang="en-US" dirty="0"/>
              <a:t>Groups are collections of users and other principals that share access to resources</a:t>
            </a:r>
          </a:p>
          <a:p>
            <a:endParaRPr lang="en-US" dirty="0"/>
          </a:p>
          <a:p>
            <a:r>
              <a:rPr lang="en-US" dirty="0"/>
              <a:t>Microsoft Graph provides access to the following types of groups:</a:t>
            </a:r>
          </a:p>
          <a:p>
            <a:endParaRPr lang="en-US" dirty="0"/>
          </a:p>
          <a:p>
            <a:r>
              <a:rPr lang="en-US" dirty="0"/>
              <a:t>Office 365 groups</a:t>
            </a:r>
          </a:p>
          <a:p>
            <a:pPr lvl="1"/>
            <a:r>
              <a:rPr lang="en-US" dirty="0"/>
              <a:t>Used for collaboration on a project or team</a:t>
            </a:r>
          </a:p>
          <a:p>
            <a:pPr lvl="1"/>
            <a:r>
              <a:rPr lang="en-US" dirty="0"/>
              <a:t>Share resources (conversations, files, notebooks, team sites, device management, </a:t>
            </a:r>
            <a:r>
              <a:rPr lang="en-US" dirty="0" err="1"/>
              <a:t>etc</a:t>
            </a:r>
            <a:r>
              <a:rPr lang="en-US" dirty="0"/>
              <a:t>)</a:t>
            </a:r>
          </a:p>
          <a:p>
            <a:pPr lvl="1"/>
            <a:r>
              <a:rPr lang="en-US" dirty="0"/>
              <a:t>Also known as “Unified” groups</a:t>
            </a:r>
          </a:p>
          <a:p>
            <a:endParaRPr lang="en-US" dirty="0"/>
          </a:p>
          <a:p>
            <a:r>
              <a:rPr lang="en-US" dirty="0"/>
              <a:t>Security groups</a:t>
            </a:r>
          </a:p>
          <a:p>
            <a:pPr lvl="1"/>
            <a:r>
              <a:rPr lang="en-US" dirty="0"/>
              <a:t>Used to control access to resources</a:t>
            </a:r>
          </a:p>
          <a:p>
            <a:pPr lvl="1"/>
            <a:r>
              <a:rPr lang="en-US" dirty="0"/>
              <a:t>Can contain Office 365 groups and other security groups</a:t>
            </a:r>
          </a:p>
        </p:txBody>
      </p:sp>
    </p:spTree>
    <p:extLst>
      <p:ext uri="{BB962C8B-B14F-4D97-AF65-F5344CB8AC3E}">
        <p14:creationId xmlns:p14="http://schemas.microsoft.com/office/powerpoint/2010/main" val="3644448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8" id="{84FF339F-D232-2F44-8C7B-C94448D81D29}" vid="{BD1FF7D6-F3CB-D848-B4FB-74EA38B2B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3.xml><?xml version="1.0" encoding="utf-8"?>
<ds:datastoreItem xmlns:ds="http://schemas.openxmlformats.org/officeDocument/2006/customXml" ds:itemID="{4875BE8C-CB08-400E-A21F-2497FF16C77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9</TotalTime>
  <Words>5355</Words>
  <Application>Microsoft Macintosh PowerPoint</Application>
  <PresentationFormat>Widescreen</PresentationFormat>
  <Paragraphs>520</Paragraphs>
  <Slides>33</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Segoe UI</vt:lpstr>
      <vt:lpstr>Segoe UI Light</vt:lpstr>
      <vt:lpstr>Segoe UI Semibold</vt:lpstr>
      <vt:lpstr>Segoe UI Symbol</vt:lpstr>
      <vt:lpstr>base &lt;do not use&gt;</vt:lpstr>
      <vt:lpstr>Manage Group Lifecycle with Microsoft Graph​</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Working with groups using  Microsoft Graph</vt:lpstr>
      <vt:lpstr>Dynamic group membership</vt:lpstr>
      <vt:lpstr>Required permissions for working with groups</vt:lpstr>
      <vt:lpstr>Listing groups within an organization</vt:lpstr>
      <vt:lpstr>Microsoft Graph /groups endpoint details</vt:lpstr>
      <vt:lpstr>Working with specific groups</vt:lpstr>
      <vt:lpstr>Demo</vt:lpstr>
      <vt:lpstr>PowerPoint Presentation</vt:lpstr>
      <vt:lpstr>Getting all groups a user is an owner of</vt:lpstr>
      <vt:lpstr>Use Microsoft Graph .NET SDK casting to determine type</vt:lpstr>
      <vt:lpstr>Getting all groups a user is a member of</vt:lpstr>
      <vt:lpstr>Direct vs. transitive membership</vt:lpstr>
      <vt:lpstr>Demo</vt:lpstr>
      <vt:lpstr>PowerPoint Presentation</vt:lpstr>
      <vt:lpstr>Creating groups with Microsoft Graph</vt:lpstr>
      <vt:lpstr>Create groups with Microsoft Graph: HTTP request</vt:lpstr>
      <vt:lpstr>Create groups with Microsoft Graph: .NET SDK</vt:lpstr>
      <vt:lpstr>Specifying owners and members on groups</vt:lpstr>
      <vt:lpstr>Specifying owners and members on groups</vt:lpstr>
      <vt:lpstr>Deleting groups with Microsoft Graph</vt:lpstr>
      <vt:lpstr>Create a Microsoft Teams team from an Office 365 group</vt:lpstr>
      <vt:lpstr>Create a Microsoft Teams team from an Office 365 group: HTTP request</vt:lpstr>
      <vt:lpstr>Create a Microsoft Teams team from an Office 365 group: .NET SDK</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Group Lifecycle with Microsoft Graph​</dc:title>
  <dc:creator>Andrew Connell</dc:creator>
  <cp:lastModifiedBy>Andrew Connell</cp:lastModifiedBy>
  <cp:revision>1</cp:revision>
  <dcterms:created xsi:type="dcterms:W3CDTF">2021-05-26T20:44:45Z</dcterms:created>
  <dcterms:modified xsi:type="dcterms:W3CDTF">2021-05-26T20:54:38Z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