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1717" r:id="rId5"/>
    <p:sldId id="263" r:id="rId6"/>
    <p:sldId id="1695" r:id="rId7"/>
    <p:sldId id="1698" r:id="rId8"/>
    <p:sldId id="1699" r:id="rId9"/>
    <p:sldId id="1700" r:id="rId10"/>
    <p:sldId id="1691" r:id="rId11"/>
    <p:sldId id="1677" r:id="rId12"/>
    <p:sldId id="1701" r:id="rId13"/>
    <p:sldId id="1702" r:id="rId14"/>
    <p:sldId id="1703" r:id="rId15"/>
    <p:sldId id="265" r:id="rId16"/>
    <p:sldId id="1719" r:id="rId17"/>
    <p:sldId id="1720" r:id="rId18"/>
    <p:sldId id="1721" r:id="rId19"/>
    <p:sldId id="1704" r:id="rId20"/>
    <p:sldId id="1722" r:id="rId21"/>
    <p:sldId id="1723" r:id="rId22"/>
    <p:sldId id="1724" r:id="rId23"/>
    <p:sldId id="1725" r:id="rId24"/>
    <p:sldId id="1726" r:id="rId25"/>
    <p:sldId id="1705" r:id="rId26"/>
    <p:sldId id="1727" r:id="rId27"/>
    <p:sldId id="1728" r:id="rId28"/>
    <p:sldId id="172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983EC3A-EEC1-3045-A95B-A4A06F23444E}">
          <p14:sldIdLst>
            <p14:sldId id="1717"/>
          </p14:sldIdLst>
        </p14:section>
        <p14:section name="01" id="{884EAD3D-31FB-574B-85B8-CEBEEE2CC506}">
          <p14:sldIdLst>
            <p14:sldId id="263"/>
            <p14:sldId id="1695"/>
            <p14:sldId id="1698"/>
            <p14:sldId id="1699"/>
            <p14:sldId id="1700"/>
            <p14:sldId id="1691"/>
            <p14:sldId id="1677"/>
            <p14:sldId id="1701"/>
            <p14:sldId id="1702"/>
            <p14:sldId id="1703"/>
            <p14:sldId id="265"/>
          </p14:sldIdLst>
        </p14:section>
        <p14:section name="02" id="{CB797576-CDB4-6C40-9C00-61E9D4F5EFA0}">
          <p14:sldIdLst>
            <p14:sldId id="1719"/>
            <p14:sldId id="1720"/>
            <p14:sldId id="1721"/>
            <p14:sldId id="1704"/>
            <p14:sldId id="1722"/>
            <p14:sldId id="1723"/>
          </p14:sldIdLst>
        </p14:section>
        <p14:section name="03" id="{E0564E95-0FC9-FD4A-A82E-9E1FF5709231}">
          <p14:sldIdLst>
            <p14:sldId id="1724"/>
            <p14:sldId id="1725"/>
            <p14:sldId id="1726"/>
            <p14:sldId id="1705"/>
            <p14:sldId id="1727"/>
            <p14:sldId id="1728"/>
          </p14:sldIdLst>
        </p14:section>
        <p14:section name="outro" id="{6198F652-4601-3843-84BB-C726B55262B1}">
          <p14:sldIdLst>
            <p14:sldId id="17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15C"/>
    <a:srgbClr val="0745A1"/>
    <a:srgbClr val="134B5E"/>
    <a:srgbClr val="343B93"/>
    <a:srgbClr val="7AF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880"/>
    <p:restoredTop sz="74659"/>
  </p:normalViewPr>
  <p:slideViewPr>
    <p:cSldViewPr snapToGrid="0" snapToObjects="1">
      <p:cViewPr varScale="1">
        <p:scale>
          <a:sx n="64" d="100"/>
          <a:sy n="64" d="100"/>
        </p:scale>
        <p:origin x="1692" y="4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73746B-3B96-D54B-AE0C-3E81B0E5F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A9AF06-4327-DF43-BE60-54EDB34259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D67128-0ED3-F84C-AB75-26956BD6F773}" type="datetimeFigureOut">
              <a:rPr lang="en-US" smtClean="0"/>
              <a:t>8/15/2021</a:t>
            </a:fld>
            <a:endParaRPr lang="en-US"/>
          </a:p>
        </p:txBody>
      </p:sp>
      <p:sp>
        <p:nvSpPr>
          <p:cNvPr id="4" name="Footer Placeholder 3">
            <a:extLst>
              <a:ext uri="{FF2B5EF4-FFF2-40B4-BE49-F238E27FC236}">
                <a16:creationId xmlns:a16="http://schemas.microsoft.com/office/drawing/2014/main" id="{F577DEE5-6FBE-9D4C-A474-E62CED5413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0C005-6BFD-BE44-9D50-CBFB52F5C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4DA3A-C8CF-DF4F-9DE4-89742789444F}" type="slidenum">
              <a:rPr lang="en-US" smtClean="0"/>
              <a:t>‹#›</a:t>
            </a:fld>
            <a:endParaRPr lang="en-US"/>
          </a:p>
        </p:txBody>
      </p:sp>
    </p:spTree>
    <p:extLst>
      <p:ext uri="{BB962C8B-B14F-4D97-AF65-F5344CB8AC3E}">
        <p14:creationId xmlns:p14="http://schemas.microsoft.com/office/powerpoint/2010/main" val="1351502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F564-29A8-0243-B41B-CCCF740F82F1}" type="datetimeFigureOut">
              <a:rPr lang="en-US" smtClean="0"/>
              <a:t>8/15/2021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640C9-DFC2-0345-ADF3-C1176AC99B7C}" type="slidenum">
              <a:rPr lang="en-US" smtClean="0"/>
              <a:t>‹#›</a:t>
            </a:fld>
            <a:endParaRPr lang="en-US"/>
          </a:p>
        </p:txBody>
      </p:sp>
    </p:spTree>
    <p:extLst>
      <p:ext uri="{BB962C8B-B14F-4D97-AF65-F5344CB8AC3E}">
        <p14:creationId xmlns:p14="http://schemas.microsoft.com/office/powerpoint/2010/main" val="389455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56665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Another powerful uses of query parameters is to control how the data is returned in the response to a request.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t>
            </a:r>
            <a:r>
              <a:rPr lang="en-US" dirty="0" err="1"/>
              <a:t>orderby</a:t>
            </a:r>
            <a:r>
              <a:rPr lang="en-US" dirty="0"/>
              <a:t> parameter enables developers to let data from Microsoft Graph be pre-sorted. By default data is returned in ascending order, but you can add the “desc” keyword after the property to sort in descending order. It also supports sorting by multiple fields, separating each field with a comma.</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Complex fields can also be sorted. Complex types, such as the from field in an email message is a complex type of an email address that contains a name &amp; address property. To sort by name, use from/</a:t>
            </a:r>
            <a:r>
              <a:rPr lang="en-US" dirty="0" err="1"/>
              <a:t>emailAddress</a:t>
            </a:r>
            <a:r>
              <a:rPr lang="en-US" dirty="0"/>
              <a:t>/name.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By default, responses from Microsoft Graph are returned in the JSON format. However, you can request data in two other formats, ATOM and XML, by adding the $format parameter.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6548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01796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Many Microsoft Graph resources expose both declared properties of the resource as well as its relationships with other resources. These relationships are also called reference properties or navigation properties, and they can reference either a single resource or a collection of resources. For example, the mail folders, manager, and direct reports of a user are all exposed as relationships.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Normally, you can query either the properties of a resource or one of its relationships in a single request, but not both. You can use the </a:t>
            </a:r>
            <a:r>
              <a:rPr lang="en-US" dirty="0"/>
              <a:t>$expand</a:t>
            </a:r>
            <a:r>
              <a:rPr lang="en-US" sz="900" b="0" i="0" kern="1200" dirty="0">
                <a:solidFill>
                  <a:schemeClr val="tx1"/>
                </a:solidFill>
                <a:effectLst/>
                <a:latin typeface="Segoe UI Light" pitchFamily="34" charset="0"/>
                <a:ea typeface="+mn-ea"/>
                <a:cs typeface="+mn-cs"/>
              </a:rPr>
              <a:t> query string parameter to include the expanded resource or collection referenced by a single relationship (navigation property) in your results.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Under specific scenarios, an application’s requirement can result in an expense set of queries.</a:t>
            </a:r>
          </a:p>
          <a:p>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7227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The $expand operator, can be used to expand a collection of items, saving you from issuing additional requests.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In this example you have requested the Microsoft Graph to automatically include the children collection from the drive/root endpoint. This will include all the default properties for the collection of files and folders within the root folder of the user’s OneDrive.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You can further optimize this query by including a $select query operator to only include the specific properties from the children collection.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Consider the scenario where you want to get the members of 10 groups. Without using the expand operation you can achieve this with one query for the first 10 groups, then as you enumerate through the results, you would create 10 more requests, one for each group, to get each groups members. This results in 11 round trips of Microsoft Graph requests. However with the $expand operator, these 11 requests can be cut down to a single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864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optimization option supported by Microsoft Graph is use of the the $filter query parameter. This enables developers to limit the size of the response by filtering on specific content. This is not to be confused with search.</a:t>
            </a:r>
          </a:p>
          <a:p>
            <a:endParaRPr lang="en-US" dirty="0"/>
          </a:p>
          <a:p>
            <a:r>
              <a:rPr lang="en-US" dirty="0"/>
              <a:t>The syntax of the $filter query parameter follows the format of passing in an equality function with two parameters. The first parameter is the field to filter while the second parameter is the value to filter on.</a:t>
            </a:r>
          </a:p>
          <a:p>
            <a:endParaRPr lang="en-US" dirty="0"/>
          </a:p>
          <a:p>
            <a:r>
              <a:rPr lang="en-US" dirty="0"/>
              <a:t>Most logical operators are supported, such as equal, not equal, and, or, not, greater than, greater than or equal, less than, and less than or equal. </a:t>
            </a:r>
          </a:p>
          <a:p>
            <a:endParaRPr lang="en-US" dirty="0"/>
          </a:p>
          <a:p>
            <a:r>
              <a:rPr lang="en-US" dirty="0"/>
              <a:t>The operator </a:t>
            </a:r>
            <a:r>
              <a:rPr lang="en-US" dirty="0" err="1"/>
              <a:t>startswith</a:t>
            </a:r>
            <a:r>
              <a:rPr lang="en-US" dirty="0"/>
              <a:t>() is supported by most endpoints in Microsoft Graph, but not all. Refer to the documentation for Microsoft Graph for full details.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93928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also use the $search query parameter to search for content against the people &amp; message endpoints. </a:t>
            </a:r>
          </a:p>
          <a:p>
            <a:endParaRPr lang="en-US" dirty="0"/>
          </a:p>
          <a:p>
            <a:r>
              <a:rPr lang="en-US" dirty="0"/>
              <a:t>Search is limited to returning 250 results and cannot be combined with the $filter or $</a:t>
            </a:r>
            <a:r>
              <a:rPr lang="en-US" dirty="0" err="1"/>
              <a:t>orderby</a:t>
            </a:r>
            <a:r>
              <a:rPr lang="en-US" dirty="0"/>
              <a:t> operators.</a:t>
            </a:r>
          </a:p>
          <a:p>
            <a:endParaRPr lang="en-US" dirty="0"/>
          </a:p>
          <a:p>
            <a:r>
              <a:rPr lang="en-US" dirty="0"/>
              <a:t>When searching against the messages endpoint, if no property is specified, it defaults to searching the from, subject and body field.</a:t>
            </a:r>
          </a:p>
          <a:p>
            <a:endParaRPr lang="en-US" dirty="0"/>
          </a:p>
          <a:p>
            <a:r>
              <a:rPr lang="en-US" dirty="0"/>
              <a:t>Like the $filter query parameter, the $search query parameter can be combined with the $select query parameter to limit </a:t>
            </a:r>
            <a:r>
              <a:rPr lang="en-US"/>
              <a:t>the data returned.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58163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complex scenarios can involve complex interactions with the data exposed via Microsoft Graph. For instance, consider an application needs to display three different types of data from Microsoft Graph. The $expand operator may not be sufficient as the data is not directly relatable, or the queries would get too complex.</a:t>
            </a:r>
          </a:p>
          <a:p>
            <a:endParaRPr lang="en-US" dirty="0"/>
          </a:p>
          <a:p>
            <a:r>
              <a:rPr lang="en-US" dirty="0"/>
              <a:t>Another scenario may involve multiple write operations such as preparing for an event by saving resources to a shared OneDrive folder, creating a shared OneNote notebook for the event and sending meeting invites out to the participants.</a:t>
            </a:r>
          </a:p>
          <a:p>
            <a:endParaRPr lang="en-US" dirty="0"/>
          </a:p>
          <a:p>
            <a:r>
              <a:rPr lang="en-US" dirty="0"/>
              <a:t>Applications can get quite chatty very quickly which can also introduce potential throttling issues. </a:t>
            </a:r>
          </a:p>
          <a:p>
            <a:endParaRPr lang="en-US" dirty="0"/>
          </a:p>
          <a:p>
            <a:r>
              <a:rPr lang="en-US" dirty="0"/>
              <a:t>One way to avoid any issues and to introduce an optimization is to group multiple requests into a single request to Microsoft Graph. This support, called batching, instructs Microsoft Graph to execute multiple requests and return the grouped results for each request in a single response. Batching does not reduce the number of requests, but it does reduce the number of HTTP round trips your application requests to Microsoft Graph.</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74963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requests within a batch are not special requests; they are just like any other request you would submit. Because of this, all endpoints and resources exposed by Microsoft Graph can support batching.</a:t>
            </a:r>
          </a:p>
          <a:p>
            <a:endParaRPr lang="en-US" dirty="0"/>
          </a:p>
          <a:p>
            <a:r>
              <a:rPr lang="en-US" dirty="0"/>
              <a:t>When creating batch requests, all URLs within the requests should be relative to the root of the version of the Microsoft Graph REST endpoint the batch is submitted to.</a:t>
            </a:r>
          </a:p>
          <a:p>
            <a:endParaRPr lang="en-US" dirty="0"/>
          </a:p>
          <a:p>
            <a:r>
              <a:rPr lang="en-US" dirty="0"/>
              <a:t>One important point to keep in mind through is that batching does not introduce transactional support to your grouped requests. </a:t>
            </a:r>
          </a:p>
          <a:p>
            <a:endParaRPr lang="en-US" dirty="0"/>
          </a:p>
          <a:p>
            <a:r>
              <a:rPr lang="en-US" dirty="0"/>
              <a:t>Furthermore, a batch that contains five requests, for example, can have three requests succeed and two fail. This is still considered a “successful” batch request as the request and response are not malformed.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0802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8/15/2021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0996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batch requests must be submitted as an HTTP POST to the https://</a:t>
            </a:r>
            <a:r>
              <a:rPr lang="en-US" dirty="0" err="1"/>
              <a:t>graph.microsoft.com</a:t>
            </a:r>
            <a:r>
              <a:rPr lang="en-US" dirty="0"/>
              <a:t>/v1.0/ endpoint and include the $batch query operator</a:t>
            </a:r>
          </a:p>
          <a:p>
            <a:endParaRPr lang="en-US" dirty="0"/>
          </a:p>
          <a:p>
            <a:r>
              <a:rPr lang="en-US" dirty="0"/>
              <a:t>The requests in a batch are submitted within a JSON collection of requests within the batch request body.</a:t>
            </a:r>
          </a:p>
          <a:p>
            <a:endParaRPr lang="en-US" dirty="0"/>
          </a:p>
          <a:p>
            <a:r>
              <a:rPr lang="en-US" dirty="0"/>
              <a:t>Unless the </a:t>
            </a:r>
            <a:r>
              <a:rPr lang="en-US" dirty="0" err="1"/>
              <a:t>dependsOn</a:t>
            </a:r>
            <a:r>
              <a:rPr lang="en-US" dirty="0"/>
              <a:t> property is defined within a request that references the ID of a previous request, the requests are not guaranteed to be executed in any order. Microsoft Graph determines when they are executed which may be simultaneously.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40537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request within the batch request body contains properties that define the request. In addition to unique ID number you assign to each request, you must include the HTTP method and URL at minimum. </a:t>
            </a:r>
          </a:p>
          <a:p>
            <a:endParaRPr lang="en-US" dirty="0"/>
          </a:p>
          <a:p>
            <a:r>
              <a:rPr lang="en-US" dirty="0"/>
              <a:t>You can include optional headers and body properties in the request for specific HTTP POST requests.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51691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batch request results in a single response that includes a collection of individual results for each request.</a:t>
            </a:r>
          </a:p>
          <a:p>
            <a:endParaRPr lang="en-US" dirty="0"/>
          </a:p>
          <a:p>
            <a:r>
              <a:rPr lang="en-US" dirty="0"/>
              <a:t>Each response object in the response collection has an ID that matches the corresponding request ID in the original request. This way you can check the status of each request once you receive </a:t>
            </a:r>
            <a:r>
              <a:rPr lang="en-US"/>
              <a:t>the responses.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1242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the gateway to your data in the Microsoft Cloud as you can see from the list of resources, services and entities at the bottom of the slide, there are a lot of things we can take advantage of in the Microsoft 365 platform. We can work with mail, calendar, contacts, tasks in addition to content inside of SharePoint sites and lists, files inside of OneDrive, interact with Microsoft Teams and many more things we can take advantage of.</a:t>
            </a:r>
          </a:p>
          <a:p>
            <a:endParaRPr lang="en-US" dirty="0"/>
          </a:p>
          <a:p>
            <a:r>
              <a:rPr lang="en-US" dirty="0"/>
              <a:t>Each of these services typically has it’s own API that we can leverage to read and write to these different services. However it can be challenging and cumbersome to work with these different services as each has implemented their own endpoint, permission model, syntax for performing some operations like searching and other subtleties. Each endpoint is also secured with Azure AD which means that developers will need to authenticate with Azure AD and obtain an OAuth access token for each service they want to work with.</a:t>
            </a:r>
          </a:p>
          <a:p>
            <a:endParaRPr lang="en-US" dirty="0"/>
          </a:p>
          <a:p>
            <a:r>
              <a:rPr lang="en-US" dirty="0"/>
              <a:t>The Microsoft Graph addresses many of these challenges by acting as a proxy to a lot of these different services. It encompasses data residing in Office 365 such as mail, calendar, contacts and OneDrive as well as many others. In addition, it also provides access to Windows 10 and Enterprise Mobility + Security under a single endpoint. This endpoint, https://</a:t>
            </a:r>
            <a:r>
              <a:rPr lang="en-US" dirty="0" err="1"/>
              <a:t>graph.microsoft.com</a:t>
            </a:r>
            <a:r>
              <a:rPr lang="en-US" dirty="0"/>
              <a:t>, allows developers to create applications that will only have to authenticate once and obtain a single access token that can be used to retrieve data from multiple sources, greatly simplifying the development process.</a:t>
            </a:r>
          </a:p>
          <a:p>
            <a:endParaRPr lang="en-US" dirty="0"/>
          </a:p>
          <a:p>
            <a:r>
              <a:rPr lang="en-US" dirty="0"/>
              <a:t>Each service will sill have their individual permissions, or scopes, but all these permissions are defined in a single place under the Microsoft Graph endpoint, and it handles the underlying calls and permission requests to each of these different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518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previous slide stated, the Microsoft Graph is your gateway to all data in Microsoft 365. It is a single resource that proxies multiple Microsoft services. </a:t>
            </a:r>
          </a:p>
          <a:p>
            <a:endParaRPr lang="en-US" dirty="0"/>
          </a:p>
          <a:p>
            <a:r>
              <a:rPr lang="en-US" dirty="0"/>
              <a:t>Because the Microsoft Graph acts as a proxy endpoint to multiple endpoints for each Microsoft 365 service, it will simplify the process of obtaining OAuth access tokens that you must include with each request to one of these endpoints. Unlike the process of obtaining a different token for each endpoint, the Microsoft Graph enables you to obtain a single access token to submit requests that can retrieve data from all the services and endpoints the Microsoft Graph exposes.</a:t>
            </a:r>
          </a:p>
          <a:p>
            <a:endParaRPr lang="en-US" dirty="0"/>
          </a:p>
          <a:p>
            <a:r>
              <a:rPr lang="en-US" dirty="0"/>
              <a:t>One of the other challenges we used to have with these different services was determining the endpoint URL for each service as some were unique per user. To address this, Microsoft created a directory service that you could query to determine what the URL was for the different services. However, the Microsoft Graph greatly simplifies this for you with two special endpoints. The /me and /</a:t>
            </a:r>
            <a:r>
              <a:rPr lang="en-US" dirty="0" err="1"/>
              <a:t>myorganization</a:t>
            </a:r>
            <a:r>
              <a:rPr lang="en-US" dirty="0"/>
              <a:t> endpoints will take you to the root of your user entity or your organization in the Microsoft Graph.</a:t>
            </a:r>
          </a:p>
          <a:p>
            <a:endParaRPr lang="en-US" dirty="0"/>
          </a:p>
          <a:p>
            <a:r>
              <a:rPr lang="en-US" dirty="0"/>
              <a:t>This module will explain how you can easily find relationships between entities in the Microsoft Graph and traverse these objects to find related content. Using the /me and /</a:t>
            </a:r>
            <a:r>
              <a:rPr lang="en-US" dirty="0" err="1"/>
              <a:t>myorganization</a:t>
            </a:r>
            <a:r>
              <a:rPr lang="en-US" dirty="0"/>
              <a:t> endpoint in combination with the ability to traverse related entities, the Microsoft Graph makes it easy to access your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2019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create all sorts of applications that will communicate with the Microsoft Graph. To support as many developers and platforms as possible, the Microsoft Graph has two options for developers to choose from when integrating the Microsoft Graph into their applications.</a:t>
            </a:r>
          </a:p>
          <a:p>
            <a:endParaRPr lang="en-US" dirty="0"/>
          </a:p>
          <a:p>
            <a:r>
              <a:rPr lang="en-US" dirty="0"/>
              <a:t>At its core, the Microsoft Graph is a REST API. This means that developers can use any platform, any framework and any programming language they are most comfortable with. The only requirement is that they can issue common HTTP requests and process HTTP responses, which all recent platforms, frameworks and languages can do.</a:t>
            </a:r>
          </a:p>
          <a:p>
            <a:endParaRPr lang="en-US" dirty="0"/>
          </a:p>
          <a:p>
            <a:r>
              <a:rPr lang="en-US" dirty="0"/>
              <a:t>In addition, the Microsoft Graph also provides multiple native SDKs for developers who want to leverage a rich programming model within their applications. These SDKs are available for multiple platforms and simplify the process of interacting with the Microsoft Graph’s REST API, abstracting away the tasks of constructing, submitting and processing the REST requests and responses with the Microsoft Graph REST API.</a:t>
            </a:r>
          </a:p>
          <a:p>
            <a:endParaRPr lang="en-US" dirty="0"/>
          </a:p>
          <a:p>
            <a:r>
              <a:rPr lang="en-US" dirty="0"/>
              <a:t>You will likely find an existing SDK for the platform and language you are working on as you’ll find all the popular platforms covered, including .NET, iOS, Android, Java, </a:t>
            </a:r>
            <a:r>
              <a:rPr lang="en-US" dirty="0" err="1"/>
              <a:t>PhP</a:t>
            </a:r>
            <a:r>
              <a:rPr lang="en-US" dirty="0"/>
              <a:t>, Ruby, JavaScript and many more.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405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Graph supports two styles of authentication. One option supports users to authenticate using either an Azure AD account, also known as a Work &amp; School account, or a Microsoft Account. The former account is typically used to access content and resources within Office 365 and Microsoft 365. The latter account type, a Microsoft Account, is used to access consumer resources such as OneDrive Consumer, </a:t>
            </a:r>
            <a:r>
              <a:rPr lang="en-US" dirty="0" err="1"/>
              <a:t>Outlook.com</a:t>
            </a:r>
            <a:r>
              <a:rPr lang="en-US" dirty="0"/>
              <a:t> and other related services.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240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nice about the Microsoft Graph supporting both styles of authentication, is that the same API and endpoints can be used to create applications that will expose business data in Microsoft 365 or consumer data within Microsoft’s consumer services. This makes it easy for developers to learn a single API and have the ability to configure their application to support both business and consumer data that is driven strictly by the user and what type of account they login with.</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8/15/2021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6544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Graph’s REST API confirms to the OData v4 protocol. One aspect of this is that the REST API supports many query parameters. These query parameters enable developers to specify &amp; control the amount of data returned in the responses.</a:t>
            </a:r>
          </a:p>
          <a:p>
            <a:endParaRPr lang="en-US" dirty="0"/>
          </a:p>
          <a:p>
            <a:r>
              <a:rPr lang="en-US" dirty="0"/>
              <a:t>Each endpoint exposed by the Microsoft Graph has varying support for different query query parameters. For example, the $count query parameter is supported by the /contacts endpoint, but it isn’t supported for directory objects like users and groups.</a:t>
            </a:r>
          </a:p>
          <a:p>
            <a:endParaRPr lang="en-US" dirty="0"/>
          </a:p>
          <a:p>
            <a:r>
              <a:rPr lang="en-US" dirty="0"/>
              <a:t>Query parameters are added to the query string portion of a URL and have a $ prefix. Each parameter has a different syntax for usage. For example, the $count query parameter, when set to TRUE, will tell the Microsoft Graph to only report the number of items in the collection instead of returning all the data in the collection. This dramatically reduces the amount of data returned by the service, reducing the work on Microsoft Graph and bandwidth consumed by your application.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5977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powerful uses of query parameters is to control how much data is returned in the response to a request.</a:t>
            </a:r>
          </a:p>
          <a:p>
            <a:endParaRPr lang="en-US" dirty="0"/>
          </a:p>
          <a:p>
            <a:r>
              <a:rPr lang="en-US" dirty="0"/>
              <a:t>The $top parameter enables you to limit the response to only include a specific number of records.</a:t>
            </a:r>
          </a:p>
          <a:p>
            <a:endParaRPr lang="en-US" dirty="0"/>
          </a:p>
          <a:p>
            <a:r>
              <a:rPr lang="en-US" dirty="0"/>
              <a:t>The $skip parameter enables you to skip the first # of results in the response. </a:t>
            </a:r>
          </a:p>
          <a:p>
            <a:endParaRPr lang="en-US" dirty="0"/>
          </a:p>
          <a:p>
            <a:r>
              <a:rPr lang="en-US" dirty="0"/>
              <a:t>You can combine the $top and $skip parameters to implement paging solutions. For example consider the scenario where you want to display 5 items at a time. Page 1 would only include $top=5 while page 2 would include $top=5&amp;$skip=5 to skip the first 5 results that were shown on page 1, but get the next 5 records to display.</a:t>
            </a:r>
          </a:p>
          <a:p>
            <a:endParaRPr lang="en-US" dirty="0"/>
          </a:p>
          <a:p>
            <a:r>
              <a:rPr lang="en-US" sz="900" b="0" kern="1200" dirty="0">
                <a:solidFill>
                  <a:schemeClr val="tx1"/>
                </a:solidFill>
                <a:effectLst/>
                <a:latin typeface="Segoe UI Light" pitchFamily="34" charset="0"/>
                <a:ea typeface="+mn-ea"/>
                <a:cs typeface="+mn-cs"/>
              </a:rPr>
              <a:t>Some queries against Microsoft Graph return multiple pages of data either due to server-side paging or due to the use of the `$top` query parameter to specifically limit the page size in a request. When a result set spans multiple pages, Microsoft Graph returns an `@</a:t>
            </a:r>
            <a:r>
              <a:rPr lang="en-US" sz="900" b="0" kern="1200" dirty="0" err="1">
                <a:solidFill>
                  <a:schemeClr val="tx1"/>
                </a:solidFill>
                <a:effectLst/>
                <a:latin typeface="Segoe UI Light" pitchFamily="34" charset="0"/>
                <a:ea typeface="+mn-ea"/>
                <a:cs typeface="+mn-cs"/>
              </a:rPr>
              <a:t>odata.nextLink</a:t>
            </a:r>
            <a:r>
              <a:rPr lang="en-US" sz="900" b="0" kern="1200" dirty="0">
                <a:solidFill>
                  <a:schemeClr val="tx1"/>
                </a:solidFill>
                <a:effectLst/>
                <a:latin typeface="Segoe UI Light" pitchFamily="34" charset="0"/>
                <a:ea typeface="+mn-ea"/>
                <a:cs typeface="+mn-cs"/>
              </a:rPr>
              <a:t>` property in the response that contains a URL to the next page of results.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For example, the following URL requests all the users in an organization with a page size of 5, specified with the `$top` query parameter: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```http</a:t>
            </a:r>
          </a:p>
          <a:p>
            <a:r>
              <a:rPr lang="en-US" sz="900" b="0" kern="1200" dirty="0">
                <a:solidFill>
                  <a:schemeClr val="tx1"/>
                </a:solidFill>
                <a:effectLst/>
                <a:latin typeface="Segoe UI Light" pitchFamily="34" charset="0"/>
                <a:ea typeface="+mn-ea"/>
                <a:cs typeface="+mn-cs"/>
              </a:rPr>
              <a:t>https://</a:t>
            </a:r>
            <a:r>
              <a:rPr lang="en-US" sz="900" b="0" kern="1200" dirty="0" err="1">
                <a:solidFill>
                  <a:schemeClr val="tx1"/>
                </a:solidFill>
                <a:effectLst/>
                <a:latin typeface="Segoe UI Light" pitchFamily="34" charset="0"/>
                <a:ea typeface="+mn-ea"/>
                <a:cs typeface="+mn-cs"/>
              </a:rPr>
              <a:t>graph.microsoft.com</a:t>
            </a:r>
            <a:r>
              <a:rPr lang="en-US" sz="900" b="0" kern="1200" dirty="0">
                <a:solidFill>
                  <a:schemeClr val="tx1"/>
                </a:solidFill>
                <a:effectLst/>
                <a:latin typeface="Segoe UI Light" pitchFamily="34" charset="0"/>
                <a:ea typeface="+mn-ea"/>
                <a:cs typeface="+mn-cs"/>
              </a:rPr>
              <a:t>/v1.0/users?$top=5</a:t>
            </a:r>
          </a:p>
          <a:p>
            <a:r>
              <a:rPr lang="en-US" sz="900" b="0" kern="1200" dirty="0">
                <a:solidFill>
                  <a:schemeClr val="tx1"/>
                </a:solidFill>
                <a:effectLst/>
                <a:latin typeface="Segoe UI Light" pitchFamily="34" charset="0"/>
                <a:ea typeface="+mn-ea"/>
                <a:cs typeface="+mn-cs"/>
              </a:rPr>
              <a:t>```</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If the result contains more than five users, Microsoft Graph will return an `@</a:t>
            </a:r>
            <a:r>
              <a:rPr lang="en-US" sz="900" b="0" kern="1200" dirty="0" err="1">
                <a:solidFill>
                  <a:schemeClr val="tx1"/>
                </a:solidFill>
                <a:effectLst/>
                <a:latin typeface="Segoe UI Light" pitchFamily="34" charset="0"/>
                <a:ea typeface="+mn-ea"/>
                <a:cs typeface="+mn-cs"/>
              </a:rPr>
              <a:t>odata:nextLink</a:t>
            </a:r>
            <a:r>
              <a:rPr lang="en-US" sz="900" b="0" kern="1200" dirty="0">
                <a:solidFill>
                  <a:schemeClr val="tx1"/>
                </a:solidFill>
                <a:effectLst/>
                <a:latin typeface="Segoe UI Light" pitchFamily="34" charset="0"/>
                <a:ea typeface="+mn-ea"/>
                <a:cs typeface="+mn-cs"/>
              </a:rPr>
              <a:t>` property similar to the following along with the first page of users. You can retrieve the next page of results by sending the URL value of the @</a:t>
            </a:r>
            <a:r>
              <a:rPr lang="en-US" sz="900" b="0" kern="1200" dirty="0" err="1">
                <a:solidFill>
                  <a:schemeClr val="tx1"/>
                </a:solidFill>
                <a:effectLst/>
                <a:latin typeface="Segoe UI Light" pitchFamily="34" charset="0"/>
                <a:ea typeface="+mn-ea"/>
                <a:cs typeface="+mn-cs"/>
              </a:rPr>
              <a:t>odata:nextLink</a:t>
            </a:r>
            <a:r>
              <a:rPr lang="en-US" sz="900" b="0" kern="1200" dirty="0">
                <a:solidFill>
                  <a:schemeClr val="tx1"/>
                </a:solidFill>
                <a:effectLst/>
                <a:latin typeface="Segoe UI Light" pitchFamily="34" charset="0"/>
                <a:ea typeface="+mn-ea"/>
                <a:cs typeface="+mn-cs"/>
              </a:rPr>
              <a:t> property to Microsoft Graph. Microsoft Graph will continue to return a reference to the next page of data in the `@</a:t>
            </a:r>
            <a:r>
              <a:rPr lang="en-US" sz="900" b="0" kern="1200" dirty="0" err="1">
                <a:solidFill>
                  <a:schemeClr val="tx1"/>
                </a:solidFill>
                <a:effectLst/>
                <a:latin typeface="Segoe UI Light" pitchFamily="34" charset="0"/>
                <a:ea typeface="+mn-ea"/>
                <a:cs typeface="+mn-cs"/>
              </a:rPr>
              <a:t>odata:nextLink</a:t>
            </a:r>
            <a:r>
              <a:rPr lang="en-US" sz="900" b="0" kern="1200" dirty="0">
                <a:solidFill>
                  <a:schemeClr val="tx1"/>
                </a:solidFill>
                <a:effectLst/>
                <a:latin typeface="Segoe UI Light" pitchFamily="34" charset="0"/>
                <a:ea typeface="+mn-ea"/>
                <a:cs typeface="+mn-cs"/>
              </a:rPr>
              <a:t>` property with each response until all pages of the result have been read.</a:t>
            </a:r>
          </a:p>
          <a:p>
            <a:endParaRPr lang="en-US" dirty="0"/>
          </a:p>
          <a:p>
            <a:endParaRPr lang="en-US" dirty="0"/>
          </a:p>
          <a:p>
            <a:r>
              <a:rPr lang="en-US" dirty="0"/>
              <a:t>Microsoft Graph responses will include a set of default properties when no result set is defined. This means if you only want the display name and email address of a lot of users, you will actually receive a lot more data that isn’t going to be used. To optimize this request and speed up the response, you can use the $select parameter to specify a comma-delimited list of properties you want to receive in the response.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8/15/2021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0050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t;blank&g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734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66052CA-4558-7444-AA9D-350A0672B116}"/>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7F781EA7-3C82-BA49-9649-D5198392CCC2}"/>
              </a:ext>
            </a:extLst>
          </p:cNvPr>
          <p:cNvSpPr>
            <a:spLocks noGrp="1"/>
          </p:cNvSpPr>
          <p:nvPr>
            <p:ph type="title"/>
          </p:nvPr>
        </p:nvSpPr>
        <p:spPr>
          <a:xfrm>
            <a:off x="839788" y="728132"/>
            <a:ext cx="3932237" cy="1642757"/>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6303962" y="292237"/>
            <a:ext cx="5602292"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044ACEC-DC2F-804F-A5F7-EE1D6479DCA9}"/>
              </a:ext>
            </a:extLst>
          </p:cNvPr>
          <p:cNvSpPr>
            <a:spLocks noGrp="1"/>
          </p:cNvSpPr>
          <p:nvPr>
            <p:ph type="body" sz="half" idx="2"/>
          </p:nvPr>
        </p:nvSpPr>
        <p:spPr>
          <a:xfrm>
            <a:off x="839788" y="2528198"/>
            <a:ext cx="3932237" cy="3340790"/>
          </a:xfrm>
        </p:spPr>
        <p:txBody>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8" name="Picture 17">
            <a:extLst>
              <a:ext uri="{FF2B5EF4-FFF2-40B4-BE49-F238E27FC236}">
                <a16:creationId xmlns:a16="http://schemas.microsoft.com/office/drawing/2014/main" id="{73569163-AB09-6F4A-BB42-E2754891F453}"/>
              </a:ext>
            </a:extLst>
          </p:cNvPr>
          <p:cNvPicPr>
            <a:picLocks noChangeAspect="1"/>
          </p:cNvPicPr>
          <p:nvPr userDrawn="1"/>
        </p:nvPicPr>
        <p:blipFill>
          <a:blip r:embed="rId3"/>
          <a:stretch>
            <a:fillRect/>
          </a:stretch>
        </p:blipFill>
        <p:spPr>
          <a:xfrm>
            <a:off x="255833" y="6438940"/>
            <a:ext cx="704519" cy="152646"/>
          </a:xfrm>
          <a:prstGeom prst="rect">
            <a:avLst/>
          </a:prstGeom>
        </p:spPr>
      </p:pic>
      <p:pic>
        <p:nvPicPr>
          <p:cNvPr id="19" name="Picture 18">
            <a:extLst>
              <a:ext uri="{FF2B5EF4-FFF2-40B4-BE49-F238E27FC236}">
                <a16:creationId xmlns:a16="http://schemas.microsoft.com/office/drawing/2014/main" id="{A69CEFB0-A6E1-1846-A152-51152C5DF2C4}"/>
              </a:ext>
            </a:extLst>
          </p:cNvPr>
          <p:cNvPicPr>
            <a:picLocks noChangeAspect="1"/>
          </p:cNvPicPr>
          <p:nvPr userDrawn="1"/>
        </p:nvPicPr>
        <p:blipFill>
          <a:blip r:embed="rId4"/>
          <a:srcRect/>
          <a:stretch/>
        </p:blipFill>
        <p:spPr>
          <a:xfrm>
            <a:off x="255833" y="266414"/>
            <a:ext cx="824027" cy="204481"/>
          </a:xfrm>
          <a:prstGeom prst="rect">
            <a:avLst/>
          </a:prstGeom>
        </p:spPr>
      </p:pic>
      <p:pic>
        <p:nvPicPr>
          <p:cNvPr id="20" name="Picture 19">
            <a:extLst>
              <a:ext uri="{FF2B5EF4-FFF2-40B4-BE49-F238E27FC236}">
                <a16:creationId xmlns:a16="http://schemas.microsoft.com/office/drawing/2014/main" id="{FD027C8D-E85E-9F4E-82F6-B1BEF1E0996B}"/>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21" name="Picture 20">
            <a:extLst>
              <a:ext uri="{FF2B5EF4-FFF2-40B4-BE49-F238E27FC236}">
                <a16:creationId xmlns:a16="http://schemas.microsoft.com/office/drawing/2014/main" id="{E19BD395-EBBD-1347-9DCB-13B3DE6C59C5}"/>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1151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DAA9D0-26DD-8B4B-ADC5-00171DAD2A90}"/>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AB33F414-8725-A04A-B156-C018AA512E9B}"/>
              </a:ext>
            </a:extLst>
          </p:cNvPr>
          <p:cNvSpPr>
            <a:spLocks noGrp="1"/>
          </p:cNvSpPr>
          <p:nvPr>
            <p:ph type="title"/>
          </p:nvPr>
        </p:nvSpPr>
        <p:spPr>
          <a:xfrm>
            <a:off x="839788" y="694267"/>
            <a:ext cx="3932237" cy="1676623"/>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BF11C14-B3EF-274E-AB10-D59904158F34}"/>
              </a:ext>
            </a:extLst>
          </p:cNvPr>
          <p:cNvSpPr>
            <a:spLocks noGrp="1"/>
          </p:cNvSpPr>
          <p:nvPr>
            <p:ph type="pic" idx="1"/>
          </p:nvPr>
        </p:nvSpPr>
        <p:spPr>
          <a:xfrm>
            <a:off x="6108618" y="987425"/>
            <a:ext cx="524676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9A5E12B-C009-1F43-886D-EAE809449176}"/>
              </a:ext>
            </a:extLst>
          </p:cNvPr>
          <p:cNvSpPr>
            <a:spLocks noGrp="1"/>
          </p:cNvSpPr>
          <p:nvPr>
            <p:ph type="body" sz="half" idx="2"/>
          </p:nvPr>
        </p:nvSpPr>
        <p:spPr>
          <a:xfrm>
            <a:off x="839788" y="2494334"/>
            <a:ext cx="3932237" cy="3374654"/>
          </a:xfrm>
        </p:spPr>
        <p:txBody>
          <a:bodyPr>
            <a:normAutofit/>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a:extLst>
              <a:ext uri="{FF2B5EF4-FFF2-40B4-BE49-F238E27FC236}">
                <a16:creationId xmlns:a16="http://schemas.microsoft.com/office/drawing/2014/main" id="{E45211A2-0D36-3644-8C0F-1E5C8C36CB76}"/>
              </a:ext>
            </a:extLst>
          </p:cNvPr>
          <p:cNvPicPr>
            <a:picLocks noChangeAspect="1"/>
          </p:cNvPicPr>
          <p:nvPr userDrawn="1"/>
        </p:nvPicPr>
        <p:blipFill>
          <a:blip r:embed="rId3"/>
          <a:stretch>
            <a:fillRect/>
          </a:stretch>
        </p:blipFill>
        <p:spPr>
          <a:xfrm>
            <a:off x="266949" y="6448117"/>
            <a:ext cx="704519" cy="152646"/>
          </a:xfrm>
          <a:prstGeom prst="rect">
            <a:avLst/>
          </a:prstGeom>
        </p:spPr>
      </p:pic>
      <p:pic>
        <p:nvPicPr>
          <p:cNvPr id="10" name="Picture 9">
            <a:extLst>
              <a:ext uri="{FF2B5EF4-FFF2-40B4-BE49-F238E27FC236}">
                <a16:creationId xmlns:a16="http://schemas.microsoft.com/office/drawing/2014/main" id="{96D32B5C-712B-1447-B110-513FBC90638A}"/>
              </a:ext>
            </a:extLst>
          </p:cNvPr>
          <p:cNvPicPr>
            <a:picLocks noChangeAspect="1"/>
          </p:cNvPicPr>
          <p:nvPr userDrawn="1"/>
        </p:nvPicPr>
        <p:blipFill>
          <a:blip r:embed="rId4"/>
          <a:srcRect/>
          <a:stretch/>
        </p:blipFill>
        <p:spPr>
          <a:xfrm>
            <a:off x="266949" y="257237"/>
            <a:ext cx="824027" cy="204481"/>
          </a:xfrm>
          <a:prstGeom prst="rect">
            <a:avLst/>
          </a:prstGeom>
        </p:spPr>
      </p:pic>
      <p:pic>
        <p:nvPicPr>
          <p:cNvPr id="11" name="Picture 10">
            <a:extLst>
              <a:ext uri="{FF2B5EF4-FFF2-40B4-BE49-F238E27FC236}">
                <a16:creationId xmlns:a16="http://schemas.microsoft.com/office/drawing/2014/main" id="{FFB83FDE-2990-FC4F-BB8C-DD846791CBB3}"/>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12" name="Picture 11">
            <a:extLst>
              <a:ext uri="{FF2B5EF4-FFF2-40B4-BE49-F238E27FC236}">
                <a16:creationId xmlns:a16="http://schemas.microsoft.com/office/drawing/2014/main" id="{AFFB1867-E565-0D49-A20E-0DFF1EFAC7CC}"/>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313129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ideba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92237"/>
            <a:ext cx="8217374"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154863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Mark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751513"/>
            <a:ext cx="8217374" cy="3696604"/>
          </a:xfrm>
        </p:spPr>
        <p:txBody>
          <a:bodyPr>
            <a:normAutofit/>
          </a:bodyPr>
          <a:lstStyle>
            <a:lvl1pPr marL="0" indent="0">
              <a:buNone/>
              <a:defRPr sz="5400">
                <a:solidFill>
                  <a:srgbClr val="3F115C"/>
                </a:solidFill>
              </a:defRPr>
            </a:lvl1pPr>
            <a:lvl2pPr marL="457200" indent="0">
              <a:buNone/>
              <a:defRPr sz="3200"/>
            </a:lvl2pPr>
            <a:lvl3pPr marL="914400" indent="0">
              <a:buNone/>
              <a:defRPr sz="3200"/>
            </a:lvl3pPr>
            <a:lvl4pPr marL="1371600" indent="0">
              <a:buNone/>
              <a:defRPr sz="3200"/>
            </a:lvl4pPr>
            <a:lvl5pPr marL="1828800" indent="0">
              <a:buNone/>
              <a:defRPr sz="32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42347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476-0142-634A-8363-0CCE54811ECD}"/>
              </a:ext>
            </a:extLst>
          </p:cNvPr>
          <p:cNvSpPr>
            <a:spLocks noGrp="1"/>
          </p:cNvSpPr>
          <p:nvPr>
            <p:ph type="title"/>
          </p:nvPr>
        </p:nvSpPr>
        <p:spPr>
          <a:xfrm>
            <a:off x="831850" y="1709738"/>
            <a:ext cx="10515600" cy="2852737"/>
          </a:xfrm>
        </p:spPr>
        <p:txBody>
          <a:bodyPr anchor="b">
            <a:normAutofit/>
          </a:bodyPr>
          <a:lstStyle>
            <a:lvl1pPr>
              <a:defRPr sz="5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711EBA-F90C-1646-8483-779BB4EE7A60}"/>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0" name="Picture 19">
            <a:extLst>
              <a:ext uri="{FF2B5EF4-FFF2-40B4-BE49-F238E27FC236}">
                <a16:creationId xmlns:a16="http://schemas.microsoft.com/office/drawing/2014/main" id="{396F7528-FC54-8442-91C4-A6405EC5A4B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265610D-277F-9E40-BE38-7210840C5615}"/>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0A488D09-4DF2-E145-82D1-82432102131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29158FC3-418A-2F4F-8BE7-A6F3C8A61F9A}"/>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9" name="Picture 8">
            <a:extLst>
              <a:ext uri="{FF2B5EF4-FFF2-40B4-BE49-F238E27FC236}">
                <a16:creationId xmlns:a16="http://schemas.microsoft.com/office/drawing/2014/main" id="{18546414-7D8B-A741-84E1-55568E29722B}"/>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138699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532502AC-0360-8143-85B8-F762C2DF343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FEFC2BA-045F-7F46-BCB2-12DF129180CE}"/>
              </a:ext>
            </a:extLst>
          </p:cNvPr>
          <p:cNvPicPr>
            <a:picLocks noChangeAspect="1"/>
          </p:cNvPicPr>
          <p:nvPr userDrawn="1"/>
        </p:nvPicPr>
        <p:blipFill>
          <a:blip r:embed="rId3"/>
          <a:stretch>
            <a:fillRect/>
          </a:stretch>
        </p:blipFill>
        <p:spPr>
          <a:xfrm>
            <a:off x="282617" y="6445440"/>
            <a:ext cx="704519" cy="152646"/>
          </a:xfrm>
          <a:prstGeom prst="rect">
            <a:avLst/>
          </a:prstGeom>
        </p:spPr>
      </p:pic>
      <p:sp>
        <p:nvSpPr>
          <p:cNvPr id="8" name="TextBox 7">
            <a:extLst>
              <a:ext uri="{FF2B5EF4-FFF2-40B4-BE49-F238E27FC236}">
                <a16:creationId xmlns:a16="http://schemas.microsoft.com/office/drawing/2014/main" id="{28A1FBAB-8057-5D42-950C-94B17CE7A71F}"/>
              </a:ext>
            </a:extLst>
          </p:cNvPr>
          <p:cNvSpPr txBox="1"/>
          <p:nvPr userDrawn="1"/>
        </p:nvSpPr>
        <p:spPr>
          <a:xfrm>
            <a:off x="1509091" y="1861205"/>
            <a:ext cx="9173818" cy="1015663"/>
          </a:xfrm>
          <a:prstGeom prst="rect">
            <a:avLst/>
          </a:prstGeom>
          <a:noFill/>
        </p:spPr>
        <p:txBody>
          <a:bodyPr wrap="square" rtlCol="0">
            <a:spAutoFit/>
          </a:bodyPr>
          <a:lstStyle/>
          <a:p>
            <a:pPr algn="ctr"/>
            <a:r>
              <a:rPr lang="en-US" sz="6000" dirty="0">
                <a:solidFill>
                  <a:schemeClr val="bg1"/>
                </a:solidFill>
              </a:rPr>
              <a:t>Thank You</a:t>
            </a:r>
          </a:p>
        </p:txBody>
      </p:sp>
    </p:spTree>
    <p:extLst>
      <p:ext uri="{BB962C8B-B14F-4D97-AF65-F5344CB8AC3E}">
        <p14:creationId xmlns:p14="http://schemas.microsoft.com/office/powerpoint/2010/main" val="397089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Thumbnail - No Headsho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6DE52-8F24-6D46-AE07-1EA6FBFFEA51}"/>
              </a:ext>
            </a:extLst>
          </p:cNvPr>
          <p:cNvPicPr>
            <a:picLocks noChangeAspect="1"/>
          </p:cNvPicPr>
          <p:nvPr userDrawn="1"/>
        </p:nvPicPr>
        <p:blipFill>
          <a:blip r:embed="rId2"/>
          <a:src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313DECB6-063D-C44E-ABFB-022E1B4A8BD1}"/>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1" name="Picture 10">
            <a:extLst>
              <a:ext uri="{FF2B5EF4-FFF2-40B4-BE49-F238E27FC236}">
                <a16:creationId xmlns:a16="http://schemas.microsoft.com/office/drawing/2014/main" id="{A1F0E04B-1BCE-CA42-BD0E-2E3F629AC570}"/>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2" name="Picture 11">
            <a:extLst>
              <a:ext uri="{FF2B5EF4-FFF2-40B4-BE49-F238E27FC236}">
                <a16:creationId xmlns:a16="http://schemas.microsoft.com/office/drawing/2014/main" id="{243A309A-B166-4C4C-BC8B-23BC9EF604CE}"/>
              </a:ext>
            </a:extLst>
          </p:cNvPr>
          <p:cNvPicPr>
            <a:picLocks noChangeAspect="1"/>
          </p:cNvPicPr>
          <p:nvPr userDrawn="1"/>
        </p:nvPicPr>
        <p:blipFill>
          <a:blip r:embed="rId5"/>
          <a:srcRect/>
          <a:stretch/>
        </p:blipFill>
        <p:spPr>
          <a:xfrm>
            <a:off x="650317" y="582796"/>
            <a:ext cx="1945128" cy="482680"/>
          </a:xfrm>
          <a:prstGeom prst="rect">
            <a:avLst/>
          </a:prstGeom>
        </p:spPr>
      </p:pic>
      <p:sp>
        <p:nvSpPr>
          <p:cNvPr id="3" name="Content Placeholder 2">
            <a:extLst>
              <a:ext uri="{FF2B5EF4-FFF2-40B4-BE49-F238E27FC236}">
                <a16:creationId xmlns:a16="http://schemas.microsoft.com/office/drawing/2014/main" id="{14020102-6526-3F4A-8D37-830D4D5ED958}"/>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69032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Thumbnail - 1 Headsho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0E6466-8749-4340-B9AF-9339DFDA2D88}"/>
              </a:ext>
            </a:extLst>
          </p:cNvPr>
          <p:cNvPicPr>
            <a:picLocks noChangeAspect="1"/>
          </p:cNvPicPr>
          <p:nvPr userDrawn="1"/>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5750159-A3F3-264B-9943-2E9CB7016BBF}"/>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2" name="Picture 11">
            <a:extLst>
              <a:ext uri="{FF2B5EF4-FFF2-40B4-BE49-F238E27FC236}">
                <a16:creationId xmlns:a16="http://schemas.microsoft.com/office/drawing/2014/main" id="{79E97EDE-C09A-064D-BA27-434C97C0059D}"/>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3" name="Picture 12">
            <a:extLst>
              <a:ext uri="{FF2B5EF4-FFF2-40B4-BE49-F238E27FC236}">
                <a16:creationId xmlns:a16="http://schemas.microsoft.com/office/drawing/2014/main" id="{4A13ED03-6347-D744-8F21-73DC9FB60098}"/>
              </a:ext>
            </a:extLst>
          </p:cNvPr>
          <p:cNvPicPr>
            <a:picLocks noChangeAspect="1"/>
          </p:cNvPicPr>
          <p:nvPr userDrawn="1"/>
        </p:nvPicPr>
        <p:blipFill>
          <a:blip r:embed="rId5"/>
          <a:srcRect/>
          <a:stretch/>
        </p:blipFill>
        <p:spPr>
          <a:xfrm>
            <a:off x="8876147" y="3503223"/>
            <a:ext cx="2684670" cy="2684670"/>
          </a:xfrm>
          <a:prstGeom prst="ellipse">
            <a:avLst/>
          </a:prstGeom>
          <a:ln w="152400">
            <a:solidFill>
              <a:srgbClr val="FFB312"/>
            </a:solidFill>
          </a:ln>
        </p:spPr>
      </p:pic>
      <p:pic>
        <p:nvPicPr>
          <p:cNvPr id="14" name="Picture 13">
            <a:extLst>
              <a:ext uri="{FF2B5EF4-FFF2-40B4-BE49-F238E27FC236}">
                <a16:creationId xmlns:a16="http://schemas.microsoft.com/office/drawing/2014/main" id="{509946A4-D3EE-0E44-9C2A-CD1496DEED47}"/>
              </a:ext>
            </a:extLst>
          </p:cNvPr>
          <p:cNvPicPr>
            <a:picLocks noChangeAspect="1"/>
          </p:cNvPicPr>
          <p:nvPr userDrawn="1"/>
        </p:nvPicPr>
        <p:blipFill>
          <a:blip r:embed="rId6"/>
          <a:srcRect/>
          <a:stretch/>
        </p:blipFill>
        <p:spPr>
          <a:xfrm>
            <a:off x="650317" y="582796"/>
            <a:ext cx="1945128" cy="482680"/>
          </a:xfrm>
          <a:prstGeom prst="rect">
            <a:avLst/>
          </a:prstGeom>
        </p:spPr>
      </p:pic>
      <p:sp>
        <p:nvSpPr>
          <p:cNvPr id="8" name="Content Placeholder 2">
            <a:extLst>
              <a:ext uri="{FF2B5EF4-FFF2-40B4-BE49-F238E27FC236}">
                <a16:creationId xmlns:a16="http://schemas.microsoft.com/office/drawing/2014/main" id="{04023922-E193-F64A-A506-9C6287B1C15B}"/>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06258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Thumbnail - 2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5AA2D-96B8-C445-A565-73139418F87C}"/>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682F639-C247-5943-BD2F-A07C901D5384}"/>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4049C107-1658-484B-94EB-1B768C06CBD4}"/>
              </a:ext>
            </a:extLst>
          </p:cNvPr>
          <p:cNvPicPr>
            <a:picLocks noChangeAspect="1"/>
          </p:cNvPicPr>
          <p:nvPr userDrawn="1"/>
        </p:nvPicPr>
        <p:blipFill>
          <a:blip r:embed="rId4"/>
          <a:srcRect/>
          <a:stretch/>
        </p:blipFill>
        <p:spPr>
          <a:xfrm>
            <a:off x="7616123" y="374716"/>
            <a:ext cx="1740871" cy="874522"/>
          </a:xfrm>
          <a:prstGeom prst="rect">
            <a:avLst/>
          </a:prstGeom>
        </p:spPr>
      </p:pic>
      <p:pic>
        <p:nvPicPr>
          <p:cNvPr id="7" name="Picture 6">
            <a:extLst>
              <a:ext uri="{FF2B5EF4-FFF2-40B4-BE49-F238E27FC236}">
                <a16:creationId xmlns:a16="http://schemas.microsoft.com/office/drawing/2014/main" id="{A6158479-DFE1-094E-85EC-5F62A22F39C2}"/>
              </a:ext>
            </a:extLst>
          </p:cNvPr>
          <p:cNvPicPr>
            <a:picLocks noChangeAspect="1"/>
          </p:cNvPicPr>
          <p:nvPr userDrawn="1"/>
        </p:nvPicPr>
        <p:blipFill>
          <a:blip r:embed="rId5"/>
          <a:srcRect/>
          <a:stretch/>
        </p:blipFill>
        <p:spPr>
          <a:xfrm>
            <a:off x="9244933" y="3503223"/>
            <a:ext cx="2315883" cy="2315883"/>
          </a:xfrm>
          <a:prstGeom prst="ellipse">
            <a:avLst/>
          </a:prstGeom>
          <a:ln w="152400">
            <a:solidFill>
              <a:srgbClr val="FFB312"/>
            </a:solidFill>
          </a:ln>
        </p:spPr>
      </p:pic>
      <p:pic>
        <p:nvPicPr>
          <p:cNvPr id="8" name="Picture 7">
            <a:extLst>
              <a:ext uri="{FF2B5EF4-FFF2-40B4-BE49-F238E27FC236}">
                <a16:creationId xmlns:a16="http://schemas.microsoft.com/office/drawing/2014/main" id="{9EB5CFE9-CD7E-C34A-877A-1839FB610BB2}"/>
              </a:ext>
            </a:extLst>
          </p:cNvPr>
          <p:cNvPicPr>
            <a:picLocks noChangeAspect="1"/>
          </p:cNvPicPr>
          <p:nvPr userDrawn="1"/>
        </p:nvPicPr>
        <p:blipFill>
          <a:blip r:embed="rId5"/>
          <a:srcRect/>
          <a:stretch/>
        </p:blipFill>
        <p:spPr>
          <a:xfrm>
            <a:off x="9244933" y="833175"/>
            <a:ext cx="2315883" cy="2315883"/>
          </a:xfrm>
          <a:prstGeom prst="ellipse">
            <a:avLst/>
          </a:prstGeom>
          <a:ln w="152400">
            <a:solidFill>
              <a:srgbClr val="FFB312"/>
            </a:solidFill>
          </a:ln>
        </p:spPr>
      </p:pic>
      <p:pic>
        <p:nvPicPr>
          <p:cNvPr id="9" name="Picture 8">
            <a:extLst>
              <a:ext uri="{FF2B5EF4-FFF2-40B4-BE49-F238E27FC236}">
                <a16:creationId xmlns:a16="http://schemas.microsoft.com/office/drawing/2014/main" id="{011142C7-3393-7943-AD3D-806D181FB9E3}"/>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0" name="Content Placeholder 2">
            <a:extLst>
              <a:ext uri="{FF2B5EF4-FFF2-40B4-BE49-F238E27FC236}">
                <a16:creationId xmlns:a16="http://schemas.microsoft.com/office/drawing/2014/main" id="{D54D0BDA-921B-454F-98CE-6FA5631395B4}"/>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16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Thumbnail - 3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3A09-4A64-7145-A06E-41578E97352B}"/>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DABC1EE-EFD5-914D-B102-F7C533891588}"/>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391DCF51-89E1-8C4F-8057-F396E5B83E59}"/>
              </a:ext>
            </a:extLst>
          </p:cNvPr>
          <p:cNvPicPr>
            <a:picLocks noChangeAspect="1"/>
          </p:cNvPicPr>
          <p:nvPr userDrawn="1"/>
        </p:nvPicPr>
        <p:blipFill>
          <a:blip r:embed="rId4"/>
          <a:srcRect/>
          <a:stretch/>
        </p:blipFill>
        <p:spPr>
          <a:xfrm>
            <a:off x="9699490" y="2608998"/>
            <a:ext cx="1721872" cy="1721872"/>
          </a:xfrm>
          <a:prstGeom prst="ellipse">
            <a:avLst/>
          </a:prstGeom>
          <a:ln w="127000">
            <a:solidFill>
              <a:srgbClr val="FFB312"/>
            </a:solidFill>
          </a:ln>
        </p:spPr>
      </p:pic>
      <p:pic>
        <p:nvPicPr>
          <p:cNvPr id="7" name="Picture 6">
            <a:extLst>
              <a:ext uri="{FF2B5EF4-FFF2-40B4-BE49-F238E27FC236}">
                <a16:creationId xmlns:a16="http://schemas.microsoft.com/office/drawing/2014/main" id="{6DEAC0E0-78D6-A145-9E32-F711ED31A20A}"/>
              </a:ext>
            </a:extLst>
          </p:cNvPr>
          <p:cNvPicPr>
            <a:picLocks noChangeAspect="1"/>
          </p:cNvPicPr>
          <p:nvPr userDrawn="1"/>
        </p:nvPicPr>
        <p:blipFill>
          <a:blip r:embed="rId4"/>
          <a:srcRect/>
          <a:stretch/>
        </p:blipFill>
        <p:spPr>
          <a:xfrm>
            <a:off x="9699490" y="435627"/>
            <a:ext cx="1721872" cy="1721872"/>
          </a:xfrm>
          <a:prstGeom prst="ellipse">
            <a:avLst/>
          </a:prstGeom>
          <a:ln w="127000">
            <a:solidFill>
              <a:srgbClr val="FFB312"/>
            </a:solidFill>
          </a:ln>
        </p:spPr>
      </p:pic>
      <p:pic>
        <p:nvPicPr>
          <p:cNvPr id="8" name="Picture 7">
            <a:extLst>
              <a:ext uri="{FF2B5EF4-FFF2-40B4-BE49-F238E27FC236}">
                <a16:creationId xmlns:a16="http://schemas.microsoft.com/office/drawing/2014/main" id="{9E165E74-B9A8-AC41-9DD1-AB873495C440}"/>
              </a:ext>
            </a:extLst>
          </p:cNvPr>
          <p:cNvPicPr>
            <a:picLocks noChangeAspect="1"/>
          </p:cNvPicPr>
          <p:nvPr userDrawn="1"/>
        </p:nvPicPr>
        <p:blipFill>
          <a:blip r:embed="rId4"/>
          <a:srcRect/>
          <a:stretch/>
        </p:blipFill>
        <p:spPr>
          <a:xfrm>
            <a:off x="9699490" y="4727162"/>
            <a:ext cx="1721872" cy="1721872"/>
          </a:xfrm>
          <a:prstGeom prst="ellipse">
            <a:avLst/>
          </a:prstGeom>
          <a:ln w="127000">
            <a:solidFill>
              <a:srgbClr val="FFB312"/>
            </a:solidFill>
          </a:ln>
        </p:spPr>
      </p:pic>
      <p:pic>
        <p:nvPicPr>
          <p:cNvPr id="9" name="Picture 8">
            <a:extLst>
              <a:ext uri="{FF2B5EF4-FFF2-40B4-BE49-F238E27FC236}">
                <a16:creationId xmlns:a16="http://schemas.microsoft.com/office/drawing/2014/main" id="{731FE6FB-261A-2D44-9FC1-E6F68A13B190}"/>
              </a:ext>
            </a:extLst>
          </p:cNvPr>
          <p:cNvPicPr>
            <a:picLocks noChangeAspect="1"/>
          </p:cNvPicPr>
          <p:nvPr userDrawn="1"/>
        </p:nvPicPr>
        <p:blipFill>
          <a:blip r:embed="rId5"/>
          <a:srcRect/>
          <a:stretch/>
        </p:blipFill>
        <p:spPr>
          <a:xfrm>
            <a:off x="7616123" y="374716"/>
            <a:ext cx="1740871" cy="874522"/>
          </a:xfrm>
          <a:prstGeom prst="rect">
            <a:avLst/>
          </a:prstGeom>
        </p:spPr>
      </p:pic>
      <p:pic>
        <p:nvPicPr>
          <p:cNvPr id="10" name="Picture 9">
            <a:extLst>
              <a:ext uri="{FF2B5EF4-FFF2-40B4-BE49-F238E27FC236}">
                <a16:creationId xmlns:a16="http://schemas.microsoft.com/office/drawing/2014/main" id="{2C299D3B-569B-664A-9E18-37970146DB8C}"/>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1" name="Content Placeholder 2">
            <a:extLst>
              <a:ext uri="{FF2B5EF4-FFF2-40B4-BE49-F238E27FC236}">
                <a16:creationId xmlns:a16="http://schemas.microsoft.com/office/drawing/2014/main" id="{A16804DA-C810-D842-8615-91C39E67D4C7}"/>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3186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3F5D8-7716-5046-9E00-E18AF73AB170}"/>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C619A5D-AC23-6B41-8EEC-87505F3BED84}"/>
              </a:ext>
            </a:extLst>
          </p:cNvPr>
          <p:cNvPicPr>
            <a:picLocks noChangeAspect="1"/>
          </p:cNvPicPr>
          <p:nvPr userDrawn="1"/>
        </p:nvPicPr>
        <p:blipFill>
          <a:blip r:embed="rId3"/>
          <a:srcRect/>
          <a:stretch/>
        </p:blipFill>
        <p:spPr>
          <a:xfrm>
            <a:off x="282617" y="259914"/>
            <a:ext cx="824027" cy="204481"/>
          </a:xfrm>
          <a:prstGeom prst="rect">
            <a:avLst/>
          </a:prstGeom>
        </p:spPr>
      </p:pic>
      <p:pic>
        <p:nvPicPr>
          <p:cNvPr id="6" name="Picture 5">
            <a:extLst>
              <a:ext uri="{FF2B5EF4-FFF2-40B4-BE49-F238E27FC236}">
                <a16:creationId xmlns:a16="http://schemas.microsoft.com/office/drawing/2014/main" id="{0B244949-FA3A-1342-9CDD-47E0839A2CAB}"/>
              </a:ext>
            </a:extLst>
          </p:cNvPr>
          <p:cNvPicPr>
            <a:picLocks noChangeAspect="1"/>
          </p:cNvPicPr>
          <p:nvPr userDrawn="1"/>
        </p:nvPicPr>
        <p:blipFill>
          <a:blip r:embed="rId4"/>
          <a:stretch>
            <a:fillRect/>
          </a:stretch>
        </p:blipFill>
        <p:spPr>
          <a:xfrm>
            <a:off x="282617" y="6445440"/>
            <a:ext cx="704519" cy="152646"/>
          </a:xfrm>
          <a:prstGeom prst="rect">
            <a:avLst/>
          </a:prstGeom>
        </p:spPr>
      </p:pic>
      <p:pic>
        <p:nvPicPr>
          <p:cNvPr id="7" name="Picture 6">
            <a:extLst>
              <a:ext uri="{FF2B5EF4-FFF2-40B4-BE49-F238E27FC236}">
                <a16:creationId xmlns:a16="http://schemas.microsoft.com/office/drawing/2014/main" id="{9F66DBB2-E168-9B49-9005-3D1BFA2EC980}"/>
              </a:ext>
            </a:extLst>
          </p:cNvPr>
          <p:cNvPicPr>
            <a:picLocks noChangeAspect="1"/>
          </p:cNvPicPr>
          <p:nvPr userDrawn="1"/>
        </p:nvPicPr>
        <p:blipFill>
          <a:blip r:embed="rId5"/>
          <a:srcRect/>
          <a:stretch/>
        </p:blipFill>
        <p:spPr>
          <a:xfrm>
            <a:off x="10690175" y="2790497"/>
            <a:ext cx="1033892" cy="519373"/>
          </a:xfrm>
          <a:prstGeom prst="rect">
            <a:avLst/>
          </a:prstGeom>
        </p:spPr>
      </p:pic>
      <p:pic>
        <p:nvPicPr>
          <p:cNvPr id="8" name="Picture 7">
            <a:extLst>
              <a:ext uri="{FF2B5EF4-FFF2-40B4-BE49-F238E27FC236}">
                <a16:creationId xmlns:a16="http://schemas.microsoft.com/office/drawing/2014/main" id="{D857321E-42D1-6F42-9CDA-04CF825C0C12}"/>
              </a:ext>
            </a:extLst>
          </p:cNvPr>
          <p:cNvPicPr>
            <a:picLocks noChangeAspect="1"/>
          </p:cNvPicPr>
          <p:nvPr userDrawn="1"/>
        </p:nvPicPr>
        <p:blipFill>
          <a:blip r:embed="rId6"/>
          <a:srcRect/>
          <a:stretch/>
        </p:blipFill>
        <p:spPr>
          <a:xfrm>
            <a:off x="9502498" y="4950344"/>
            <a:ext cx="2548552" cy="2287555"/>
          </a:xfrm>
          <a:prstGeom prst="rect">
            <a:avLst/>
          </a:prstGeom>
        </p:spPr>
      </p:pic>
      <p:pic>
        <p:nvPicPr>
          <p:cNvPr id="9" name="Picture 8">
            <a:extLst>
              <a:ext uri="{FF2B5EF4-FFF2-40B4-BE49-F238E27FC236}">
                <a16:creationId xmlns:a16="http://schemas.microsoft.com/office/drawing/2014/main" id="{A4EAE0E9-9680-7C41-8DBE-5D1579E91633}"/>
              </a:ext>
            </a:extLst>
          </p:cNvPr>
          <p:cNvPicPr>
            <a:picLocks noChangeAspect="1"/>
          </p:cNvPicPr>
          <p:nvPr userDrawn="1"/>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l">
              <a:defRPr sz="6000">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078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1296785"/>
            <a:ext cx="8217374" cy="5151332"/>
          </a:xfrm>
        </p:spPr>
        <p:txBody>
          <a:bodyPr>
            <a:normAutofit/>
          </a:bodyPr>
          <a:lstStyle>
            <a:lvl1pPr marL="0" indent="0">
              <a:buNone/>
              <a:defRPr sz="2800">
                <a:solidFill>
                  <a:srgbClr val="3F115C"/>
                </a:solidFill>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344348"/>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
        <p:nvSpPr>
          <p:cNvPr id="2" name="TextBox 1">
            <a:extLst>
              <a:ext uri="{FF2B5EF4-FFF2-40B4-BE49-F238E27FC236}">
                <a16:creationId xmlns:a16="http://schemas.microsoft.com/office/drawing/2014/main" id="{DB6F1947-1C2C-6D49-AF6A-481C7F879DD8}"/>
              </a:ext>
            </a:extLst>
          </p:cNvPr>
          <p:cNvSpPr txBox="1"/>
          <p:nvPr userDrawn="1"/>
        </p:nvSpPr>
        <p:spPr>
          <a:xfrm>
            <a:off x="398527" y="1296785"/>
            <a:ext cx="2577429" cy="707886"/>
          </a:xfrm>
          <a:prstGeom prst="rect">
            <a:avLst/>
          </a:prstGeom>
          <a:noFill/>
        </p:spPr>
        <p:txBody>
          <a:bodyPr wrap="square" rtlCol="0">
            <a:spAutoFit/>
          </a:bodyPr>
          <a:lstStyle/>
          <a:p>
            <a:r>
              <a:rPr lang="en-US" sz="4000" dirty="0">
                <a:solidFill>
                  <a:schemeClr val="bg1"/>
                </a:solidFill>
              </a:rPr>
              <a:t>Agenda</a:t>
            </a:r>
          </a:p>
        </p:txBody>
      </p:sp>
    </p:spTree>
    <p:extLst>
      <p:ext uri="{BB962C8B-B14F-4D97-AF65-F5344CB8AC3E}">
        <p14:creationId xmlns:p14="http://schemas.microsoft.com/office/powerpoint/2010/main" val="30125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hasCustomPrompt="1"/>
          </p:nvPr>
        </p:nvSpPr>
        <p:spPr/>
        <p:txBody>
          <a:bodyPr>
            <a:normAutofit/>
          </a:bodyPr>
          <a:lstStyle>
            <a:lvl1pPr>
              <a:defRPr sz="4400">
                <a:solidFill>
                  <a:srgbClr val="3F115C"/>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E162D98-E3F6-9C47-871D-ADF77E59A958}"/>
              </a:ext>
            </a:extLst>
          </p:cNvPr>
          <p:cNvPicPr>
            <a:picLocks noChangeAspect="1"/>
          </p:cNvPicPr>
          <p:nvPr userDrawn="1"/>
        </p:nvPicPr>
        <p:blipFill>
          <a:blip r:embed="rId3"/>
          <a:srcRect/>
          <a:stretch/>
        </p:blipFill>
        <p:spPr>
          <a:xfrm>
            <a:off x="331808" y="6442710"/>
            <a:ext cx="824027" cy="204481"/>
          </a:xfrm>
          <a:prstGeom prst="rect">
            <a:avLst/>
          </a:prstGeom>
        </p:spPr>
      </p:pic>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4"/>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5"/>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6"/>
          <a:srcRect/>
          <a:stretch/>
        </p:blipFill>
        <p:spPr>
          <a:xfrm>
            <a:off x="10187540" y="6448643"/>
            <a:ext cx="402368" cy="202129"/>
          </a:xfrm>
          <a:prstGeom prst="rect">
            <a:avLst/>
          </a:prstGeom>
        </p:spPr>
      </p:pic>
    </p:spTree>
    <p:extLst>
      <p:ext uri="{BB962C8B-B14F-4D97-AF65-F5344CB8AC3E}">
        <p14:creationId xmlns:p14="http://schemas.microsoft.com/office/powerpoint/2010/main" val="3005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hasCustomPrompt="1"/>
          </p:nvPr>
        </p:nvSpPr>
        <p:spPr/>
        <p:txBody>
          <a:bodyPr>
            <a:normAutofit/>
          </a:bodyPr>
          <a:lstStyle>
            <a:lvl1pPr>
              <a:defRPr sz="4400">
                <a:solidFill>
                  <a:srgbClr val="3F115C"/>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marL="0" indent="0">
              <a:buNone/>
              <a:defRPr>
                <a:solidFill>
                  <a:srgbClr val="3F115C"/>
                </a:solidFill>
                <a:latin typeface="Courier New" panose="02070309020205020404" pitchFamily="49" charset="0"/>
                <a:cs typeface="Courier New" panose="02070309020205020404" pitchFamily="49" charset="0"/>
              </a:defRPr>
            </a:lvl1pPr>
          </a:lstStyle>
          <a:p>
            <a:pPr lvl="0"/>
            <a:r>
              <a:rPr lang="en-US"/>
              <a:t>Click to edit Master text styles</a:t>
            </a:r>
          </a:p>
        </p:txBody>
      </p:sp>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4" name="Picture 13">
            <a:extLst>
              <a:ext uri="{FF2B5EF4-FFF2-40B4-BE49-F238E27FC236}">
                <a16:creationId xmlns:a16="http://schemas.microsoft.com/office/drawing/2014/main" id="{DC51EA17-D214-E64B-AE0A-630713CB42B0}"/>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04196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493-E1CA-794A-88C5-9E3B3BF353C3}"/>
              </a:ext>
            </a:extLst>
          </p:cNvPr>
          <p:cNvSpPr>
            <a:spLocks noGrp="1"/>
          </p:cNvSpPr>
          <p:nvPr>
            <p:ph type="title" hasCustomPrompt="1"/>
          </p:nvPr>
        </p:nvSpPr>
        <p:spPr/>
        <p:txBody>
          <a:bodyPr>
            <a:normAutofit/>
          </a:bodyPr>
          <a:lstStyle>
            <a:lvl1pPr>
              <a:defRPr sz="4400">
                <a:solidFill>
                  <a:srgbClr val="3F115C"/>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FE99B668-FC45-E24A-BB35-9AC008CB0C2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6" name="Picture 15">
            <a:extLst>
              <a:ext uri="{FF2B5EF4-FFF2-40B4-BE49-F238E27FC236}">
                <a16:creationId xmlns:a16="http://schemas.microsoft.com/office/drawing/2014/main" id="{02FEF8C8-A92D-5647-A16F-747CA7C5B37A}"/>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7" name="Picture 16">
            <a:extLst>
              <a:ext uri="{FF2B5EF4-FFF2-40B4-BE49-F238E27FC236}">
                <a16:creationId xmlns:a16="http://schemas.microsoft.com/office/drawing/2014/main" id="{D199836D-8069-884C-8B4E-5FF633B3AAD1}"/>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8" name="Picture 17">
            <a:extLst>
              <a:ext uri="{FF2B5EF4-FFF2-40B4-BE49-F238E27FC236}">
                <a16:creationId xmlns:a16="http://schemas.microsoft.com/office/drawing/2014/main" id="{57339DEA-3BDB-BA4A-9E8E-6C35393ACF9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8" name="Picture 7">
            <a:extLst>
              <a:ext uri="{FF2B5EF4-FFF2-40B4-BE49-F238E27FC236}">
                <a16:creationId xmlns:a16="http://schemas.microsoft.com/office/drawing/2014/main" id="{C7677F85-9FC0-3B41-9120-AE18971A11F3}"/>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82703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F9C3CC7-5C2B-C24C-BB05-D7D72E2D66E9}"/>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5" name="Picture 14">
            <a:extLst>
              <a:ext uri="{FF2B5EF4-FFF2-40B4-BE49-F238E27FC236}">
                <a16:creationId xmlns:a16="http://schemas.microsoft.com/office/drawing/2014/main" id="{DA0AA1D7-3508-2846-99E9-C41F8D0E933E}"/>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6" name="Picture 15">
            <a:extLst>
              <a:ext uri="{FF2B5EF4-FFF2-40B4-BE49-F238E27FC236}">
                <a16:creationId xmlns:a16="http://schemas.microsoft.com/office/drawing/2014/main" id="{09EECF03-707A-7E4A-957A-BFBEA50F98BD}"/>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7" name="Picture 16">
            <a:extLst>
              <a:ext uri="{FF2B5EF4-FFF2-40B4-BE49-F238E27FC236}">
                <a16:creationId xmlns:a16="http://schemas.microsoft.com/office/drawing/2014/main" id="{5F91BF79-CD37-2048-B4CE-2FE8F2C7ED86}"/>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7" name="Picture 6">
            <a:extLst>
              <a:ext uri="{FF2B5EF4-FFF2-40B4-BE49-F238E27FC236}">
                <a16:creationId xmlns:a16="http://schemas.microsoft.com/office/drawing/2014/main" id="{C3CB73A2-5F2E-774C-82CF-F65A56C274A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3288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702A-1210-BC49-AA8E-B687BEF560A3}"/>
              </a:ext>
            </a:extLst>
          </p:cNvPr>
          <p:cNvSpPr>
            <a:spLocks noGrp="1"/>
          </p:cNvSpPr>
          <p:nvPr>
            <p:ph type="title" hasCustomPrompt="1"/>
          </p:nvPr>
        </p:nvSpPr>
        <p:spPr/>
        <p:txBody>
          <a:bodyPr>
            <a:normAutofit/>
          </a:bodyPr>
          <a:lstStyle>
            <a:lvl1pPr>
              <a:defRPr sz="4400">
                <a:solidFill>
                  <a:srgbClr val="3F115C"/>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3A1BD40-9F4E-404D-83D0-C4A1A228E5F8}"/>
              </a:ext>
            </a:extLst>
          </p:cNvPr>
          <p:cNvSpPr>
            <a:spLocks noGrp="1"/>
          </p:cNvSpPr>
          <p:nvPr>
            <p:ph sz="half" idx="1"/>
          </p:nvPr>
        </p:nvSpPr>
        <p:spPr>
          <a:xfrm>
            <a:off x="838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FD1548-8185-DC4E-806D-779BE3F1A754}"/>
              </a:ext>
            </a:extLst>
          </p:cNvPr>
          <p:cNvSpPr>
            <a:spLocks noGrp="1"/>
          </p:cNvSpPr>
          <p:nvPr>
            <p:ph sz="half" idx="2"/>
          </p:nvPr>
        </p:nvSpPr>
        <p:spPr>
          <a:xfrm>
            <a:off x="6172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D1B47177-D2BA-D344-9E01-B31C88919C10}"/>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8" name="Picture 17">
            <a:extLst>
              <a:ext uri="{FF2B5EF4-FFF2-40B4-BE49-F238E27FC236}">
                <a16:creationId xmlns:a16="http://schemas.microsoft.com/office/drawing/2014/main" id="{B3074936-F6B0-0F47-AF34-3B9B8BC85986}"/>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9" name="Picture 18">
            <a:extLst>
              <a:ext uri="{FF2B5EF4-FFF2-40B4-BE49-F238E27FC236}">
                <a16:creationId xmlns:a16="http://schemas.microsoft.com/office/drawing/2014/main" id="{E4AFE761-ACB3-6D4A-90AD-70CE27CB519A}"/>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0" name="Picture 19">
            <a:extLst>
              <a:ext uri="{FF2B5EF4-FFF2-40B4-BE49-F238E27FC236}">
                <a16:creationId xmlns:a16="http://schemas.microsoft.com/office/drawing/2014/main" id="{33E234FD-7ACE-CA40-A0C7-5262E3068695}"/>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0" name="Picture 9">
            <a:extLst>
              <a:ext uri="{FF2B5EF4-FFF2-40B4-BE49-F238E27FC236}">
                <a16:creationId xmlns:a16="http://schemas.microsoft.com/office/drawing/2014/main" id="{DD850A33-0045-1C49-A32A-C95488D47227}"/>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9013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AA37-00E7-C341-BAF1-A61E6D0EF0E7}"/>
              </a:ext>
            </a:extLst>
          </p:cNvPr>
          <p:cNvSpPr>
            <a:spLocks noGrp="1"/>
          </p:cNvSpPr>
          <p:nvPr>
            <p:ph type="title" hasCustomPrompt="1"/>
          </p:nvPr>
        </p:nvSpPr>
        <p:spPr>
          <a:xfrm>
            <a:off x="839788" y="365125"/>
            <a:ext cx="10515600" cy="1325563"/>
          </a:xfrm>
        </p:spPr>
        <p:txBody>
          <a:bodyPr>
            <a:normAutofit/>
          </a:bodyPr>
          <a:lstStyle>
            <a:lvl1pPr>
              <a:defRPr sz="4400">
                <a:solidFill>
                  <a:srgbClr val="3F115C"/>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50BCEC7-9BEB-F34D-9349-7CFCF922AEA0}"/>
              </a:ext>
            </a:extLst>
          </p:cNvPr>
          <p:cNvSpPr>
            <a:spLocks noGrp="1"/>
          </p:cNvSpPr>
          <p:nvPr>
            <p:ph type="body" idx="1"/>
          </p:nvPr>
        </p:nvSpPr>
        <p:spPr>
          <a:xfrm>
            <a:off x="839788" y="1681163"/>
            <a:ext cx="5157787"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7866-4C14-394B-B1EB-A823A7869FE3}"/>
              </a:ext>
            </a:extLst>
          </p:cNvPr>
          <p:cNvSpPr>
            <a:spLocks noGrp="1"/>
          </p:cNvSpPr>
          <p:nvPr>
            <p:ph sz="half" idx="2"/>
          </p:nvPr>
        </p:nvSpPr>
        <p:spPr>
          <a:xfrm>
            <a:off x="839788" y="2505075"/>
            <a:ext cx="5157787"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2C5F598-D1D4-784A-8E41-7685D1E99D66}"/>
              </a:ext>
            </a:extLst>
          </p:cNvPr>
          <p:cNvSpPr>
            <a:spLocks noGrp="1"/>
          </p:cNvSpPr>
          <p:nvPr>
            <p:ph type="body" sz="quarter" idx="3"/>
          </p:nvPr>
        </p:nvSpPr>
        <p:spPr>
          <a:xfrm>
            <a:off x="6172200" y="1681163"/>
            <a:ext cx="5183188"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536C0-169A-D748-8B18-B233E54FE7C5}"/>
              </a:ext>
            </a:extLst>
          </p:cNvPr>
          <p:cNvSpPr>
            <a:spLocks noGrp="1"/>
          </p:cNvSpPr>
          <p:nvPr>
            <p:ph sz="quarter" idx="4"/>
          </p:nvPr>
        </p:nvSpPr>
        <p:spPr>
          <a:xfrm>
            <a:off x="6172200" y="2505075"/>
            <a:ext cx="5183188"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a:extLst>
              <a:ext uri="{FF2B5EF4-FFF2-40B4-BE49-F238E27FC236}">
                <a16:creationId xmlns:a16="http://schemas.microsoft.com/office/drawing/2014/main" id="{B9FF708E-4843-DA4C-AA6E-091F9BB6DD9F}"/>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0" name="Picture 19">
            <a:extLst>
              <a:ext uri="{FF2B5EF4-FFF2-40B4-BE49-F238E27FC236}">
                <a16:creationId xmlns:a16="http://schemas.microsoft.com/office/drawing/2014/main" id="{CAB62E9A-B63C-F543-9BB7-3F8636532680}"/>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1" name="Picture 20">
            <a:extLst>
              <a:ext uri="{FF2B5EF4-FFF2-40B4-BE49-F238E27FC236}">
                <a16:creationId xmlns:a16="http://schemas.microsoft.com/office/drawing/2014/main" id="{4B4C5BDF-D729-1943-B0D6-A28AB4475E42}"/>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2" name="Picture 21">
            <a:extLst>
              <a:ext uri="{FF2B5EF4-FFF2-40B4-BE49-F238E27FC236}">
                <a16:creationId xmlns:a16="http://schemas.microsoft.com/office/drawing/2014/main" id="{B8FE910E-5647-E046-A472-D6A868FA05F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2" name="Picture 11">
            <a:extLst>
              <a:ext uri="{FF2B5EF4-FFF2-40B4-BE49-F238E27FC236}">
                <a16:creationId xmlns:a16="http://schemas.microsoft.com/office/drawing/2014/main" id="{385F5717-4567-0747-B417-8BB03E57771E}"/>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4631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A0778-99CB-6140-B025-EDCA7126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FB25F2-03B9-FE4D-87CF-0E26F53AEFD2}"/>
              </a:ext>
            </a:extLst>
          </p:cNvPr>
          <p:cNvSpPr>
            <a:spLocks noGrp="1"/>
          </p:cNvSpPr>
          <p:nvPr>
            <p:ph type="body" idx="1"/>
          </p:nvPr>
        </p:nvSpPr>
        <p:spPr>
          <a:xfrm>
            <a:off x="838200" y="1825625"/>
            <a:ext cx="10515600" cy="4205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99603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68" r:id="rId3"/>
    <p:sldLayoutId id="2147483650" r:id="rId4"/>
    <p:sldLayoutId id="2147483671" r:id="rId5"/>
    <p:sldLayoutId id="2147483654" r:id="rId6"/>
    <p:sldLayoutId id="2147483655" r:id="rId7"/>
    <p:sldLayoutId id="2147483652" r:id="rId8"/>
    <p:sldLayoutId id="2147483653" r:id="rId9"/>
    <p:sldLayoutId id="2147483656" r:id="rId10"/>
    <p:sldLayoutId id="2147483657" r:id="rId11"/>
    <p:sldLayoutId id="2147483666" r:id="rId12"/>
    <p:sldLayoutId id="2147483667" r:id="rId13"/>
    <p:sldLayoutId id="2147483651" r:id="rId14"/>
    <p:sldLayoutId id="2147483677" r:id="rId15"/>
    <p:sldLayoutId id="2147483673" r:id="rId16"/>
    <p:sldLayoutId id="2147483674" r:id="rId17"/>
    <p:sldLayoutId id="2147483675" r:id="rId18"/>
    <p:sldLayoutId id="2147483676" r:id="rId19"/>
  </p:sldLayoutIdLst>
  <p:txStyles>
    <p:titleStyle>
      <a:lvl1pPr algn="l" defTabSz="9144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graph.microsoft.com/v1.0/me/contacts?$top=5&amp;$skip=5"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raph.microsoft.com/v1.0/me/contacts?$count=tru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A8CE1E-664B-2B47-B2E1-2124DD4E3179}"/>
              </a:ext>
            </a:extLst>
          </p:cNvPr>
          <p:cNvPicPr>
            <a:picLocks noChangeAspect="1"/>
          </p:cNvPicPr>
          <p:nvPr/>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49433264-28C5-5743-882A-270A83DD0F18}"/>
              </a:ext>
            </a:extLst>
          </p:cNvPr>
          <p:cNvPicPr>
            <a:picLocks noChangeAspect="1"/>
          </p:cNvPicPr>
          <p:nvPr/>
        </p:nvPicPr>
        <p:blipFill>
          <a:blip r:embed="rId3"/>
          <a:srcRect/>
          <a:stretch/>
        </p:blipFill>
        <p:spPr>
          <a:xfrm>
            <a:off x="282617" y="259914"/>
            <a:ext cx="824027" cy="204481"/>
          </a:xfrm>
          <a:prstGeom prst="rect">
            <a:avLst/>
          </a:prstGeom>
        </p:spPr>
      </p:pic>
      <p:pic>
        <p:nvPicPr>
          <p:cNvPr id="9" name="Picture 8">
            <a:extLst>
              <a:ext uri="{FF2B5EF4-FFF2-40B4-BE49-F238E27FC236}">
                <a16:creationId xmlns:a16="http://schemas.microsoft.com/office/drawing/2014/main" id="{F503AC5F-294A-814B-842B-FA5046152EBA}"/>
              </a:ext>
            </a:extLst>
          </p:cNvPr>
          <p:cNvPicPr>
            <a:picLocks noChangeAspect="1"/>
          </p:cNvPicPr>
          <p:nvPr/>
        </p:nvPicPr>
        <p:blipFill>
          <a:blip r:embed="rId4"/>
          <a:stretch>
            <a:fillRect/>
          </a:stretch>
        </p:blipFill>
        <p:spPr>
          <a:xfrm>
            <a:off x="282617" y="6445440"/>
            <a:ext cx="704519" cy="152646"/>
          </a:xfrm>
          <a:prstGeom prst="rect">
            <a:avLst/>
          </a:prstGeom>
        </p:spPr>
      </p:pic>
      <p:pic>
        <p:nvPicPr>
          <p:cNvPr id="11" name="Picture 10">
            <a:extLst>
              <a:ext uri="{FF2B5EF4-FFF2-40B4-BE49-F238E27FC236}">
                <a16:creationId xmlns:a16="http://schemas.microsoft.com/office/drawing/2014/main" id="{8A2ABFD3-A013-0F43-960F-4E9602CD0820}"/>
              </a:ext>
            </a:extLst>
          </p:cNvPr>
          <p:cNvPicPr>
            <a:picLocks noChangeAspect="1"/>
          </p:cNvPicPr>
          <p:nvPr/>
        </p:nvPicPr>
        <p:blipFill>
          <a:blip r:embed="rId5"/>
          <a:srcRect/>
          <a:stretch/>
        </p:blipFill>
        <p:spPr>
          <a:xfrm>
            <a:off x="10690175" y="2790497"/>
            <a:ext cx="1033892" cy="519373"/>
          </a:xfrm>
          <a:prstGeom prst="rect">
            <a:avLst/>
          </a:prstGeom>
        </p:spPr>
      </p:pic>
      <p:pic>
        <p:nvPicPr>
          <p:cNvPr id="15" name="Picture 14">
            <a:extLst>
              <a:ext uri="{FF2B5EF4-FFF2-40B4-BE49-F238E27FC236}">
                <a16:creationId xmlns:a16="http://schemas.microsoft.com/office/drawing/2014/main" id="{C21AA726-5B1E-6645-8A80-DA72F8FD9D3B}"/>
              </a:ext>
            </a:extLst>
          </p:cNvPr>
          <p:cNvPicPr>
            <a:picLocks noChangeAspect="1"/>
          </p:cNvPicPr>
          <p:nvPr/>
        </p:nvPicPr>
        <p:blipFill>
          <a:blip r:embed="rId6"/>
          <a:srcRect/>
          <a:stretch/>
        </p:blipFill>
        <p:spPr>
          <a:xfrm>
            <a:off x="9502498" y="4950344"/>
            <a:ext cx="2548552" cy="2287555"/>
          </a:xfrm>
          <a:prstGeom prst="rect">
            <a:avLst/>
          </a:prstGeom>
        </p:spPr>
      </p:pic>
      <p:pic>
        <p:nvPicPr>
          <p:cNvPr id="12" name="Picture 11">
            <a:extLst>
              <a:ext uri="{FF2B5EF4-FFF2-40B4-BE49-F238E27FC236}">
                <a16:creationId xmlns:a16="http://schemas.microsoft.com/office/drawing/2014/main" id="{1FAB3314-073D-4E1A-B606-D54F5816FDFF}"/>
              </a:ext>
            </a:extLst>
          </p:cNvPr>
          <p:cNvPicPr>
            <a:picLocks noChangeAspect="1"/>
          </p:cNvPicPr>
          <p:nvPr/>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39CC5A85-87B1-CD47-94AD-6D28261CAEFF}"/>
              </a:ext>
            </a:extLst>
          </p:cNvPr>
          <p:cNvSpPr>
            <a:spLocks noGrp="1"/>
          </p:cNvSpPr>
          <p:nvPr>
            <p:ph type="ctrTitle"/>
          </p:nvPr>
        </p:nvSpPr>
        <p:spPr/>
        <p:txBody>
          <a:bodyPr>
            <a:normAutofit fontScale="90000"/>
          </a:bodyPr>
          <a:lstStyle/>
          <a:p>
            <a:r>
              <a:rPr lang="en-US" dirty="0"/>
              <a:t>Optimize Data Usage when Using Microsoft Graph with Query Parameters</a:t>
            </a:r>
          </a:p>
        </p:txBody>
      </p:sp>
      <p:sp>
        <p:nvSpPr>
          <p:cNvPr id="6" name="Subtitle 5">
            <a:extLst>
              <a:ext uri="{FF2B5EF4-FFF2-40B4-BE49-F238E27FC236}">
                <a16:creationId xmlns:a16="http://schemas.microsoft.com/office/drawing/2014/main" id="{5736B272-D8DF-784F-8DBC-4A7F327CEF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164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8E45-8BA6-FB4A-9A4E-A74E8906EAC3}"/>
              </a:ext>
            </a:extLst>
          </p:cNvPr>
          <p:cNvSpPr>
            <a:spLocks noGrp="1"/>
          </p:cNvSpPr>
          <p:nvPr>
            <p:ph type="title"/>
          </p:nvPr>
        </p:nvSpPr>
        <p:spPr>
          <a:xfrm>
            <a:off x="838200" y="365125"/>
            <a:ext cx="10515600" cy="1325563"/>
          </a:xfrm>
        </p:spPr>
        <p:txBody>
          <a:bodyPr/>
          <a:lstStyle/>
          <a:p>
            <a:r>
              <a:rPr lang="en-US" dirty="0"/>
              <a:t>Control the amount of information returned in queries</a:t>
            </a:r>
          </a:p>
        </p:txBody>
      </p:sp>
      <p:sp>
        <p:nvSpPr>
          <p:cNvPr id="3" name="Text Placeholder 2">
            <a:extLst>
              <a:ext uri="{FF2B5EF4-FFF2-40B4-BE49-F238E27FC236}">
                <a16:creationId xmlns:a16="http://schemas.microsoft.com/office/drawing/2014/main" id="{08200E0C-E387-1641-A111-729BB9B623AE}"/>
              </a:ext>
            </a:extLst>
          </p:cNvPr>
          <p:cNvSpPr>
            <a:spLocks noGrp="1"/>
          </p:cNvSpPr>
          <p:nvPr>
            <p:ph idx="1"/>
          </p:nvPr>
        </p:nvSpPr>
        <p:spPr>
          <a:xfrm>
            <a:off x="838200" y="1825625"/>
            <a:ext cx="10515600" cy="4205243"/>
          </a:xfrm>
        </p:spPr>
        <p:txBody>
          <a:bodyPr>
            <a:normAutofit fontScale="70000" lnSpcReduction="20000"/>
          </a:bodyPr>
          <a:lstStyle/>
          <a:p>
            <a:r>
              <a:rPr lang="en-US" dirty="0"/>
              <a:t>One powerful use case for query parameters is limiting the amount of data returned</a:t>
            </a:r>
          </a:p>
          <a:p>
            <a:endParaRPr lang="en-US" dirty="0"/>
          </a:p>
          <a:p>
            <a:r>
              <a:rPr lang="en-US" dirty="0">
                <a:latin typeface="Courier New" panose="02070309020205020404" pitchFamily="49" charset="0"/>
                <a:cs typeface="Courier New" panose="02070309020205020404" pitchFamily="49" charset="0"/>
              </a:rPr>
              <a:t>$top=5</a:t>
            </a:r>
          </a:p>
          <a:p>
            <a:pPr lvl="1"/>
            <a:r>
              <a:rPr lang="en-US" dirty="0"/>
              <a:t>Only return the first 5 records in the response</a:t>
            </a:r>
          </a:p>
          <a:p>
            <a:pPr lvl="1"/>
            <a:r>
              <a:rPr lang="en-US" dirty="0"/>
              <a:t>Useful in paging scenarios</a:t>
            </a:r>
          </a:p>
          <a:p>
            <a:endParaRPr lang="en-US" dirty="0"/>
          </a:p>
          <a:p>
            <a:r>
              <a:rPr lang="en-US" dirty="0">
                <a:latin typeface="Courier New" panose="02070309020205020404" pitchFamily="49" charset="0"/>
                <a:cs typeface="Courier New" panose="02070309020205020404" pitchFamily="49" charset="0"/>
              </a:rPr>
              <a:t>$skip=5</a:t>
            </a:r>
          </a:p>
          <a:p>
            <a:pPr lvl="1"/>
            <a:r>
              <a:rPr lang="en-US" dirty="0"/>
              <a:t>Skip the first 5 records in the response</a:t>
            </a:r>
          </a:p>
          <a:p>
            <a:pPr lvl="1"/>
            <a:r>
              <a:rPr lang="en-US" dirty="0"/>
              <a:t>When combined with $top, useful in paging scenarios</a:t>
            </a:r>
          </a:p>
          <a:p>
            <a:pPr lvl="1"/>
            <a:r>
              <a:rPr lang="en-US" dirty="0"/>
              <a:t>e.g. page 3: </a:t>
            </a:r>
            <a:r>
              <a:rPr lang="en-US" dirty="0">
                <a:hlinkClick r:id="rId3"/>
              </a:rPr>
              <a:t>https://graph.microsoft.com/v1.0/me/contacts?$top=5&amp;$skip=5</a:t>
            </a:r>
            <a:endParaRPr lang="en-US" dirty="0"/>
          </a:p>
          <a:p>
            <a:endParaRPr lang="en-US" dirty="0"/>
          </a:p>
          <a:p>
            <a:r>
              <a:rPr lang="en-US" dirty="0">
                <a:latin typeface="Courier New" panose="02070309020205020404" pitchFamily="49" charset="0"/>
                <a:cs typeface="Courier New" panose="02070309020205020404" pitchFamily="49" charset="0"/>
              </a:rPr>
              <a:t>$select=</a:t>
            </a:r>
            <a:r>
              <a:rPr lang="en-US" dirty="0" err="1">
                <a:latin typeface="Courier New" panose="02070309020205020404" pitchFamily="49" charset="0"/>
                <a:cs typeface="Courier New" panose="02070309020205020404" pitchFamily="49" charset="0"/>
              </a:rPr>
              <a:t>displayName,mail</a:t>
            </a:r>
            <a:r>
              <a:rPr lang="en-US" dirty="0"/>
              <a:t> </a:t>
            </a:r>
          </a:p>
          <a:p>
            <a:pPr lvl="1"/>
            <a:r>
              <a:rPr lang="en-US" dirty="0"/>
              <a:t>Only return specific fields from the entity, not all fields in the response</a:t>
            </a:r>
          </a:p>
        </p:txBody>
      </p:sp>
    </p:spTree>
    <p:extLst>
      <p:ext uri="{BB962C8B-B14F-4D97-AF65-F5344CB8AC3E}">
        <p14:creationId xmlns:p14="http://schemas.microsoft.com/office/powerpoint/2010/main" val="411164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7BAF-76C3-0844-89DD-C395D57FEDC3}"/>
              </a:ext>
            </a:extLst>
          </p:cNvPr>
          <p:cNvSpPr>
            <a:spLocks noGrp="1"/>
          </p:cNvSpPr>
          <p:nvPr>
            <p:ph type="title"/>
          </p:nvPr>
        </p:nvSpPr>
        <p:spPr>
          <a:xfrm>
            <a:off x="838200" y="365125"/>
            <a:ext cx="10515600" cy="1325563"/>
          </a:xfrm>
        </p:spPr>
        <p:txBody>
          <a:bodyPr/>
          <a:lstStyle/>
          <a:p>
            <a:r>
              <a:rPr lang="en-US" dirty="0"/>
              <a:t>Manipulate the order and format </a:t>
            </a:r>
            <a:br>
              <a:rPr lang="en-US" dirty="0"/>
            </a:br>
            <a:r>
              <a:rPr lang="en-US" dirty="0"/>
              <a:t>data is returned</a:t>
            </a:r>
          </a:p>
        </p:txBody>
      </p:sp>
      <p:sp>
        <p:nvSpPr>
          <p:cNvPr id="3" name="Text Placeholder 2">
            <a:extLst>
              <a:ext uri="{FF2B5EF4-FFF2-40B4-BE49-F238E27FC236}">
                <a16:creationId xmlns:a16="http://schemas.microsoft.com/office/drawing/2014/main" id="{22805407-6E92-264E-81A3-73E9109ECFFC}"/>
              </a:ext>
            </a:extLst>
          </p:cNvPr>
          <p:cNvSpPr>
            <a:spLocks noGrp="1"/>
          </p:cNvSpPr>
          <p:nvPr>
            <p:ph idx="1"/>
          </p:nvPr>
        </p:nvSpPr>
        <p:spPr>
          <a:xfrm>
            <a:off x="838200" y="1825625"/>
            <a:ext cx="10515600" cy="4205243"/>
          </a:xfrm>
        </p:spPr>
        <p:txBody>
          <a:bodyPr>
            <a:normAutofit fontScale="92500" lnSpcReduction="10000"/>
          </a:bodyPr>
          <a:lstStyle/>
          <a:p>
            <a:r>
              <a:rPr lang="en-US" dirty="0"/>
              <a:t>Query parameters can be used to control how the data is returned</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orderby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displayName</a:t>
            </a:r>
            <a:endParaRPr lang="en-US" dirty="0">
              <a:latin typeface="Courier New" panose="02070309020205020404" pitchFamily="49" charset="0"/>
              <a:cs typeface="Courier New" panose="02070309020205020404" pitchFamily="49" charset="0"/>
            </a:endParaRPr>
          </a:p>
          <a:p>
            <a:pPr lvl="1"/>
            <a:r>
              <a:rPr lang="en-US" dirty="0"/>
              <a:t>Control the sort order of the items returned from Microsoft Graph</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orderby</a:t>
            </a:r>
            <a:r>
              <a:rPr lang="en-US" dirty="0">
                <a:latin typeface="Courier New" panose="02070309020205020404" pitchFamily="49" charset="0"/>
                <a:cs typeface="Courier New" panose="02070309020205020404" pitchFamily="49" charset="0"/>
              </a:rPr>
              <a:t>=from/</a:t>
            </a:r>
            <a:r>
              <a:rPr lang="en-US" dirty="0" err="1">
                <a:latin typeface="Courier New" panose="02070309020205020404" pitchFamily="49" charset="0"/>
                <a:cs typeface="Courier New" panose="02070309020205020404" pitchFamily="49" charset="0"/>
              </a:rPr>
              <a:t>emailAddress</a:t>
            </a:r>
            <a:r>
              <a:rPr lang="en-US" dirty="0">
                <a:latin typeface="Courier New" panose="02070309020205020404" pitchFamily="49" charset="0"/>
                <a:cs typeface="Courier New" panose="02070309020205020404" pitchFamily="49" charset="0"/>
              </a:rPr>
              <a:t>/name desc, subject</a:t>
            </a:r>
          </a:p>
          <a:p>
            <a:pPr lvl="1"/>
            <a:r>
              <a:rPr lang="en-US" dirty="0"/>
              <a:t>Sort by complex types &amp; combine values</a:t>
            </a:r>
          </a:p>
          <a:p>
            <a:endParaRPr lang="en-US" dirty="0"/>
          </a:p>
          <a:p>
            <a:r>
              <a:rPr lang="en-US" dirty="0">
                <a:latin typeface="Courier New" panose="02070309020205020404" pitchFamily="49" charset="0"/>
                <a:cs typeface="Courier New" panose="02070309020205020404" pitchFamily="49" charset="0"/>
              </a:rPr>
              <a:t>$format=[</a:t>
            </a:r>
            <a:r>
              <a:rPr lang="en-US" dirty="0" err="1">
                <a:latin typeface="Courier New" panose="02070309020205020404" pitchFamily="49" charset="0"/>
                <a:cs typeface="Courier New" panose="02070309020205020404" pitchFamily="49" charset="0"/>
              </a:rPr>
              <a:t>json|atom|xml</a:t>
            </a:r>
            <a:r>
              <a:rPr lang="en-US" dirty="0">
                <a:latin typeface="Courier New" panose="02070309020205020404" pitchFamily="49" charset="0"/>
                <a:cs typeface="Courier New" panose="02070309020205020404" pitchFamily="49" charset="0"/>
              </a:rPr>
              <a:t>]</a:t>
            </a:r>
          </a:p>
          <a:p>
            <a:pPr lvl="1"/>
            <a:r>
              <a:rPr lang="en-US" dirty="0"/>
              <a:t>Control format of the data returned (default = JSON)</a:t>
            </a:r>
          </a:p>
        </p:txBody>
      </p:sp>
    </p:spTree>
    <p:extLst>
      <p:ext uri="{BB962C8B-B14F-4D97-AF65-F5344CB8AC3E}">
        <p14:creationId xmlns:p14="http://schemas.microsoft.com/office/powerpoint/2010/main" val="234553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847F4FAB-FE48-8249-A752-63B8F13C5B0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358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Microsoft Graph overview</a:t>
            </a:r>
          </a:p>
          <a:p>
            <a:endParaRPr lang="en-US" dirty="0"/>
          </a:p>
          <a:p>
            <a:r>
              <a:rPr lang="en-US" dirty="0"/>
              <a:t>Relationships between entities</a:t>
            </a:r>
          </a:p>
          <a:p>
            <a:endParaRPr lang="en-US" dirty="0"/>
          </a:p>
          <a:p>
            <a:r>
              <a:rPr lang="en-US" dirty="0"/>
              <a:t>Expanding related entities in queries to </a:t>
            </a:r>
            <a:br>
              <a:rPr lang="en-US" dirty="0"/>
            </a:br>
            <a:r>
              <a:rPr lang="en-US" dirty="0"/>
              <a:t>limit requests</a:t>
            </a:r>
          </a:p>
          <a:p>
            <a:endParaRPr lang="en-US" dirty="0"/>
          </a:p>
          <a:p>
            <a:r>
              <a:rPr lang="en-US" dirty="0"/>
              <a:t>Limit query results by filtering</a:t>
            </a:r>
          </a:p>
          <a:p>
            <a:endParaRPr lang="en-US" dirty="0"/>
          </a:p>
          <a:p>
            <a:r>
              <a:rPr lang="en-US" dirty="0"/>
              <a:t>Find entities with search</a:t>
            </a:r>
          </a:p>
        </p:txBody>
      </p:sp>
    </p:spTree>
    <p:extLst>
      <p:ext uri="{BB962C8B-B14F-4D97-AF65-F5344CB8AC3E}">
        <p14:creationId xmlns:p14="http://schemas.microsoft.com/office/powerpoint/2010/main" val="31556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2150-1020-EF4C-92EE-8F50723D4993}"/>
              </a:ext>
            </a:extLst>
          </p:cNvPr>
          <p:cNvSpPr>
            <a:spLocks noGrp="1"/>
          </p:cNvSpPr>
          <p:nvPr>
            <p:ph type="title"/>
          </p:nvPr>
        </p:nvSpPr>
        <p:spPr>
          <a:xfrm>
            <a:off x="838200" y="365125"/>
            <a:ext cx="10515600" cy="1325563"/>
          </a:xfrm>
        </p:spPr>
        <p:txBody>
          <a:bodyPr/>
          <a:lstStyle/>
          <a:p>
            <a:r>
              <a:rPr lang="en-US" dirty="0"/>
              <a:t>Microsoft Graph exposes relationships between entities</a:t>
            </a:r>
          </a:p>
        </p:txBody>
      </p:sp>
      <p:sp>
        <p:nvSpPr>
          <p:cNvPr id="3" name="Text Placeholder 2">
            <a:extLst>
              <a:ext uri="{FF2B5EF4-FFF2-40B4-BE49-F238E27FC236}">
                <a16:creationId xmlns:a16="http://schemas.microsoft.com/office/drawing/2014/main" id="{4A1BB485-961F-9A44-8231-90DA5ACF2E6B}"/>
              </a:ext>
            </a:extLst>
          </p:cNvPr>
          <p:cNvSpPr>
            <a:spLocks noGrp="1"/>
          </p:cNvSpPr>
          <p:nvPr>
            <p:ph idx="1"/>
          </p:nvPr>
        </p:nvSpPr>
        <p:spPr>
          <a:xfrm>
            <a:off x="838200" y="1825625"/>
            <a:ext cx="10515600" cy="4205243"/>
          </a:xfrm>
        </p:spPr>
        <p:txBody>
          <a:bodyPr/>
          <a:lstStyle/>
          <a:p>
            <a:r>
              <a:rPr lang="en-US" dirty="0"/>
              <a:t>Many resources are exposed both as declared properties of resources &amp; as relationships</a:t>
            </a:r>
          </a:p>
          <a:p>
            <a:endParaRPr lang="en-US" dirty="0"/>
          </a:p>
          <a:p>
            <a:r>
              <a:rPr lang="en-US" dirty="0"/>
              <a:t>Relationships also called reference / navigation properties</a:t>
            </a:r>
          </a:p>
          <a:p>
            <a:endParaRPr lang="en-US" dirty="0"/>
          </a:p>
          <a:p>
            <a:r>
              <a:rPr lang="en-US" dirty="0"/>
              <a:t>Navigation properties can reference single items or collections</a:t>
            </a:r>
          </a:p>
        </p:txBody>
      </p:sp>
    </p:spTree>
    <p:extLst>
      <p:ext uri="{BB962C8B-B14F-4D97-AF65-F5344CB8AC3E}">
        <p14:creationId xmlns:p14="http://schemas.microsoft.com/office/powerpoint/2010/main" val="2596804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8E45-8BA6-FB4A-9A4E-A74E8906EAC3}"/>
              </a:ext>
            </a:extLst>
          </p:cNvPr>
          <p:cNvSpPr>
            <a:spLocks noGrp="1"/>
          </p:cNvSpPr>
          <p:nvPr>
            <p:ph type="title"/>
          </p:nvPr>
        </p:nvSpPr>
        <p:spPr>
          <a:xfrm>
            <a:off x="838200" y="365125"/>
            <a:ext cx="10515600" cy="1325563"/>
          </a:xfrm>
        </p:spPr>
        <p:txBody>
          <a:bodyPr/>
          <a:lstStyle/>
          <a:p>
            <a:r>
              <a:rPr lang="en-US" dirty="0"/>
              <a:t>Expanding related entities in queries to limit requests</a:t>
            </a:r>
          </a:p>
        </p:txBody>
      </p:sp>
      <p:sp>
        <p:nvSpPr>
          <p:cNvPr id="3" name="Text Placeholder 2">
            <a:extLst>
              <a:ext uri="{FF2B5EF4-FFF2-40B4-BE49-F238E27FC236}">
                <a16:creationId xmlns:a16="http://schemas.microsoft.com/office/drawing/2014/main" id="{08200E0C-E387-1641-A111-729BB9B623AE}"/>
              </a:ext>
            </a:extLst>
          </p:cNvPr>
          <p:cNvSpPr>
            <a:spLocks noGrp="1"/>
          </p:cNvSpPr>
          <p:nvPr>
            <p:ph idx="1"/>
          </p:nvPr>
        </p:nvSpPr>
        <p:spPr>
          <a:xfrm>
            <a:off x="838200" y="1825625"/>
            <a:ext cx="10515600" cy="4205243"/>
          </a:xfrm>
        </p:spPr>
        <p:txBody>
          <a:bodyPr>
            <a:normAutofit fontScale="92500"/>
          </a:bodyPr>
          <a:lstStyle/>
          <a:p>
            <a:endParaRPr lang="en-US" dirty="0"/>
          </a:p>
          <a:p>
            <a:r>
              <a:rPr lang="en-US" dirty="0">
                <a:latin typeface="Courier New" panose="02070309020205020404" pitchFamily="49" charset="0"/>
                <a:cs typeface="Courier New" panose="02070309020205020404" pitchFamily="49" charset="0"/>
              </a:rPr>
              <a:t>/drive/root?$expand=children</a:t>
            </a:r>
          </a:p>
          <a:p>
            <a:pPr lvl="1"/>
            <a:r>
              <a:rPr lang="en-US" dirty="0"/>
              <a:t>Enable developers to avoid costly and numerous additional requests to get needed data</a:t>
            </a:r>
          </a:p>
          <a:p>
            <a:pPr marL="0" indent="0">
              <a:buNone/>
            </a:pPr>
            <a:endParaRPr lang="en-US" dirty="0"/>
          </a:p>
          <a:p>
            <a:r>
              <a:rPr lang="en-US" dirty="0">
                <a:latin typeface="Courier New" panose="02070309020205020404" pitchFamily="49" charset="0"/>
                <a:cs typeface="Courier New" panose="02070309020205020404" pitchFamily="49" charset="0"/>
              </a:rPr>
              <a:t>/drive/root?$expand=children($select=</a:t>
            </a:r>
            <a:r>
              <a:rPr lang="en-US" dirty="0" err="1">
                <a:latin typeface="Courier New" panose="02070309020205020404" pitchFamily="49" charset="0"/>
                <a:cs typeface="Courier New" panose="02070309020205020404" pitchFamily="49" charset="0"/>
              </a:rPr>
              <a:t>id,name</a:t>
            </a:r>
            <a:r>
              <a:rPr lang="en-US" dirty="0">
                <a:latin typeface="Courier New" panose="02070309020205020404" pitchFamily="49" charset="0"/>
                <a:cs typeface="Courier New" panose="02070309020205020404" pitchFamily="49" charset="0"/>
              </a:rPr>
              <a:t>)</a:t>
            </a:r>
          </a:p>
          <a:p>
            <a:pPr lvl="1"/>
            <a:r>
              <a:rPr lang="en-US" dirty="0"/>
              <a:t>Combine with $select to control response of related collection</a:t>
            </a:r>
          </a:p>
          <a:p>
            <a:endParaRPr lang="en-US" dirty="0"/>
          </a:p>
          <a:p>
            <a:r>
              <a:rPr lang="en-US" sz="2200" dirty="0">
                <a:latin typeface="Courier New" panose="02070309020205020404" pitchFamily="49" charset="0"/>
                <a:cs typeface="Courier New" panose="02070309020205020404" pitchFamily="49" charset="0"/>
              </a:rPr>
              <a:t>https://graph.microsoft.com/v1.0/groups/?$top=5&amp;$expand=members</a:t>
            </a:r>
            <a:endParaRPr lang="en-US" dirty="0">
              <a:latin typeface="Courier New" panose="02070309020205020404" pitchFamily="49" charset="0"/>
              <a:cs typeface="Courier New" panose="02070309020205020404" pitchFamily="49" charset="0"/>
            </a:endParaRPr>
          </a:p>
          <a:p>
            <a:pPr lvl="1"/>
            <a:r>
              <a:rPr lang="en-US" dirty="0"/>
              <a:t>Select the top 5 groups &amp; include the members collection</a:t>
            </a:r>
          </a:p>
        </p:txBody>
      </p:sp>
    </p:spTree>
    <p:extLst>
      <p:ext uri="{BB962C8B-B14F-4D97-AF65-F5344CB8AC3E}">
        <p14:creationId xmlns:p14="http://schemas.microsoft.com/office/powerpoint/2010/main" val="335056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8A5A-25F5-684E-9E97-B5898238FF4E}"/>
              </a:ext>
            </a:extLst>
          </p:cNvPr>
          <p:cNvSpPr>
            <a:spLocks noGrp="1"/>
          </p:cNvSpPr>
          <p:nvPr>
            <p:ph type="title"/>
          </p:nvPr>
        </p:nvSpPr>
        <p:spPr>
          <a:xfrm>
            <a:off x="838200" y="365125"/>
            <a:ext cx="10515600" cy="1325563"/>
          </a:xfrm>
        </p:spPr>
        <p:txBody>
          <a:bodyPr/>
          <a:lstStyle/>
          <a:p>
            <a:r>
              <a:rPr lang="en-US" dirty="0"/>
              <a:t>Limit query results by filtering</a:t>
            </a:r>
          </a:p>
        </p:txBody>
      </p:sp>
      <p:sp>
        <p:nvSpPr>
          <p:cNvPr id="3" name="Text Placeholder 2">
            <a:extLst>
              <a:ext uri="{FF2B5EF4-FFF2-40B4-BE49-F238E27FC236}">
                <a16:creationId xmlns:a16="http://schemas.microsoft.com/office/drawing/2014/main" id="{3DBBAE96-E416-E049-9705-2410AFB8A275}"/>
              </a:ext>
            </a:extLst>
          </p:cNvPr>
          <p:cNvSpPr>
            <a:spLocks noGrp="1"/>
          </p:cNvSpPr>
          <p:nvPr>
            <p:ph idx="1"/>
          </p:nvPr>
        </p:nvSpPr>
        <p:spPr>
          <a:xfrm>
            <a:off x="838200" y="1825625"/>
            <a:ext cx="10515600" cy="4205243"/>
          </a:xfrm>
        </p:spPr>
        <p:txBody>
          <a:bodyPr>
            <a:normAutofit fontScale="92500" lnSpcReduction="20000"/>
          </a:bodyPr>
          <a:lstStyle/>
          <a:p>
            <a:r>
              <a:rPr lang="en-US" dirty="0"/>
              <a:t>Limit the size of the response by filtering or searching for content </a:t>
            </a:r>
          </a:p>
          <a:p>
            <a:endParaRPr lang="en-US" dirty="0"/>
          </a:p>
          <a:p>
            <a:r>
              <a:rPr lang="en-US" dirty="0">
                <a:latin typeface="Courier New" panose="02070309020205020404" pitchFamily="49" charset="0"/>
                <a:cs typeface="Courier New" panose="02070309020205020404" pitchFamily="49" charset="0"/>
              </a:rPr>
              <a:t>$filter=</a:t>
            </a:r>
            <a:r>
              <a:rPr lang="en-US" dirty="0" err="1">
                <a:latin typeface="Courier New" panose="02070309020205020404" pitchFamily="49" charset="0"/>
                <a:cs typeface="Courier New" panose="02070309020205020404" pitchFamily="49" charset="0"/>
              </a:rPr>
              <a:t>displaName</a:t>
            </a:r>
            <a:r>
              <a:rPr lang="en-US" dirty="0">
                <a:latin typeface="Courier New" panose="02070309020205020404" pitchFamily="49" charset="0"/>
                <a:cs typeface="Courier New" panose="02070309020205020404" pitchFamily="49" charset="0"/>
              </a:rPr>
              <a:t> eq ‘Bowen’</a:t>
            </a:r>
          </a:p>
          <a:p>
            <a:pPr lvl="1"/>
            <a:r>
              <a:rPr lang="en-US" dirty="0"/>
              <a:t>Most logical operators are supported: </a:t>
            </a:r>
          </a:p>
          <a:p>
            <a:pPr lvl="1"/>
            <a:r>
              <a:rPr lang="en-US" dirty="0"/>
              <a:t>Equality: </a:t>
            </a:r>
            <a:r>
              <a:rPr lang="en-US" dirty="0">
                <a:latin typeface="Courier New" panose="02070309020205020404" pitchFamily="49" charset="0"/>
                <a:cs typeface="Courier New" panose="02070309020205020404" pitchFamily="49" charset="0"/>
              </a:rPr>
              <a:t>eq</a:t>
            </a:r>
            <a:r>
              <a:rPr lang="en-US" dirty="0"/>
              <a:t> | </a:t>
            </a:r>
            <a:r>
              <a:rPr lang="en-US" dirty="0">
                <a:latin typeface="Courier New" panose="02070309020205020404" pitchFamily="49" charset="0"/>
                <a:cs typeface="Courier New" panose="02070309020205020404" pitchFamily="49" charset="0"/>
              </a:rPr>
              <a:t>ne</a:t>
            </a:r>
            <a:r>
              <a:rPr lang="en-US" dirty="0"/>
              <a:t> | </a:t>
            </a:r>
            <a:r>
              <a:rPr lang="en-US" dirty="0">
                <a:latin typeface="Courier New" panose="02070309020205020404" pitchFamily="49" charset="0"/>
                <a:cs typeface="Courier New" panose="02070309020205020404" pitchFamily="49" charset="0"/>
              </a:rPr>
              <a:t>and</a:t>
            </a:r>
            <a:r>
              <a:rPr lang="en-US" dirty="0"/>
              <a:t> | </a:t>
            </a:r>
            <a:r>
              <a:rPr lang="en-US" dirty="0">
                <a:latin typeface="Courier New" panose="02070309020205020404" pitchFamily="49" charset="0"/>
                <a:cs typeface="Courier New" panose="02070309020205020404" pitchFamily="49" charset="0"/>
              </a:rPr>
              <a:t>or</a:t>
            </a:r>
            <a:r>
              <a:rPr lang="en-US" dirty="0"/>
              <a:t> | </a:t>
            </a:r>
            <a:r>
              <a:rPr lang="en-US" dirty="0">
                <a:latin typeface="Courier New" panose="02070309020205020404" pitchFamily="49" charset="0"/>
                <a:cs typeface="Courier New" panose="02070309020205020404" pitchFamily="49" charset="0"/>
              </a:rPr>
              <a:t>not</a:t>
            </a:r>
          </a:p>
          <a:p>
            <a:pPr lvl="1"/>
            <a:r>
              <a:rPr lang="en-US" dirty="0"/>
              <a:t>Greater than [or equals]: </a:t>
            </a:r>
            <a:r>
              <a:rPr lang="en-US" dirty="0" err="1">
                <a:latin typeface="Courier New" panose="02070309020205020404" pitchFamily="49" charset="0"/>
                <a:cs typeface="Courier New" panose="02070309020205020404" pitchFamily="49" charset="0"/>
              </a:rPr>
              <a:t>gt</a:t>
            </a:r>
            <a:r>
              <a:rPr lang="en-US" dirty="0"/>
              <a:t> | </a:t>
            </a:r>
            <a:r>
              <a:rPr lang="en-US" dirty="0" err="1">
                <a:latin typeface="Courier New" panose="02070309020205020404" pitchFamily="49" charset="0"/>
                <a:cs typeface="Courier New" panose="02070309020205020404" pitchFamily="49" charset="0"/>
              </a:rPr>
              <a:t>ge</a:t>
            </a:r>
            <a:r>
              <a:rPr lang="en-US" dirty="0"/>
              <a:t>           </a:t>
            </a:r>
          </a:p>
          <a:p>
            <a:pPr lvl="1"/>
            <a:r>
              <a:rPr lang="en-US" dirty="0"/>
              <a:t>Less than [or equals]: </a:t>
            </a:r>
            <a:r>
              <a:rPr lang="en-US" dirty="0" err="1">
                <a:latin typeface="Courier New" panose="02070309020205020404" pitchFamily="49" charset="0"/>
                <a:cs typeface="Courier New" panose="02070309020205020404" pitchFamily="49" charset="0"/>
              </a:rPr>
              <a:t>lt</a:t>
            </a:r>
            <a:r>
              <a:rPr lang="en-US" dirty="0"/>
              <a:t> | </a:t>
            </a:r>
            <a:r>
              <a:rPr lang="en-US" dirty="0">
                <a:latin typeface="Courier New" panose="02070309020205020404" pitchFamily="49" charset="0"/>
                <a:cs typeface="Courier New" panose="02070309020205020404" pitchFamily="49" charset="0"/>
              </a:rPr>
              <a:t>le</a:t>
            </a:r>
            <a:r>
              <a:rPr lang="en-US" dirty="0"/>
              <a:t>           </a:t>
            </a:r>
          </a:p>
          <a:p>
            <a:endParaRPr lang="en-US" dirty="0"/>
          </a:p>
          <a:p>
            <a:r>
              <a:rPr lang="en-US" dirty="0">
                <a:latin typeface="Courier New" panose="02070309020205020404" pitchFamily="49" charset="0"/>
                <a:cs typeface="Courier New" panose="02070309020205020404" pitchFamily="49" charset="0"/>
              </a:rPr>
              <a:t>$filter=</a:t>
            </a:r>
            <a:r>
              <a:rPr lang="en-US" dirty="0" err="1">
                <a:latin typeface="Courier New" panose="02070309020205020404" pitchFamily="49" charset="0"/>
                <a:cs typeface="Courier New" panose="02070309020205020404" pitchFamily="49" charset="0"/>
              </a:rPr>
              <a:t>startswith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displayName</a:t>
            </a:r>
            <a:r>
              <a:rPr lang="en-US" dirty="0">
                <a:latin typeface="Courier New" panose="02070309020205020404" pitchFamily="49" charset="0"/>
                <a:cs typeface="Courier New" panose="02070309020205020404" pitchFamily="49" charset="0"/>
              </a:rPr>
              <a:t>,’J’)</a:t>
            </a:r>
          </a:p>
          <a:p>
            <a:pPr lvl="1"/>
            <a:r>
              <a:rPr lang="en-US" dirty="0"/>
              <a:t>Most endpoints support the </a:t>
            </a:r>
            <a:r>
              <a:rPr lang="en-US" dirty="0" err="1">
                <a:latin typeface="Courier New" panose="02070309020205020404" pitchFamily="49" charset="0"/>
                <a:cs typeface="Courier New" panose="02070309020205020404" pitchFamily="49" charset="0"/>
              </a:rPr>
              <a:t>startswith</a:t>
            </a:r>
            <a:r>
              <a:rPr lang="en-US" dirty="0"/>
              <a:t> operator</a:t>
            </a:r>
          </a:p>
          <a:p>
            <a:pPr lvl="1"/>
            <a:r>
              <a:rPr lang="en-US" dirty="0"/>
              <a:t>Different endpoints have varying degree of support</a:t>
            </a:r>
          </a:p>
          <a:p>
            <a:pPr lvl="1"/>
            <a:r>
              <a:rPr lang="en-US" dirty="0"/>
              <a:t>Check Microsoft Graph documentation for guidance</a:t>
            </a:r>
          </a:p>
          <a:p>
            <a:endParaRPr lang="en-US" dirty="0"/>
          </a:p>
        </p:txBody>
      </p:sp>
    </p:spTree>
    <p:extLst>
      <p:ext uri="{BB962C8B-B14F-4D97-AF65-F5344CB8AC3E}">
        <p14:creationId xmlns:p14="http://schemas.microsoft.com/office/powerpoint/2010/main" val="631100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7BAF-76C3-0844-89DD-C395D57FEDC3}"/>
              </a:ext>
            </a:extLst>
          </p:cNvPr>
          <p:cNvSpPr>
            <a:spLocks noGrp="1"/>
          </p:cNvSpPr>
          <p:nvPr>
            <p:ph type="title"/>
          </p:nvPr>
        </p:nvSpPr>
        <p:spPr>
          <a:xfrm>
            <a:off x="838200" y="365125"/>
            <a:ext cx="10515600" cy="1325563"/>
          </a:xfrm>
        </p:spPr>
        <p:txBody>
          <a:bodyPr/>
          <a:lstStyle/>
          <a:p>
            <a:r>
              <a:rPr lang="en-US" dirty="0"/>
              <a:t>Find entities with search</a:t>
            </a:r>
          </a:p>
        </p:txBody>
      </p:sp>
      <p:sp>
        <p:nvSpPr>
          <p:cNvPr id="3" name="Text Placeholder 2">
            <a:extLst>
              <a:ext uri="{FF2B5EF4-FFF2-40B4-BE49-F238E27FC236}">
                <a16:creationId xmlns:a16="http://schemas.microsoft.com/office/drawing/2014/main" id="{22805407-6E92-264E-81A3-73E9109ECFFC}"/>
              </a:ext>
            </a:extLst>
          </p:cNvPr>
          <p:cNvSpPr>
            <a:spLocks noGrp="1"/>
          </p:cNvSpPr>
          <p:nvPr>
            <p:ph idx="1"/>
          </p:nvPr>
        </p:nvSpPr>
        <p:spPr>
          <a:xfrm>
            <a:off x="838200" y="1825625"/>
            <a:ext cx="10515600" cy="4205243"/>
          </a:xfrm>
        </p:spPr>
        <p:txBody>
          <a:bodyPr>
            <a:normAutofit lnSpcReduction="10000"/>
          </a:bodyPr>
          <a:lstStyle/>
          <a:p>
            <a:r>
              <a:rPr lang="en-US" dirty="0">
                <a:latin typeface="Courier New" panose="02070309020205020404" pitchFamily="49" charset="0"/>
                <a:cs typeface="Courier New" panose="02070309020205020404" pitchFamily="49" charset="0"/>
              </a:rPr>
              <a:t>$search=“</a:t>
            </a:r>
            <a:r>
              <a:rPr lang="en-US" dirty="0" err="1">
                <a:latin typeface="Courier New" panose="02070309020205020404" pitchFamily="49" charset="0"/>
                <a:cs typeface="Courier New" panose="02070309020205020404" pitchFamily="49" charset="0"/>
              </a:rPr>
              <a:t>wilke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$search=“</a:t>
            </a:r>
            <a:r>
              <a:rPr lang="en-US" dirty="0" err="1">
                <a:latin typeface="Courier New" panose="02070309020205020404" pitchFamily="49" charset="0"/>
                <a:cs typeface="Courier New" panose="02070309020205020404" pitchFamily="49" charset="0"/>
              </a:rPr>
              <a:t>body:exciting</a:t>
            </a:r>
            <a:r>
              <a:rPr lang="en-US" dirty="0">
                <a:latin typeface="Courier New" panose="02070309020205020404" pitchFamily="49" charset="0"/>
                <a:cs typeface="Courier New" panose="02070309020205020404" pitchFamily="49" charset="0"/>
              </a:rPr>
              <a:t>”</a:t>
            </a:r>
            <a:endParaRPr lang="en-US" dirty="0"/>
          </a:p>
          <a:p>
            <a:pPr lvl="1"/>
            <a:r>
              <a:rPr lang="en-US" dirty="0"/>
              <a:t>Receive up to 250 results</a:t>
            </a:r>
          </a:p>
          <a:p>
            <a:pPr lvl="1"/>
            <a:r>
              <a:rPr lang="en-US" dirty="0"/>
              <a:t>Search supported on people &amp; message endpoints</a:t>
            </a:r>
          </a:p>
          <a:p>
            <a:pPr lvl="1"/>
            <a:r>
              <a:rPr lang="en-US" dirty="0"/>
              <a:t>Cannot be combined with </a:t>
            </a:r>
            <a:r>
              <a:rPr lang="en-US" dirty="0">
                <a:latin typeface="Courier New" panose="02070309020205020404" pitchFamily="49" charset="0"/>
                <a:cs typeface="Courier New" panose="02070309020205020404" pitchFamily="49" charset="0"/>
              </a:rPr>
              <a:t>$filter</a:t>
            </a:r>
            <a:r>
              <a:rPr lang="en-US" dirty="0"/>
              <a:t> or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orderby</a:t>
            </a:r>
            <a:endParaRPr lang="en-US" dirty="0">
              <a:latin typeface="Courier New" panose="02070309020205020404" pitchFamily="49" charset="0"/>
              <a:cs typeface="Courier New" panose="02070309020205020404" pitchFamily="49" charset="0"/>
            </a:endParaRPr>
          </a:p>
          <a:p>
            <a:pPr lvl="1"/>
            <a:r>
              <a:rPr lang="en-US" dirty="0"/>
              <a:t>When searching messages, if no property is specified, defaults to from, subject &amp; body</a:t>
            </a:r>
          </a:p>
          <a:p>
            <a:endParaRPr lang="en-US" dirty="0"/>
          </a:p>
          <a:p>
            <a:r>
              <a:rPr lang="en-US" dirty="0">
                <a:latin typeface="Courier New" panose="02070309020205020404" pitchFamily="49" charset="0"/>
                <a:cs typeface="Courier New" panose="02070309020205020404" pitchFamily="49" charset="0"/>
              </a:rPr>
              <a:t>$search=“</a:t>
            </a:r>
            <a:r>
              <a:rPr lang="en-US" dirty="0" err="1">
                <a:latin typeface="Courier New" panose="02070309020205020404" pitchFamily="49" charset="0"/>
                <a:cs typeface="Courier New" panose="02070309020205020404" pitchFamily="49" charset="0"/>
              </a:rPr>
              <a:t>cc:wilke</a:t>
            </a:r>
            <a:r>
              <a:rPr lang="en-US" dirty="0">
                <a:latin typeface="Courier New" panose="02070309020205020404" pitchFamily="49" charset="0"/>
                <a:cs typeface="Courier New" panose="02070309020205020404" pitchFamily="49" charset="0"/>
              </a:rPr>
              <a:t>”&amp;$select=</a:t>
            </a:r>
            <a:r>
              <a:rPr lang="en-US" dirty="0" err="1">
                <a:latin typeface="Courier New" panose="02070309020205020404" pitchFamily="49" charset="0"/>
                <a:cs typeface="Courier New" panose="02070309020205020404" pitchFamily="49" charset="0"/>
              </a:rPr>
              <a:t>subject,toRecipients</a:t>
            </a:r>
            <a:endParaRPr lang="en-US" dirty="0">
              <a:latin typeface="Courier New" panose="02070309020205020404" pitchFamily="49" charset="0"/>
              <a:cs typeface="Courier New" panose="02070309020205020404" pitchFamily="49" charset="0"/>
            </a:endParaRPr>
          </a:p>
          <a:p>
            <a:pPr lvl="1"/>
            <a:r>
              <a:rPr lang="en-US" dirty="0"/>
              <a:t>Combine with </a:t>
            </a:r>
            <a:r>
              <a:rPr lang="en-US" dirty="0">
                <a:latin typeface="Courier New" panose="02070309020205020404" pitchFamily="49" charset="0"/>
                <a:cs typeface="Courier New" panose="02070309020205020404" pitchFamily="49" charset="0"/>
              </a:rPr>
              <a:t>$select</a:t>
            </a:r>
            <a:r>
              <a:rPr lang="en-US" dirty="0"/>
              <a:t> query parameter</a:t>
            </a:r>
          </a:p>
        </p:txBody>
      </p:sp>
    </p:spTree>
    <p:extLst>
      <p:ext uri="{BB962C8B-B14F-4D97-AF65-F5344CB8AC3E}">
        <p14:creationId xmlns:p14="http://schemas.microsoft.com/office/powerpoint/2010/main" val="86172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F168AB11-BA3D-4944-AD16-93F76DA761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0905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2150-1020-EF4C-92EE-8F50723D4993}"/>
              </a:ext>
            </a:extLst>
          </p:cNvPr>
          <p:cNvSpPr>
            <a:spLocks noGrp="1"/>
          </p:cNvSpPr>
          <p:nvPr>
            <p:ph type="title"/>
          </p:nvPr>
        </p:nvSpPr>
        <p:spPr>
          <a:xfrm>
            <a:off x="838200" y="365125"/>
            <a:ext cx="10515600" cy="1325563"/>
          </a:xfrm>
        </p:spPr>
        <p:txBody>
          <a:bodyPr/>
          <a:lstStyle/>
          <a:p>
            <a:r>
              <a:rPr lang="en-US" dirty="0"/>
              <a:t>Common scenarios require </a:t>
            </a:r>
            <a:br>
              <a:rPr lang="en-US" dirty="0"/>
            </a:br>
            <a:r>
              <a:rPr lang="en-US" dirty="0"/>
              <a:t>multiple requests</a:t>
            </a:r>
          </a:p>
        </p:txBody>
      </p:sp>
      <p:sp>
        <p:nvSpPr>
          <p:cNvPr id="3" name="Text Placeholder 2">
            <a:extLst>
              <a:ext uri="{FF2B5EF4-FFF2-40B4-BE49-F238E27FC236}">
                <a16:creationId xmlns:a16="http://schemas.microsoft.com/office/drawing/2014/main" id="{4A1BB485-961F-9A44-8231-90DA5ACF2E6B}"/>
              </a:ext>
            </a:extLst>
          </p:cNvPr>
          <p:cNvSpPr>
            <a:spLocks noGrp="1"/>
          </p:cNvSpPr>
          <p:nvPr>
            <p:ph idx="1"/>
          </p:nvPr>
        </p:nvSpPr>
        <p:spPr>
          <a:xfrm>
            <a:off x="838200" y="1825625"/>
            <a:ext cx="10515600" cy="4205243"/>
          </a:xfrm>
        </p:spPr>
        <p:txBody>
          <a:bodyPr>
            <a:normAutofit fontScale="77500" lnSpcReduction="20000"/>
          </a:bodyPr>
          <a:lstStyle/>
          <a:p>
            <a:r>
              <a:rPr lang="en-US" dirty="0"/>
              <a:t>Many scenarios may display data from various endpoints in Microsoft Graph</a:t>
            </a:r>
          </a:p>
          <a:p>
            <a:endParaRPr lang="en-US" dirty="0"/>
          </a:p>
          <a:p>
            <a:r>
              <a:rPr lang="en-US" dirty="0"/>
              <a:t>Other times an application may need to perform multiple operations as part of a single save operations</a:t>
            </a:r>
          </a:p>
          <a:p>
            <a:pPr lvl="1"/>
            <a:r>
              <a:rPr lang="en-US" dirty="0"/>
              <a:t>Save resources to OneDrive</a:t>
            </a:r>
          </a:p>
          <a:p>
            <a:pPr lvl="1"/>
            <a:r>
              <a:rPr lang="en-US" dirty="0"/>
              <a:t>Create shared OneNote notebook for a meeting</a:t>
            </a:r>
          </a:p>
          <a:p>
            <a:pPr lvl="1"/>
            <a:r>
              <a:rPr lang="en-US" dirty="0"/>
              <a:t>Create and sent meeting invite</a:t>
            </a:r>
          </a:p>
          <a:p>
            <a:endParaRPr lang="en-US" dirty="0"/>
          </a:p>
          <a:p>
            <a:r>
              <a:rPr lang="en-US" dirty="0"/>
              <a:t>Instead of creating multiple request round trips to Microsoft Graph, you can group them into a single request</a:t>
            </a:r>
          </a:p>
          <a:p>
            <a:endParaRPr lang="en-US" dirty="0"/>
          </a:p>
          <a:p>
            <a:r>
              <a:rPr lang="en-US" dirty="0"/>
              <a:t>Batch responses include results from all requests in the batch</a:t>
            </a:r>
          </a:p>
        </p:txBody>
      </p:sp>
    </p:spTree>
    <p:extLst>
      <p:ext uri="{BB962C8B-B14F-4D97-AF65-F5344CB8AC3E}">
        <p14:creationId xmlns:p14="http://schemas.microsoft.com/office/powerpoint/2010/main" val="398847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Microsoft Graph overview</a:t>
            </a:r>
          </a:p>
          <a:p>
            <a:endParaRPr lang="en-US" dirty="0"/>
          </a:p>
          <a:p>
            <a:r>
              <a:rPr lang="en-US" dirty="0"/>
              <a:t>Accessing the Microsoft Graph</a:t>
            </a:r>
          </a:p>
          <a:p>
            <a:endParaRPr lang="en-US" dirty="0"/>
          </a:p>
          <a:p>
            <a:r>
              <a:rPr lang="en-US" dirty="0"/>
              <a:t>Manipulate responses with query parameters</a:t>
            </a:r>
          </a:p>
          <a:p>
            <a:endParaRPr lang="en-US" dirty="0"/>
          </a:p>
          <a:p>
            <a:r>
              <a:rPr lang="en-US" dirty="0"/>
              <a:t>Control the amount of information </a:t>
            </a:r>
            <a:br>
              <a:rPr lang="en-US" dirty="0"/>
            </a:br>
            <a:r>
              <a:rPr lang="en-US" dirty="0"/>
              <a:t>returned in queries</a:t>
            </a:r>
          </a:p>
          <a:p>
            <a:endParaRPr lang="en-US" dirty="0"/>
          </a:p>
          <a:p>
            <a:r>
              <a:rPr lang="en-US" dirty="0"/>
              <a:t>Manipulate the order and format data is returned</a:t>
            </a:r>
          </a:p>
        </p:txBody>
      </p:sp>
    </p:spTree>
    <p:extLst>
      <p:ext uri="{BB962C8B-B14F-4D97-AF65-F5344CB8AC3E}">
        <p14:creationId xmlns:p14="http://schemas.microsoft.com/office/powerpoint/2010/main" val="228730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8E45-8BA6-FB4A-9A4E-A74E8906EAC3}"/>
              </a:ext>
            </a:extLst>
          </p:cNvPr>
          <p:cNvSpPr>
            <a:spLocks noGrp="1"/>
          </p:cNvSpPr>
          <p:nvPr>
            <p:ph type="title"/>
          </p:nvPr>
        </p:nvSpPr>
        <p:spPr>
          <a:xfrm>
            <a:off x="838200" y="365125"/>
            <a:ext cx="10515600" cy="1325563"/>
          </a:xfrm>
        </p:spPr>
        <p:txBody>
          <a:bodyPr/>
          <a:lstStyle/>
          <a:p>
            <a:r>
              <a:rPr lang="en-US" dirty="0"/>
              <a:t>Microsoft Graph endpoints support batched requests</a:t>
            </a:r>
          </a:p>
        </p:txBody>
      </p:sp>
      <p:sp>
        <p:nvSpPr>
          <p:cNvPr id="3" name="Text Placeholder 2">
            <a:extLst>
              <a:ext uri="{FF2B5EF4-FFF2-40B4-BE49-F238E27FC236}">
                <a16:creationId xmlns:a16="http://schemas.microsoft.com/office/drawing/2014/main" id="{08200E0C-E387-1641-A111-729BB9B623AE}"/>
              </a:ext>
            </a:extLst>
          </p:cNvPr>
          <p:cNvSpPr>
            <a:spLocks noGrp="1"/>
          </p:cNvSpPr>
          <p:nvPr>
            <p:ph idx="1"/>
          </p:nvPr>
        </p:nvSpPr>
        <p:spPr>
          <a:xfrm>
            <a:off x="838200" y="1825625"/>
            <a:ext cx="10515600" cy="4205243"/>
          </a:xfrm>
        </p:spPr>
        <p:txBody>
          <a:bodyPr>
            <a:normAutofit lnSpcReduction="10000"/>
          </a:bodyPr>
          <a:lstStyle/>
          <a:p>
            <a:r>
              <a:rPr lang="en-US" dirty="0"/>
              <a:t>Each request included within a batch request is treated as a sperate request</a:t>
            </a:r>
          </a:p>
          <a:p>
            <a:endParaRPr lang="en-US" dirty="0"/>
          </a:p>
          <a:p>
            <a:r>
              <a:rPr lang="en-US" dirty="0"/>
              <a:t>Because of this, all Microsoft Graph endpoints can be </a:t>
            </a:r>
            <a:br>
              <a:rPr lang="en-US" dirty="0"/>
            </a:br>
            <a:r>
              <a:rPr lang="en-US" dirty="0"/>
              <a:t>used in batches</a:t>
            </a:r>
          </a:p>
          <a:p>
            <a:endParaRPr lang="en-US" dirty="0"/>
          </a:p>
          <a:p>
            <a:r>
              <a:rPr lang="en-US" dirty="0"/>
              <a:t>Inner request URLs are relative to the batch endpoint</a:t>
            </a:r>
          </a:p>
          <a:p>
            <a:endParaRPr lang="en-US" dirty="0"/>
          </a:p>
          <a:p>
            <a:r>
              <a:rPr lang="en-US" dirty="0"/>
              <a:t>No special transactional support</a:t>
            </a:r>
          </a:p>
        </p:txBody>
      </p:sp>
    </p:spTree>
    <p:extLst>
      <p:ext uri="{BB962C8B-B14F-4D97-AF65-F5344CB8AC3E}">
        <p14:creationId xmlns:p14="http://schemas.microsoft.com/office/powerpoint/2010/main" val="194782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7BAF-76C3-0844-89DD-C395D57FEDC3}"/>
              </a:ext>
            </a:extLst>
          </p:cNvPr>
          <p:cNvSpPr>
            <a:spLocks noGrp="1"/>
          </p:cNvSpPr>
          <p:nvPr>
            <p:ph type="title"/>
          </p:nvPr>
        </p:nvSpPr>
        <p:spPr>
          <a:xfrm>
            <a:off x="838200" y="365125"/>
            <a:ext cx="10515600" cy="1325563"/>
          </a:xfrm>
        </p:spPr>
        <p:txBody>
          <a:bodyPr/>
          <a:lstStyle/>
          <a:p>
            <a:r>
              <a:rPr lang="en-US" dirty="0"/>
              <a:t>Submit batch requests</a:t>
            </a:r>
          </a:p>
        </p:txBody>
      </p:sp>
      <p:sp>
        <p:nvSpPr>
          <p:cNvPr id="3" name="Text Placeholder 2">
            <a:extLst>
              <a:ext uri="{FF2B5EF4-FFF2-40B4-BE49-F238E27FC236}">
                <a16:creationId xmlns:a16="http://schemas.microsoft.com/office/drawing/2014/main" id="{22805407-6E92-264E-81A3-73E9109ECFFC}"/>
              </a:ext>
            </a:extLst>
          </p:cNvPr>
          <p:cNvSpPr>
            <a:spLocks noGrp="1"/>
          </p:cNvSpPr>
          <p:nvPr>
            <p:ph idx="1"/>
          </p:nvPr>
        </p:nvSpPr>
        <p:spPr>
          <a:xfrm>
            <a:off x="838200" y="1825625"/>
            <a:ext cx="10515600" cy="4205243"/>
          </a:xfrm>
        </p:spPr>
        <p:txBody>
          <a:bodyPr>
            <a:normAutofit fontScale="70000" lnSpcReduction="20000"/>
          </a:bodyPr>
          <a:lstStyle/>
          <a:p>
            <a:r>
              <a:rPr lang="en-US" dirty="0"/>
              <a:t>Batch requests always submitted via HTTP POST to Microsoft Graph endpoint with the</a:t>
            </a:r>
            <a:br>
              <a:rPr lang="en-US" dirty="0"/>
            </a:br>
            <a:r>
              <a:rPr lang="en-US" dirty="0">
                <a:latin typeface="Courier New" panose="02070309020205020404" pitchFamily="49" charset="0"/>
                <a:cs typeface="Courier New" panose="02070309020205020404" pitchFamily="49" charset="0"/>
              </a:rPr>
              <a:t>$batch</a:t>
            </a:r>
            <a:r>
              <a:rPr lang="en-US" dirty="0"/>
              <a:t> query operator</a:t>
            </a:r>
          </a:p>
          <a:p>
            <a:pPr marL="0" indent="0">
              <a:buNone/>
            </a:pPr>
            <a:r>
              <a:rPr lang="en-US" dirty="0">
                <a:latin typeface="Courier New" panose="02070309020205020404" pitchFamily="49" charset="0"/>
                <a:cs typeface="Courier New" panose="02070309020205020404" pitchFamily="49" charset="0"/>
              </a:rPr>
              <a:t>	POST https://</a:t>
            </a:r>
            <a:r>
              <a:rPr lang="en-US" dirty="0" err="1">
                <a:latin typeface="Courier New" panose="02070309020205020404" pitchFamily="49" charset="0"/>
                <a:cs typeface="Courier New" panose="02070309020205020404" pitchFamily="49" charset="0"/>
              </a:rPr>
              <a:t>graph.microsoft.com</a:t>
            </a:r>
            <a:r>
              <a:rPr lang="en-US" dirty="0">
                <a:latin typeface="Courier New" panose="02070309020205020404" pitchFamily="49" charset="0"/>
                <a:cs typeface="Courier New" panose="02070309020205020404" pitchFamily="49" charset="0"/>
              </a:rPr>
              <a:t>/v1.0/$batch</a:t>
            </a:r>
          </a:p>
          <a:p>
            <a:endParaRPr lang="en-US" dirty="0"/>
          </a:p>
          <a:p>
            <a:r>
              <a:rPr lang="en-US" dirty="0"/>
              <a:t>Requests are submitted in the request body as JSON in the following format:</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requests: [</a:t>
            </a:r>
          </a:p>
          <a:p>
            <a:pPr marL="457200" lvl="1" indent="0">
              <a:buNone/>
            </a:pPr>
            <a:r>
              <a:rPr lang="en-US" dirty="0">
                <a:latin typeface="Courier New" panose="02070309020205020404" pitchFamily="49" charset="0"/>
                <a:cs typeface="Courier New" panose="02070309020205020404" pitchFamily="49" charset="0"/>
              </a:rPr>
              <a:t>    { &lt;request-1&gt; },</a:t>
            </a:r>
          </a:p>
          <a:p>
            <a:pPr marL="457200" lvl="1" indent="0">
              <a:buNone/>
            </a:pPr>
            <a:r>
              <a:rPr lang="en-US" dirty="0">
                <a:latin typeface="Courier New" panose="02070309020205020404" pitchFamily="49" charset="0"/>
                <a:cs typeface="Courier New" panose="02070309020205020404" pitchFamily="49" charset="0"/>
              </a:rPr>
              <a:t>    { &lt;request-2&gt; },</a:t>
            </a:r>
          </a:p>
          <a:p>
            <a:pPr marL="457200" lvl="1" indent="0">
              <a:buNone/>
            </a:pPr>
            <a:r>
              <a:rPr lang="en-US" dirty="0">
                <a:latin typeface="Courier New" panose="02070309020205020404" pitchFamily="49" charset="0"/>
                <a:cs typeface="Courier New" panose="02070309020205020404" pitchFamily="49" charset="0"/>
              </a:rPr>
              <a:t>    { &lt;request-3&gt;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p>
          <a:p>
            <a:endParaRPr lang="en-US" dirty="0"/>
          </a:p>
          <a:p>
            <a:r>
              <a:rPr lang="en-US" dirty="0"/>
              <a:t>Optionally leverage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dependsOn</a:t>
            </a:r>
            <a:r>
              <a:rPr lang="en-US" dirty="0">
                <a:latin typeface="Courier New" panose="02070309020205020404" pitchFamily="49" charset="0"/>
                <a:cs typeface="Courier New" panose="02070309020205020404" pitchFamily="49" charset="0"/>
              </a:rPr>
              <a:t>”:”#”</a:t>
            </a:r>
            <a:r>
              <a:rPr lang="en-US" dirty="0"/>
              <a:t> property to define an ordered </a:t>
            </a:r>
            <a:br>
              <a:rPr lang="en-US" dirty="0"/>
            </a:br>
            <a:r>
              <a:rPr lang="en-US" dirty="0"/>
              <a:t>sequence of requests</a:t>
            </a:r>
          </a:p>
        </p:txBody>
      </p:sp>
    </p:spTree>
    <p:extLst>
      <p:ext uri="{BB962C8B-B14F-4D97-AF65-F5344CB8AC3E}">
        <p14:creationId xmlns:p14="http://schemas.microsoft.com/office/powerpoint/2010/main" val="1669792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E7B4-C209-4148-A20F-61BCFB64BA63}"/>
              </a:ext>
            </a:extLst>
          </p:cNvPr>
          <p:cNvSpPr>
            <a:spLocks noGrp="1"/>
          </p:cNvSpPr>
          <p:nvPr>
            <p:ph type="title"/>
          </p:nvPr>
        </p:nvSpPr>
        <p:spPr/>
        <p:txBody>
          <a:bodyPr/>
          <a:lstStyle/>
          <a:p>
            <a:r>
              <a:rPr lang="en-US" dirty="0"/>
              <a:t>Submit batch requests</a:t>
            </a:r>
          </a:p>
        </p:txBody>
      </p:sp>
      <p:sp>
        <p:nvSpPr>
          <p:cNvPr id="3" name="Text Placeholder 2">
            <a:extLst>
              <a:ext uri="{FF2B5EF4-FFF2-40B4-BE49-F238E27FC236}">
                <a16:creationId xmlns:a16="http://schemas.microsoft.com/office/drawing/2014/main" id="{7AA42488-4A04-6148-9544-390D62DA4C7B}"/>
              </a:ext>
            </a:extLst>
          </p:cNvPr>
          <p:cNvSpPr>
            <a:spLocks noGrp="1"/>
          </p:cNvSpPr>
          <p:nvPr>
            <p:ph sz="half" idx="1"/>
          </p:nvPr>
        </p:nvSpPr>
        <p:spPr/>
        <p:txBody>
          <a:bodyPr/>
          <a:lstStyle/>
          <a:p>
            <a:r>
              <a:rPr lang="en-US" dirty="0"/>
              <a:t>Each request within the request collection contains the details on the request</a:t>
            </a:r>
          </a:p>
          <a:p>
            <a:endParaRPr lang="en-US" dirty="0"/>
          </a:p>
          <a:p>
            <a:r>
              <a:rPr lang="en-US" dirty="0"/>
              <a:t>Include a request ID, HTTP method, URL, optional headers and optional body</a:t>
            </a:r>
          </a:p>
        </p:txBody>
      </p:sp>
      <p:pic>
        <p:nvPicPr>
          <p:cNvPr id="7" name="Picture 6">
            <a:extLst>
              <a:ext uri="{FF2B5EF4-FFF2-40B4-BE49-F238E27FC236}">
                <a16:creationId xmlns:a16="http://schemas.microsoft.com/office/drawing/2014/main" id="{1E6C25B0-A9FE-A84E-85E6-2C7C9CCE088C}"/>
              </a:ext>
            </a:extLst>
          </p:cNvPr>
          <p:cNvPicPr>
            <a:picLocks noChangeAspect="1"/>
          </p:cNvPicPr>
          <p:nvPr/>
        </p:nvPicPr>
        <p:blipFill>
          <a:blip r:embed="rId3"/>
          <a:stretch>
            <a:fillRect/>
          </a:stretch>
        </p:blipFill>
        <p:spPr>
          <a:xfrm>
            <a:off x="5558641" y="2254068"/>
            <a:ext cx="6408717" cy="2349863"/>
          </a:xfrm>
          <a:prstGeom prst="rect">
            <a:avLst/>
          </a:prstGeom>
        </p:spPr>
      </p:pic>
    </p:spTree>
    <p:extLst>
      <p:ext uri="{BB962C8B-B14F-4D97-AF65-F5344CB8AC3E}">
        <p14:creationId xmlns:p14="http://schemas.microsoft.com/office/powerpoint/2010/main" val="2396102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DC43-C4B1-4045-AD50-7F91033225C7}"/>
              </a:ext>
            </a:extLst>
          </p:cNvPr>
          <p:cNvSpPr>
            <a:spLocks noGrp="1"/>
          </p:cNvSpPr>
          <p:nvPr>
            <p:ph type="title"/>
          </p:nvPr>
        </p:nvSpPr>
        <p:spPr>
          <a:xfrm>
            <a:off x="838200" y="365125"/>
            <a:ext cx="10515600" cy="1325563"/>
          </a:xfrm>
        </p:spPr>
        <p:txBody>
          <a:bodyPr/>
          <a:lstStyle/>
          <a:p>
            <a:r>
              <a:rPr lang="en-US" dirty="0"/>
              <a:t>Handle batch responses</a:t>
            </a:r>
          </a:p>
        </p:txBody>
      </p:sp>
      <p:sp>
        <p:nvSpPr>
          <p:cNvPr id="3" name="Text Placeholder 2">
            <a:extLst>
              <a:ext uri="{FF2B5EF4-FFF2-40B4-BE49-F238E27FC236}">
                <a16:creationId xmlns:a16="http://schemas.microsoft.com/office/drawing/2014/main" id="{D6D9BF8B-9B0B-4542-9226-FD71C6C12347}"/>
              </a:ext>
            </a:extLst>
          </p:cNvPr>
          <p:cNvSpPr>
            <a:spLocks noGrp="1"/>
          </p:cNvSpPr>
          <p:nvPr>
            <p:ph idx="1"/>
          </p:nvPr>
        </p:nvSpPr>
        <p:spPr>
          <a:xfrm>
            <a:off x="838200" y="1825625"/>
            <a:ext cx="10515600" cy="4205243"/>
          </a:xfrm>
        </p:spPr>
        <p:txBody>
          <a:bodyPr>
            <a:normAutofit fontScale="70000" lnSpcReduction="20000"/>
          </a:bodyPr>
          <a:lstStyle/>
          <a:p>
            <a:r>
              <a:rPr lang="en-US" dirty="0"/>
              <a:t>Responses correspond to the to the request by their ID</a:t>
            </a:r>
          </a:p>
          <a:p>
            <a:endParaRPr lang="en-US" dirty="0"/>
          </a:p>
          <a:p>
            <a:r>
              <a:rPr lang="en-US" dirty="0"/>
              <a:t>Batches that are not malformed return status code of HTTP 200; otherwise HTTP 400</a:t>
            </a:r>
          </a:p>
          <a:p>
            <a:endParaRPr lang="en-US" dirty="0"/>
          </a:p>
          <a:p>
            <a:r>
              <a:rPr lang="en-US" dirty="0"/>
              <a:t>HTTP 200 does not mean every </a:t>
            </a:r>
            <a:br>
              <a:rPr lang="en-US" dirty="0"/>
            </a:br>
            <a:r>
              <a:rPr lang="en-US" dirty="0"/>
              <a:t>request succeeded, it means the </a:t>
            </a:r>
            <a:br>
              <a:rPr lang="en-US" dirty="0"/>
            </a:br>
            <a:r>
              <a:rPr lang="en-US" dirty="0"/>
              <a:t>batch worked</a:t>
            </a:r>
          </a:p>
          <a:p>
            <a:endParaRPr lang="en-US" dirty="0"/>
          </a:p>
          <a:p>
            <a:r>
              <a:rPr lang="en-US" dirty="0"/>
              <a:t>Inspect each response’s status </a:t>
            </a:r>
            <a:br>
              <a:rPr lang="en-US" dirty="0"/>
            </a:br>
            <a:r>
              <a:rPr lang="en-US" dirty="0"/>
              <a:t>code for the result of each request</a:t>
            </a:r>
          </a:p>
          <a:p>
            <a:endParaRPr lang="en-US" dirty="0"/>
          </a:p>
          <a:p>
            <a:r>
              <a:rPr lang="en-US" dirty="0"/>
              <a:t>Some requests can depend on</a:t>
            </a:r>
            <a:br>
              <a:rPr lang="en-US" dirty="0"/>
            </a:br>
            <a:r>
              <a:rPr lang="en-US" dirty="0"/>
              <a:t>previous requests</a:t>
            </a:r>
          </a:p>
        </p:txBody>
      </p:sp>
      <p:pic>
        <p:nvPicPr>
          <p:cNvPr id="12" name="Picture 11" descr="Graphical user interface, text, application&#10;&#10;Description automatically generated">
            <a:extLst>
              <a:ext uri="{FF2B5EF4-FFF2-40B4-BE49-F238E27FC236}">
                <a16:creationId xmlns:a16="http://schemas.microsoft.com/office/drawing/2014/main" id="{9C13011A-53FB-482C-BC51-CFA3E7682088}"/>
              </a:ext>
            </a:extLst>
          </p:cNvPr>
          <p:cNvPicPr>
            <a:picLocks noChangeAspect="1"/>
          </p:cNvPicPr>
          <p:nvPr/>
        </p:nvPicPr>
        <p:blipFill>
          <a:blip r:embed="rId3"/>
          <a:stretch>
            <a:fillRect/>
          </a:stretch>
        </p:blipFill>
        <p:spPr>
          <a:xfrm>
            <a:off x="5197316" y="3109104"/>
            <a:ext cx="6156483" cy="2493765"/>
          </a:xfrm>
          <a:prstGeom prst="rect">
            <a:avLst/>
          </a:prstGeom>
        </p:spPr>
      </p:pic>
    </p:spTree>
    <p:extLst>
      <p:ext uri="{BB962C8B-B14F-4D97-AF65-F5344CB8AC3E}">
        <p14:creationId xmlns:p14="http://schemas.microsoft.com/office/powerpoint/2010/main" val="3069389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A6191A61-5BCE-F84D-A61F-818396EA7AA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846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104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a:xfrm>
            <a:off x="838200" y="365125"/>
            <a:ext cx="10515600" cy="1325563"/>
          </a:xfrm>
        </p:spPr>
        <p:txBody>
          <a:bodyPr>
            <a:normAutofit/>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718363" y="4887513"/>
            <a:ext cx="2355775" cy="12168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03519" y="4910109"/>
            <a:ext cx="2355775" cy="12168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862300" y="4894176"/>
            <a:ext cx="2393964" cy="12168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035805" y="4900850"/>
            <a:ext cx="2483580" cy="12168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dirty="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18303" y="488788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562240" y="4896905"/>
            <a:ext cx="2355775" cy="12168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340755" y="527460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3F115C"/>
                </a:solidFill>
                <a:latin typeface="Segoe UI Semibold" panose="020B0702040204020203" pitchFamily="34" charset="0"/>
                <a:cs typeface="Segoe UI Semibold" panose="020B0702040204020203" pitchFamily="34" charset="0"/>
              </a:rPr>
              <a:t>Microsoft Graph</a:t>
            </a:r>
            <a:endParaRPr lang="en-US" sz="3137" spc="-144" dirty="0">
              <a:solidFill>
                <a:srgbClr val="3F115C"/>
              </a:solidFill>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289410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838200" y="365125"/>
            <a:ext cx="10515600" cy="1325563"/>
          </a:xfrm>
        </p:spPr>
        <p:txBody>
          <a:bodyPr>
            <a:normAutofit fontScale="90000"/>
          </a:bodyPr>
          <a:lstStyle/>
          <a:p>
            <a:r>
              <a:rPr lang="en-US" dirty="0"/>
              <a:t>Microsoft Graph</a:t>
            </a:r>
            <a:br>
              <a:rPr lang="en-US" dirty="0"/>
            </a:br>
            <a:r>
              <a:rPr lang="en-US" dirty="0"/>
              <a:t>Gateway to your data in the Microsoft-cloud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dirty="0">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Teams</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Planner</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OneNote</a:t>
            </a:r>
            <a:endParaRPr lang="en-US" sz="1765" dirty="0">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dirty="0">
                <a:solidFill>
                  <a:srgbClr val="1A1A1A"/>
                </a:solidFill>
                <a:latin typeface="Segoe UI"/>
                <a:cs typeface="Segoe UI" pitchFamily="34" charset="0"/>
              </a:rPr>
              <a:t>Azure AD</a:t>
            </a:r>
          </a:p>
          <a:p>
            <a:pPr defTabSz="914102" fontAlgn="base">
              <a:spcBef>
                <a:spcPct val="0"/>
              </a:spcBef>
              <a:spcAft>
                <a:spcPct val="0"/>
              </a:spcAft>
              <a:defRPr/>
            </a:pPr>
            <a:r>
              <a:rPr lang="en-US" sz="1568" b="1" dirty="0">
                <a:solidFill>
                  <a:srgbClr val="1A1A1A"/>
                </a:solidFill>
                <a:latin typeface="Segoe UI"/>
                <a:cs typeface="Segoe UI" pitchFamily="34" charset="0"/>
              </a:rPr>
              <a:t>Intune</a:t>
            </a:r>
          </a:p>
          <a:p>
            <a:pPr defTabSz="914102" fontAlgn="base">
              <a:spcBef>
                <a:spcPct val="0"/>
              </a:spcBef>
              <a:spcAft>
                <a:spcPct val="0"/>
              </a:spcAft>
              <a:defRPr/>
            </a:pPr>
            <a:r>
              <a:rPr lang="en-US" sz="1568" b="1" dirty="0">
                <a:solidFill>
                  <a:srgbClr val="1A1A1A"/>
                </a:solidFill>
                <a:latin typeface="Segoe UI"/>
                <a:cs typeface="Segoe UI" pitchFamily="34" charset="0"/>
              </a:rPr>
              <a:t>Identity Manager</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dirty="0">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69895" y="5015771"/>
            <a:ext cx="2219580"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Mail, Calendar,  </a:t>
            </a:r>
          </a:p>
          <a:p>
            <a:pPr defTabSz="914102" fontAlgn="base">
              <a:spcBef>
                <a:spcPts val="576"/>
              </a:spcBef>
              <a:spcAft>
                <a:spcPct val="0"/>
              </a:spcAft>
              <a:defRPr/>
            </a:pPr>
            <a:r>
              <a:rPr lang="en-US" sz="1372" dirty="0">
                <a:solidFill>
                  <a:srgbClr val="1A1A1A"/>
                </a:solidFill>
                <a:latin typeface="Segoe UI"/>
                <a:cs typeface="Segoe UI" pitchFamily="34" charset="0"/>
              </a:rPr>
              <a:t>Contacts and Tasks</a:t>
            </a:r>
          </a:p>
          <a:p>
            <a:pPr defTabSz="914102" fontAlgn="base">
              <a:spcBef>
                <a:spcPts val="576"/>
              </a:spcBef>
              <a:spcAft>
                <a:spcPct val="0"/>
              </a:spcAft>
              <a:defRPr/>
            </a:pPr>
            <a:r>
              <a:rPr lang="en-US" sz="1372" dirty="0">
                <a:solidFill>
                  <a:srgbClr val="1A1A1A"/>
                </a:solidFill>
                <a:latin typeface="Segoe UI"/>
                <a:cs typeface="Segoe UI" pitchFamily="34" charset="0"/>
              </a:rPr>
              <a:t>Sites and Lists</a:t>
            </a:r>
          </a:p>
          <a:p>
            <a:pPr defTabSz="914102" fontAlgn="base">
              <a:spcBef>
                <a:spcPts val="576"/>
              </a:spcBef>
              <a:spcAft>
                <a:spcPct val="0"/>
              </a:spcAft>
              <a:defRPr/>
            </a:pPr>
            <a:r>
              <a:rPr lang="en-US" sz="1372" dirty="0">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051601" y="5015771"/>
            <a:ext cx="192884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Channels, Messages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Tasks and Plans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Spreadsheets</a:t>
            </a:r>
          </a:p>
          <a:p>
            <a:pPr defTabSz="914102" fontAlgn="base">
              <a:spcBef>
                <a:spcPts val="576"/>
              </a:spcBef>
              <a:spcAft>
                <a:spcPct val="0"/>
              </a:spcAft>
              <a:defRPr/>
            </a:pPr>
            <a:r>
              <a:rPr lang="en-US" sz="1372" dirty="0">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342574" y="5015771"/>
            <a:ext cx="202832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Identity Management</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Access Control</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Synchronization</a:t>
            </a:r>
          </a:p>
          <a:p>
            <a:pPr defTabSz="914102" fontAlgn="base">
              <a:spcBef>
                <a:spcPts val="576"/>
              </a:spcBef>
              <a:spcAft>
                <a:spcPct val="0"/>
              </a:spcAft>
              <a:defRPr/>
            </a:pPr>
            <a:r>
              <a:rPr lang="en-US" sz="1372" dirty="0">
                <a:solidFill>
                  <a:srgbClr val="1A1A1A"/>
                </a:solidFill>
                <a:latin typeface="Segoe UI"/>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733027" y="5015771"/>
            <a:ext cx="2390742"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Administrative Units</a:t>
            </a:r>
          </a:p>
          <a:p>
            <a:pPr defTabSz="914102" fontAlgn="base">
              <a:spcBef>
                <a:spcPts val="576"/>
              </a:spcBef>
              <a:spcAft>
                <a:spcPct val="0"/>
              </a:spcAft>
              <a:defRPr/>
            </a:pPr>
            <a:r>
              <a:rPr lang="en-US" sz="1372" dirty="0">
                <a:solidFill>
                  <a:srgbClr val="1A1A1A"/>
                </a:solidFill>
                <a:latin typeface="Segoe UI"/>
                <a:cs typeface="Segoe UI" pitchFamily="34" charset="0"/>
              </a:rPr>
              <a:t>Applications and Devices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Analytics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485897" y="5015771"/>
            <a:ext cx="1298662" cy="879664"/>
          </a:xfrm>
          <a:prstGeom prst="rect">
            <a:avLst/>
          </a:prstGeom>
        </p:spPr>
        <p:txBody>
          <a:bodyPr wrap="square">
            <a:spAutoFit/>
          </a:bodyPr>
          <a:lstStyle/>
          <a:p>
            <a:pPr defTabSz="914102" fontAlgn="base">
              <a:spcBef>
                <a:spcPts val="576"/>
              </a:spcBef>
              <a:spcAft>
                <a:spcPct val="0"/>
              </a:spcAft>
              <a:defRPr/>
            </a:pPr>
            <a:r>
              <a:rPr lang="en-US" sz="1372">
                <a:solidFill>
                  <a:srgbClr val="1A1A1A"/>
                </a:solidFill>
                <a:latin typeface="Segoe UI"/>
                <a:cs typeface="Segoe UI" pitchFamily="34" charset="0"/>
              </a:rPr>
              <a:t>Alerts</a:t>
            </a:r>
          </a:p>
          <a:p>
            <a:pPr defTabSz="914102" fontAlgn="base">
              <a:spcBef>
                <a:spcPts val="576"/>
              </a:spcBef>
              <a:spcAft>
                <a:spcPct val="0"/>
              </a:spcAft>
              <a:defRPr/>
            </a:pPr>
            <a:r>
              <a:rPr lang="en-US" sz="1372">
                <a:solidFill>
                  <a:srgbClr val="1A1A1A"/>
                </a:solidFill>
                <a:latin typeface="Segoe UI"/>
                <a:cs typeface="Segoe UI" pitchFamily="34" charset="0"/>
              </a:rPr>
              <a:t>Policies</a:t>
            </a:r>
          </a:p>
          <a:p>
            <a:pPr defTabSz="914102" fontAlgn="base">
              <a:spcBef>
                <a:spcPts val="5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72945" y="2305572"/>
            <a:ext cx="1305807"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06956" y="2307672"/>
            <a:ext cx="1547860"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757860" y="2322248"/>
            <a:ext cx="3622145"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Microsoft Graph, gateway to </a:t>
            </a:r>
            <a:br>
              <a:rPr lang="en-US" dirty="0"/>
            </a:br>
            <a:r>
              <a:rPr lang="en-US" dirty="0"/>
              <a:t>Microsoft 365</a:t>
            </a:r>
          </a:p>
        </p:txBody>
      </p:sp>
      <p:sp>
        <p:nvSpPr>
          <p:cNvPr id="3" name="Text Placeholder 2"/>
          <p:cNvSpPr>
            <a:spLocks noGrp="1"/>
          </p:cNvSpPr>
          <p:nvPr>
            <p:ph idx="1"/>
          </p:nvPr>
        </p:nvSpPr>
        <p:spPr>
          <a:xfrm>
            <a:off x="838200" y="1825625"/>
            <a:ext cx="10515600" cy="4205243"/>
          </a:xfrm>
        </p:spPr>
        <p:txBody>
          <a:bodyPr/>
          <a:lstStyle/>
          <a:p>
            <a:r>
              <a:rPr lang="en-US" dirty="0"/>
              <a:t>Single resource that proxies multiple Microsoft services</a:t>
            </a:r>
          </a:p>
          <a:p>
            <a:endParaRPr lang="en-US" dirty="0"/>
          </a:p>
          <a:p>
            <a:r>
              <a:rPr lang="en-US" dirty="0"/>
              <a:t>Simplifies token acquisition and management</a:t>
            </a:r>
          </a:p>
          <a:p>
            <a:endParaRPr lang="en-US" dirty="0"/>
          </a:p>
          <a:p>
            <a:r>
              <a:rPr lang="en-US" dirty="0"/>
              <a:t>Eliminates the need to traditional discovery </a:t>
            </a:r>
            <a:r>
              <a:rPr lang="en-US" dirty="0">
                <a:latin typeface="Segoe UI Symbol" panose="020B0502040204020203" pitchFamily="34" charset="0"/>
                <a:ea typeface="Segoe UI Symbol" panose="020B0502040204020203" pitchFamily="34" charset="0"/>
              </a:rPr>
              <a:t>(</a:t>
            </a:r>
            <a:r>
              <a:rPr lang="en-US" dirty="0"/>
              <a:t>using “me” and “</a:t>
            </a:r>
            <a:r>
              <a:rPr lang="en-US" dirty="0" err="1"/>
              <a:t>myorganization</a:t>
            </a:r>
            <a:r>
              <a:rPr lang="en-US" dirty="0"/>
              <a:t>”</a:t>
            </a:r>
            <a:r>
              <a:rPr lang="en-US" dirty="0">
                <a:latin typeface="Segoe UI Symbol" panose="020B0502040204020203" pitchFamily="34" charset="0"/>
                <a:ea typeface="Segoe UI Symbol" panose="020B0502040204020203" pitchFamily="34" charset="0"/>
              </a:rPr>
              <a:t>)</a:t>
            </a:r>
          </a:p>
          <a:p>
            <a:endParaRPr lang="en-US" dirty="0"/>
          </a:p>
          <a:p>
            <a:r>
              <a:rPr lang="en-US" dirty="0"/>
              <a:t>Allows for easy traversal of objects and relationships</a:t>
            </a:r>
          </a:p>
        </p:txBody>
      </p:sp>
    </p:spTree>
    <p:extLst>
      <p:ext uri="{BB962C8B-B14F-4D97-AF65-F5344CB8AC3E}">
        <p14:creationId xmlns:p14="http://schemas.microsoft.com/office/powerpoint/2010/main" val="151615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51F5-D70C-754E-ACCB-772BDE432EF5}"/>
              </a:ext>
            </a:extLst>
          </p:cNvPr>
          <p:cNvSpPr>
            <a:spLocks noGrp="1"/>
          </p:cNvSpPr>
          <p:nvPr>
            <p:ph type="title"/>
          </p:nvPr>
        </p:nvSpPr>
        <p:spPr>
          <a:xfrm>
            <a:off x="838200" y="365125"/>
            <a:ext cx="10515600" cy="1325563"/>
          </a:xfrm>
        </p:spPr>
        <p:txBody>
          <a:bodyPr/>
          <a:lstStyle/>
          <a:p>
            <a:r>
              <a:rPr lang="en-US" dirty="0"/>
              <a:t>Accessing the Microsoft Graph</a:t>
            </a:r>
          </a:p>
        </p:txBody>
      </p:sp>
      <p:sp>
        <p:nvSpPr>
          <p:cNvPr id="3" name="Text Placeholder 2">
            <a:extLst>
              <a:ext uri="{FF2B5EF4-FFF2-40B4-BE49-F238E27FC236}">
                <a16:creationId xmlns:a16="http://schemas.microsoft.com/office/drawing/2014/main" id="{4B28995D-DCC6-1F4A-8663-58807449DAFA}"/>
              </a:ext>
            </a:extLst>
          </p:cNvPr>
          <p:cNvSpPr>
            <a:spLocks noGrp="1"/>
          </p:cNvSpPr>
          <p:nvPr>
            <p:ph idx="1"/>
          </p:nvPr>
        </p:nvSpPr>
        <p:spPr>
          <a:xfrm>
            <a:off x="838200" y="1825625"/>
            <a:ext cx="10515600" cy="4205243"/>
          </a:xfrm>
        </p:spPr>
        <p:txBody>
          <a:bodyPr>
            <a:normAutofit fontScale="92500" lnSpcReduction="20000"/>
          </a:bodyPr>
          <a:lstStyle/>
          <a:p>
            <a:r>
              <a:rPr lang="en-US" dirty="0"/>
              <a:t>Direct REST API</a:t>
            </a:r>
          </a:p>
          <a:p>
            <a:r>
              <a:rPr lang="en-US" dirty="0"/>
              <a:t>Any platform</a:t>
            </a:r>
          </a:p>
          <a:p>
            <a:r>
              <a:rPr lang="en-US" dirty="0"/>
              <a:t>Any language</a:t>
            </a:r>
          </a:p>
          <a:p>
            <a:r>
              <a:rPr lang="en-US" dirty="0"/>
              <a:t>Any framework</a:t>
            </a:r>
          </a:p>
          <a:p>
            <a:endParaRPr lang="en-US" dirty="0"/>
          </a:p>
          <a:p>
            <a:r>
              <a:rPr lang="en-US" dirty="0"/>
              <a:t>Native SDKs</a:t>
            </a:r>
          </a:p>
          <a:p>
            <a:r>
              <a:rPr lang="en-US" dirty="0"/>
              <a:t>Utilize framework &amp; platform specific implementations</a:t>
            </a:r>
          </a:p>
          <a:p>
            <a:r>
              <a:rPr lang="en-US" dirty="0"/>
              <a:t>Abstracts the details of constructing &amp; processing REST requests over HTTP</a:t>
            </a:r>
          </a:p>
          <a:p>
            <a:r>
              <a:rPr lang="en-US" dirty="0"/>
              <a:t>.NET, iOS, Android, </a:t>
            </a:r>
            <a:r>
              <a:rPr lang="en-US" dirty="0" err="1"/>
              <a:t>PhP</a:t>
            </a:r>
            <a:r>
              <a:rPr lang="en-US" dirty="0"/>
              <a:t>, Ruby, JavaScript, etc.</a:t>
            </a:r>
          </a:p>
        </p:txBody>
      </p:sp>
    </p:spTree>
    <p:extLst>
      <p:ext uri="{BB962C8B-B14F-4D97-AF65-F5344CB8AC3E}">
        <p14:creationId xmlns:p14="http://schemas.microsoft.com/office/powerpoint/2010/main" val="193383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39769-41C5-D04A-B092-D1E8EF759EA3}"/>
              </a:ext>
            </a:extLst>
          </p:cNvPr>
          <p:cNvSpPr>
            <a:spLocks noGrp="1"/>
          </p:cNvSpPr>
          <p:nvPr>
            <p:ph type="title"/>
          </p:nvPr>
        </p:nvSpPr>
        <p:spPr>
          <a:xfrm>
            <a:off x="838200" y="365125"/>
            <a:ext cx="10515600" cy="1325563"/>
          </a:xfrm>
        </p:spPr>
        <p:txBody>
          <a:bodyPr/>
          <a:lstStyle/>
          <a:p>
            <a:r>
              <a:rPr lang="en-US" dirty="0"/>
              <a:t>Authentication options</a:t>
            </a:r>
          </a:p>
        </p:txBody>
      </p:sp>
      <p:sp>
        <p:nvSpPr>
          <p:cNvPr id="5" name="Text Placeholder 4">
            <a:extLst>
              <a:ext uri="{FF2B5EF4-FFF2-40B4-BE49-F238E27FC236}">
                <a16:creationId xmlns:a16="http://schemas.microsoft.com/office/drawing/2014/main" id="{71C1175B-6513-2B44-9ECA-061B0E0F5783}"/>
              </a:ext>
            </a:extLst>
          </p:cNvPr>
          <p:cNvSpPr>
            <a:spLocks noGrp="1"/>
          </p:cNvSpPr>
          <p:nvPr>
            <p:ph idx="1"/>
          </p:nvPr>
        </p:nvSpPr>
        <p:spPr>
          <a:xfrm>
            <a:off x="838200" y="1825625"/>
            <a:ext cx="10515600" cy="4205243"/>
          </a:xfrm>
        </p:spPr>
        <p:txBody>
          <a:bodyPr/>
          <a:lstStyle/>
          <a:p>
            <a:r>
              <a:rPr lang="en-US" dirty="0"/>
              <a:t>Azure AD only</a:t>
            </a:r>
          </a:p>
          <a:p>
            <a:endParaRPr lang="en-US" dirty="0"/>
          </a:p>
          <a:p>
            <a:r>
              <a:rPr lang="en-US" dirty="0"/>
              <a:t>Separate auth flow supports Azure AD accounts only</a:t>
            </a:r>
          </a:p>
          <a:p>
            <a:endParaRPr lang="en-US" dirty="0"/>
          </a:p>
          <a:p>
            <a:r>
              <a:rPr lang="en-US" dirty="0"/>
              <a:t>Azure AD and Microsoft Accounts</a:t>
            </a:r>
          </a:p>
          <a:p>
            <a:endParaRPr lang="en-US" dirty="0"/>
          </a:p>
          <a:p>
            <a:r>
              <a:rPr lang="en-US" dirty="0"/>
              <a:t>Converged auth flow supports Azure AD accounts and Microsoft accounts </a:t>
            </a:r>
            <a:r>
              <a:rPr lang="en-US" dirty="0">
                <a:latin typeface="Segoe UI Symbol" panose="020B0502040204020203" pitchFamily="34" charset="0"/>
                <a:ea typeface="Segoe UI Symbol" panose="020B0502040204020203" pitchFamily="34" charset="0"/>
              </a:rPr>
              <a:t>(</a:t>
            </a:r>
            <a:r>
              <a:rPr lang="en-US" dirty="0" err="1"/>
              <a:t>LiveID</a:t>
            </a:r>
            <a:r>
              <a:rPr lang="en-US" dirty="0"/>
              <a:t> - </a:t>
            </a:r>
            <a:r>
              <a:rPr lang="en-US" dirty="0" err="1"/>
              <a:t>hotmail.com</a:t>
            </a:r>
            <a:r>
              <a:rPr lang="en-US" dirty="0"/>
              <a:t>, etc.</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136899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n-US"/>
              <a:t>Microsoft Account + Azure AD</a:t>
            </a:r>
            <a:endParaRPr lang="en-US" dirty="0"/>
          </a:p>
        </p:txBody>
      </p:sp>
      <p:sp>
        <p:nvSpPr>
          <p:cNvPr id="5" name="Text Placeholder 4"/>
          <p:cNvSpPr>
            <a:spLocks noGrp="1"/>
          </p:cNvSpPr>
          <p:nvPr>
            <p:ph idx="1"/>
          </p:nvPr>
        </p:nvSpPr>
        <p:spPr>
          <a:xfrm>
            <a:off x="838200" y="1825625"/>
            <a:ext cx="10515600" cy="4205243"/>
          </a:xfrm>
        </p:spPr>
        <p:txBody>
          <a:bodyPr>
            <a:normAutofit/>
          </a:bodyPr>
          <a:lstStyle/>
          <a:p>
            <a:r>
              <a:rPr lang="en-US" dirty="0"/>
              <a:t>Many apps want to sign users in from both Microsoft account and Azure AD</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endParaRPr lang="en-US" dirty="0"/>
          </a:p>
          <a:p>
            <a:r>
              <a:rPr lang="en-US" dirty="0"/>
              <a:t>Works with Microsoft Graph </a:t>
            </a:r>
          </a:p>
          <a:p>
            <a:pPr lvl="1"/>
            <a:r>
              <a:rPr lang="en-US" dirty="0"/>
              <a:t>Single API endpoint, business and consumer data</a:t>
            </a:r>
          </a:p>
        </p:txBody>
      </p:sp>
    </p:spTree>
    <p:extLst>
      <p:ext uri="{BB962C8B-B14F-4D97-AF65-F5344CB8AC3E}">
        <p14:creationId xmlns:p14="http://schemas.microsoft.com/office/powerpoint/2010/main" val="126182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2150-1020-EF4C-92EE-8F50723D4993}"/>
              </a:ext>
            </a:extLst>
          </p:cNvPr>
          <p:cNvSpPr>
            <a:spLocks noGrp="1"/>
          </p:cNvSpPr>
          <p:nvPr>
            <p:ph type="title"/>
          </p:nvPr>
        </p:nvSpPr>
        <p:spPr>
          <a:xfrm>
            <a:off x="838200" y="365125"/>
            <a:ext cx="10515600" cy="1325563"/>
          </a:xfrm>
        </p:spPr>
        <p:txBody>
          <a:bodyPr/>
          <a:lstStyle/>
          <a:p>
            <a:r>
              <a:rPr lang="en-US" dirty="0"/>
              <a:t>Manipulate Microsoft Graph with </a:t>
            </a:r>
            <a:br>
              <a:rPr lang="en-US" dirty="0"/>
            </a:br>
            <a:r>
              <a:rPr lang="en-US" dirty="0"/>
              <a:t>query parameters</a:t>
            </a:r>
          </a:p>
        </p:txBody>
      </p:sp>
      <p:sp>
        <p:nvSpPr>
          <p:cNvPr id="7" name="Text Placeholder 6">
            <a:extLst>
              <a:ext uri="{FF2B5EF4-FFF2-40B4-BE49-F238E27FC236}">
                <a16:creationId xmlns:a16="http://schemas.microsoft.com/office/drawing/2014/main" id="{9C638D91-5E76-844D-934F-51F1E8841A1C}"/>
              </a:ext>
            </a:extLst>
          </p:cNvPr>
          <p:cNvSpPr>
            <a:spLocks noGrp="1"/>
          </p:cNvSpPr>
          <p:nvPr>
            <p:ph idx="1"/>
          </p:nvPr>
        </p:nvSpPr>
        <p:spPr>
          <a:xfrm>
            <a:off x="838200" y="1825625"/>
            <a:ext cx="10515600" cy="4205243"/>
          </a:xfrm>
        </p:spPr>
        <p:txBody>
          <a:bodyPr>
            <a:normAutofit fontScale="62500" lnSpcReduction="20000"/>
          </a:bodyPr>
          <a:lstStyle/>
          <a:p>
            <a:r>
              <a:rPr lang="en-US" dirty="0"/>
              <a:t>Microsoft Graph’s REST API supports optional query parameters</a:t>
            </a:r>
          </a:p>
          <a:p>
            <a:endParaRPr lang="en-US" dirty="0"/>
          </a:p>
          <a:p>
            <a:r>
              <a:rPr lang="en-US" dirty="0"/>
              <a:t>Query parameters are used to specify and control the amount of data returned in a response</a:t>
            </a:r>
          </a:p>
          <a:p>
            <a:endParaRPr lang="en-US" dirty="0"/>
          </a:p>
          <a:p>
            <a:r>
              <a:rPr lang="en-US" dirty="0"/>
              <a:t>Each endpoint exposed via the Microsoft Graph has varying support for different query parameters</a:t>
            </a:r>
          </a:p>
          <a:p>
            <a:endParaRPr lang="en-US" dirty="0"/>
          </a:p>
          <a:p>
            <a:r>
              <a:rPr lang="en-US" dirty="0"/>
              <a:t>Most of the query parameters defined in the OData v4 query language specification</a:t>
            </a:r>
          </a:p>
          <a:p>
            <a:endParaRPr lang="en-US" dirty="0"/>
          </a:p>
          <a:p>
            <a:r>
              <a:rPr lang="en-US" dirty="0"/>
              <a:t>Combine query parameters just like typical query string parameters: separate them with </a:t>
            </a:r>
            <a:r>
              <a:rPr lang="en-US" dirty="0">
                <a:latin typeface="Courier New" panose="02070309020205020404" pitchFamily="49" charset="0"/>
                <a:cs typeface="Courier New" panose="02070309020205020404" pitchFamily="49" charset="0"/>
              </a:rPr>
              <a:t>&amp;</a:t>
            </a:r>
          </a:p>
          <a:p>
            <a:endParaRPr lang="en-US" dirty="0"/>
          </a:p>
          <a:p>
            <a:r>
              <a:rPr lang="en-US" dirty="0"/>
              <a:t>For example, to just get a count of users instead of all users, use the </a:t>
            </a:r>
            <a:r>
              <a:rPr lang="en-US" dirty="0">
                <a:latin typeface="Courier New" panose="02070309020205020404" pitchFamily="49" charset="0"/>
                <a:cs typeface="Courier New" panose="02070309020205020404" pitchFamily="49" charset="0"/>
              </a:rPr>
              <a:t>$count</a:t>
            </a:r>
            <a:r>
              <a:rPr lang="en-US" dirty="0"/>
              <a:t> query parameter</a:t>
            </a:r>
          </a:p>
          <a:p>
            <a:pPr lvl="1"/>
            <a:r>
              <a:rPr lang="en-US" dirty="0">
                <a:hlinkClick r:id="rId3"/>
              </a:rPr>
              <a:t>https://graph.microsoft.com/v1.0/me/contacts?$count=true</a:t>
            </a:r>
            <a:r>
              <a:rPr lang="en-US" dirty="0"/>
              <a:t> </a:t>
            </a:r>
          </a:p>
        </p:txBody>
      </p:sp>
    </p:spTree>
    <p:extLst>
      <p:ext uri="{BB962C8B-B14F-4D97-AF65-F5344CB8AC3E}">
        <p14:creationId xmlns:p14="http://schemas.microsoft.com/office/powerpoint/2010/main" val="692744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base &lt;do not use&gt;">
  <a:themeElements>
    <a:clrScheme name="Custom 2">
      <a:dk1>
        <a:srgbClr val="000000"/>
      </a:dk1>
      <a:lt1>
        <a:srgbClr val="FFFFFF"/>
      </a:lt1>
      <a:dk2>
        <a:srgbClr val="44546A"/>
      </a:dk2>
      <a:lt2>
        <a:srgbClr val="E7E6E6"/>
      </a:lt2>
      <a:accent1>
        <a:srgbClr val="42145F"/>
      </a:accent1>
      <a:accent2>
        <a:srgbClr val="ED7D31"/>
      </a:accent2>
      <a:accent3>
        <a:srgbClr val="A5A5A5"/>
      </a:accent3>
      <a:accent4>
        <a:srgbClr val="FFC000"/>
      </a:accent4>
      <a:accent5>
        <a:srgbClr val="E09A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365-youtube-video" id="{B0EB51F8-8948-DF42-B670-4A1F904AC7A7}" vid="{1158E47C-8B60-0C40-87A2-C71582C74F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1b79488-63fd-46f4-b1bf-09cb63d2085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9820594E7B0041BAC4DECBBC892FF9" ma:contentTypeVersion="8" ma:contentTypeDescription="Create a new document." ma:contentTypeScope="" ma:versionID="a4814d1cc1d58eee3ea03778ca413c81">
  <xsd:schema xmlns:xsd="http://www.w3.org/2001/XMLSchema" xmlns:xs="http://www.w3.org/2001/XMLSchema" xmlns:p="http://schemas.microsoft.com/office/2006/metadata/properties" xmlns:ns2="61b79488-63fd-46f4-b1bf-09cb63d2085e" targetNamespace="http://schemas.microsoft.com/office/2006/metadata/properties" ma:root="true" ma:fieldsID="40fb5444c5ccb72d5b900b723022c04a" ns2:_="">
    <xsd:import namespace="61b79488-63fd-46f4-b1bf-09cb63d208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79488-63fd-46f4-b1bf-09cb63d20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E9BD92-A245-451A-82D6-41724A6593BA}">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 ds:uri="61b79488-63fd-46f4-b1bf-09cb63d2085e"/>
  </ds:schemaRefs>
</ds:datastoreItem>
</file>

<file path=customXml/itemProps2.xml><?xml version="1.0" encoding="utf-8"?>
<ds:datastoreItem xmlns:ds="http://schemas.openxmlformats.org/officeDocument/2006/customXml" ds:itemID="{4875BE8C-CB08-400E-A21F-2497FF16C77B}">
  <ds:schemaRefs>
    <ds:schemaRef ds:uri="http://schemas.microsoft.com/sharepoint/v3/contenttype/forms"/>
  </ds:schemaRefs>
</ds:datastoreItem>
</file>

<file path=customXml/itemProps3.xml><?xml version="1.0" encoding="utf-8"?>
<ds:datastoreItem xmlns:ds="http://schemas.openxmlformats.org/officeDocument/2006/customXml" ds:itemID="{535C360C-FC5A-43F7-BF1D-FA69DEF50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79488-63fd-46f4-b1bf-09cb63d20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base &lt;do not use&gt;</Template>
  <TotalTime>29</TotalTime>
  <Words>5021</Words>
  <Application>Microsoft Office PowerPoint</Application>
  <PresentationFormat>Widescreen</PresentationFormat>
  <Paragraphs>409</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Segoe UI</vt:lpstr>
      <vt:lpstr>Segoe UI Light</vt:lpstr>
      <vt:lpstr>Segoe UI Semibold</vt:lpstr>
      <vt:lpstr>Segoe UI Symbol</vt:lpstr>
      <vt:lpstr>base &lt;do not use&gt;</vt:lpstr>
      <vt:lpstr>Optimize Data Usage when Using Microsoft Graph with Query Parameters</vt:lpstr>
      <vt:lpstr>PowerPoint Presentation</vt:lpstr>
      <vt:lpstr>Microsoft 365 Platform</vt:lpstr>
      <vt:lpstr>Microsoft Graph Gateway to your data in the Microsoft-cloud  </vt:lpstr>
      <vt:lpstr>Microsoft Graph, gateway to  Microsoft 365</vt:lpstr>
      <vt:lpstr>Accessing the Microsoft Graph</vt:lpstr>
      <vt:lpstr>Authentication options</vt:lpstr>
      <vt:lpstr>Microsoft Account + Azure AD</vt:lpstr>
      <vt:lpstr>Manipulate Microsoft Graph with  query parameters</vt:lpstr>
      <vt:lpstr>Control the amount of information returned in queries</vt:lpstr>
      <vt:lpstr>Manipulate the order and format  data is returned</vt:lpstr>
      <vt:lpstr>DEMO</vt:lpstr>
      <vt:lpstr>PowerPoint Presentation</vt:lpstr>
      <vt:lpstr>Microsoft Graph exposes relationships between entities</vt:lpstr>
      <vt:lpstr>Expanding related entities in queries to limit requests</vt:lpstr>
      <vt:lpstr>Limit query results by filtering</vt:lpstr>
      <vt:lpstr>Find entities with search</vt:lpstr>
      <vt:lpstr>DEMO</vt:lpstr>
      <vt:lpstr>Common scenarios require  multiple requests</vt:lpstr>
      <vt:lpstr>Microsoft Graph endpoints support batched requests</vt:lpstr>
      <vt:lpstr>Submit batch requests</vt:lpstr>
      <vt:lpstr>Submit batch requests</vt:lpstr>
      <vt:lpstr>Handle batch responses</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 Data Usage when Using Microsoft Graph with Query Parameters</dc:title>
  <dc:creator>Andrew Connell</dc:creator>
  <cp:lastModifiedBy>Rob Windsor</cp:lastModifiedBy>
  <cp:revision>3</cp:revision>
  <dcterms:created xsi:type="dcterms:W3CDTF">2021-05-27T14:12:37Z</dcterms:created>
  <dcterms:modified xsi:type="dcterms:W3CDTF">2021-08-15T19:09:38Z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0x010100F09820594E7B0041BAC4DECBBC892FF9</vt:lpwstr>
  </property>
</Properties>
</file>