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1719" r:id="rId5"/>
    <p:sldId id="263" r:id="rId6"/>
    <p:sldId id="1695" r:id="rId7"/>
    <p:sldId id="1698" r:id="rId8"/>
    <p:sldId id="1699" r:id="rId9"/>
    <p:sldId id="1700" r:id="rId10"/>
    <p:sldId id="1691" r:id="rId11"/>
    <p:sldId id="1677" r:id="rId12"/>
    <p:sldId id="1705" r:id="rId13"/>
    <p:sldId id="1706" r:id="rId14"/>
    <p:sldId id="1707" r:id="rId15"/>
    <p:sldId id="1709" r:id="rId16"/>
    <p:sldId id="1708" r:id="rId17"/>
    <p:sldId id="265" r:id="rId18"/>
    <p:sldId id="1718" r:id="rId19"/>
    <p:sldId id="1720" r:id="rId20"/>
    <p:sldId id="1721" r:id="rId21"/>
    <p:sldId id="1710" r:id="rId22"/>
    <p:sldId id="1722" r:id="rId23"/>
    <p:sldId id="1723" r:id="rId24"/>
    <p:sldId id="1724" r:id="rId25"/>
    <p:sldId id="1725" r:id="rId26"/>
    <p:sldId id="1726" r:id="rId27"/>
    <p:sldId id="1727" r:id="rId28"/>
    <p:sldId id="17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9"/>
          </p14:sldIdLst>
        </p14:section>
        <p14:section name="01" id="{48EC8110-2A26-6545-A5A1-6119672EB9CF}">
          <p14:sldIdLst>
            <p14:sldId id="263"/>
            <p14:sldId id="1695"/>
            <p14:sldId id="1698"/>
            <p14:sldId id="1699"/>
            <p14:sldId id="1700"/>
            <p14:sldId id="1691"/>
            <p14:sldId id="1677"/>
            <p14:sldId id="1705"/>
            <p14:sldId id="1706"/>
            <p14:sldId id="1707"/>
            <p14:sldId id="1709"/>
            <p14:sldId id="1708"/>
            <p14:sldId id="265"/>
          </p14:sldIdLst>
        </p14:section>
        <p14:section name="02" id="{72AD92EF-05B3-9E49-BEE2-EE7B840A4394}">
          <p14:sldIdLst>
            <p14:sldId id="1718"/>
            <p14:sldId id="1720"/>
            <p14:sldId id="1721"/>
            <p14:sldId id="1710"/>
            <p14:sldId id="1722"/>
          </p14:sldIdLst>
        </p14:section>
        <p14:section name="03" id="{0D7CA3E8-2ED4-5849-89BF-C740718752D9}">
          <p14:sldIdLst>
            <p14:sldId id="1723"/>
            <p14:sldId id="1724"/>
            <p14:sldId id="1725"/>
            <p14:sldId id="1726"/>
            <p14:sldId id="1727"/>
          </p14:sldIdLst>
        </p14:section>
        <p14:section name="outro" id="{6198F652-4601-3843-84BB-C726B55262B1}">
          <p14:sldIdLst>
            <p14:sldId id="17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633"/>
    <p:restoredTop sz="96327"/>
  </p:normalViewPr>
  <p:slideViewPr>
    <p:cSldViewPr snapToGrid="0" snapToObjects="1">
      <p:cViewPr varScale="1">
        <p:scale>
          <a:sx n="145" d="100"/>
          <a:sy n="145" d="100"/>
        </p:scale>
        <p:origin x="216" y="14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5/27/21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91289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to understanding throttling is being able to identify when a request is throttled by the Microsoft Graph.</a:t>
            </a:r>
          </a:p>
          <a:p>
            <a:endParaRPr lang="en-US" dirty="0"/>
          </a:p>
          <a:p>
            <a:r>
              <a:rPr lang="en-US" dirty="0"/>
              <a:t>In HTTP APIs, the result of a request is indicated by the HTTP status code returned. HTTP status codes are classified in groups. </a:t>
            </a:r>
          </a:p>
          <a:p>
            <a:endParaRPr lang="en-US" dirty="0"/>
          </a:p>
          <a:p>
            <a:r>
              <a:rPr lang="en-US" dirty="0"/>
              <a:t>For example, successful status codes are in the range of 200-299. Common successful status codes include 200 (used when requesting a resource) or 201 and 204 (used on write operations for creating, updating or deleting resources).</a:t>
            </a:r>
          </a:p>
          <a:p>
            <a:endParaRPr lang="en-US" dirty="0"/>
          </a:p>
          <a:p>
            <a:r>
              <a:rPr lang="en-US" dirty="0"/>
              <a:t>Error status codes are in the ranges of 400-499 &amp; 500’s. Common failed status codes include 400 (bad request), 401 and 403’s (usually a permission or auth issue), and 404 (used for a not found request).</a:t>
            </a:r>
          </a:p>
          <a:p>
            <a:endParaRPr lang="en-US" dirty="0"/>
          </a:p>
          <a:p>
            <a:r>
              <a:rPr lang="en-US" dirty="0"/>
              <a:t>The status code returned for throttled requests is 429, which stands for “too many requests”. All requests that are throttled by Microsoft Graph will return 429 when they are throttled.</a:t>
            </a:r>
          </a:p>
          <a:p>
            <a:endParaRPr lang="en-US" dirty="0"/>
          </a:p>
          <a:p>
            <a:r>
              <a:rPr lang="en-US" sz="900" b="0" kern="1200" dirty="0">
                <a:solidFill>
                  <a:schemeClr val="tx1"/>
                </a:solidFill>
                <a:effectLst/>
                <a:latin typeface="Segoe UI Light" pitchFamily="34" charset="0"/>
                <a:ea typeface="+mn-ea"/>
                <a:cs typeface="+mn-cs"/>
              </a:rPr>
              <a:t>Another status code you may receive is 503, service unavailable. Microsoft Graph returns the service unavailable code when the service is unhealthy and is not related to throttling or traffic from a specific application or request. It is recommended your application handle this response code, but there is no action your application can take to avoid it.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072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Microsoft Graph is a proxy service to multiple Microsoft services, such as AzureAD for users and groups, Exchange for calendar, contacts and messages, OneDrive, OneNote, SharePoint, Microsoft Teams and many more services. </a:t>
            </a:r>
          </a:p>
          <a:p>
            <a:endParaRPr lang="en-US" dirty="0"/>
          </a:p>
          <a:p>
            <a:r>
              <a:rPr lang="en-US" dirty="0"/>
              <a:t>Each of these services have their own rules and calculations for when limits are exceeded and future requests will be throttled. </a:t>
            </a:r>
          </a:p>
          <a:p>
            <a:endParaRPr lang="en-US" dirty="0"/>
          </a:p>
          <a:p>
            <a:r>
              <a:rPr lang="en-US" dirty="0"/>
              <a:t>Many, but not all, of these endpoints will also return an additional value in the response’s HTTP headers that the requester can use to determine how long they should wait before submitting another request. </a:t>
            </a:r>
          </a:p>
          <a:p>
            <a:endParaRPr lang="en-US" dirty="0"/>
          </a:p>
          <a:p>
            <a:r>
              <a:rPr lang="en-US" dirty="0"/>
              <a:t>This header value, Retry-After, is typically an integer that represents the number of seconds the client should wait before submitting the request again. Any requests sent prior to this time will continue to be throttled and may cause the Retry-After value to increase as well.</a:t>
            </a:r>
          </a:p>
          <a:p>
            <a:endParaRPr lang="en-US" dirty="0"/>
          </a:p>
          <a:p>
            <a:r>
              <a:rPr lang="en-US" dirty="0"/>
              <a:t>However, not all services include the Retry-After value so your applications should have a default number to rely on when this HTTP header is not included.</a:t>
            </a:r>
          </a:p>
          <a:p>
            <a:endParaRPr lang="en-US" dirty="0"/>
          </a:p>
          <a:p>
            <a:r>
              <a:rPr lang="en-US" dirty="0"/>
              <a:t>It is important to keep in mind that some services have hard-coded Retry-After values while other services have dynamic numbers that are calculated based on the type of request and the current conditions. Therefore, you should not treat one Retry-After as a universal or uniform number across all services and for all future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4034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throttling is, why requests can be throttled, and what it means, let’s look at some common scenarios that can cause requests to be throttled.</a:t>
            </a:r>
          </a:p>
          <a:p>
            <a:endParaRPr lang="en-US" dirty="0"/>
          </a:p>
          <a:p>
            <a:r>
              <a:rPr lang="en-US" dirty="0"/>
              <a:t>Determining if a request will be throttled isn't an exact science. You won't find reliable metrics that can be applied or assumed across all applications, endpoints, and request types. Rather, consider what goes into determining when requests should be throttled.</a:t>
            </a:r>
          </a:p>
          <a:p>
            <a:endParaRPr lang="en-US" dirty="0"/>
          </a:p>
          <a:p>
            <a:r>
              <a:rPr lang="en-US" dirty="0"/>
              <a:t>As a general rule, you can think of it like this: how expensive a request is on a particular endpoint is the determining factor. </a:t>
            </a:r>
          </a:p>
          <a:p>
            <a:endParaRPr lang="en-US" dirty="0"/>
          </a:p>
          <a:p>
            <a:r>
              <a:rPr lang="en-US" sz="900" b="0" kern="1200" dirty="0">
                <a:solidFill>
                  <a:schemeClr val="tx1"/>
                </a:solidFill>
                <a:effectLst/>
                <a:latin typeface="Segoe UI Light" pitchFamily="34" charset="0"/>
                <a:ea typeface="+mn-ea"/>
                <a:cs typeface="+mn-cs"/>
              </a:rPr>
              <a:t>What's used to determine how expensive a request is? That's the part that depends on different situations: which endpoint is the request targeting, is the request a read operation or is it writing (creating, updating, or deleting) data, and how complex is the request.</a:t>
            </a:r>
          </a:p>
          <a:p>
            <a:endParaRPr lang="en-US" dirty="0"/>
          </a:p>
          <a:p>
            <a:r>
              <a:rPr lang="en-US" dirty="0"/>
              <a:t>Here are a few examples of scenarios that can experience throttled requests:</a:t>
            </a:r>
          </a:p>
          <a:p>
            <a:endParaRPr lang="en-US" dirty="0"/>
          </a:p>
          <a:p>
            <a:r>
              <a:rPr lang="en-US" dirty="0"/>
              <a:t>A large number of requests across multiple endpoints in a tenant or a large number of requests from a specific application across all tenants.</a:t>
            </a:r>
          </a:p>
          <a:p>
            <a:endParaRPr lang="en-US" dirty="0"/>
          </a:p>
          <a:p>
            <a:r>
              <a:rPr lang="en-US" dirty="0"/>
              <a:t>A large number of requests for large data responses. Consider a request that uses the $expand query operator. $expand tells Microsoft Graph to get additional data and include it in the request. If the request is not using data limiting query parameters such as $select, $top, or $skip for instance, the service must work harder to retrieve and include larger data sets in the response. The request would be a much expensive than asking for the names, emails, and IDs of users.</a:t>
            </a:r>
          </a:p>
          <a:p>
            <a:endParaRPr lang="en-US" dirty="0"/>
          </a:p>
          <a:p>
            <a:r>
              <a:rPr lang="en-US" dirty="0"/>
              <a:t>A large number of complex requests. Similar to the previous example, consider a request that is forcing Microsoft Graph to not only retrieve additional data (such as the case when the $expand query operator is used), but also to perform conditional checks on the data, such as using the $filter query parameter to limit the data results.</a:t>
            </a:r>
          </a:p>
          <a:p>
            <a:endParaRPr lang="en-US" dirty="0"/>
          </a:p>
          <a:p>
            <a:r>
              <a:rPr lang="en-US" dirty="0"/>
              <a:t>Consider how expensive a request is: the more expensive it is and the more of these requests you send, the more likely it is these requests will eventually be throttled.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3931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96013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application relies on external services that implement some request throttling or rate-limiting, the developers of the application should incorporate this into the application design.</a:t>
            </a:r>
          </a:p>
          <a:p>
            <a:endParaRPr lang="en-US" dirty="0"/>
          </a:p>
          <a:p>
            <a:r>
              <a:rPr lang="en-US" dirty="0"/>
              <a:t>There are two approaches to consider when building an application that relies on Microsoft Graph to address throttling scenarios.</a:t>
            </a:r>
          </a:p>
          <a:p>
            <a:endParaRPr lang="en-US" dirty="0"/>
          </a:p>
          <a:p>
            <a:r>
              <a:rPr lang="en-US" dirty="0"/>
              <a:t>First, consider avoiding scenarios where requests could be throttled. Avoiding the issue completely is the best approach.</a:t>
            </a:r>
          </a:p>
          <a:p>
            <a:endParaRPr lang="en-US" dirty="0"/>
          </a:p>
          <a:p>
            <a:r>
              <a:rPr lang="en-US" dirty="0"/>
              <a:t>The application should also assume that while developers try to avoid throttling situations, it still may happen. Therefore, the application should address what happens in those cases.</a:t>
            </a:r>
          </a:p>
          <a:p>
            <a:endParaRPr lang="en-US" dirty="0"/>
          </a:p>
          <a:p>
            <a:r>
              <a:rPr lang="en-US" dirty="0"/>
              <a:t>The application should always assume the request will be throttled and developers should do what they can avoid them from hitting the throttling limits.</a:t>
            </a:r>
          </a:p>
          <a:p>
            <a:endParaRPr lang="en-US" dirty="0"/>
          </a:p>
          <a:p>
            <a:r>
              <a:rPr lang="en-US" dirty="0"/>
              <a:t>One way to think of throttling is like exceptions, or errors in your code. Developers always strive to avoid errors in their code, but they happen… there’s a reason why “try-catch-finally” constructs exist. While you should strive to avoid them, you should also incorporate logic in your code that accounts for when they happen.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3248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approach to addressing throttling issues: avoiding situations where requests are throttled.</a:t>
            </a:r>
          </a:p>
          <a:p>
            <a:endParaRPr lang="en-US" dirty="0"/>
          </a:p>
          <a:p>
            <a:r>
              <a:rPr lang="en-US" dirty="0"/>
              <a:t>The best approach is to try to avoid any scenario where your application’s requests to Microsoft Graph will be throttled. To do this, you need to understand what causes requests to be throttled. This was covered in more detail in the previous section.</a:t>
            </a:r>
          </a:p>
          <a:p>
            <a:endParaRPr lang="en-US" dirty="0"/>
          </a:p>
          <a:p>
            <a:r>
              <a:rPr lang="en-US" dirty="0"/>
              <a:t>Fundamentally, requests are throttled when they put too much of a demand on the target service. This happens when a high volume of requests are received over a short amount of time. However, there is no set number on how many requests can be submitted over this time. The reason is because not all requests are equal. A write operation is generally more expensive than a read operation. However, a complex read operation that includes a lot of child collections using the $expand query parameter or complex $filter query parameters may be much more expensive than a write operation.</a:t>
            </a:r>
          </a:p>
          <a:p>
            <a:endParaRPr lang="en-US" dirty="0"/>
          </a:p>
          <a:p>
            <a:r>
              <a:rPr lang="en-US" dirty="0"/>
              <a:t>There are two strategies you can implement in your applications to avoid requests from being throttled.</a:t>
            </a:r>
          </a:p>
          <a:p>
            <a:endParaRPr lang="en-US" dirty="0"/>
          </a:p>
          <a:p>
            <a:r>
              <a:rPr lang="en-US" dirty="0"/>
              <a:t>First, limit the number of requests to Microsoft Graph over a short time period.</a:t>
            </a:r>
          </a:p>
          <a:p>
            <a:endParaRPr lang="en-US" dirty="0"/>
          </a:p>
          <a:p>
            <a:r>
              <a:rPr lang="en-US" dirty="0"/>
              <a:t>Another option is to limit the number of operations per request. A query that includes multiple $expand and $filter query parameters, is much more expensive than a simple read operation that limits the data set using the $select query parameter.</a:t>
            </a:r>
          </a:p>
          <a:p>
            <a:endParaRPr lang="en-US" dirty="0"/>
          </a:p>
          <a:p>
            <a:r>
              <a:rPr lang="en-US" dirty="0"/>
              <a:t>Keep in mind these are not perfect strategies where you can ensure your application are never throttled. Your application could experience a burst in traffic and usage that makes it impossible to completely avoid some requests from being throttled.</a:t>
            </a:r>
          </a:p>
          <a:p>
            <a:endParaRPr lang="en-US" dirty="0"/>
          </a:p>
          <a:p>
            <a:r>
              <a:rPr lang="en-US" dirty="0"/>
              <a:t>It is a good practice to collect detailed telemetry from your application for all instances of throttled requests. You should log enough detail to let you identify in what cases throttling occurred so you can use that information to change the calling patterns to avoid or reduce such instances in the future. You will then be able to optimize and adjust your application to operate within the service limits applicable to your scenarios.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1061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Avoiding scenarios where your application’s requests to Microsoft Graph will be subjected to throttling is a good first approach. But your application should incorporate logic for situations when requests are throttled.</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The first step is to identify when requests are throttled. This can easily be done by inspecting the HTTP status code in the response. The status code 429 indicates </a:t>
            </a:r>
            <a:r>
              <a:rPr lang="en-US" sz="900" b="0" i="1" kern="1200" dirty="0">
                <a:solidFill>
                  <a:schemeClr val="tx1"/>
                </a:solidFill>
                <a:effectLst/>
                <a:latin typeface="Segoe UI Light" pitchFamily="34" charset="0"/>
                <a:ea typeface="+mn-ea"/>
                <a:cs typeface="+mn-cs"/>
              </a:rPr>
              <a:t>too many requests</a:t>
            </a:r>
            <a:r>
              <a:rPr lang="en-US" sz="900" b="0" i="0" kern="1200" dirty="0">
                <a:solidFill>
                  <a:schemeClr val="tx1"/>
                </a:solidFill>
                <a:effectLst/>
                <a:latin typeface="Segoe UI Light" pitchFamily="34" charset="0"/>
                <a:ea typeface="+mn-ea"/>
                <a:cs typeface="+mn-cs"/>
              </a:rPr>
              <a:t> and is how Microsoft Graph tells the client their requests are being throttled.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Many responses include an HTTP header </a:t>
            </a:r>
            <a:r>
              <a:rPr lang="en-US" sz="900" b="1" i="0" kern="1200" dirty="0">
                <a:solidFill>
                  <a:schemeClr val="tx1"/>
                </a:solidFill>
                <a:effectLst/>
                <a:latin typeface="Segoe UI Light" pitchFamily="34" charset="0"/>
                <a:ea typeface="+mn-ea"/>
                <a:cs typeface="+mn-cs"/>
              </a:rPr>
              <a:t>Retry-After</a:t>
            </a:r>
            <a:r>
              <a:rPr lang="en-US" sz="900" b="0" i="0" kern="1200" dirty="0">
                <a:solidFill>
                  <a:schemeClr val="tx1"/>
                </a:solidFill>
                <a:effectLst/>
                <a:latin typeface="Segoe UI Light" pitchFamily="34" charset="0"/>
                <a:ea typeface="+mn-ea"/>
                <a:cs typeface="+mn-cs"/>
              </a:rPr>
              <a:t> that specifies the number of seconds the client should wait before submitting another request. This includes repeating the same request, or additional requests.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Consider that not all endpoints in the Microsoft Graph include the </a:t>
            </a:r>
            <a:r>
              <a:rPr lang="en-US" sz="900" b="1" i="0" kern="1200" dirty="0">
                <a:solidFill>
                  <a:schemeClr val="tx1"/>
                </a:solidFill>
                <a:effectLst/>
                <a:latin typeface="Segoe UI Light" pitchFamily="34" charset="0"/>
                <a:ea typeface="+mn-ea"/>
                <a:cs typeface="+mn-cs"/>
              </a:rPr>
              <a:t>Retry-After</a:t>
            </a:r>
            <a:r>
              <a:rPr lang="en-US" sz="900" b="0" i="0" kern="1200" dirty="0">
                <a:solidFill>
                  <a:schemeClr val="tx1"/>
                </a:solidFill>
                <a:effectLst/>
                <a:latin typeface="Segoe UI Light" pitchFamily="34" charset="0"/>
                <a:ea typeface="+mn-ea"/>
                <a:cs typeface="+mn-cs"/>
              </a:rPr>
              <a:t> header value. Your application should have a default delay number it uses. Also consider implementing an exponential back-off strategy for subsequent requests.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Consider the situation where a response of 429 comes back with no Retry-After header and you delay for two seconds. If your requests continue to be throttled, maybe the two second delay isn’t long enough. If a replayed request continues to be throttled, consider doubling the next request and so on to improve the changes of a future request succeeding. The application should also have an upper limit of how long an exponential delay could be and if exceeded, it should trigger an exception.</a:t>
            </a:r>
            <a:endParaRPr lang="en-US" b="1"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796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849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5/27/21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scenario that custom applications implement is polling Microsoft Graph on scheduled intervals. Typically this strategy is used to keep the application’s local data store in sync with data exposed in Microsoft Graph. However, polling Microsoft Graph for changes usually requires multiple GET requests for numerous data to submit in succession, a scenario that commonly triggers requests to be throttled.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3248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mitigate throttling when polling Microsoft Graph for large data sets is to use the delta query feature of Microsoft Graph. Delta query, also known as “track changes” allows developers to request only data that has been added, updated or deleted since the last request. This pattern will allow the application to reduce the amount of data requested by the application which will reduce the cost of the request and therefore likely limit the chances of the requests being throttled.</a:t>
            </a:r>
          </a:p>
          <a:p>
            <a:endParaRPr lang="en-US" dirty="0"/>
          </a:p>
          <a:p>
            <a:r>
              <a:rPr lang="en-US" dirty="0"/>
              <a:t>Delta query works using the concept of a state token. An application will issue an initial request to Microsoft Graph the same way it normally does, except it will include the delta link function in the request.</a:t>
            </a:r>
          </a:p>
          <a:p>
            <a:endParaRPr lang="en-US" dirty="0"/>
          </a:p>
          <a:p>
            <a:r>
              <a:rPr lang="en-US" dirty="0"/>
              <a:t>Microsoft Graph will respond with the requested data as normal, except the last page of data will include an extra property </a:t>
            </a:r>
            <a:r>
              <a:rPr lang="en-US" dirty="0" err="1"/>
              <a:t>deltaLink</a:t>
            </a:r>
            <a:r>
              <a:rPr lang="en-US" dirty="0"/>
              <a:t>. This contains the endpoint with the state token of the delta query.</a:t>
            </a:r>
          </a:p>
          <a:p>
            <a:endParaRPr lang="en-US" dirty="0"/>
          </a:p>
          <a:p>
            <a:r>
              <a:rPr lang="en-US" dirty="0"/>
              <a:t>To request the changes that happened in the resulting dataset from the time the previous query was submitted, the application uses the endpoint from the previous request’s </a:t>
            </a:r>
            <a:r>
              <a:rPr lang="en-US" dirty="0" err="1"/>
              <a:t>deltaLink</a:t>
            </a:r>
            <a:r>
              <a:rPr lang="en-US" dirty="0"/>
              <a:t> endpoint. This tells Microsoft Graph to execute the same query, but only return the items that have changed since the first request, as indicated using the state token included in the </a:t>
            </a:r>
            <a:r>
              <a:rPr lang="en-US" dirty="0" err="1"/>
              <a:t>deltaLink</a:t>
            </a:r>
            <a:r>
              <a:rPr lang="en-US" dirty="0"/>
              <a:t> property. The last page of results on this second request will include a new </a:t>
            </a:r>
            <a:r>
              <a:rPr lang="en-US" dirty="0" err="1"/>
              <a:t>deltaLink</a:t>
            </a:r>
            <a:r>
              <a:rPr lang="en-US" dirty="0"/>
              <a:t> property value that can be used for the next request, and so on.</a:t>
            </a:r>
          </a:p>
          <a:p>
            <a:endParaRPr lang="en-US" dirty="0"/>
          </a:p>
          <a:p>
            <a:r>
              <a:rPr lang="en-US" dirty="0"/>
              <a:t>Delta query is supported by most Microsoft Graph resources, including directory roles, drive items, events in the primary calendar view, groups, mail folders and messages in a folder, personal contact folders and contacts in a folder, and users.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1061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query, when combined with another feature of Microsoft Graph, can be used to significantly reduce the number of requests to Microsoft Graph. Change notifications are another feature of Microsoft Graph that enables an application be notified when changes occur to specific data.</a:t>
            </a:r>
          </a:p>
          <a:p>
            <a:endParaRPr lang="en-US" dirty="0"/>
          </a:p>
          <a:p>
            <a:r>
              <a:rPr lang="en-US" dirty="0"/>
              <a:t>An application can subscribe to be notified when a specific resource changes, such as the users. When a user is added, updated or deleted, the application is notified something changed in the users endpoint by Microsoft Graph via an HTTP POST. The application can then use delta query to request all changes since the last time it made the request. </a:t>
            </a:r>
          </a:p>
          <a:p>
            <a:endParaRPr lang="en-US" dirty="0"/>
          </a:p>
          <a:p>
            <a:r>
              <a:rPr lang="en-US" dirty="0"/>
              <a:t>Using this strategy, applications can nearly eliminate the need to frequently poll Microsoft Graph and process those changes to keep a local data store in sync, greatly reducing the chances for their requests to be throttled.</a:t>
            </a:r>
          </a:p>
          <a:p>
            <a:endParaRPr lang="en-US" dirty="0"/>
          </a:p>
          <a:p>
            <a:r>
              <a:rPr lang="en-US" dirty="0"/>
              <a:t>To ensure no changes are missed, it is recommended to schedule at least one long-interval delta query request and not rely entirely on the subscription notifications to request changes from the Microsoft Graph resource. This will all changed data can be processed by the application in the case a change notification was missed.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77962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dirty="0"/>
              <a:t>At its 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5/27/21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Microsoft Graph is designed to handle a high volume of requests. If an overwhelming number of requests occurs, throttling helps maintain optimal performance and reliability of the Microsoft Graph service. Throttling limits the number of concurrent calls to a service to prevent overuse of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Throttling limits vary based on the scenario. For example, if you are performing a large volume of writes, the possibility for throttling is higher than if you are only performing reads.</a:t>
            </a:r>
          </a:p>
          <a:p>
            <a:endParaRPr lang="en-US" dirty="0"/>
          </a:p>
          <a:p>
            <a:r>
              <a:rPr lang="en-US" dirty="0"/>
              <a:t>Developers may ask “what are the throttling limits per hour or per day”, but this is not an easy question to answer. Microsoft Graph is a proxy service that provides access to multiple Microsoft hosted services and endpoints. Each of these services has their own process for calculating when requests should be throttled. In addition to different services, not all requests are treated equally. A read request is not as demanding on the services as a write operation. Furthermore, not all read or write operations can be treated equally. A read request for the ID and name of 50 groups is very different from including the $expand query operator to include the ID, name, email and phone number for all members in those groups.</a:t>
            </a:r>
          </a:p>
          <a:p>
            <a:endParaRPr lang="en-US" dirty="0"/>
          </a:p>
          <a:p>
            <a:r>
              <a:rPr lang="en-US" dirty="0"/>
              <a:t>Not all requests are treated equally. A read request is not as demanding on the services as a write operation. Furthermore, not all read or write operations can be treated equally. A read request for the ID and name of 50 groups is not the same as including the $expand query operator to include the ID, name, email, and phone number for members in the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9774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Microsoft Graph do when it determines that requests by a specific client should be throttled? First, consider what it means when a request is throttled.</a:t>
            </a:r>
          </a:p>
          <a:p>
            <a:endParaRPr lang="en-US" dirty="0"/>
          </a:p>
          <a:p>
            <a:r>
              <a:rPr lang="en-US" dirty="0"/>
              <a:t>When the client issues a request that is throttled by Microsoft Graph, this is the service’s way of telling the client “your requests have been determined to be negatively impacting the service which can impact the health, responsiveness and reliability of the service for others.” </a:t>
            </a:r>
          </a:p>
          <a:p>
            <a:endParaRPr lang="en-US" dirty="0"/>
          </a:p>
          <a:p>
            <a:r>
              <a:rPr lang="en-US" dirty="0"/>
              <a:t>In throttling requests, Microsoft Graph is telling the requesting client “do not issue any more requests until a specific time”. This time frame is commonly just a few seconds, but some services may require a longer delay.</a:t>
            </a:r>
          </a:p>
          <a:p>
            <a:endParaRPr lang="en-US" dirty="0"/>
          </a:p>
          <a:p>
            <a:r>
              <a:rPr lang="en-US" dirty="0"/>
              <a:t>Any requests before this delay time has elapsed will continue to be throttled by Microsoft Graph. In some cases, it can also cause the delay to be extended.</a:t>
            </a:r>
          </a:p>
          <a:p>
            <a:endParaRPr lang="en-US" dirty="0"/>
          </a:p>
          <a:p>
            <a:r>
              <a:rPr lang="en-US" dirty="0"/>
              <a:t>While some requests are throttled, other requests by the same client to the same endpoint may be allowed. For instance, a high volume of write requests could trigger Microsoft Graph to throttle future write requests, but read requests would still be allowed.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5/27/21 10:40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2810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solidFill>
                  <a:srgbClr val="3F115C"/>
                </a:solidFill>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77" r:id="rId15"/>
    <p:sldLayoutId id="2147483673" r:id="rId16"/>
    <p:sldLayoutId id="2147483674" r:id="rId17"/>
    <p:sldLayoutId id="2147483675" r:id="rId18"/>
    <p:sldLayoutId id="2147483676" r:id="rId19"/>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B8CEB-29AA-4146-83AC-A73629CB6EC3}"/>
              </a:ext>
            </a:extLst>
          </p:cNvPr>
          <p:cNvSpPr>
            <a:spLocks noGrp="1"/>
          </p:cNvSpPr>
          <p:nvPr>
            <p:ph type="ctrTitle"/>
          </p:nvPr>
        </p:nvSpPr>
        <p:spPr/>
        <p:txBody>
          <a:bodyPr>
            <a:normAutofit fontScale="90000"/>
          </a:bodyPr>
          <a:lstStyle/>
          <a:p>
            <a:r>
              <a:rPr lang="en-US" dirty="0"/>
              <a:t>Optimize Network Traffic </a:t>
            </a:r>
            <a:br>
              <a:rPr lang="en-US" dirty="0"/>
            </a:br>
            <a:r>
              <a:rPr lang="en-US" dirty="0"/>
              <a:t>with Microsoft Graph: </a:t>
            </a:r>
            <a:br>
              <a:rPr lang="en-US" dirty="0"/>
            </a:br>
            <a:r>
              <a:rPr lang="en-US" dirty="0"/>
              <a:t>Understand Throttling</a:t>
            </a:r>
          </a:p>
        </p:txBody>
      </p:sp>
      <p:sp>
        <p:nvSpPr>
          <p:cNvPr id="5" name="Subtitle 4">
            <a:extLst>
              <a:ext uri="{FF2B5EF4-FFF2-40B4-BE49-F238E27FC236}">
                <a16:creationId xmlns:a16="http://schemas.microsoft.com/office/drawing/2014/main" id="{C18FC815-E598-9647-9891-D230955489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337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4FF7AB-A104-704A-98D2-3BE9E4736B09}"/>
              </a:ext>
            </a:extLst>
          </p:cNvPr>
          <p:cNvSpPr>
            <a:spLocks noGrp="1"/>
          </p:cNvSpPr>
          <p:nvPr>
            <p:ph type="title"/>
          </p:nvPr>
        </p:nvSpPr>
        <p:spPr>
          <a:xfrm>
            <a:off x="838200" y="365125"/>
            <a:ext cx="11092962" cy="1325563"/>
          </a:xfrm>
        </p:spPr>
        <p:txBody>
          <a:bodyPr/>
          <a:lstStyle/>
          <a:p>
            <a:r>
              <a:rPr lang="en-US" dirty="0"/>
              <a:t>What happens when requests are throttled?</a:t>
            </a:r>
          </a:p>
        </p:txBody>
      </p:sp>
      <p:sp>
        <p:nvSpPr>
          <p:cNvPr id="7" name="Text Placeholder 6">
            <a:extLst>
              <a:ext uri="{FF2B5EF4-FFF2-40B4-BE49-F238E27FC236}">
                <a16:creationId xmlns:a16="http://schemas.microsoft.com/office/drawing/2014/main" id="{ECEF7301-D313-C440-8E73-9E4D91AF117F}"/>
              </a:ext>
            </a:extLst>
          </p:cNvPr>
          <p:cNvSpPr>
            <a:spLocks noGrp="1"/>
          </p:cNvSpPr>
          <p:nvPr>
            <p:ph idx="1"/>
          </p:nvPr>
        </p:nvSpPr>
        <p:spPr>
          <a:xfrm>
            <a:off x="838200" y="1825625"/>
            <a:ext cx="10515600" cy="4205243"/>
          </a:xfrm>
        </p:spPr>
        <p:txBody>
          <a:bodyPr>
            <a:normAutofit fontScale="77500" lnSpcReduction="20000"/>
          </a:bodyPr>
          <a:lstStyle/>
          <a:p>
            <a:r>
              <a:rPr lang="en-US" dirty="0"/>
              <a:t>Allowed limits vary for different scenarios (for example, read vs. write) &amp; different endpoints</a:t>
            </a:r>
          </a:p>
          <a:p>
            <a:endParaRPr lang="en-US" dirty="0"/>
          </a:p>
          <a:p>
            <a:r>
              <a:rPr lang="en-US" dirty="0"/>
              <a:t>When request limits are exceeded, additional requests are limited from that client for specified period</a:t>
            </a:r>
          </a:p>
          <a:p>
            <a:endParaRPr lang="en-US" dirty="0"/>
          </a:p>
          <a:p>
            <a:r>
              <a:rPr lang="en-US" dirty="0"/>
              <a:t>Any future requests before the time period specified will continue to be throttled</a:t>
            </a:r>
          </a:p>
          <a:p>
            <a:endParaRPr lang="en-US" dirty="0"/>
          </a:p>
          <a:p>
            <a:r>
              <a:rPr lang="en-US" dirty="0"/>
              <a:t>Not all requests are throttled when limits are exceeded</a:t>
            </a:r>
          </a:p>
          <a:p>
            <a:endParaRPr lang="en-US" dirty="0"/>
          </a:p>
          <a:p>
            <a:pPr lvl="1"/>
            <a:r>
              <a:rPr lang="en-US" dirty="0"/>
              <a:t>In some scenarios, high volume of writes can trigger throttling, but reads can still be requested</a:t>
            </a:r>
          </a:p>
        </p:txBody>
      </p:sp>
    </p:spTree>
    <p:extLst>
      <p:ext uri="{BB962C8B-B14F-4D97-AF65-F5344CB8AC3E}">
        <p14:creationId xmlns:p14="http://schemas.microsoft.com/office/powerpoint/2010/main" val="41527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7365-6FDB-B149-9714-28BC8BF81506}"/>
              </a:ext>
            </a:extLst>
          </p:cNvPr>
          <p:cNvSpPr>
            <a:spLocks noGrp="1"/>
          </p:cNvSpPr>
          <p:nvPr>
            <p:ph type="title"/>
          </p:nvPr>
        </p:nvSpPr>
        <p:spPr>
          <a:xfrm>
            <a:off x="838200" y="365125"/>
            <a:ext cx="10515600" cy="1325563"/>
          </a:xfrm>
        </p:spPr>
        <p:txBody>
          <a:bodyPr/>
          <a:lstStyle/>
          <a:p>
            <a:r>
              <a:rPr lang="en-US" dirty="0"/>
              <a:t>Identifying throttled requests</a:t>
            </a:r>
          </a:p>
        </p:txBody>
      </p:sp>
      <p:sp>
        <p:nvSpPr>
          <p:cNvPr id="3" name="Text Placeholder 2">
            <a:extLst>
              <a:ext uri="{FF2B5EF4-FFF2-40B4-BE49-F238E27FC236}">
                <a16:creationId xmlns:a16="http://schemas.microsoft.com/office/drawing/2014/main" id="{BC6D6F33-C517-6A43-BCD2-11370543FE70}"/>
              </a:ext>
            </a:extLst>
          </p:cNvPr>
          <p:cNvSpPr>
            <a:spLocks noGrp="1"/>
          </p:cNvSpPr>
          <p:nvPr>
            <p:ph idx="1"/>
          </p:nvPr>
        </p:nvSpPr>
        <p:spPr>
          <a:xfrm>
            <a:off x="838200" y="1825625"/>
            <a:ext cx="10515600" cy="4205243"/>
          </a:xfrm>
        </p:spPr>
        <p:txBody>
          <a:bodyPr>
            <a:normAutofit fontScale="62500" lnSpcReduction="20000"/>
          </a:bodyPr>
          <a:lstStyle/>
          <a:p>
            <a:r>
              <a:rPr lang="en-US" dirty="0"/>
              <a:t>Successful requests to Microsoft Graph result in responses of HTTP successful </a:t>
            </a:r>
            <a:br>
              <a:rPr lang="en-US" dirty="0"/>
            </a:br>
            <a:r>
              <a:rPr lang="en-US" dirty="0"/>
              <a:t>status codes </a:t>
            </a:r>
            <a:r>
              <a:rPr lang="en-US" dirty="0">
                <a:latin typeface="Segoe UI Symbol" panose="020B0502040204020203" pitchFamily="34" charset="0"/>
                <a:ea typeface="Segoe UI Symbol" panose="020B0502040204020203" pitchFamily="34" charset="0"/>
              </a:rPr>
              <a:t>(</a:t>
            </a:r>
            <a:r>
              <a:rPr lang="en-US" dirty="0"/>
              <a:t>200-299</a:t>
            </a:r>
            <a:r>
              <a:rPr lang="en-US" dirty="0">
                <a:latin typeface="Segoe UI Symbol" panose="020B0502040204020203" pitchFamily="34" charset="0"/>
                <a:ea typeface="Segoe UI Symbol" panose="020B0502040204020203" pitchFamily="34" charset="0"/>
              </a:rPr>
              <a:t>)</a:t>
            </a:r>
          </a:p>
          <a:p>
            <a:pPr lvl="1"/>
            <a:r>
              <a:rPr lang="en-US" dirty="0"/>
              <a:t>200: OK</a:t>
            </a:r>
          </a:p>
          <a:p>
            <a:pPr lvl="1"/>
            <a:r>
              <a:rPr lang="en-US" dirty="0"/>
              <a:t>201: created </a:t>
            </a:r>
            <a:r>
              <a:rPr lang="en-US" dirty="0">
                <a:latin typeface="Segoe UI Symbol" panose="020B0502040204020203" pitchFamily="34" charset="0"/>
                <a:ea typeface="Segoe UI Symbol" panose="020B0502040204020203" pitchFamily="34" charset="0"/>
                <a:cs typeface="Courier New" panose="02070309020205020404" pitchFamily="49" charset="0"/>
              </a:rPr>
              <a:t>(</a:t>
            </a:r>
            <a:r>
              <a:rPr lang="en-US" dirty="0"/>
              <a:t>for example, create operations</a:t>
            </a:r>
            <a:r>
              <a:rPr lang="en-US" dirty="0">
                <a:latin typeface="Segoe UI Symbol" panose="020B0502040204020203" pitchFamily="34" charset="0"/>
                <a:ea typeface="Segoe UI Symbol" panose="020B0502040204020203" pitchFamily="34" charset="0"/>
                <a:cs typeface="Courier New" panose="02070309020205020404" pitchFamily="49" charset="0"/>
              </a:rPr>
              <a:t>)</a:t>
            </a:r>
          </a:p>
          <a:p>
            <a:pPr lvl="1"/>
            <a:r>
              <a:rPr lang="en-US" dirty="0"/>
              <a:t>204: no content </a:t>
            </a:r>
            <a:r>
              <a:rPr lang="en-US" dirty="0">
                <a:latin typeface="Segoe UI Symbol" panose="020B0502040204020203" pitchFamily="34" charset="0"/>
                <a:ea typeface="Segoe UI Symbol" panose="020B0502040204020203" pitchFamily="34" charset="0"/>
                <a:cs typeface="Courier New" panose="02070309020205020404" pitchFamily="49" charset="0"/>
              </a:rPr>
              <a:t>(</a:t>
            </a:r>
            <a:r>
              <a:rPr lang="en-US" dirty="0"/>
              <a:t>for example, delete operations</a:t>
            </a:r>
            <a:r>
              <a:rPr lang="en-US" dirty="0">
                <a:latin typeface="Segoe UI Symbol" panose="020B0502040204020203" pitchFamily="34" charset="0"/>
                <a:ea typeface="Segoe UI Symbol" panose="020B0502040204020203" pitchFamily="34" charset="0"/>
              </a:rPr>
              <a:t>)</a:t>
            </a:r>
          </a:p>
          <a:p>
            <a:endParaRPr lang="en-US" dirty="0"/>
          </a:p>
          <a:p>
            <a:r>
              <a:rPr lang="en-US" dirty="0"/>
              <a:t>Failed requests result in responses of HTTP client error status codes </a:t>
            </a:r>
            <a:r>
              <a:rPr lang="en-US" dirty="0">
                <a:latin typeface="Segoe UI Symbol" panose="020B0502040204020203" pitchFamily="34" charset="0"/>
                <a:ea typeface="Segoe UI Symbol" panose="020B0502040204020203" pitchFamily="34" charset="0"/>
              </a:rPr>
              <a:t>(</a:t>
            </a:r>
            <a:r>
              <a:rPr lang="en-US" dirty="0"/>
              <a:t>400-499</a:t>
            </a:r>
            <a:r>
              <a:rPr lang="en-US" dirty="0">
                <a:latin typeface="Segoe UI Symbol" panose="020B0502040204020203" pitchFamily="34" charset="0"/>
                <a:ea typeface="Segoe UI Symbol" panose="020B0502040204020203" pitchFamily="34" charset="0"/>
              </a:rPr>
              <a:t>)</a:t>
            </a:r>
          </a:p>
          <a:p>
            <a:pPr lvl="1"/>
            <a:r>
              <a:rPr lang="en-US" dirty="0"/>
              <a:t>400: bad request</a:t>
            </a:r>
          </a:p>
          <a:p>
            <a:pPr lvl="1"/>
            <a:r>
              <a:rPr lang="en-US" dirty="0"/>
              <a:t>401: unauthorized</a:t>
            </a:r>
          </a:p>
          <a:p>
            <a:pPr lvl="1"/>
            <a:r>
              <a:rPr lang="en-US" dirty="0"/>
              <a:t>403: forbidden</a:t>
            </a:r>
          </a:p>
          <a:p>
            <a:pPr lvl="1"/>
            <a:r>
              <a:rPr lang="en-US" dirty="0"/>
              <a:t>404: not found</a:t>
            </a:r>
          </a:p>
          <a:p>
            <a:pPr lvl="1"/>
            <a:r>
              <a:rPr lang="en-US" dirty="0"/>
              <a:t>429: too many requests</a:t>
            </a:r>
          </a:p>
          <a:p>
            <a:endParaRPr lang="en-US" dirty="0"/>
          </a:p>
          <a:p>
            <a:r>
              <a:rPr lang="en-US" dirty="0"/>
              <a:t>Microsoft Graph always returns HTTP status code 429 in the response when requests are throttled</a:t>
            </a:r>
          </a:p>
          <a:p>
            <a:r>
              <a:rPr lang="en-US" dirty="0"/>
              <a:t>Status code 503 </a:t>
            </a:r>
            <a:r>
              <a:rPr lang="en-US" dirty="0">
                <a:latin typeface="Segoe UI Symbol" panose="020B0502040204020203" pitchFamily="34" charset="0"/>
                <a:ea typeface="Segoe UI Symbol" panose="020B0502040204020203" pitchFamily="34" charset="0"/>
                <a:cs typeface="Courier New" panose="02070309020205020404" pitchFamily="49" charset="0"/>
              </a:rPr>
              <a:t>(</a:t>
            </a:r>
            <a:r>
              <a:rPr lang="en-US" dirty="0"/>
              <a:t>service unavailable</a:t>
            </a:r>
            <a:r>
              <a:rPr lang="en-US" dirty="0">
                <a:latin typeface="Segoe UI Symbol" panose="020B0502040204020203" pitchFamily="34" charset="0"/>
                <a:ea typeface="Segoe UI Symbol" panose="020B0502040204020203" pitchFamily="34" charset="0"/>
                <a:cs typeface="Courier New" panose="02070309020205020404" pitchFamily="49" charset="0"/>
              </a:rPr>
              <a:t>)</a:t>
            </a:r>
            <a:r>
              <a:rPr lang="en-US" dirty="0"/>
              <a:t> unrelated to specific application &amp; used </a:t>
            </a:r>
            <a:br>
              <a:rPr lang="en-US" dirty="0"/>
            </a:br>
            <a:r>
              <a:rPr lang="en-US" dirty="0"/>
              <a:t>when service is unhealthy</a:t>
            </a:r>
          </a:p>
        </p:txBody>
      </p:sp>
    </p:spTree>
    <p:extLst>
      <p:ext uri="{BB962C8B-B14F-4D97-AF65-F5344CB8AC3E}">
        <p14:creationId xmlns:p14="http://schemas.microsoft.com/office/powerpoint/2010/main" val="179434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678E-9CA3-F649-875D-B93C2F62D0FC}"/>
              </a:ext>
            </a:extLst>
          </p:cNvPr>
          <p:cNvSpPr>
            <a:spLocks noGrp="1"/>
          </p:cNvSpPr>
          <p:nvPr>
            <p:ph type="title"/>
          </p:nvPr>
        </p:nvSpPr>
        <p:spPr>
          <a:xfrm>
            <a:off x="838200" y="365125"/>
            <a:ext cx="10515600" cy="1325563"/>
          </a:xfrm>
        </p:spPr>
        <p:txBody>
          <a:bodyPr/>
          <a:lstStyle/>
          <a:p>
            <a:r>
              <a:rPr lang="en-US" dirty="0"/>
              <a:t>Identifying throttled requests</a:t>
            </a:r>
          </a:p>
        </p:txBody>
      </p:sp>
      <p:sp>
        <p:nvSpPr>
          <p:cNvPr id="3" name="Text Placeholder 2">
            <a:extLst>
              <a:ext uri="{FF2B5EF4-FFF2-40B4-BE49-F238E27FC236}">
                <a16:creationId xmlns:a16="http://schemas.microsoft.com/office/drawing/2014/main" id="{C629EDAE-E8AE-2F4B-936C-0156EDF10CC9}"/>
              </a:ext>
            </a:extLst>
          </p:cNvPr>
          <p:cNvSpPr>
            <a:spLocks noGrp="1"/>
          </p:cNvSpPr>
          <p:nvPr>
            <p:ph idx="1"/>
          </p:nvPr>
        </p:nvSpPr>
        <p:spPr>
          <a:xfrm>
            <a:off x="838200" y="1825625"/>
            <a:ext cx="10515600" cy="4205243"/>
          </a:xfrm>
        </p:spPr>
        <p:txBody>
          <a:bodyPr>
            <a:normAutofit fontScale="85000" lnSpcReduction="20000"/>
          </a:bodyPr>
          <a:lstStyle/>
          <a:p>
            <a:r>
              <a:rPr lang="en-US" dirty="0"/>
              <a:t>Microsoft Graph exposes multiple endpoints from different Microsoft services</a:t>
            </a:r>
          </a:p>
          <a:p>
            <a:pPr lvl="1"/>
            <a:r>
              <a:rPr lang="en-US" dirty="0" err="1"/>
              <a:t>AzureAD</a:t>
            </a:r>
            <a:r>
              <a:rPr lang="en-US" dirty="0"/>
              <a:t> </a:t>
            </a:r>
            <a:r>
              <a:rPr lang="en-US" dirty="0">
                <a:latin typeface="Segoe UI Symbol" panose="020B0502040204020203" pitchFamily="34" charset="0"/>
                <a:ea typeface="Segoe UI Symbol" panose="020B0502040204020203" pitchFamily="34" charset="0"/>
              </a:rPr>
              <a:t>(</a:t>
            </a:r>
            <a:r>
              <a:rPr lang="en-US" dirty="0"/>
              <a:t>users &amp; groups</a:t>
            </a:r>
            <a:r>
              <a:rPr lang="en-US" dirty="0">
                <a:latin typeface="Segoe UI Symbol" panose="020B0502040204020203" pitchFamily="34" charset="0"/>
                <a:ea typeface="Segoe UI Symbol" panose="020B0502040204020203" pitchFamily="34" charset="0"/>
              </a:rPr>
              <a:t>)</a:t>
            </a:r>
          </a:p>
          <a:p>
            <a:pPr lvl="1"/>
            <a:r>
              <a:rPr lang="en-US" dirty="0"/>
              <a:t>Exchange </a:t>
            </a:r>
            <a:r>
              <a:rPr lang="en-US" dirty="0">
                <a:latin typeface="Segoe UI Symbol" panose="020B0502040204020203" pitchFamily="34" charset="0"/>
                <a:ea typeface="Segoe UI Symbol" panose="020B0502040204020203" pitchFamily="34" charset="0"/>
              </a:rPr>
              <a:t>(</a:t>
            </a:r>
            <a:r>
              <a:rPr lang="en-US" dirty="0"/>
              <a:t>calendar, contacts &amp; messages</a:t>
            </a:r>
            <a:r>
              <a:rPr lang="en-US" dirty="0">
                <a:latin typeface="Segoe UI Symbol" panose="020B0502040204020203" pitchFamily="34" charset="0"/>
                <a:ea typeface="Segoe UI Symbol" panose="020B0502040204020203" pitchFamily="34" charset="0"/>
              </a:rPr>
              <a:t>)</a:t>
            </a:r>
          </a:p>
          <a:p>
            <a:pPr lvl="1"/>
            <a:r>
              <a:rPr lang="en-US" dirty="0"/>
              <a:t>OneDrive</a:t>
            </a:r>
          </a:p>
          <a:p>
            <a:pPr lvl="1"/>
            <a:r>
              <a:rPr lang="en-US" dirty="0"/>
              <a:t>OneNote</a:t>
            </a:r>
          </a:p>
          <a:p>
            <a:pPr lvl="1"/>
            <a:r>
              <a:rPr lang="en-US" dirty="0"/>
              <a:t>SharePoint</a:t>
            </a:r>
          </a:p>
          <a:p>
            <a:pPr lvl="1"/>
            <a:r>
              <a:rPr lang="en-US" dirty="0"/>
              <a:t>Microsoft Teams</a:t>
            </a:r>
          </a:p>
          <a:p>
            <a:pPr lvl="1"/>
            <a:r>
              <a:rPr lang="en-US" dirty="0" err="1"/>
              <a:t>etc</a:t>
            </a:r>
            <a:endParaRPr lang="en-US" dirty="0"/>
          </a:p>
          <a:p>
            <a:endParaRPr lang="en-US" dirty="0"/>
          </a:p>
          <a:p>
            <a:r>
              <a:rPr lang="en-US" dirty="0"/>
              <a:t>Some </a:t>
            </a:r>
            <a:r>
              <a:rPr lang="en-US" dirty="0">
                <a:latin typeface="Segoe UI Symbol" panose="020B0502040204020203" pitchFamily="34" charset="0"/>
                <a:ea typeface="Segoe UI Symbol" panose="020B0502040204020203" pitchFamily="34" charset="0"/>
              </a:rPr>
              <a:t>(</a:t>
            </a:r>
            <a:r>
              <a:rPr lang="en-US" dirty="0"/>
              <a:t>but not all</a:t>
            </a:r>
            <a:r>
              <a:rPr lang="en-US" dirty="0">
                <a:latin typeface="Segoe UI Symbol" panose="020B0502040204020203" pitchFamily="34" charset="0"/>
                <a:ea typeface="Segoe UI Symbol" panose="020B0502040204020203" pitchFamily="34" charset="0"/>
              </a:rPr>
              <a:t>)</a:t>
            </a:r>
            <a:r>
              <a:rPr lang="en-US" dirty="0"/>
              <a:t> endpoints return an additional Retry-After header when requests are throttled</a:t>
            </a:r>
          </a:p>
          <a:p>
            <a:pPr lvl="1"/>
            <a:r>
              <a:rPr lang="en-US" dirty="0"/>
              <a:t>Specifies number of seconds to wait before submitting another request</a:t>
            </a:r>
          </a:p>
        </p:txBody>
      </p:sp>
    </p:spTree>
    <p:extLst>
      <p:ext uri="{BB962C8B-B14F-4D97-AF65-F5344CB8AC3E}">
        <p14:creationId xmlns:p14="http://schemas.microsoft.com/office/powerpoint/2010/main" val="339504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664F-BABC-C142-A539-C78F55AFB5E0}"/>
              </a:ext>
            </a:extLst>
          </p:cNvPr>
          <p:cNvSpPr>
            <a:spLocks noGrp="1"/>
          </p:cNvSpPr>
          <p:nvPr>
            <p:ph type="title"/>
          </p:nvPr>
        </p:nvSpPr>
        <p:spPr>
          <a:xfrm>
            <a:off x="838200" y="365125"/>
            <a:ext cx="10515600" cy="1325563"/>
          </a:xfrm>
        </p:spPr>
        <p:txBody>
          <a:bodyPr/>
          <a:lstStyle/>
          <a:p>
            <a:r>
              <a:rPr lang="en-US" dirty="0"/>
              <a:t>Explain common throttling scenarios</a:t>
            </a:r>
          </a:p>
        </p:txBody>
      </p:sp>
      <p:sp>
        <p:nvSpPr>
          <p:cNvPr id="3" name="Text Placeholder 2">
            <a:extLst>
              <a:ext uri="{FF2B5EF4-FFF2-40B4-BE49-F238E27FC236}">
                <a16:creationId xmlns:a16="http://schemas.microsoft.com/office/drawing/2014/main" id="{0B9DD2C3-A450-9F48-9954-91433A9FA938}"/>
              </a:ext>
            </a:extLst>
          </p:cNvPr>
          <p:cNvSpPr>
            <a:spLocks noGrp="1"/>
          </p:cNvSpPr>
          <p:nvPr>
            <p:ph idx="1"/>
          </p:nvPr>
        </p:nvSpPr>
        <p:spPr>
          <a:xfrm>
            <a:off x="838200" y="1825625"/>
            <a:ext cx="10515600" cy="4205243"/>
          </a:xfrm>
        </p:spPr>
        <p:txBody>
          <a:bodyPr>
            <a:normAutofit fontScale="77500" lnSpcReduction="20000"/>
          </a:bodyPr>
          <a:lstStyle/>
          <a:p>
            <a:r>
              <a:rPr lang="en-US" dirty="0"/>
              <a:t>Determining specific throttling limits is not an exact science</a:t>
            </a:r>
          </a:p>
          <a:p>
            <a:endParaRPr lang="en-US" dirty="0"/>
          </a:p>
          <a:p>
            <a:r>
              <a:rPr lang="en-US" dirty="0"/>
              <a:t>Many factors used to calculate how expensive a request is on the underlying service resources</a:t>
            </a:r>
          </a:p>
          <a:p>
            <a:pPr lvl="1"/>
            <a:r>
              <a:rPr lang="en-US" dirty="0"/>
              <a:t>Endpoint</a:t>
            </a:r>
          </a:p>
          <a:p>
            <a:pPr lvl="1"/>
            <a:r>
              <a:rPr lang="en-US" dirty="0"/>
              <a:t>Type of request </a:t>
            </a:r>
            <a:r>
              <a:rPr lang="en-US" dirty="0">
                <a:latin typeface="Segoe UI Symbol" panose="020B0502040204020203" pitchFamily="34" charset="0"/>
                <a:ea typeface="Segoe UI Symbol" panose="020B0502040204020203" pitchFamily="34" charset="0"/>
              </a:rPr>
              <a:t>(</a:t>
            </a:r>
            <a:r>
              <a:rPr lang="en-US" dirty="0"/>
              <a:t>for example, read / write</a:t>
            </a:r>
            <a:r>
              <a:rPr lang="en-US" dirty="0">
                <a:latin typeface="Segoe UI Symbol" panose="020B0502040204020203" pitchFamily="34" charset="0"/>
                <a:ea typeface="Segoe UI Symbol" panose="020B0502040204020203" pitchFamily="34" charset="0"/>
              </a:rPr>
              <a:t>)</a:t>
            </a:r>
          </a:p>
          <a:p>
            <a:pPr lvl="1"/>
            <a:r>
              <a:rPr lang="en-US" dirty="0"/>
              <a:t>Complexity of the request</a:t>
            </a:r>
          </a:p>
          <a:p>
            <a:endParaRPr lang="en-US" dirty="0"/>
          </a:p>
          <a:p>
            <a:r>
              <a:rPr lang="en-US" dirty="0"/>
              <a:t>Common throttling scenarios:</a:t>
            </a:r>
          </a:p>
          <a:p>
            <a:pPr lvl="1"/>
            <a:r>
              <a:rPr lang="en-US" dirty="0"/>
              <a:t>Large number of requests across multiple endpoints in a tenant</a:t>
            </a:r>
          </a:p>
          <a:p>
            <a:pPr lvl="1"/>
            <a:r>
              <a:rPr lang="en-US" dirty="0"/>
              <a:t>Large number of requests from a specific application across all tenants</a:t>
            </a:r>
          </a:p>
          <a:p>
            <a:pPr lvl="1"/>
            <a:r>
              <a:rPr lang="en-US" dirty="0"/>
              <a:t>Large number of requests for large data responses </a:t>
            </a:r>
            <a:r>
              <a:rPr lang="en-US" dirty="0">
                <a:latin typeface="Courier New" panose="02070309020205020404" pitchFamily="49" charset="0"/>
                <a:ea typeface="Segoe UI Symbol" panose="020B0502040204020203" pitchFamily="34" charset="0"/>
                <a:cs typeface="Courier New" panose="02070309020205020404" pitchFamily="49" charset="0"/>
              </a:rPr>
              <a:t>(</a:t>
            </a:r>
            <a:r>
              <a:rPr lang="en-US" dirty="0">
                <a:latin typeface="Courier New" panose="02070309020205020404" pitchFamily="49" charset="0"/>
                <a:cs typeface="Courier New" panose="02070309020205020404" pitchFamily="49" charset="0"/>
              </a:rPr>
              <a:t>$expand</a:t>
            </a:r>
            <a:r>
              <a:rPr lang="en-US" dirty="0"/>
              <a:t>, not using </a:t>
            </a:r>
            <a:r>
              <a:rPr lang="en-US" dirty="0">
                <a:latin typeface="Courier New" panose="02070309020205020404" pitchFamily="49" charset="0"/>
                <a:cs typeface="Courier New" panose="02070309020205020404" pitchFamily="49" charset="0"/>
              </a:rPr>
              <a:t>$select</a:t>
            </a:r>
            <a:r>
              <a:rPr lang="en-US" dirty="0"/>
              <a:t>, </a:t>
            </a:r>
            <a:r>
              <a:rPr lang="en-US" dirty="0">
                <a:latin typeface="Courier New" panose="02070309020205020404" pitchFamily="49" charset="0"/>
                <a:cs typeface="Courier New" panose="02070309020205020404" pitchFamily="49" charset="0"/>
              </a:rPr>
              <a:t>$top</a:t>
            </a:r>
            <a:r>
              <a:rPr lang="en-US" dirty="0"/>
              <a:t>, </a:t>
            </a:r>
            <a:r>
              <a:rPr lang="en-US" dirty="0">
                <a:latin typeface="Courier New" panose="02070309020205020404" pitchFamily="49" charset="0"/>
                <a:cs typeface="Courier New" panose="02070309020205020404" pitchFamily="49" charset="0"/>
              </a:rPr>
              <a:t>$skip</a:t>
            </a:r>
            <a:r>
              <a:rPr lang="en-US" dirty="0"/>
              <a:t>, etc.</a:t>
            </a:r>
            <a:r>
              <a:rPr lang="en-US" dirty="0">
                <a:latin typeface="Segoe UI Symbol" panose="020B0502040204020203" pitchFamily="34" charset="0"/>
                <a:ea typeface="Segoe UI Symbol" panose="020B0502040204020203" pitchFamily="34" charset="0"/>
              </a:rPr>
              <a:t>)</a:t>
            </a:r>
          </a:p>
          <a:p>
            <a:pPr lvl="1"/>
            <a:r>
              <a:rPr lang="en-US" dirty="0"/>
              <a:t>Large number of complex requests </a:t>
            </a:r>
            <a:r>
              <a:rPr lang="en-US" dirty="0">
                <a:latin typeface="Courier New" panose="02070309020205020404" pitchFamily="49" charset="0"/>
                <a:ea typeface="Segoe UI Symbol" panose="020B0502040204020203" pitchFamily="34" charset="0"/>
                <a:cs typeface="Courier New" panose="02070309020205020404" pitchFamily="49" charset="0"/>
              </a:rPr>
              <a:t>(</a:t>
            </a:r>
            <a:r>
              <a:rPr lang="en-US" dirty="0">
                <a:latin typeface="Courier New" panose="02070309020205020404" pitchFamily="49" charset="0"/>
                <a:cs typeface="Courier New" panose="02070309020205020404" pitchFamily="49" charset="0"/>
              </a:rPr>
              <a:t>$expand</a:t>
            </a:r>
            <a:r>
              <a:rPr lang="en-US" dirty="0"/>
              <a:t>, </a:t>
            </a:r>
            <a:r>
              <a:rPr lang="en-US" dirty="0">
                <a:latin typeface="Courier New" panose="02070309020205020404" pitchFamily="49" charset="0"/>
                <a:cs typeface="Courier New" panose="02070309020205020404" pitchFamily="49" charset="0"/>
              </a:rPr>
              <a:t>$filter</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04086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80CF91B5-6222-304B-A675-C4514BECD8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760602" y="1332614"/>
            <a:ext cx="8216900" cy="5151437"/>
          </a:xfrm>
        </p:spPr>
        <p:txBody>
          <a:bodyPr/>
          <a:lstStyle/>
          <a:p>
            <a:r>
              <a:rPr lang="en-US" dirty="0"/>
              <a:t>Options for addressing throttling</a:t>
            </a:r>
          </a:p>
          <a:p>
            <a:endParaRPr lang="en-US" dirty="0"/>
          </a:p>
          <a:p>
            <a:r>
              <a:rPr lang="en-US" dirty="0"/>
              <a:t>Avoid common throttling scenarios</a:t>
            </a:r>
          </a:p>
          <a:p>
            <a:endParaRPr lang="en-US" dirty="0"/>
          </a:p>
          <a:p>
            <a:r>
              <a:rPr lang="en-US" dirty="0"/>
              <a:t>Implement throttling strategies</a:t>
            </a:r>
          </a:p>
        </p:txBody>
      </p:sp>
    </p:spTree>
    <p:extLst>
      <p:ext uri="{BB962C8B-B14F-4D97-AF65-F5344CB8AC3E}">
        <p14:creationId xmlns:p14="http://schemas.microsoft.com/office/powerpoint/2010/main" val="212318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664F-BABC-C142-A539-C78F55AFB5E0}"/>
              </a:ext>
            </a:extLst>
          </p:cNvPr>
          <p:cNvSpPr>
            <a:spLocks noGrp="1"/>
          </p:cNvSpPr>
          <p:nvPr>
            <p:ph type="title"/>
          </p:nvPr>
        </p:nvSpPr>
        <p:spPr>
          <a:xfrm>
            <a:off x="838200" y="365125"/>
            <a:ext cx="10515600" cy="1325563"/>
          </a:xfrm>
        </p:spPr>
        <p:txBody>
          <a:bodyPr/>
          <a:lstStyle/>
          <a:p>
            <a:r>
              <a:rPr lang="en-US" dirty="0"/>
              <a:t>Options for addressing throttling</a:t>
            </a:r>
          </a:p>
        </p:txBody>
      </p:sp>
      <p:sp>
        <p:nvSpPr>
          <p:cNvPr id="3" name="Text Placeholder 2">
            <a:extLst>
              <a:ext uri="{FF2B5EF4-FFF2-40B4-BE49-F238E27FC236}">
                <a16:creationId xmlns:a16="http://schemas.microsoft.com/office/drawing/2014/main" id="{0B9DD2C3-A450-9F48-9954-91433A9FA938}"/>
              </a:ext>
            </a:extLst>
          </p:cNvPr>
          <p:cNvSpPr>
            <a:spLocks noGrp="1"/>
          </p:cNvSpPr>
          <p:nvPr>
            <p:ph idx="1"/>
          </p:nvPr>
        </p:nvSpPr>
        <p:spPr>
          <a:xfrm>
            <a:off x="838200" y="1825625"/>
            <a:ext cx="10515600" cy="4205243"/>
          </a:xfrm>
        </p:spPr>
        <p:txBody>
          <a:bodyPr>
            <a:normAutofit fontScale="77500" lnSpcReduction="20000"/>
          </a:bodyPr>
          <a:lstStyle/>
          <a:p>
            <a:r>
              <a:rPr lang="en-US" dirty="0"/>
              <a:t>Developers creating applications using the Microsoft Graph should always consider throttling</a:t>
            </a:r>
          </a:p>
          <a:p>
            <a:endParaRPr lang="en-US" dirty="0"/>
          </a:p>
          <a:p>
            <a:r>
              <a:rPr lang="en-US" dirty="0"/>
              <a:t>Two approaches for considering throttling in your next Microsoft Graph based application:</a:t>
            </a:r>
          </a:p>
          <a:p>
            <a:pPr lvl="1"/>
            <a:r>
              <a:rPr lang="en-US" dirty="0"/>
              <a:t>Consider how to avoid requests from being throttled</a:t>
            </a:r>
          </a:p>
          <a:p>
            <a:pPr lvl="1"/>
            <a:r>
              <a:rPr lang="en-US" dirty="0"/>
              <a:t>Consider how to address when requests are throttled</a:t>
            </a:r>
          </a:p>
          <a:p>
            <a:endParaRPr lang="en-US" dirty="0"/>
          </a:p>
          <a:p>
            <a:r>
              <a:rPr lang="en-US" dirty="0"/>
              <a:t>Guidance: Always assume requests will be throttled, but strive to avoid from being throttled</a:t>
            </a:r>
          </a:p>
          <a:p>
            <a:endParaRPr lang="en-US" dirty="0"/>
          </a:p>
          <a:p>
            <a:r>
              <a:rPr lang="en-US" dirty="0"/>
              <a:t>Guidance: Treat throttling like errors in your code</a:t>
            </a:r>
          </a:p>
          <a:p>
            <a:pPr lvl="1"/>
            <a:r>
              <a:rPr lang="en-US" dirty="0"/>
              <a:t>Strive to avoid them, but factor in scenarios when they do occur</a:t>
            </a:r>
          </a:p>
        </p:txBody>
      </p:sp>
    </p:spTree>
    <p:extLst>
      <p:ext uri="{BB962C8B-B14F-4D97-AF65-F5344CB8AC3E}">
        <p14:creationId xmlns:p14="http://schemas.microsoft.com/office/powerpoint/2010/main" val="170976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700A-0A0B-9448-8110-E410075AEF68}"/>
              </a:ext>
            </a:extLst>
          </p:cNvPr>
          <p:cNvSpPr>
            <a:spLocks noGrp="1"/>
          </p:cNvSpPr>
          <p:nvPr>
            <p:ph type="title"/>
          </p:nvPr>
        </p:nvSpPr>
        <p:spPr/>
        <p:txBody>
          <a:bodyPr/>
          <a:lstStyle/>
          <a:p>
            <a:r>
              <a:rPr lang="en-US" dirty="0"/>
              <a:t>Avoid common throttling scenarios</a:t>
            </a:r>
          </a:p>
        </p:txBody>
      </p:sp>
      <p:sp>
        <p:nvSpPr>
          <p:cNvPr id="3" name="Text Placeholder 2">
            <a:extLst>
              <a:ext uri="{FF2B5EF4-FFF2-40B4-BE49-F238E27FC236}">
                <a16:creationId xmlns:a16="http://schemas.microsoft.com/office/drawing/2014/main" id="{536857F7-67D7-BB45-9D92-FA51AA976217}"/>
              </a:ext>
            </a:extLst>
          </p:cNvPr>
          <p:cNvSpPr>
            <a:spLocks noGrp="1"/>
          </p:cNvSpPr>
          <p:nvPr>
            <p:ph idx="1"/>
          </p:nvPr>
        </p:nvSpPr>
        <p:spPr/>
        <p:txBody>
          <a:bodyPr>
            <a:normAutofit/>
          </a:bodyPr>
          <a:lstStyle/>
          <a:p>
            <a:r>
              <a:rPr lang="en-US" dirty="0"/>
              <a:t>Best approach is to attempt to avoid all requests from being throttled</a:t>
            </a:r>
          </a:p>
          <a:p>
            <a:endParaRPr lang="en-US" dirty="0"/>
          </a:p>
          <a:p>
            <a:r>
              <a:rPr lang="en-US" dirty="0"/>
              <a:t>Common case for throttling requests: submitting a high volume of expensive requests in a short time</a:t>
            </a:r>
          </a:p>
          <a:p>
            <a:endParaRPr lang="en-US" dirty="0"/>
          </a:p>
          <a:p>
            <a:r>
              <a:rPr lang="en-US" dirty="0"/>
              <a:t>Two strategies for avoiding requests from being throttled:</a:t>
            </a:r>
          </a:p>
          <a:p>
            <a:pPr lvl="1"/>
            <a:r>
              <a:rPr lang="en-US" dirty="0"/>
              <a:t>Reducing quantity of Microsoft Graph requests over a short time period</a:t>
            </a:r>
          </a:p>
          <a:p>
            <a:pPr lvl="1"/>
            <a:r>
              <a:rPr lang="en-US" dirty="0"/>
              <a:t>Reducing number of operations per request</a:t>
            </a:r>
          </a:p>
          <a:p>
            <a:endParaRPr lang="en-US" dirty="0"/>
          </a:p>
        </p:txBody>
      </p:sp>
    </p:spTree>
    <p:extLst>
      <p:ext uri="{BB962C8B-B14F-4D97-AF65-F5344CB8AC3E}">
        <p14:creationId xmlns:p14="http://schemas.microsoft.com/office/powerpoint/2010/main" val="414084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B2C8-E2DA-F84A-B978-979386F8A532}"/>
              </a:ext>
            </a:extLst>
          </p:cNvPr>
          <p:cNvSpPr>
            <a:spLocks noGrp="1"/>
          </p:cNvSpPr>
          <p:nvPr>
            <p:ph type="title"/>
          </p:nvPr>
        </p:nvSpPr>
        <p:spPr>
          <a:xfrm>
            <a:off x="838200" y="365125"/>
            <a:ext cx="10515600" cy="1325563"/>
          </a:xfrm>
        </p:spPr>
        <p:txBody>
          <a:bodyPr/>
          <a:lstStyle/>
          <a:p>
            <a:r>
              <a:rPr lang="en-US" dirty="0"/>
              <a:t>Implement throttling strategies</a:t>
            </a:r>
          </a:p>
        </p:txBody>
      </p:sp>
      <p:sp>
        <p:nvSpPr>
          <p:cNvPr id="3" name="Text Placeholder 2">
            <a:extLst>
              <a:ext uri="{FF2B5EF4-FFF2-40B4-BE49-F238E27FC236}">
                <a16:creationId xmlns:a16="http://schemas.microsoft.com/office/drawing/2014/main" id="{FFD5F0DC-5518-5D41-8F6C-584A63F1688A}"/>
              </a:ext>
            </a:extLst>
          </p:cNvPr>
          <p:cNvSpPr>
            <a:spLocks noGrp="1"/>
          </p:cNvSpPr>
          <p:nvPr>
            <p:ph idx="1"/>
          </p:nvPr>
        </p:nvSpPr>
        <p:spPr>
          <a:xfrm>
            <a:off x="838200" y="1825625"/>
            <a:ext cx="10515600" cy="4205243"/>
          </a:xfrm>
        </p:spPr>
        <p:txBody>
          <a:bodyPr>
            <a:normAutofit fontScale="92500"/>
          </a:bodyPr>
          <a:lstStyle/>
          <a:p>
            <a:r>
              <a:rPr lang="en-US" dirty="0"/>
              <a:t>Avoiding throttling is the best approach, but applications should incorporate strategies when requests are throttled</a:t>
            </a:r>
          </a:p>
          <a:p>
            <a:endParaRPr lang="en-US" dirty="0"/>
          </a:p>
          <a:p>
            <a:r>
              <a:rPr lang="en-US" dirty="0"/>
              <a:t>Understand how to identify when requests are throttled</a:t>
            </a:r>
          </a:p>
          <a:p>
            <a:pPr lvl="1"/>
            <a:r>
              <a:rPr lang="en-US" dirty="0"/>
              <a:t>HTTP response status code 429</a:t>
            </a:r>
          </a:p>
          <a:p>
            <a:pPr lvl="1"/>
            <a:r>
              <a:rPr lang="en-US" dirty="0"/>
              <a:t>HTTP response header </a:t>
            </a:r>
            <a:r>
              <a:rPr lang="en-US" dirty="0">
                <a:latin typeface="Courier New" panose="02070309020205020404" pitchFamily="49" charset="0"/>
                <a:cs typeface="Courier New" panose="02070309020205020404" pitchFamily="49" charset="0"/>
              </a:rPr>
              <a:t>Retry-After</a:t>
            </a:r>
          </a:p>
          <a:p>
            <a:endParaRPr lang="en-US" dirty="0"/>
          </a:p>
          <a:p>
            <a:r>
              <a:rPr lang="en-US" dirty="0"/>
              <a:t>When </a:t>
            </a:r>
            <a:r>
              <a:rPr lang="en-US" dirty="0">
                <a:latin typeface="Courier New" panose="02070309020205020404" pitchFamily="49" charset="0"/>
                <a:cs typeface="Courier New" panose="02070309020205020404" pitchFamily="49" charset="0"/>
              </a:rPr>
              <a:t>Retry-After</a:t>
            </a:r>
            <a:r>
              <a:rPr lang="en-US" dirty="0"/>
              <a:t> is not included in response:</a:t>
            </a:r>
          </a:p>
          <a:p>
            <a:pPr lvl="1"/>
            <a:r>
              <a:rPr lang="en-US" dirty="0"/>
              <a:t>Consider using a default value when </a:t>
            </a:r>
            <a:r>
              <a:rPr lang="en-US" dirty="0">
                <a:latin typeface="Courier New" panose="02070309020205020404" pitchFamily="49" charset="0"/>
                <a:cs typeface="Courier New" panose="02070309020205020404" pitchFamily="49" charset="0"/>
              </a:rPr>
              <a:t>Retry-After</a:t>
            </a:r>
            <a:r>
              <a:rPr lang="en-US" dirty="0"/>
              <a:t> not provided</a:t>
            </a:r>
          </a:p>
          <a:p>
            <a:pPr lvl="1"/>
            <a:r>
              <a:rPr lang="en-US" dirty="0"/>
              <a:t>Consider implementing exponential back-off strategy on subsequent requests</a:t>
            </a:r>
          </a:p>
        </p:txBody>
      </p:sp>
    </p:spTree>
    <p:extLst>
      <p:ext uri="{BB962C8B-B14F-4D97-AF65-F5344CB8AC3E}">
        <p14:creationId xmlns:p14="http://schemas.microsoft.com/office/powerpoint/2010/main" val="124611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FC3EC932-893A-3E42-85B7-4FC502FE72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61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Microsoft Graph Overview</a:t>
            </a:r>
          </a:p>
          <a:p>
            <a:endParaRPr lang="en-US" dirty="0"/>
          </a:p>
          <a:p>
            <a:r>
              <a:rPr lang="en-US" dirty="0"/>
              <a:t>Understand Throttling in Microsoft Graph</a:t>
            </a:r>
          </a:p>
          <a:p>
            <a:endParaRPr lang="en-US" dirty="0"/>
          </a:p>
          <a:p>
            <a:r>
              <a:rPr lang="en-US" dirty="0"/>
              <a:t>What Happens when Requests are Throttled?</a:t>
            </a:r>
          </a:p>
          <a:p>
            <a:endParaRPr lang="en-US" dirty="0"/>
          </a:p>
          <a:p>
            <a:r>
              <a:rPr lang="en-US" dirty="0"/>
              <a:t>Identifying Throttled Requests</a:t>
            </a:r>
          </a:p>
          <a:p>
            <a:endParaRPr lang="en-US" dirty="0"/>
          </a:p>
          <a:p>
            <a:r>
              <a:rPr lang="en-US" dirty="0"/>
              <a:t>Explain Common Throttling Scenarios</a:t>
            </a:r>
          </a:p>
        </p:txBody>
      </p:sp>
    </p:spTree>
    <p:extLst>
      <p:ext uri="{BB962C8B-B14F-4D97-AF65-F5344CB8AC3E}">
        <p14:creationId xmlns:p14="http://schemas.microsoft.com/office/powerpoint/2010/main" val="199705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Avoid polling Microsoft Graph for changes</a:t>
            </a:r>
          </a:p>
          <a:p>
            <a:endParaRPr lang="en-US" dirty="0"/>
          </a:p>
          <a:p>
            <a:r>
              <a:rPr lang="en-US" dirty="0"/>
              <a:t>Microsoft Graph: delta query</a:t>
            </a:r>
          </a:p>
          <a:p>
            <a:endParaRPr lang="en-US" dirty="0"/>
          </a:p>
          <a:p>
            <a:r>
              <a:rPr lang="en-US" dirty="0"/>
              <a:t>Combine delta query with change notifications</a:t>
            </a:r>
          </a:p>
        </p:txBody>
      </p:sp>
    </p:spTree>
    <p:extLst>
      <p:ext uri="{BB962C8B-B14F-4D97-AF65-F5344CB8AC3E}">
        <p14:creationId xmlns:p14="http://schemas.microsoft.com/office/powerpoint/2010/main" val="300503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664F-BABC-C142-A539-C78F55AFB5E0}"/>
              </a:ext>
            </a:extLst>
          </p:cNvPr>
          <p:cNvSpPr>
            <a:spLocks noGrp="1"/>
          </p:cNvSpPr>
          <p:nvPr>
            <p:ph type="title"/>
          </p:nvPr>
        </p:nvSpPr>
        <p:spPr>
          <a:xfrm>
            <a:off x="838199" y="365125"/>
            <a:ext cx="10855569" cy="1325563"/>
          </a:xfrm>
        </p:spPr>
        <p:txBody>
          <a:bodyPr/>
          <a:lstStyle/>
          <a:p>
            <a:r>
              <a:rPr lang="en-US" dirty="0"/>
              <a:t>Avoid polling Microsoft Graph for changes</a:t>
            </a:r>
          </a:p>
        </p:txBody>
      </p:sp>
      <p:sp>
        <p:nvSpPr>
          <p:cNvPr id="3" name="Text Placeholder 2">
            <a:extLst>
              <a:ext uri="{FF2B5EF4-FFF2-40B4-BE49-F238E27FC236}">
                <a16:creationId xmlns:a16="http://schemas.microsoft.com/office/drawing/2014/main" id="{0B9DD2C3-A450-9F48-9954-91433A9FA938}"/>
              </a:ext>
            </a:extLst>
          </p:cNvPr>
          <p:cNvSpPr>
            <a:spLocks noGrp="1"/>
          </p:cNvSpPr>
          <p:nvPr>
            <p:ph idx="1"/>
          </p:nvPr>
        </p:nvSpPr>
        <p:spPr>
          <a:xfrm>
            <a:off x="838200" y="1825625"/>
            <a:ext cx="10515600" cy="4205243"/>
          </a:xfrm>
        </p:spPr>
        <p:txBody>
          <a:bodyPr/>
          <a:lstStyle/>
          <a:p>
            <a:r>
              <a:rPr lang="en-US" dirty="0"/>
              <a:t>Many applications sync local data stores with data from Microsoft Graph</a:t>
            </a:r>
          </a:p>
          <a:p>
            <a:endParaRPr lang="en-US" dirty="0"/>
          </a:p>
          <a:p>
            <a:r>
              <a:rPr lang="en-US" dirty="0"/>
              <a:t>Keeping local data stores in sync can be challenging</a:t>
            </a:r>
          </a:p>
          <a:p>
            <a:endParaRPr lang="en-US" dirty="0"/>
          </a:p>
          <a:p>
            <a:r>
              <a:rPr lang="en-US" dirty="0"/>
              <a:t>Applications that poll Microsoft Graph on a schedule are commonly throttled</a:t>
            </a:r>
          </a:p>
        </p:txBody>
      </p:sp>
    </p:spTree>
    <p:extLst>
      <p:ext uri="{BB962C8B-B14F-4D97-AF65-F5344CB8AC3E}">
        <p14:creationId xmlns:p14="http://schemas.microsoft.com/office/powerpoint/2010/main" val="3010421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700A-0A0B-9448-8110-E410075AEF68}"/>
              </a:ext>
            </a:extLst>
          </p:cNvPr>
          <p:cNvSpPr>
            <a:spLocks noGrp="1"/>
          </p:cNvSpPr>
          <p:nvPr>
            <p:ph type="title"/>
          </p:nvPr>
        </p:nvSpPr>
        <p:spPr>
          <a:xfrm>
            <a:off x="838200" y="365125"/>
            <a:ext cx="10515600" cy="1325563"/>
          </a:xfrm>
        </p:spPr>
        <p:txBody>
          <a:bodyPr/>
          <a:lstStyle/>
          <a:p>
            <a:r>
              <a:rPr lang="en-US" dirty="0"/>
              <a:t>Microsoft Graph: delta query</a:t>
            </a:r>
          </a:p>
        </p:txBody>
      </p:sp>
      <p:sp>
        <p:nvSpPr>
          <p:cNvPr id="3" name="Text Placeholder 2">
            <a:extLst>
              <a:ext uri="{FF2B5EF4-FFF2-40B4-BE49-F238E27FC236}">
                <a16:creationId xmlns:a16="http://schemas.microsoft.com/office/drawing/2014/main" id="{536857F7-67D7-BB45-9D92-FA51AA976217}"/>
              </a:ext>
            </a:extLst>
          </p:cNvPr>
          <p:cNvSpPr>
            <a:spLocks noGrp="1"/>
          </p:cNvSpPr>
          <p:nvPr>
            <p:ph idx="1"/>
          </p:nvPr>
        </p:nvSpPr>
        <p:spPr>
          <a:xfrm>
            <a:off x="838200" y="1825625"/>
            <a:ext cx="10515600" cy="4205243"/>
          </a:xfrm>
        </p:spPr>
        <p:txBody>
          <a:bodyPr>
            <a:normAutofit fontScale="85000" lnSpcReduction="10000"/>
          </a:bodyPr>
          <a:lstStyle/>
          <a:p>
            <a:r>
              <a:rPr lang="en-US" dirty="0"/>
              <a:t>Track changes in Microsoft Graph with delta query</a:t>
            </a:r>
          </a:p>
          <a:p>
            <a:endParaRPr lang="en-US" dirty="0"/>
          </a:p>
          <a:p>
            <a:r>
              <a:rPr lang="en-US" dirty="0"/>
              <a:t>Request all changes since the last request, limiting the need for scheduled Microsoft Graph polling</a:t>
            </a:r>
          </a:p>
          <a:p>
            <a:endParaRPr lang="en-US" dirty="0"/>
          </a:p>
          <a:p>
            <a:r>
              <a:rPr lang="en-US" dirty="0"/>
              <a:t>Delta query usage:</a:t>
            </a:r>
          </a:p>
          <a:p>
            <a:pPr lvl="1"/>
            <a:r>
              <a:rPr lang="en-US" dirty="0"/>
              <a:t>Submit GET request with delta function on specified resource</a:t>
            </a:r>
          </a:p>
          <a:p>
            <a:pPr lvl="1"/>
            <a:r>
              <a:rPr lang="en-US" dirty="0"/>
              <a:t>Microsoft Graph includes state token as </a:t>
            </a:r>
            <a:r>
              <a:rPr lang="en-US" dirty="0" err="1">
                <a:latin typeface="Courier New" panose="02070309020205020404" pitchFamily="49" charset="0"/>
                <a:cs typeface="Courier New" panose="02070309020205020404" pitchFamily="49" charset="0"/>
              </a:rPr>
              <a:t>deltaLink</a:t>
            </a:r>
            <a:r>
              <a:rPr lang="en-US" dirty="0"/>
              <a:t> in the last data page of response</a:t>
            </a:r>
          </a:p>
          <a:p>
            <a:pPr lvl="1"/>
            <a:r>
              <a:rPr lang="en-US" dirty="0"/>
              <a:t>Submit the </a:t>
            </a:r>
            <a:r>
              <a:rPr lang="en-US" dirty="0" err="1">
                <a:latin typeface="Courier New" panose="02070309020205020404" pitchFamily="49" charset="0"/>
                <a:cs typeface="Courier New" panose="02070309020205020404" pitchFamily="49" charset="0"/>
              </a:rPr>
              <a:t>deltaLink</a:t>
            </a:r>
            <a:r>
              <a:rPr lang="en-US" dirty="0"/>
              <a:t> from the previous query to get all changes</a:t>
            </a:r>
          </a:p>
          <a:p>
            <a:endParaRPr lang="en-US" dirty="0"/>
          </a:p>
          <a:p>
            <a:r>
              <a:rPr lang="en-US" dirty="0"/>
              <a:t>Supported by most Microsoft Graph resources</a:t>
            </a:r>
          </a:p>
        </p:txBody>
      </p:sp>
    </p:spTree>
    <p:extLst>
      <p:ext uri="{BB962C8B-B14F-4D97-AF65-F5344CB8AC3E}">
        <p14:creationId xmlns:p14="http://schemas.microsoft.com/office/powerpoint/2010/main" val="90065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B2C8-E2DA-F84A-B978-979386F8A532}"/>
              </a:ext>
            </a:extLst>
          </p:cNvPr>
          <p:cNvSpPr>
            <a:spLocks noGrp="1"/>
          </p:cNvSpPr>
          <p:nvPr>
            <p:ph type="title"/>
          </p:nvPr>
        </p:nvSpPr>
        <p:spPr>
          <a:xfrm>
            <a:off x="838200" y="365125"/>
            <a:ext cx="10515600" cy="1325563"/>
          </a:xfrm>
        </p:spPr>
        <p:txBody>
          <a:bodyPr/>
          <a:lstStyle/>
          <a:p>
            <a:r>
              <a:rPr lang="en-US" dirty="0"/>
              <a:t>Combine delta query with </a:t>
            </a:r>
            <a:br>
              <a:rPr lang="en-US" dirty="0"/>
            </a:br>
            <a:r>
              <a:rPr lang="en-US" dirty="0"/>
              <a:t>change notifications</a:t>
            </a:r>
          </a:p>
        </p:txBody>
      </p:sp>
      <p:sp>
        <p:nvSpPr>
          <p:cNvPr id="3" name="Text Placeholder 2">
            <a:extLst>
              <a:ext uri="{FF2B5EF4-FFF2-40B4-BE49-F238E27FC236}">
                <a16:creationId xmlns:a16="http://schemas.microsoft.com/office/drawing/2014/main" id="{FFD5F0DC-5518-5D41-8F6C-584A63F1688A}"/>
              </a:ext>
            </a:extLst>
          </p:cNvPr>
          <p:cNvSpPr>
            <a:spLocks noGrp="1"/>
          </p:cNvSpPr>
          <p:nvPr>
            <p:ph idx="1"/>
          </p:nvPr>
        </p:nvSpPr>
        <p:spPr>
          <a:xfrm>
            <a:off x="838200" y="1825625"/>
            <a:ext cx="10515600" cy="4205243"/>
          </a:xfrm>
        </p:spPr>
        <p:txBody>
          <a:bodyPr>
            <a:normAutofit fontScale="92500" lnSpcReduction="20000"/>
          </a:bodyPr>
          <a:lstStyle/>
          <a:p>
            <a:r>
              <a:rPr lang="en-US" dirty="0"/>
              <a:t>Combine delta query with change notifications to minimize Microsoft Graph requests</a:t>
            </a:r>
          </a:p>
          <a:p>
            <a:endParaRPr lang="en-US" dirty="0"/>
          </a:p>
          <a:p>
            <a:r>
              <a:rPr lang="en-US" dirty="0"/>
              <a:t>After initial sync, only request changes since last request</a:t>
            </a:r>
          </a:p>
          <a:p>
            <a:pPr lvl="1"/>
            <a:r>
              <a:rPr lang="en-US" dirty="0"/>
              <a:t>Change requests initiated when receiving change notification</a:t>
            </a:r>
          </a:p>
          <a:p>
            <a:endParaRPr lang="en-US" dirty="0"/>
          </a:p>
          <a:p>
            <a:r>
              <a:rPr lang="en-US" dirty="0"/>
              <a:t>Removes requirement for polling Microsoft Graph to sync local data stores</a:t>
            </a:r>
          </a:p>
          <a:p>
            <a:endParaRPr lang="en-US" dirty="0"/>
          </a:p>
          <a:p>
            <a:r>
              <a:rPr lang="en-US" dirty="0"/>
              <a:t>Recommendation: Schedule delta query requests on a long interval to ensure no change notifications were missed</a:t>
            </a:r>
          </a:p>
        </p:txBody>
      </p:sp>
    </p:spTree>
    <p:extLst>
      <p:ext uri="{BB962C8B-B14F-4D97-AF65-F5344CB8AC3E}">
        <p14:creationId xmlns:p14="http://schemas.microsoft.com/office/powerpoint/2010/main" val="318176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0AAABB20-8201-B548-BA74-CCD7D059E0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2362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86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574B4B-12DF-164B-8C29-9927A92DAE5F}"/>
              </a:ext>
            </a:extLst>
          </p:cNvPr>
          <p:cNvSpPr>
            <a:spLocks noGrp="1"/>
          </p:cNvSpPr>
          <p:nvPr>
            <p:ph type="title"/>
          </p:nvPr>
        </p:nvSpPr>
        <p:spPr>
          <a:xfrm>
            <a:off x="838200" y="365125"/>
            <a:ext cx="10515600" cy="1325563"/>
          </a:xfrm>
        </p:spPr>
        <p:txBody>
          <a:bodyPr/>
          <a:lstStyle/>
          <a:p>
            <a:r>
              <a:rPr lang="en-US" dirty="0"/>
              <a:t>Understand throttling in Microsoft Graph</a:t>
            </a:r>
          </a:p>
        </p:txBody>
      </p:sp>
      <p:sp>
        <p:nvSpPr>
          <p:cNvPr id="9" name="Text Placeholder 8">
            <a:extLst>
              <a:ext uri="{FF2B5EF4-FFF2-40B4-BE49-F238E27FC236}">
                <a16:creationId xmlns:a16="http://schemas.microsoft.com/office/drawing/2014/main" id="{1A1D88D3-B018-CC44-B00B-8225B5E2B92B}"/>
              </a:ext>
            </a:extLst>
          </p:cNvPr>
          <p:cNvSpPr>
            <a:spLocks noGrp="1"/>
          </p:cNvSpPr>
          <p:nvPr>
            <p:ph idx="1"/>
          </p:nvPr>
        </p:nvSpPr>
        <p:spPr>
          <a:xfrm>
            <a:off x="838200" y="1825625"/>
            <a:ext cx="10515600" cy="4205243"/>
          </a:xfrm>
        </p:spPr>
        <p:txBody>
          <a:bodyPr>
            <a:normAutofit fontScale="85000" lnSpcReduction="20000"/>
          </a:bodyPr>
          <a:lstStyle/>
          <a:p>
            <a:r>
              <a:rPr lang="en-US" dirty="0"/>
              <a:t>Microsoft Graph limits the number of concurrent calls to the service</a:t>
            </a:r>
          </a:p>
          <a:p>
            <a:endParaRPr lang="en-US" dirty="0"/>
          </a:p>
          <a:p>
            <a:r>
              <a:rPr lang="en-US" dirty="0"/>
              <a:t>Prevents overuse of Microsoft Graph resources to maintain service health</a:t>
            </a:r>
          </a:p>
          <a:p>
            <a:endParaRPr lang="en-US" dirty="0"/>
          </a:p>
          <a:p>
            <a:r>
              <a:rPr lang="en-US" dirty="0"/>
              <a:t>To maintain service health, Microsoft Graph implements a throttling approach to overuse</a:t>
            </a:r>
          </a:p>
          <a:p>
            <a:endParaRPr lang="en-US" dirty="0"/>
          </a:p>
          <a:p>
            <a:r>
              <a:rPr lang="en-US" dirty="0"/>
              <a:t>When an overwhelming number of requests are received by Microsoft Graph, requests are throttled</a:t>
            </a:r>
          </a:p>
          <a:p>
            <a:endParaRPr lang="en-US" dirty="0"/>
          </a:p>
          <a:p>
            <a:r>
              <a:rPr lang="en-US" dirty="0"/>
              <a:t>Throttling limits differ for each scenario and endpoints</a:t>
            </a:r>
          </a:p>
        </p:txBody>
      </p:sp>
    </p:spTree>
    <p:extLst>
      <p:ext uri="{BB962C8B-B14F-4D97-AF65-F5344CB8AC3E}">
        <p14:creationId xmlns:p14="http://schemas.microsoft.com/office/powerpoint/2010/main" val="532812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365-youtube-video" id="{B0EB51F8-8948-DF42-B670-4A1F904AC7A7}" vid="{1158E47C-8B60-0C40-87A2-C71582C74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2.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75BE8C-CB08-400E-A21F-2497FF16C77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7</TotalTime>
  <Words>5830</Words>
  <Application>Microsoft Macintosh PowerPoint</Application>
  <PresentationFormat>Widescreen</PresentationFormat>
  <Paragraphs>428</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Segoe UI</vt:lpstr>
      <vt:lpstr>Segoe UI Light</vt:lpstr>
      <vt:lpstr>Segoe UI Semibold</vt:lpstr>
      <vt:lpstr>Segoe UI Symbol</vt:lpstr>
      <vt:lpstr>base &lt;do not use&gt;</vt:lpstr>
      <vt:lpstr>Optimize Network Traffic  with Microsoft Graph:  Understand Throttling</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Understand throttling in Microsoft Graph</vt:lpstr>
      <vt:lpstr>What happens when requests are throttled?</vt:lpstr>
      <vt:lpstr>Identifying throttled requests</vt:lpstr>
      <vt:lpstr>Identifying throttled requests</vt:lpstr>
      <vt:lpstr>Explain common throttling scenarios</vt:lpstr>
      <vt:lpstr>DEMO</vt:lpstr>
      <vt:lpstr>PowerPoint Presentation</vt:lpstr>
      <vt:lpstr>Options for addressing throttling</vt:lpstr>
      <vt:lpstr>Avoid common throttling scenarios</vt:lpstr>
      <vt:lpstr>Implement throttling strategies</vt:lpstr>
      <vt:lpstr>DEMO</vt:lpstr>
      <vt:lpstr>PowerPoint Presentation</vt:lpstr>
      <vt:lpstr>Avoid polling Microsoft Graph for changes</vt:lpstr>
      <vt:lpstr>Microsoft Graph: delta query</vt:lpstr>
      <vt:lpstr>Combine delta query with  change notifications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Network Traffic  with Microsoft Graph:  Understand Throttling</dc:title>
  <dc:creator>Andrew Connell</dc:creator>
  <cp:lastModifiedBy>Andrew Connell</cp:lastModifiedBy>
  <cp:revision>1</cp:revision>
  <dcterms:created xsi:type="dcterms:W3CDTF">2021-05-27T14:39:56Z</dcterms:created>
  <dcterms:modified xsi:type="dcterms:W3CDTF">2021-05-27T14:47:00Z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