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1"/>
  </p:notesMasterIdLst>
  <p:handoutMasterIdLst>
    <p:handoutMasterId r:id="rId12"/>
  </p:handoutMasterIdLst>
  <p:sldIdLst>
    <p:sldId id="1158" r:id="rId5"/>
    <p:sldId id="1164" r:id="rId6"/>
    <p:sldId id="1166" r:id="rId7"/>
    <p:sldId id="1167" r:id="rId8"/>
    <p:sldId id="1162" r:id="rId9"/>
    <p:sldId id="1076" r:id="rId10"/>
  </p:sldIdLst>
  <p:sldSz cx="12436475" cy="6994525"/>
  <p:notesSz cx="6858000" cy="9144000"/>
  <p:defaultTextStyle>
    <a:defPPr>
      <a:defRPr lang="en-US"/>
    </a:defPPr>
    <a:lvl1pPr marL="0" algn="l" defTabSz="932651" rtl="0" eaLnBrk="1" latinLnBrk="0" hangingPunct="1">
      <a:defRPr sz="1800" kern="1200">
        <a:solidFill>
          <a:schemeClr val="tx1"/>
        </a:solidFill>
        <a:latin typeface="+mn-lt"/>
        <a:ea typeface="+mn-ea"/>
        <a:cs typeface="+mn-cs"/>
      </a:defRPr>
    </a:lvl1pPr>
    <a:lvl2pPr marL="466325" algn="l" defTabSz="932651" rtl="0" eaLnBrk="1" latinLnBrk="0" hangingPunct="1">
      <a:defRPr sz="1800" kern="1200">
        <a:solidFill>
          <a:schemeClr val="tx1"/>
        </a:solidFill>
        <a:latin typeface="+mn-lt"/>
        <a:ea typeface="+mn-ea"/>
        <a:cs typeface="+mn-cs"/>
      </a:defRPr>
    </a:lvl2pPr>
    <a:lvl3pPr marL="932651" algn="l" defTabSz="932651" rtl="0" eaLnBrk="1" latinLnBrk="0" hangingPunct="1">
      <a:defRPr sz="1800" kern="1200">
        <a:solidFill>
          <a:schemeClr val="tx1"/>
        </a:solidFill>
        <a:latin typeface="+mn-lt"/>
        <a:ea typeface="+mn-ea"/>
        <a:cs typeface="+mn-cs"/>
      </a:defRPr>
    </a:lvl3pPr>
    <a:lvl4pPr marL="1398976" algn="l" defTabSz="932651" rtl="0" eaLnBrk="1" latinLnBrk="0" hangingPunct="1">
      <a:defRPr sz="1800" kern="1200">
        <a:solidFill>
          <a:schemeClr val="tx1"/>
        </a:solidFill>
        <a:latin typeface="+mn-lt"/>
        <a:ea typeface="+mn-ea"/>
        <a:cs typeface="+mn-cs"/>
      </a:defRPr>
    </a:lvl4pPr>
    <a:lvl5pPr marL="1865301" algn="l" defTabSz="932651" rtl="0" eaLnBrk="1" latinLnBrk="0" hangingPunct="1">
      <a:defRPr sz="1800" kern="1200">
        <a:solidFill>
          <a:schemeClr val="tx1"/>
        </a:solidFill>
        <a:latin typeface="+mn-lt"/>
        <a:ea typeface="+mn-ea"/>
        <a:cs typeface="+mn-cs"/>
      </a:defRPr>
    </a:lvl5pPr>
    <a:lvl6pPr marL="2331627" algn="l" defTabSz="932651" rtl="0" eaLnBrk="1" latinLnBrk="0" hangingPunct="1">
      <a:defRPr sz="1800" kern="1200">
        <a:solidFill>
          <a:schemeClr val="tx1"/>
        </a:solidFill>
        <a:latin typeface="+mn-lt"/>
        <a:ea typeface="+mn-ea"/>
        <a:cs typeface="+mn-cs"/>
      </a:defRPr>
    </a:lvl6pPr>
    <a:lvl7pPr marL="2797952" algn="l" defTabSz="932651" rtl="0" eaLnBrk="1" latinLnBrk="0" hangingPunct="1">
      <a:defRPr sz="1800" kern="1200">
        <a:solidFill>
          <a:schemeClr val="tx1"/>
        </a:solidFill>
        <a:latin typeface="+mn-lt"/>
        <a:ea typeface="+mn-ea"/>
        <a:cs typeface="+mn-cs"/>
      </a:defRPr>
    </a:lvl7pPr>
    <a:lvl8pPr marL="3264277" algn="l" defTabSz="932651" rtl="0" eaLnBrk="1" latinLnBrk="0" hangingPunct="1">
      <a:defRPr sz="1800" kern="1200">
        <a:solidFill>
          <a:schemeClr val="tx1"/>
        </a:solidFill>
        <a:latin typeface="+mn-lt"/>
        <a:ea typeface="+mn-ea"/>
        <a:cs typeface="+mn-cs"/>
      </a:defRPr>
    </a:lvl8pPr>
    <a:lvl9pPr marL="3730604" algn="l" defTabSz="932651"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P 2013 BDM Presenation_Thru Partner" id="{6DD5C800-9A2C-4823-B056-4AFFC9A97500}">
          <p14:sldIdLst>
            <p14:sldId id="1158"/>
            <p14:sldId id="1164"/>
            <p14:sldId id="1166"/>
            <p14:sldId id="1167"/>
            <p14:sldId id="1162"/>
            <p14:sldId id="1076"/>
          </p14:sldIdLst>
        </p14:section>
      </p14:sectionLst>
    </p:ext>
    <p:ext uri="{EFAFB233-063F-42B5-8137-9DF3F51BA10A}">
      <p15:sldGuideLst xmlns:p15="http://schemas.microsoft.com/office/powerpoint/2012/main" xmlns="">
        <p15:guide id="1" orient="horz" pos="187">
          <p15:clr>
            <a:srgbClr val="A4A3A4"/>
          </p15:clr>
        </p15:guide>
        <p15:guide id="2" orient="horz" pos="1339">
          <p15:clr>
            <a:srgbClr val="A4A3A4"/>
          </p15:clr>
        </p15:guide>
        <p15:guide id="3" orient="horz" pos="2491">
          <p15:clr>
            <a:srgbClr val="A4A3A4"/>
          </p15:clr>
        </p15:guide>
        <p15:guide id="4" orient="horz" pos="4219">
          <p15:clr>
            <a:srgbClr val="A4A3A4"/>
          </p15:clr>
        </p15:guide>
        <p15:guide id="5" orient="horz" pos="3067">
          <p15:clr>
            <a:srgbClr val="A4A3A4"/>
          </p15:clr>
        </p15:guide>
        <p15:guide id="6" orient="horz" pos="1915">
          <p15:clr>
            <a:srgbClr val="A4A3A4"/>
          </p15:clr>
        </p15:guide>
        <p15:guide id="7" orient="horz" pos="3623">
          <p15:clr>
            <a:srgbClr val="A4A3A4"/>
          </p15:clr>
        </p15:guide>
        <p15:guide id="8" pos="1325">
          <p15:clr>
            <a:srgbClr val="A4A3A4"/>
          </p15:clr>
        </p15:guide>
        <p15:guide id="9" pos="7661">
          <p15:clr>
            <a:srgbClr val="A4A3A4"/>
          </p15:clr>
        </p15:guide>
        <p15:guide id="10" pos="1901">
          <p15:clr>
            <a:srgbClr val="A4A3A4"/>
          </p15:clr>
        </p15:guide>
        <p15:guide id="11" pos="2477">
          <p15:clr>
            <a:srgbClr val="A4A3A4"/>
          </p15:clr>
        </p15:guide>
        <p15:guide id="12" pos="4205">
          <p15:clr>
            <a:srgbClr val="A4A3A4"/>
          </p15:clr>
        </p15:guide>
        <p15:guide id="13" pos="4799">
          <p15:clr>
            <a:srgbClr val="A4A3A4"/>
          </p15:clr>
        </p15:guide>
        <p15:guide id="14" pos="5357">
          <p15:clr>
            <a:srgbClr val="A4A3A4"/>
          </p15:clr>
        </p15:guide>
        <p15:guide id="15" pos="749">
          <p15:clr>
            <a:srgbClr val="A4A3A4"/>
          </p15:clr>
        </p15:guide>
        <p15:guide id="16" pos="5933">
          <p15:clr>
            <a:srgbClr val="A4A3A4"/>
          </p15:clr>
        </p15:guide>
        <p15:guide id="17" pos="6516">
          <p15:clr>
            <a:srgbClr val="A4A3A4"/>
          </p15:clr>
        </p15:guide>
        <p15:guide id="18" pos="7111">
          <p15:clr>
            <a:srgbClr val="A4A3A4"/>
          </p15:clr>
        </p15:guide>
        <p15:guide id="19" pos="1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42359"/>
    <a:srgbClr val="333333"/>
    <a:srgbClr val="505050"/>
    <a:srgbClr val="00FFFF"/>
    <a:srgbClr val="CC00CC"/>
    <a:srgbClr val="5F5F5F"/>
    <a:srgbClr val="FF99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0" autoAdjust="0"/>
    <p:restoredTop sz="78076" autoAdjust="0"/>
  </p:normalViewPr>
  <p:slideViewPr>
    <p:cSldViewPr snapToObjects="1">
      <p:cViewPr>
        <p:scale>
          <a:sx n="60" d="100"/>
          <a:sy n="60" d="100"/>
        </p:scale>
        <p:origin x="-342" y="6"/>
      </p:cViewPr>
      <p:guideLst>
        <p:guide orient="horz" pos="187"/>
        <p:guide orient="horz" pos="1339"/>
        <p:guide orient="horz" pos="2491"/>
        <p:guide orient="horz" pos="4219"/>
        <p:guide orient="horz" pos="3067"/>
        <p:guide orient="horz" pos="1915"/>
        <p:guide orient="horz" pos="3623"/>
        <p:guide pos="1325"/>
        <p:guide pos="7661"/>
        <p:guide pos="1901"/>
        <p:guide pos="2477"/>
        <p:guide pos="4205"/>
        <p:guide pos="4799"/>
        <p:guide pos="5357"/>
        <p:guide pos="749"/>
        <p:guide pos="5933"/>
        <p:guide pos="6516"/>
        <p:guide pos="7111"/>
        <p:guide pos="173"/>
      </p:guideLst>
    </p:cSldViewPr>
  </p:slideViewPr>
  <p:notesTextViewPr>
    <p:cViewPr>
      <p:scale>
        <a:sx n="100" d="100"/>
        <a:sy n="100" d="100"/>
      </p:scale>
      <p:origin x="0" y="0"/>
    </p:cViewPr>
  </p:notesTextViewPr>
  <p:sorterViewPr>
    <p:cViewPr>
      <p:scale>
        <a:sx n="81" d="100"/>
        <a:sy n="81" d="100"/>
      </p:scale>
      <p:origin x="0" y="0"/>
    </p:cViewPr>
  </p:sorterViewPr>
  <p:notesViewPr>
    <p:cSldViewPr showGuides="1">
      <p:cViewPr varScale="1">
        <p:scale>
          <a:sx n="95" d="100"/>
          <a:sy n="95" d="100"/>
        </p:scale>
        <p:origin x="-361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Dynamics</a:t>
            </a:r>
          </a:p>
          <a:p>
            <a:endParaRPr lang="en-US" dirty="0" smtClean="0"/>
          </a:p>
          <a:p>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1/11/2013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Dynamics</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627" algn="l" defTabSz="932651" rtl="0" eaLnBrk="1" latinLnBrk="0" hangingPunct="1">
      <a:defRPr sz="1200" kern="1200">
        <a:solidFill>
          <a:schemeClr val="tx1"/>
        </a:solidFill>
        <a:latin typeface="+mn-lt"/>
        <a:ea typeface="+mn-ea"/>
        <a:cs typeface="+mn-cs"/>
      </a:defRPr>
    </a:lvl6pPr>
    <a:lvl7pPr marL="2797952" algn="l" defTabSz="932651" rtl="0" eaLnBrk="1" latinLnBrk="0" hangingPunct="1">
      <a:defRPr sz="1200" kern="1200">
        <a:solidFill>
          <a:schemeClr val="tx1"/>
        </a:solidFill>
        <a:latin typeface="+mn-lt"/>
        <a:ea typeface="+mn-ea"/>
        <a:cs typeface="+mn-cs"/>
      </a:defRPr>
    </a:lvl7pPr>
    <a:lvl8pPr marL="3264277" algn="l" defTabSz="932651" rtl="0" eaLnBrk="1" latinLnBrk="0" hangingPunct="1">
      <a:defRPr sz="1200" kern="1200">
        <a:solidFill>
          <a:schemeClr val="tx1"/>
        </a:solidFill>
        <a:latin typeface="+mn-lt"/>
        <a:ea typeface="+mn-ea"/>
        <a:cs typeface="+mn-cs"/>
      </a:defRPr>
    </a:lvl8pPr>
    <a:lvl9pPr marL="3730604" algn="l" defTabSz="93265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NOTE:  If a function or module is not included in this document, do not assume it is in or not in the web client.  Please verify access</a:t>
            </a:r>
            <a:r>
              <a:rPr lang="en-US" baseline="0" dirty="0" smtClean="0"/>
              <a:t> prior to setting expectations.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This is Phase One of the Web Client.  We will announce a similar list for Phase Two at </a:t>
            </a:r>
            <a:r>
              <a:rPr lang="en-US" baseline="0" smtClean="0"/>
              <a:t>a later date.</a:t>
            </a:r>
            <a:endParaRPr lang="en-US" baseline="0" dirty="0" smtClean="0"/>
          </a:p>
          <a:p>
            <a:endParaRPr lang="en-US" dirty="0" smtClean="0"/>
          </a:p>
        </p:txBody>
      </p:sp>
      <p:sp>
        <p:nvSpPr>
          <p:cNvPr id="4" name="Header Placeholder 3"/>
          <p:cNvSpPr>
            <a:spLocks noGrp="1"/>
          </p:cNvSpPr>
          <p:nvPr>
            <p:ph type="hdr" sz="quarter" idx="10"/>
          </p:nvPr>
        </p:nvSpPr>
        <p:spPr/>
        <p:txBody>
          <a:bodyPr/>
          <a:lstStyle/>
          <a:p>
            <a:r>
              <a:rPr lang="en-US" smtClean="0"/>
              <a:t>Microsoft Dynamics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8BF986-E3C9-4CCD-9AB7-5EFA094FCAF2}" type="datetime1">
              <a:rPr lang="en-US" smtClean="0"/>
              <a:t>1/11/2013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2314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Modifer</a:t>
            </a:r>
            <a:r>
              <a:rPr lang="en-US" dirty="0" smtClean="0"/>
              <a:t> changes</a:t>
            </a:r>
            <a:r>
              <a:rPr lang="en-US" baseline="0" dirty="0" smtClean="0"/>
              <a:t> will render in the Web Client.  Modifier itself is not in the Web Client.  VBA code will not run on the Web Client.</a:t>
            </a:r>
          </a:p>
          <a:p>
            <a:endParaRPr lang="en-US" baseline="0" dirty="0" smtClean="0"/>
          </a:p>
          <a:p>
            <a:r>
              <a:rPr lang="en-US" baseline="0" dirty="0" smtClean="0"/>
              <a:t>Excel Reports work if you are connected to the domain.</a:t>
            </a:r>
          </a:p>
          <a:p>
            <a:r>
              <a:rPr lang="en-US" baseline="0" dirty="0" smtClean="0"/>
              <a:t>Excel Report Builder and Drill Down Builder are not in the web client.</a:t>
            </a:r>
          </a:p>
          <a:p>
            <a:endParaRPr lang="en-US" baseline="0" dirty="0" smtClean="0"/>
          </a:p>
          <a:p>
            <a:r>
              <a:rPr lang="en-US" baseline="0" dirty="0" smtClean="0"/>
              <a:t>Business Analyzer is on the home page.  It is not on the Navigation List Pages</a:t>
            </a:r>
          </a:p>
          <a:p>
            <a:endParaRPr lang="en-US" baseline="0" dirty="0" smtClean="0"/>
          </a:p>
          <a:p>
            <a:endParaRPr lang="en-US" baseline="0" dirty="0" smtClean="0"/>
          </a:p>
          <a:p>
            <a:r>
              <a:rPr lang="en-US" baseline="0" dirty="0" smtClean="0"/>
              <a:t>Not in Web Client</a:t>
            </a:r>
          </a:p>
          <a:p>
            <a:r>
              <a:rPr lang="en-US" baseline="0" dirty="0" smtClean="0"/>
              <a:t>Field Level Security</a:t>
            </a:r>
          </a:p>
          <a:p>
            <a:r>
              <a:rPr lang="en-US" baseline="0" dirty="0" smtClean="0"/>
              <a:t>Integration Manager</a:t>
            </a:r>
          </a:p>
          <a:p>
            <a:r>
              <a:rPr lang="en-US" baseline="0" dirty="0" smtClean="0"/>
              <a:t>Payment Services</a:t>
            </a:r>
          </a:p>
          <a:p>
            <a:r>
              <a:rPr lang="en-US" baseline="0" dirty="0" smtClean="0"/>
              <a:t>Concur Expense</a:t>
            </a:r>
          </a:p>
          <a:p>
            <a:r>
              <a:rPr lang="en-US" baseline="0" dirty="0" smtClean="0"/>
              <a:t>Excel Based Budgeting</a:t>
            </a:r>
          </a:p>
          <a:p>
            <a:r>
              <a:rPr lang="en-US" baseline="0" dirty="0" smtClean="0"/>
              <a:t>Creating Analysis Cubes Reports.  </a:t>
            </a:r>
          </a:p>
        </p:txBody>
      </p:sp>
      <p:sp>
        <p:nvSpPr>
          <p:cNvPr id="4" name="Header Placeholder 3"/>
          <p:cNvSpPr>
            <a:spLocks noGrp="1"/>
          </p:cNvSpPr>
          <p:nvPr>
            <p:ph type="hdr" sz="quarter" idx="10"/>
          </p:nvPr>
        </p:nvSpPr>
        <p:spPr/>
        <p:txBody>
          <a:bodyPr/>
          <a:lstStyle/>
          <a:p>
            <a:r>
              <a:rPr lang="en-US" smtClean="0"/>
              <a:t>Microsoft Dynamics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50074E-CFA8-4F5D-B832-29AD43B8DCFF}" type="datetime1">
              <a:rPr lang="en-US" smtClean="0"/>
              <a:t>1/11/2013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7375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In Web Client</a:t>
            </a:r>
          </a:p>
          <a:p>
            <a:r>
              <a:rPr lang="en-US" dirty="0" smtClean="0"/>
              <a:t>Grant</a:t>
            </a:r>
            <a:r>
              <a:rPr lang="en-US" baseline="0" dirty="0" smtClean="0"/>
              <a:t> Management</a:t>
            </a:r>
            <a:endParaRPr lang="en-US" dirty="0"/>
          </a:p>
        </p:txBody>
      </p:sp>
      <p:sp>
        <p:nvSpPr>
          <p:cNvPr id="4" name="Header Placeholder 3"/>
          <p:cNvSpPr>
            <a:spLocks noGrp="1"/>
          </p:cNvSpPr>
          <p:nvPr>
            <p:ph type="hdr" sz="quarter" idx="10"/>
          </p:nvPr>
        </p:nvSpPr>
        <p:spPr/>
        <p:txBody>
          <a:bodyPr/>
          <a:lstStyle/>
          <a:p>
            <a:r>
              <a:rPr lang="en-US" smtClean="0"/>
              <a:t>Microsoft Dynamics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33AD8A-3D96-4513-B949-2164B3F96F9B}" type="datetime1">
              <a:rPr lang="en-US" smtClean="0"/>
              <a:t>1/11/2013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313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of Materials Not Included</a:t>
            </a:r>
            <a:endParaRPr lang="en-US" dirty="0"/>
          </a:p>
        </p:txBody>
      </p:sp>
      <p:sp>
        <p:nvSpPr>
          <p:cNvPr id="4" name="Header Placeholder 3"/>
          <p:cNvSpPr>
            <a:spLocks noGrp="1"/>
          </p:cNvSpPr>
          <p:nvPr>
            <p:ph type="hdr" sz="quarter" idx="10"/>
          </p:nvPr>
        </p:nvSpPr>
        <p:spPr/>
        <p:txBody>
          <a:bodyPr/>
          <a:lstStyle/>
          <a:p>
            <a:r>
              <a:rPr lang="en-US" smtClean="0"/>
              <a:t>Microsoft Dynamics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C2F430-09E4-4C8D-8D31-77C15DBDD61D}" type="datetime1">
              <a:rPr lang="en-US" smtClean="0"/>
              <a:t>1/11/2013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087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1/11/2013 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6813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Microsoft Confidential</a:t>
            </a:r>
            <a:endParaRPr lang="en-US" dirty="0"/>
          </a:p>
        </p:txBody>
      </p:sp>
      <p:sp>
        <p:nvSpPr>
          <p:cNvPr id="4" name="Slide Number Placeholder 3"/>
          <p:cNvSpPr>
            <a:spLocks noGrp="1"/>
          </p:cNvSpPr>
          <p:nvPr>
            <p:ph type="sldNum" sz="quarter" idx="11"/>
          </p:nvPr>
        </p:nvSpPr>
        <p:spPr/>
        <p:txBody>
          <a:bodyPr/>
          <a:lstStyle/>
          <a:p>
            <a:fld id="{25B1B22E-D3C8-4129-8E85-2E5037E3E69B}" type="slidenum">
              <a:rPr lang="en-US" smtClean="0"/>
              <a:pPr/>
              <a:t>‹#›</a:t>
            </a:fld>
            <a:endParaRPr lang="en-US" dirty="0"/>
          </a:p>
        </p:txBody>
      </p:sp>
      <p:sp>
        <p:nvSpPr>
          <p:cNvPr id="6" name="Text Placeholder 5"/>
          <p:cNvSpPr>
            <a:spLocks noGrp="1"/>
          </p:cNvSpPr>
          <p:nvPr>
            <p:ph type="body" sz="quarter" idx="12"/>
          </p:nvPr>
        </p:nvSpPr>
        <p:spPr>
          <a:xfrm>
            <a:off x="274638" y="1439864"/>
            <a:ext cx="11887200" cy="1738938"/>
          </a:xfrm>
        </p:spPr>
        <p:txBody>
          <a:bodyPr/>
          <a:lstStyle>
            <a:lvl1pPr>
              <a:spcBef>
                <a:spcPts val="1200"/>
              </a:spcBef>
              <a:defRPr b="1">
                <a:gradFill>
                  <a:gsLst>
                    <a:gs pos="1250">
                      <a:schemeClr val="accent2"/>
                    </a:gs>
                    <a:gs pos="100000">
                      <a:schemeClr val="accent2"/>
                    </a:gs>
                  </a:gsLst>
                  <a:lin ang="5400000" scaled="0"/>
                </a:gradFill>
              </a:defRPr>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910819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ECTION | DEMO BLU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9" y="4868863"/>
            <a:ext cx="3932237" cy="21256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1284771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ECTION | DEMO BLU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9" y="4868863"/>
            <a:ext cx="3932237" cy="21256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ECTION | DEMO BLU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3954463"/>
            <a:ext cx="3932238" cy="30400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2"/>
            <a:ext cx="3932237" cy="3954462"/>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7" y="306923"/>
            <a:ext cx="380999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2237" y="3954463"/>
            <a:ext cx="3810001"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42396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ECTION | DEMO BLU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4868863"/>
            <a:ext cx="3932238" cy="21256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1"/>
            <a:ext cx="3932237" cy="4868863"/>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306923"/>
            <a:ext cx="3810000" cy="2428339"/>
          </a:xfrm>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2" y="4868864"/>
            <a:ext cx="3776642"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122563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SECTION | DEMO BLU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4868863"/>
            <a:ext cx="3932238" cy="21256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1"/>
            <a:ext cx="3932237" cy="4868863"/>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306923"/>
            <a:ext cx="3810002"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1" y="4868864"/>
            <a:ext cx="3813048"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2182322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ECTION | DEMO PURPLE 1 11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8" y="4868863"/>
            <a:ext cx="3932238" cy="2125662"/>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2086858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SECTION | DEMO PURPLE 2 2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9" y="4868863"/>
            <a:ext cx="3932237" cy="2125662"/>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306258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ECTION | DEMO PURPL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8" y="4868863"/>
            <a:ext cx="3932238" cy="2125662"/>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512600" y="6197610"/>
            <a:ext cx="1821392" cy="669987"/>
          </a:xfrm>
          <a:prstGeom prst="rect">
            <a:avLst/>
          </a:prstGeom>
        </p:spPr>
      </p:pic>
    </p:spTree>
    <p:extLst>
      <p:ext uri="{BB962C8B-B14F-4D97-AF65-F5344CB8AC3E}">
        <p14:creationId xmlns:p14="http://schemas.microsoft.com/office/powerpoint/2010/main" val="2671722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ECTION | DEMO PURPL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3954464"/>
            <a:ext cx="3932238" cy="3040061"/>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2"/>
            <a:ext cx="3932237" cy="3954462"/>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7" y="278700"/>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1" y="3954464"/>
            <a:ext cx="3813048"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396810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ECTION | DEMO PURPLE 5">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3954464"/>
            <a:ext cx="3932238" cy="3040062"/>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1"/>
            <a:ext cx="3932237" cy="3954463"/>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30656" y="255167"/>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30656" y="3954465"/>
            <a:ext cx="3813048" cy="2270404"/>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2098616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439864"/>
            <a:ext cx="11887200" cy="1738938"/>
          </a:xfrm>
        </p:spPr>
        <p:txBody>
          <a:bodyPr/>
          <a:lstStyle>
            <a:lvl1pPr marL="0" indent="0">
              <a:buNone/>
              <a:defRPr lang="en-US" sz="4000" b="1" kern="1200" spc="0" baseline="0" dirty="0" smtClean="0">
                <a:gradFill>
                  <a:gsLst>
                    <a:gs pos="1250">
                      <a:schemeClr val="accent2"/>
                    </a:gs>
                    <a:gs pos="100000">
                      <a:schemeClr val="accent2"/>
                    </a:gs>
                  </a:gsLst>
                  <a:lin ang="5400000" scaled="0"/>
                </a:gradFill>
                <a:latin typeface="+mj-lt"/>
                <a:ea typeface="+mn-ea"/>
                <a:cs typeface="+mn-cs"/>
              </a:defRPr>
            </a:lvl1pPr>
            <a:lvl2pPr marL="0" indent="0">
              <a:buFontTx/>
              <a:buNone/>
              <a:defRPr sz="2000"/>
            </a:lvl2pPr>
            <a:lvl3pPr marL="338105" indent="-168258">
              <a:buFont typeface="Arial" pitchFamily="34" charset="0"/>
              <a:buChar char="•"/>
              <a:tabLst>
                <a:tab pos="338105" algn="l"/>
              </a:tabLst>
              <a:defRPr/>
            </a:lvl3pPr>
            <a:lvl4pPr marL="519063" indent="-180958">
              <a:buFont typeface="Arial" pitchFamily="34" charset="0"/>
              <a:buChar char="•"/>
              <a:defRPr/>
            </a:lvl4pPr>
            <a:lvl5pPr marL="631763" indent="-112702">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p>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ECTION | DEMO PURPL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descr="\\FatMaxx\Users\v-sblanc\BLUEHAWK LLC\Microsoft_Brand_Phototography_FY12_No-exp\MSC12_Jackie_0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2150" t="6903" r="583" b="17549"/>
          <a:stretch/>
        </p:blipFill>
        <p:spPr bwMode="auto">
          <a:xfrm flipH="1">
            <a:off x="-2" y="0"/>
            <a:ext cx="2260602" cy="6994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bwMode="auto">
          <a:xfrm>
            <a:off x="2" y="4868863"/>
            <a:ext cx="3932238" cy="2125662"/>
          </a:xfrm>
          <a:prstGeom prst="rect">
            <a:avLst/>
          </a:prstGeom>
          <a:solidFill>
            <a:schemeClr val="accent4">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1"/>
            <a:ext cx="3932237" cy="4868863"/>
          </a:xfrm>
          <a:prstGeom prst="rect">
            <a:avLst/>
          </a:prstGeom>
          <a:solidFill>
            <a:schemeClr val="accent3">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7" y="278700"/>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1" y="4868864"/>
            <a:ext cx="3813048"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3745728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ECTION | DEMO RED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8" y="4868863"/>
            <a:ext cx="3932238" cy="2125662"/>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4868864"/>
            <a:ext cx="8382000"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8" y="4868864"/>
            <a:ext cx="3932237"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1980501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ECTION | DEMO RE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9" y="4868863"/>
            <a:ext cx="3932237" cy="2125662"/>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4868864"/>
            <a:ext cx="8382001"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8" y="4868864"/>
            <a:ext cx="3932237"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2119562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ECTION | DEMO RED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8" y="4868863"/>
            <a:ext cx="3932238" cy="2125662"/>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4868864"/>
            <a:ext cx="8382001"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8" y="4868864"/>
            <a:ext cx="3932237"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1789098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ECTION | DEMO RED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3954463"/>
            <a:ext cx="3932238" cy="3040062"/>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2"/>
            <a:ext cx="3932237" cy="3954462"/>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278700"/>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2" y="3954463"/>
            <a:ext cx="3813048"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1912182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ECTION | DEMO RED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4868863"/>
            <a:ext cx="3932238" cy="2125662"/>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1"/>
            <a:ext cx="3932237" cy="4868863"/>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9" y="278700"/>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1" y="4868864"/>
            <a:ext cx="3813048"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3318806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ECTION | DEMO RED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2" y="3954464"/>
            <a:ext cx="3932238" cy="3040061"/>
          </a:xfrm>
          <a:prstGeom prst="rect">
            <a:avLst/>
          </a:prstGeom>
          <a:solidFill>
            <a:schemeClr val="accent6">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1" y="2"/>
            <a:ext cx="3932237" cy="3954462"/>
          </a:xfrm>
          <a:prstGeom prst="rect">
            <a:avLst/>
          </a:prstGeom>
          <a:solidFill>
            <a:schemeClr val="accent5">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7" y="278700"/>
            <a:ext cx="3813048" cy="2428339"/>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123571" y="3954464"/>
            <a:ext cx="3813048" cy="22939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274637" y="6370691"/>
            <a:ext cx="2077155" cy="288323"/>
          </a:xfrm>
          <a:prstGeom prst="rect">
            <a:avLst/>
          </a:prstGeom>
        </p:spPr>
      </p:pic>
    </p:spTree>
    <p:extLst>
      <p:ext uri="{BB962C8B-B14F-4D97-AF65-F5344CB8AC3E}">
        <p14:creationId xmlns:p14="http://schemas.microsoft.com/office/powerpoint/2010/main" val="3411786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399419"/>
          </a:xfrm>
          <a:noFill/>
        </p:spPr>
        <p:txBody>
          <a:bodyPr tIns="91431" bIns="91431" anchor="t" anchorCtr="0"/>
          <a:lstStyle>
            <a:lvl1pPr>
              <a:defRPr sz="8800" b="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403443"/>
          </a:xfrm>
          <a:noFill/>
        </p:spPr>
        <p:txBody>
          <a:bodyPr vert="horz" wrap="square" lIns="146289" tIns="91431" rIns="146289" bIns="91431" rtlCol="0" anchor="t" anchorCtr="0">
            <a:spAutoFit/>
          </a:bodyPr>
          <a:lstStyle>
            <a:lvl1pPr>
              <a:defRPr lang="en-US" sz="8800" b="0" spc="-100" dirty="0">
                <a:gradFill>
                  <a:gsLst>
                    <a:gs pos="100000">
                      <a:schemeClr val="bg1"/>
                    </a:gs>
                    <a:gs pos="0">
                      <a:schemeClr val="bg1"/>
                    </a:gs>
                  </a:gsLst>
                  <a:lin ang="5400000" scaled="0"/>
                </a:gradFill>
              </a:defRPr>
            </a:lvl1pPr>
          </a:lstStyle>
          <a:p>
            <a:pPr lvl="0"/>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399419"/>
          </a:xfrm>
          <a:noFill/>
        </p:spPr>
        <p:txBody>
          <a:bodyPr tIns="91431" bIns="91431" anchor="t" anchorCtr="0"/>
          <a:lstStyle>
            <a:lvl1pPr>
              <a:defRPr sz="8800" b="0" spc="-100"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olor Non-bulleted tex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25B1B22E-D3C8-4129-8E85-2E5037E3E69B}"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274638" y="1439864"/>
            <a:ext cx="11887200" cy="1907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5" tIns="46635" rIns="46635" bIns="46635" numCol="1" spcCol="0" rtlCol="0" fromWordArt="0" anchor="ctr" anchorCtr="0" forceAA="0" compatLnSpc="1">
            <a:prstTxWarp prst="textNoShape">
              <a:avLst/>
            </a:prstTxWarp>
            <a:noAutofit/>
          </a:bodyPr>
          <a:lstStyle/>
          <a:p>
            <a:pPr algn="ctr" defTabSz="93238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808240"/>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19" indent="0">
              <a:buNone/>
              <a:defRPr>
                <a:gradFill>
                  <a:gsLst>
                    <a:gs pos="1250">
                      <a:srgbClr val="000000"/>
                    </a:gs>
                    <a:gs pos="100000">
                      <a:srgbClr val="000000"/>
                    </a:gs>
                  </a:gsLst>
                  <a:lin ang="5400000" scaled="0"/>
                </a:gradFill>
                <a:latin typeface="Segoe UI" pitchFamily="34" charset="0"/>
                <a:cs typeface="Segoe UI" pitchFamily="34" charset="0"/>
              </a:defRPr>
            </a:lvl2pPr>
            <a:lvl3pPr marL="584550" indent="0">
              <a:buNone/>
              <a:defRPr>
                <a:gradFill>
                  <a:gsLst>
                    <a:gs pos="1250">
                      <a:srgbClr val="000000"/>
                    </a:gs>
                    <a:gs pos="100000">
                      <a:srgbClr val="000000"/>
                    </a:gs>
                  </a:gsLst>
                  <a:lin ang="5400000" scaled="0"/>
                </a:gradFill>
                <a:latin typeface="Segoe UI" pitchFamily="34" charset="0"/>
                <a:cs typeface="Segoe UI" pitchFamily="34" charset="0"/>
              </a:defRPr>
            </a:lvl3pPr>
            <a:lvl4pPr marL="81448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894"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485" indent="-290485">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44" indent="-280960">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28" indent="-290485">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06" indent="-22857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84" indent="-228578">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42" tIns="77721" rIns="155442" bIns="77721"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439864"/>
            <a:ext cx="11887200" cy="19071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338105" indent="-168258">
              <a:buFont typeface="Arial" pitchFamily="34" charset="0"/>
              <a:buChar char="•"/>
              <a:tabLst>
                <a:tab pos="338105" algn="l"/>
              </a:tabLst>
              <a:defRPr/>
            </a:lvl3pPr>
            <a:lvl4pPr marL="519063" indent="-180958">
              <a:buFont typeface="Arial" pitchFamily="34" charset="0"/>
              <a:buChar char="•"/>
              <a:defRPr/>
            </a:lvl4pPr>
            <a:lvl5pPr marL="631763" indent="-112702">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1"/>
          </p:nvPr>
        </p:nvSpPr>
        <p:spPr/>
        <p:txBody>
          <a:bodyPr/>
          <a:lstStyle/>
          <a:p>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69991978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WO 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2126143"/>
            <a:ext cx="5486399" cy="2363709"/>
          </a:xfrm>
        </p:spPr>
        <p:txBody>
          <a:bodyPr wrap="square">
            <a:spAutoFit/>
          </a:bodyPr>
          <a:lstStyle>
            <a:lvl1pPr marL="0" indent="0">
              <a:spcBef>
                <a:spcPts val="1224"/>
              </a:spcBef>
              <a:buClr>
                <a:schemeClr val="tx1"/>
              </a:buClr>
              <a:buFont typeface="Wingdings" pitchFamily="2" charset="2"/>
              <a:buNone/>
              <a:defRPr lang="en-US" sz="4000" b="1" kern="1200" spc="0" baseline="0" dirty="0" smtClean="0">
                <a:gradFill>
                  <a:gsLst>
                    <a:gs pos="1250">
                      <a:schemeClr val="accent2"/>
                    </a:gs>
                    <a:gs pos="100000">
                      <a:schemeClr val="accent2"/>
                    </a:gs>
                  </a:gsLst>
                  <a:lin ang="5400000" scaled="0"/>
                </a:gradFill>
                <a:latin typeface="+mj-lt"/>
                <a:ea typeface="+mn-ea"/>
                <a:cs typeface="+mn-cs"/>
              </a:defRPr>
            </a:lvl1pPr>
            <a:lvl2pPr marL="0" indent="0">
              <a:buNone/>
              <a:defRPr sz="2000"/>
            </a:lvl2pPr>
            <a:lvl3pPr marL="231752" indent="0">
              <a:buNone/>
              <a:tabLst/>
              <a:defRPr sz="2000"/>
            </a:lvl3pPr>
            <a:lvl4pPr marL="460330" indent="0">
              <a:buNone/>
              <a:defRPr/>
            </a:lvl4pPr>
            <a:lvl5pPr marL="685733"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0" y="2126143"/>
            <a:ext cx="5486399" cy="2363709"/>
          </a:xfrm>
        </p:spPr>
        <p:txBody>
          <a:bodyPr wrap="square">
            <a:spAutoFit/>
          </a:bodyPr>
          <a:lstStyle>
            <a:lvl1pPr marL="0" indent="0">
              <a:spcBef>
                <a:spcPts val="1224"/>
              </a:spcBef>
              <a:buClr>
                <a:schemeClr val="tx1"/>
              </a:buClr>
              <a:buFont typeface="Wingdings" pitchFamily="2" charset="2"/>
              <a:buNone/>
              <a:defRPr lang="en-US" sz="4000" b="1" kern="1200" spc="0" baseline="0" dirty="0" smtClean="0">
                <a:gradFill>
                  <a:gsLst>
                    <a:gs pos="1250">
                      <a:schemeClr val="accent2"/>
                    </a:gs>
                    <a:gs pos="100000">
                      <a:schemeClr val="accent2"/>
                    </a:gs>
                  </a:gsLst>
                  <a:lin ang="5400000" scaled="0"/>
                </a:gradFill>
                <a:latin typeface="+mj-lt"/>
                <a:ea typeface="+mn-ea"/>
                <a:cs typeface="+mn-cs"/>
              </a:defRPr>
            </a:lvl1pPr>
            <a:lvl2pPr marL="0" indent="0">
              <a:buNone/>
              <a:defRPr sz="2000"/>
            </a:lvl2pPr>
            <a:lvl3pPr marL="231752" indent="0">
              <a:buNone/>
              <a:tabLst/>
              <a:defRPr sz="2000"/>
            </a:lvl3pPr>
            <a:lvl4pPr marL="460330" indent="0">
              <a:buNone/>
              <a:defRPr/>
            </a:lvl4pPr>
            <a:lvl5pPr marL="685733"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p:txBody>
          <a:bodyPr/>
          <a:lstStyle/>
          <a:p>
            <a:r>
              <a:rPr lang="en-US" smtClean="0"/>
              <a:t>Microsoft Confidential</a:t>
            </a:r>
            <a:endParaRPr lang="en-US" dirty="0"/>
          </a:p>
        </p:txBody>
      </p:sp>
      <p:sp>
        <p:nvSpPr>
          <p:cNvPr id="6" name="Slide Number Placeholder 5"/>
          <p:cNvSpPr>
            <a:spLocks noGrp="1"/>
          </p:cNvSpPr>
          <p:nvPr>
            <p:ph type="sldNum" sz="quarter" idx="13"/>
          </p:nvPr>
        </p:nvSpPr>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2125663"/>
            <a:ext cx="5486399" cy="236370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52" indent="0">
              <a:buNone/>
              <a:tabLst/>
              <a:defRPr sz="2000"/>
            </a:lvl3pPr>
            <a:lvl4pPr marL="460330" indent="0">
              <a:buNone/>
              <a:defRPr/>
            </a:lvl4pPr>
            <a:lvl5pPr marL="685733"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0" y="2125663"/>
            <a:ext cx="5486399" cy="236370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52" indent="0">
              <a:buNone/>
              <a:tabLst/>
              <a:defRPr sz="2000"/>
            </a:lvl3pPr>
            <a:lvl4pPr marL="460330" indent="0">
              <a:buNone/>
              <a:defRPr/>
            </a:lvl4pPr>
            <a:lvl5pPr marL="68573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r>
              <a:rPr lang="en-US" smtClean="0"/>
              <a:t>Microsoft Confidential</a:t>
            </a:r>
            <a:endParaRPr lang="en-US" dirty="0"/>
          </a:p>
        </p:txBody>
      </p:sp>
      <p:sp>
        <p:nvSpPr>
          <p:cNvPr id="6" name="Slide Number Placeholder 5"/>
          <p:cNvSpPr>
            <a:spLocks noGrp="1"/>
          </p:cNvSpPr>
          <p:nvPr>
            <p:ph type="sldNum" sz="quarter" idx="13"/>
          </p:nvPr>
        </p:nvSpPr>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274638" y="6558134"/>
            <a:ext cx="3937000" cy="371475"/>
          </a:xfrm>
        </p:spPr>
        <p:txBody>
          <a:bodyPr/>
          <a:lstStyle/>
          <a:p>
            <a:r>
              <a:rPr lang="en-US" dirty="0" smtClean="0"/>
              <a:t>Microsoft Confidential</a:t>
            </a:r>
            <a:endParaRPr lang="en-US" dirty="0"/>
          </a:p>
        </p:txBody>
      </p:sp>
      <p:sp>
        <p:nvSpPr>
          <p:cNvPr id="4" name="Slide Number Placeholder 3"/>
          <p:cNvSpPr>
            <a:spLocks noGrp="1"/>
          </p:cNvSpPr>
          <p:nvPr>
            <p:ph type="sldNum" sz="quarter" idx="11"/>
          </p:nvPr>
        </p:nvSpPr>
        <p:spPr>
          <a:xfrm>
            <a:off x="9259889" y="6558134"/>
            <a:ext cx="2901950" cy="371475"/>
          </a:xfrm>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Microsoft Confidential</a:t>
            </a:r>
            <a:endParaRPr lang="en-US" dirty="0"/>
          </a:p>
        </p:txBody>
      </p:sp>
      <p:sp>
        <p:nvSpPr>
          <p:cNvPr id="3" name="Slide Number Placeholder 2"/>
          <p:cNvSpPr>
            <a:spLocks noGrp="1"/>
          </p:cNvSpPr>
          <p:nvPr>
            <p:ph type="sldNum" sz="quarter" idx="11"/>
          </p:nvPr>
        </p:nvSpPr>
        <p:spPr/>
        <p:txBody>
          <a:body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ECTION | DEMO BLU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8504239" y="4868863"/>
            <a:ext cx="3932237" cy="2125662"/>
          </a:xfrm>
          <a:prstGeom prst="rect">
            <a:avLst/>
          </a:prstGeom>
          <a:solidFill>
            <a:schemeClr val="accent1">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userDrawn="1"/>
        </p:nvSpPr>
        <p:spPr bwMode="auto">
          <a:xfrm>
            <a:off x="2" y="4868863"/>
            <a:ext cx="8504237" cy="2125662"/>
          </a:xfrm>
          <a:prstGeom prst="rect">
            <a:avLst/>
          </a:prstGeom>
          <a:solidFill>
            <a:schemeClr val="accent2">
              <a:alpha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7" tIns="45714" rIns="91427" bIns="45714" numCol="1" rtlCol="0" anchor="ctr" anchorCtr="0" compatLnSpc="1">
            <a:prstTxWarp prst="textNoShape">
              <a:avLst/>
            </a:prstTxWarp>
          </a:bodyPr>
          <a:lstStyle/>
          <a:p>
            <a:pPr algn="ctr" defTabSz="914010"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1"/>
          <p:cNvSpPr>
            <a:spLocks noGrp="1"/>
          </p:cNvSpPr>
          <p:nvPr>
            <p:ph type="title" hasCustomPrompt="1"/>
          </p:nvPr>
        </p:nvSpPr>
        <p:spPr bwMode="white">
          <a:xfrm>
            <a:off x="122238" y="4868864"/>
            <a:ext cx="8381999" cy="1681932"/>
          </a:xfrm>
          <a:noFill/>
        </p:spPr>
        <p:txBody>
          <a:bodyPr lIns="146289" tIns="91431" rIns="146289" bIns="91431" anchor="t" anchorCtr="0"/>
          <a:lstStyle>
            <a:lvl1pPr>
              <a:defRPr sz="5400" spc="-100" baseline="0">
                <a:gradFill>
                  <a:gsLst>
                    <a:gs pos="5833">
                      <a:srgbClr val="FFFFFF"/>
                    </a:gs>
                    <a:gs pos="18000">
                      <a:srgbClr val="FFFFFF"/>
                    </a:gs>
                  </a:gsLst>
                  <a:lin ang="5400000" scaled="0"/>
                </a:gradFill>
              </a:defRPr>
            </a:lvl1pPr>
          </a:lstStyle>
          <a:p>
            <a:pPr lvl="0"/>
            <a:r>
              <a:rPr lang="en-US" dirty="0" smtClean="0"/>
              <a:t>Click to edit Master text styles</a:t>
            </a:r>
          </a:p>
        </p:txBody>
      </p:sp>
      <p:sp>
        <p:nvSpPr>
          <p:cNvPr id="3" name="Text Placeholder 2"/>
          <p:cNvSpPr>
            <a:spLocks noGrp="1"/>
          </p:cNvSpPr>
          <p:nvPr>
            <p:ph type="body" sz="quarter" idx="14"/>
          </p:nvPr>
        </p:nvSpPr>
        <p:spPr bwMode="ltGray">
          <a:xfrm>
            <a:off x="8504239" y="4868864"/>
            <a:ext cx="3932236" cy="1379537"/>
          </a:xfrm>
          <a:noFill/>
        </p:spPr>
        <p:txBody>
          <a:bodyPr tIns="109717" bIns="109717">
            <a:noAutofit/>
          </a:bodyPr>
          <a:lstStyle>
            <a:lvl1pPr marL="0" indent="0">
              <a:spcBef>
                <a:spcPts val="0"/>
              </a:spcBef>
              <a:buNone/>
              <a:defRPr sz="1800" b="0">
                <a:solidFill>
                  <a:schemeClr val="bg1"/>
                </a:solidFill>
                <a:latin typeface="+mn-lt"/>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104437" y="6370691"/>
            <a:ext cx="2077155" cy="288323"/>
          </a:xfrm>
          <a:prstGeom prst="rect">
            <a:avLst/>
          </a:prstGeom>
        </p:spPr>
      </p:pic>
    </p:spTree>
    <p:extLst>
      <p:ext uri="{BB962C8B-B14F-4D97-AF65-F5344CB8AC3E}">
        <p14:creationId xmlns:p14="http://schemas.microsoft.com/office/powerpoint/2010/main" val="1837320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4"/>
            <a:ext cx="11889564" cy="747897"/>
          </a:xfrm>
          <a:prstGeom prst="rect">
            <a:avLst/>
          </a:prstGeom>
        </p:spPr>
        <p:txBody>
          <a:bodyPr vert="horz" wrap="square" lIns="146289" tIns="0" rIns="146289"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439864"/>
            <a:ext cx="11887198" cy="1738938"/>
          </a:xfrm>
          <a:prstGeom prst="rect">
            <a:avLst/>
          </a:prstGeom>
        </p:spPr>
        <p:txBody>
          <a:bodyPr vert="horz" wrap="square" lIns="146289" tIns="0" rIns="146289"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3"/>
          </p:nvPr>
        </p:nvSpPr>
        <p:spPr>
          <a:xfrm>
            <a:off x="274638" y="6697663"/>
            <a:ext cx="3937000" cy="371475"/>
          </a:xfrm>
          <a:prstGeom prst="rect">
            <a:avLst/>
          </a:prstGeom>
        </p:spPr>
        <p:txBody>
          <a:bodyPr vert="horz" lIns="0" tIns="45716" rIns="91431" bIns="45716" rtlCol="0" anchor="ctr"/>
          <a:lstStyle>
            <a:lvl1pPr algn="l">
              <a:defRPr sz="1200">
                <a:gradFill>
                  <a:gsLst>
                    <a:gs pos="0">
                      <a:schemeClr val="bg2">
                        <a:lumMod val="75000"/>
                      </a:schemeClr>
                    </a:gs>
                    <a:gs pos="100000">
                      <a:schemeClr val="bg2">
                        <a:lumMod val="75000"/>
                      </a:schemeClr>
                    </a:gs>
                  </a:gsLst>
                  <a:lin ang="5400000" scaled="0"/>
                </a:gradFill>
              </a:defRPr>
            </a:lvl1pPr>
          </a:lstStyle>
          <a:p>
            <a:r>
              <a:rPr lang="en-US" dirty="0" smtClean="0"/>
              <a:t>Microsoft Confidential</a:t>
            </a:r>
            <a:endParaRPr lang="en-US" dirty="0"/>
          </a:p>
        </p:txBody>
      </p:sp>
      <p:sp>
        <p:nvSpPr>
          <p:cNvPr id="5" name="Slide Number Placeholder 4"/>
          <p:cNvSpPr>
            <a:spLocks noGrp="1"/>
          </p:cNvSpPr>
          <p:nvPr>
            <p:ph type="sldNum" sz="quarter" idx="4"/>
          </p:nvPr>
        </p:nvSpPr>
        <p:spPr>
          <a:xfrm>
            <a:off x="9259889" y="6695370"/>
            <a:ext cx="2901950" cy="371475"/>
          </a:xfrm>
          <a:prstGeom prst="rect">
            <a:avLst/>
          </a:prstGeom>
        </p:spPr>
        <p:txBody>
          <a:bodyPr vert="horz" lIns="91431" tIns="45716" rIns="0" bIns="45716" rtlCol="0" anchor="ctr"/>
          <a:lstStyle>
            <a:lvl1pPr algn="r">
              <a:defRPr sz="1200">
                <a:gradFill>
                  <a:gsLst>
                    <a:gs pos="0">
                      <a:schemeClr val="bg2">
                        <a:lumMod val="75000"/>
                      </a:schemeClr>
                    </a:gs>
                    <a:gs pos="100000">
                      <a:schemeClr val="bg2">
                        <a:lumMod val="75000"/>
                      </a:schemeClr>
                    </a:gs>
                  </a:gsLst>
                  <a:lin ang="5400000" scaled="0"/>
                </a:gradFill>
              </a:defRPr>
            </a:lvl1pPr>
          </a:lstStyle>
          <a:p>
            <a:fld id="{25B1B22E-D3C8-4129-8E85-2E5037E3E69B}" type="slidenum">
              <a:rPr lang="en-US" smtClean="0"/>
              <a:pPr/>
              <a:t>‹#›</a:t>
            </a:fld>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10" r:id="rId1"/>
    <p:sldLayoutId id="2147484098" r:id="rId2"/>
    <p:sldLayoutId id="2147484087" r:id="rId3"/>
    <p:sldLayoutId id="2147484187" r:id="rId4"/>
    <p:sldLayoutId id="2147484099" r:id="rId5"/>
    <p:sldLayoutId id="2147484100" r:id="rId6"/>
    <p:sldLayoutId id="2147484092" r:id="rId7"/>
    <p:sldLayoutId id="2147484093" r:id="rId8"/>
    <p:sldLayoutId id="2147484189" r:id="rId9"/>
    <p:sldLayoutId id="2147484194" r:id="rId10"/>
    <p:sldLayoutId id="2147484169" r:id="rId11"/>
    <p:sldLayoutId id="2147484195" r:id="rId12"/>
    <p:sldLayoutId id="2147484203" r:id="rId13"/>
    <p:sldLayoutId id="2147484204" r:id="rId14"/>
    <p:sldLayoutId id="2147484188" r:id="rId15"/>
    <p:sldLayoutId id="2147484190" r:id="rId16"/>
    <p:sldLayoutId id="2147484193" r:id="rId17"/>
    <p:sldLayoutId id="2147484208" r:id="rId18"/>
    <p:sldLayoutId id="2147484209" r:id="rId19"/>
    <p:sldLayoutId id="2147484205" r:id="rId20"/>
    <p:sldLayoutId id="2147484191" r:id="rId21"/>
    <p:sldLayoutId id="2147484192" r:id="rId22"/>
    <p:sldLayoutId id="2147484211" r:id="rId23"/>
    <p:sldLayoutId id="2147484206" r:id="rId24"/>
    <p:sldLayoutId id="2147484207" r:id="rId25"/>
    <p:sldLayoutId id="2147484212" r:id="rId26"/>
    <p:sldLayoutId id="2147484130" r:id="rId27"/>
    <p:sldLayoutId id="2147484101" r:id="rId28"/>
    <p:sldLayoutId id="2147484102" r:id="rId29"/>
    <p:sldLayoutId id="2147484127" r:id="rId30"/>
    <p:sldLayoutId id="2147484128" r:id="rId31"/>
    <p:sldLayoutId id="2147484129" r:id="rId32"/>
    <p:sldLayoutId id="2147484094" r:id="rId33"/>
    <p:sldLayoutId id="2147484096" r:id="rId34"/>
  </p:sldLayoutIdLst>
  <p:transition>
    <p:fade/>
  </p:transition>
  <p:timing>
    <p:tnLst>
      <p:par>
        <p:cTn id="1" dur="indefinite" restart="never" nodeType="tmRoot"/>
      </p:par>
    </p:tnLst>
  </p:timing>
  <p:txStyles>
    <p:titleStyle>
      <a:lvl1pPr algn="l" defTabSz="932651" rtl="0" eaLnBrk="1" latinLnBrk="0" hangingPunct="1">
        <a:lnSpc>
          <a:spcPct val="90000"/>
        </a:lnSpc>
        <a:spcBef>
          <a:spcPct val="0"/>
        </a:spcBef>
        <a:buNone/>
        <a:defRPr lang="en-US" sz="5400" b="1" kern="1200" cap="none" spc="-102" baseline="0" dirty="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651" rtl="0" eaLnBrk="1" fontAlgn="auto" latinLnBrk="0" hangingPunct="1">
        <a:lnSpc>
          <a:spcPct val="90000"/>
        </a:lnSpc>
        <a:spcBef>
          <a:spcPts val="1200"/>
        </a:spcBef>
        <a:spcAft>
          <a:spcPts val="0"/>
        </a:spcAft>
        <a:buClrTx/>
        <a:buSzPct val="90000"/>
        <a:buFont typeface="Arial" pitchFamily="34" charset="0"/>
        <a:buNone/>
        <a:tabLst/>
        <a:defRPr sz="4000" b="1" kern="1200" spc="0" baseline="0">
          <a:gradFill>
            <a:gsLst>
              <a:gs pos="1250">
                <a:schemeClr val="tx1"/>
              </a:gs>
              <a:gs pos="100000">
                <a:schemeClr val="tx1"/>
              </a:gs>
            </a:gsLst>
            <a:lin ang="5400000" scaled="0"/>
          </a:gradFill>
          <a:latin typeface="+mj-lt"/>
          <a:ea typeface="+mn-ea"/>
          <a:cs typeface="+mn-cs"/>
        </a:defRPr>
      </a:lvl1pPr>
      <a:lvl2pPr marL="4763" marR="0" indent="0" algn="l" defTabSz="932651"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651"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3pPr>
      <a:lvl4pPr marL="1028599" marR="0" indent="-1028599" algn="l" defTabSz="932651"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1028599" marR="0" indent="-1028599" algn="l" defTabSz="932651"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4788"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15"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440"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767" indent="-233163" algn="l" defTabSz="9326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51" rtl="0" eaLnBrk="1" latinLnBrk="0" hangingPunct="1">
        <a:defRPr sz="1800" kern="1200">
          <a:solidFill>
            <a:schemeClr val="tx1"/>
          </a:solidFill>
          <a:latin typeface="+mn-lt"/>
          <a:ea typeface="+mn-ea"/>
          <a:cs typeface="+mn-cs"/>
        </a:defRPr>
      </a:lvl1pPr>
      <a:lvl2pPr marL="466325" algn="l" defTabSz="932651" rtl="0" eaLnBrk="1" latinLnBrk="0" hangingPunct="1">
        <a:defRPr sz="1800" kern="1200">
          <a:solidFill>
            <a:schemeClr val="tx1"/>
          </a:solidFill>
          <a:latin typeface="+mn-lt"/>
          <a:ea typeface="+mn-ea"/>
          <a:cs typeface="+mn-cs"/>
        </a:defRPr>
      </a:lvl2pPr>
      <a:lvl3pPr marL="932651" algn="l" defTabSz="932651" rtl="0" eaLnBrk="1" latinLnBrk="0" hangingPunct="1">
        <a:defRPr sz="1800" kern="1200">
          <a:solidFill>
            <a:schemeClr val="tx1"/>
          </a:solidFill>
          <a:latin typeface="+mn-lt"/>
          <a:ea typeface="+mn-ea"/>
          <a:cs typeface="+mn-cs"/>
        </a:defRPr>
      </a:lvl3pPr>
      <a:lvl4pPr marL="1398976" algn="l" defTabSz="932651" rtl="0" eaLnBrk="1" latinLnBrk="0" hangingPunct="1">
        <a:defRPr sz="1800" kern="1200">
          <a:solidFill>
            <a:schemeClr val="tx1"/>
          </a:solidFill>
          <a:latin typeface="+mn-lt"/>
          <a:ea typeface="+mn-ea"/>
          <a:cs typeface="+mn-cs"/>
        </a:defRPr>
      </a:lvl4pPr>
      <a:lvl5pPr marL="1865301" algn="l" defTabSz="932651" rtl="0" eaLnBrk="1" latinLnBrk="0" hangingPunct="1">
        <a:defRPr sz="1800" kern="1200">
          <a:solidFill>
            <a:schemeClr val="tx1"/>
          </a:solidFill>
          <a:latin typeface="+mn-lt"/>
          <a:ea typeface="+mn-ea"/>
          <a:cs typeface="+mn-cs"/>
        </a:defRPr>
      </a:lvl5pPr>
      <a:lvl6pPr marL="2331627" algn="l" defTabSz="932651" rtl="0" eaLnBrk="1" latinLnBrk="0" hangingPunct="1">
        <a:defRPr sz="1800" kern="1200">
          <a:solidFill>
            <a:schemeClr val="tx1"/>
          </a:solidFill>
          <a:latin typeface="+mn-lt"/>
          <a:ea typeface="+mn-ea"/>
          <a:cs typeface="+mn-cs"/>
        </a:defRPr>
      </a:lvl6pPr>
      <a:lvl7pPr marL="2797952" algn="l" defTabSz="932651" rtl="0" eaLnBrk="1" latinLnBrk="0" hangingPunct="1">
        <a:defRPr sz="1800" kern="1200">
          <a:solidFill>
            <a:schemeClr val="tx1"/>
          </a:solidFill>
          <a:latin typeface="+mn-lt"/>
          <a:ea typeface="+mn-ea"/>
          <a:cs typeface="+mn-cs"/>
        </a:defRPr>
      </a:lvl7pPr>
      <a:lvl8pPr marL="3264277" algn="l" defTabSz="932651" rtl="0" eaLnBrk="1" latinLnBrk="0" hangingPunct="1">
        <a:defRPr sz="1800" kern="1200">
          <a:solidFill>
            <a:schemeClr val="tx1"/>
          </a:solidFill>
          <a:latin typeface="+mn-lt"/>
          <a:ea typeface="+mn-ea"/>
          <a:cs typeface="+mn-cs"/>
        </a:defRPr>
      </a:lvl8pPr>
      <a:lvl9pPr marL="3730604" algn="l" defTabSz="93265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4589" y="669222"/>
            <a:ext cx="11889564" cy="747897"/>
          </a:xfrm>
        </p:spPr>
        <p:txBody>
          <a:bodyPr/>
          <a:lstStyle/>
          <a:p>
            <a:r>
              <a:rPr lang="da-DK" dirty="0" smtClean="0"/>
              <a:t>Microsoft Dynamics GP Web Client </a:t>
            </a:r>
            <a:endParaRPr lang="da-DK" dirty="0"/>
          </a:p>
        </p:txBody>
      </p:sp>
      <p:sp>
        <p:nvSpPr>
          <p:cNvPr id="5" name="Rectangle 8"/>
          <p:cNvSpPr/>
          <p:nvPr/>
        </p:nvSpPr>
        <p:spPr bwMode="auto">
          <a:xfrm>
            <a:off x="6258638" y="2125662"/>
            <a:ext cx="2914468" cy="2743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800" spc="-38" dirty="0" smtClean="0">
                <a:gradFill>
                  <a:gsLst>
                    <a:gs pos="0">
                      <a:srgbClr val="FFFFFF"/>
                    </a:gs>
                    <a:gs pos="100000">
                      <a:srgbClr val="FFFFFF"/>
                    </a:gs>
                  </a:gsLst>
                  <a:lin ang="5400000" scaled="0"/>
                </a:gradFill>
                <a:latin typeface="+mj-lt"/>
                <a:ea typeface="Segoe UI" pitchFamily="34" charset="0"/>
                <a:cs typeface="Segoe UI (Tekst)"/>
              </a:rPr>
              <a:t>Financials and Distribution</a:t>
            </a:r>
            <a:endParaRPr lang="en-US" sz="2800" spc="-38" dirty="0">
              <a:gradFill>
                <a:gsLst>
                  <a:gs pos="0">
                    <a:srgbClr val="FFFFFF"/>
                  </a:gs>
                  <a:gs pos="100000">
                    <a:srgbClr val="FFFFFF"/>
                  </a:gs>
                </a:gsLst>
                <a:lin ang="5400000" scaled="0"/>
              </a:gradFill>
              <a:latin typeface="+mj-lt"/>
              <a:ea typeface="Segoe UI" pitchFamily="34" charset="0"/>
              <a:cs typeface="Segoe UI (Tekst)"/>
            </a:endParaRPr>
          </a:p>
        </p:txBody>
      </p:sp>
      <p:pic>
        <p:nvPicPr>
          <p:cNvPr id="4" name="Picture 7"/>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9248204" y="2123294"/>
            <a:ext cx="2916000" cy="2745566"/>
          </a:xfrm>
          <a:prstGeom prst="rect">
            <a:avLst/>
          </a:prstGeom>
        </p:spPr>
      </p:pic>
      <p:pic>
        <p:nvPicPr>
          <p:cNvPr id="3" name="Picture 23"/>
          <p:cNvPicPr>
            <a:picLocks/>
          </p:cNvPicPr>
          <p:nvPr/>
        </p:nvPicPr>
        <p:blipFill rotWithShape="1">
          <a:blip r:embed="rId4" cstate="screen">
            <a:extLst>
              <a:ext uri="{28A0092B-C50C-407E-A947-70E740481C1C}">
                <a14:useLocalDpi xmlns:a14="http://schemas.microsoft.com/office/drawing/2010/main"/>
              </a:ext>
            </a:extLst>
          </a:blip>
          <a:srcRect/>
          <a:stretch/>
        </p:blipFill>
        <p:spPr>
          <a:xfrm>
            <a:off x="3263371" y="2125663"/>
            <a:ext cx="2916000" cy="2743200"/>
          </a:xfrm>
          <a:prstGeom prst="rect">
            <a:avLst/>
          </a:prstGeom>
        </p:spPr>
      </p:pic>
      <p:sp>
        <p:nvSpPr>
          <p:cNvPr id="9" name="Rectangle 11"/>
          <p:cNvSpPr/>
          <p:nvPr/>
        </p:nvSpPr>
        <p:spPr bwMode="auto">
          <a:xfrm>
            <a:off x="274638" y="2125663"/>
            <a:ext cx="2914470" cy="27432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800" spc="-38" dirty="0" smtClean="0">
                <a:gradFill>
                  <a:gsLst>
                    <a:gs pos="0">
                      <a:srgbClr val="FFFFFF"/>
                    </a:gs>
                    <a:gs pos="100000">
                      <a:srgbClr val="FFFFFF"/>
                    </a:gs>
                  </a:gsLst>
                  <a:lin ang="5400000" scaled="0"/>
                </a:gradFill>
                <a:latin typeface="+mj-lt"/>
                <a:ea typeface="Segoe UI" pitchFamily="34" charset="0"/>
                <a:cs typeface="Segoe UI (Tekst)"/>
              </a:rPr>
              <a:t>Web Client</a:t>
            </a:r>
          </a:p>
          <a:p>
            <a:pPr defTabSz="685757" fontAlgn="base">
              <a:spcBef>
                <a:spcPct val="0"/>
              </a:spcBef>
              <a:spcAft>
                <a:spcPct val="0"/>
              </a:spcAft>
            </a:pPr>
            <a:r>
              <a:rPr lang="en-US" sz="2800" spc="-38" dirty="0" smtClean="0">
                <a:gradFill>
                  <a:gsLst>
                    <a:gs pos="0">
                      <a:srgbClr val="FFFFFF"/>
                    </a:gs>
                    <a:gs pos="100000">
                      <a:srgbClr val="FFFFFF"/>
                    </a:gs>
                  </a:gsLst>
                  <a:lin ang="5400000" scaled="0"/>
                </a:gradFill>
                <a:latin typeface="+mj-lt"/>
                <a:ea typeface="Segoe UI" pitchFamily="34" charset="0"/>
                <a:cs typeface="Segoe UI (Tekst)"/>
              </a:rPr>
              <a:t>Phase One</a:t>
            </a:r>
            <a:endParaRPr lang="en-US" sz="2800" spc="-38" dirty="0">
              <a:gradFill>
                <a:gsLst>
                  <a:gs pos="0">
                    <a:srgbClr val="FFFFFF"/>
                  </a:gs>
                  <a:gs pos="100000">
                    <a:srgbClr val="FFFFFF"/>
                  </a:gs>
                </a:gsLst>
                <a:lin ang="5400000" scaled="0"/>
              </a:gradFill>
              <a:latin typeface="+mj-lt"/>
              <a:ea typeface="Segoe UI" pitchFamily="34" charset="0"/>
              <a:cs typeface="Segoe UI (Tek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808037" y="570323"/>
            <a:ext cx="2567280" cy="2726171"/>
          </a:xfrm>
          <a:prstGeom prst="rect">
            <a:avLst/>
          </a:prstGeom>
          <a:solidFill>
            <a:srgbClr val="DD5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3200" dirty="0" smtClean="0">
                <a:gradFill flip="none" rotWithShape="1">
                  <a:gsLst>
                    <a:gs pos="0">
                      <a:srgbClr val="000000"/>
                    </a:gs>
                    <a:gs pos="100000">
                      <a:srgbClr val="000000"/>
                    </a:gs>
                  </a:gsLst>
                  <a:lin ang="5400000" scaled="0"/>
                  <a:tileRect/>
                </a:gradFill>
                <a:ea typeface="Segoe UI" pitchFamily="34" charset="0"/>
                <a:cs typeface="Segoe UI" pitchFamily="34" charset="0"/>
              </a:rPr>
              <a:t>System</a:t>
            </a:r>
          </a:p>
        </p:txBody>
      </p:sp>
      <p:sp>
        <p:nvSpPr>
          <p:cNvPr id="5" name="Rectangle 4"/>
          <p:cNvSpPr/>
          <p:nvPr>
            <p:custDataLst>
              <p:tags r:id="rId2"/>
            </p:custDataLst>
          </p:nvPr>
        </p:nvSpPr>
        <p:spPr bwMode="auto">
          <a:xfrm>
            <a:off x="783129" y="3421062"/>
            <a:ext cx="2567280" cy="2601604"/>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flip="none" rotWithShape="1">
                <a:gsLst>
                  <a:gs pos="0">
                    <a:srgbClr val="000000"/>
                  </a:gs>
                  <a:gs pos="100000">
                    <a:srgbClr val="000000"/>
                  </a:gs>
                </a:gsLst>
                <a:lin ang="5400000" scaled="0"/>
                <a:tileRect/>
              </a:gradFill>
              <a:ea typeface="Segoe UI" pitchFamily="34" charset="0"/>
              <a:cs typeface="Segoe UI" pitchFamily="34" charset="0"/>
            </a:endParaRPr>
          </a:p>
        </p:txBody>
      </p:sp>
      <p:sp>
        <p:nvSpPr>
          <p:cNvPr id="6" name="Rectangle 5"/>
          <p:cNvSpPr/>
          <p:nvPr>
            <p:custDataLst>
              <p:tags r:id="rId3"/>
            </p:custDataLst>
          </p:nvPr>
        </p:nvSpPr>
        <p:spPr bwMode="auto">
          <a:xfrm>
            <a:off x="3475037" y="570324"/>
            <a:ext cx="7597297" cy="545234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0970" tIns="93980" rIns="140970" bIns="93980" numCol="2"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Email</a:t>
            </a:r>
          </a:p>
          <a:p>
            <a:pPr defTabSz="932472" fontAlgn="base">
              <a:lnSpc>
                <a:spcPct val="90000"/>
              </a:lnSpc>
              <a:spcBef>
                <a:spcPct val="0"/>
              </a:spcBef>
              <a:spcAft>
                <a:spcPct val="0"/>
              </a:spcAft>
            </a:pPr>
            <a:r>
              <a:rPr lang="en-US" sz="2400" dirty="0" err="1">
                <a:gradFill flip="none" rotWithShape="1">
                  <a:gsLst>
                    <a:gs pos="0">
                      <a:srgbClr val="FFFFFF"/>
                    </a:gs>
                    <a:gs pos="100000">
                      <a:srgbClr val="FFFFFF"/>
                    </a:gs>
                  </a:gsLst>
                  <a:lin ang="5400000" scaled="0"/>
                  <a:tileRect/>
                </a:gradFill>
                <a:ea typeface="Segoe UI" pitchFamily="34" charset="0"/>
                <a:cs typeface="Segoe UI" pitchFamily="34" charset="0"/>
              </a:rPr>
              <a:t>SmartLists</a:t>
            </a: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r>
              <a:rPr lang="en-US" sz="2400" dirty="0" err="1">
                <a:gradFill flip="none" rotWithShape="1">
                  <a:gsLst>
                    <a:gs pos="0">
                      <a:srgbClr val="FFFFFF"/>
                    </a:gs>
                    <a:gs pos="100000">
                      <a:srgbClr val="FFFFFF"/>
                    </a:gs>
                  </a:gsLst>
                  <a:lin ang="5400000" scaled="0"/>
                  <a:tileRect/>
                </a:gradFill>
                <a:ea typeface="Segoe UI" pitchFamily="34" charset="0"/>
                <a:cs typeface="Segoe UI" pitchFamily="34" charset="0"/>
              </a:rPr>
              <a:t>SmartList</a:t>
            </a: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 </a:t>
            </a: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Builder</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Navigation List Builder</a:t>
            </a: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Excel Reports (See Notes)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SRS </a:t>
            </a: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Reports</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Word </a:t>
            </a: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Forms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Report Writer Reports</a:t>
            </a: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Business Analyzer</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Account Level Security</a:t>
            </a:r>
          </a:p>
          <a:p>
            <a:pPr defTabSz="932472" fontAlgn="base">
              <a:lnSpc>
                <a:spcPct val="90000"/>
              </a:lnSpc>
              <a:spcBef>
                <a:spcPct val="0"/>
              </a:spcBef>
              <a:spcAft>
                <a:spcPct val="0"/>
              </a:spcAft>
            </a:pPr>
            <a:r>
              <a:rPr lang="en-US" sz="2400" dirty="0" err="1">
                <a:gradFill flip="none" rotWithShape="1">
                  <a:gsLst>
                    <a:gs pos="0">
                      <a:srgbClr val="FFFFFF"/>
                    </a:gs>
                    <a:gs pos="100000">
                      <a:srgbClr val="FFFFFF"/>
                    </a:gs>
                  </a:gsLst>
                  <a:lin ang="5400000" scaled="0"/>
                  <a:tileRect/>
                </a:gradFill>
                <a:ea typeface="Segoe UI" pitchFamily="34" charset="0"/>
                <a:cs typeface="Segoe UI" pitchFamily="34" charset="0"/>
              </a:rPr>
              <a:t>eConnect</a:t>
            </a: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Web </a:t>
            </a: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Services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VAT Daybook</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Shipping Documents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Tax Rates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Connector</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Document Attach</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OLE Notes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Navigation Lists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Business Alerts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Modifier (See Notes)</a:t>
            </a: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23078035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808037" y="570323"/>
            <a:ext cx="2567280" cy="2726171"/>
          </a:xfrm>
          <a:prstGeom prst="rect">
            <a:avLst/>
          </a:prstGeom>
          <a:solidFill>
            <a:srgbClr val="DD5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3200" dirty="0" smtClean="0">
                <a:gradFill flip="none" rotWithShape="1">
                  <a:gsLst>
                    <a:gs pos="0">
                      <a:srgbClr val="000000"/>
                    </a:gs>
                    <a:gs pos="100000">
                      <a:srgbClr val="000000"/>
                    </a:gs>
                  </a:gsLst>
                  <a:lin ang="5400000" scaled="0"/>
                  <a:tileRect/>
                </a:gradFill>
                <a:ea typeface="Segoe UI" pitchFamily="34" charset="0"/>
                <a:cs typeface="Segoe UI" pitchFamily="34" charset="0"/>
              </a:rPr>
              <a:t>Financials</a:t>
            </a:r>
          </a:p>
        </p:txBody>
      </p:sp>
      <p:sp>
        <p:nvSpPr>
          <p:cNvPr id="5" name="Rectangle 4"/>
          <p:cNvSpPr/>
          <p:nvPr>
            <p:custDataLst>
              <p:tags r:id="rId2"/>
            </p:custDataLst>
          </p:nvPr>
        </p:nvSpPr>
        <p:spPr bwMode="auto">
          <a:xfrm>
            <a:off x="783129" y="3421062"/>
            <a:ext cx="2567280" cy="2601604"/>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flip="none" rotWithShape="1">
                  <a:gsLst>
                    <a:gs pos="0">
                      <a:srgbClr val="FFFFFF"/>
                    </a:gs>
                    <a:gs pos="100000">
                      <a:srgbClr val="FFFFFF"/>
                    </a:gs>
                  </a:gsLst>
                  <a:lin ang="5400000" scaled="0"/>
                  <a:tileRect/>
                </a:gradFill>
                <a:ea typeface="Segoe UI" pitchFamily="34" charset="0"/>
                <a:cs typeface="Segoe UI" pitchFamily="34" charset="0"/>
              </a:rPr>
              <a:t>General Ledger</a:t>
            </a:r>
          </a:p>
          <a:p>
            <a:pPr defTabSz="932472" fontAlgn="base">
              <a:lnSpc>
                <a:spcPct val="90000"/>
              </a:lnSpc>
              <a:spcBef>
                <a:spcPct val="0"/>
              </a:spcBef>
              <a:spcAft>
                <a:spcPct val="0"/>
              </a:spcAft>
            </a:pPr>
            <a:r>
              <a:rPr lang="en-US" sz="1600" dirty="0" smtClean="0">
                <a:gradFill flip="none" rotWithShape="1">
                  <a:gsLst>
                    <a:gs pos="0">
                      <a:srgbClr val="FFFFFF"/>
                    </a:gs>
                    <a:gs pos="100000">
                      <a:srgbClr val="FFFFFF"/>
                    </a:gs>
                  </a:gsLst>
                  <a:lin ang="5400000" scaled="0"/>
                  <a:tileRect/>
                </a:gradFill>
                <a:ea typeface="Segoe UI" pitchFamily="34" charset="0"/>
                <a:cs typeface="Segoe UI" pitchFamily="34" charset="0"/>
              </a:rPr>
              <a:t>Payables Management</a:t>
            </a:r>
          </a:p>
          <a:p>
            <a:pPr defTabSz="932472" fontAlgn="base">
              <a:lnSpc>
                <a:spcPct val="90000"/>
              </a:lnSpc>
              <a:spcBef>
                <a:spcPct val="0"/>
              </a:spcBef>
              <a:spcAft>
                <a:spcPct val="0"/>
              </a:spcAft>
            </a:pPr>
            <a:r>
              <a:rPr lang="en-US" sz="1600" dirty="0" smtClean="0">
                <a:gradFill flip="none" rotWithShape="1">
                  <a:gsLst>
                    <a:gs pos="0">
                      <a:srgbClr val="FFFFFF"/>
                    </a:gs>
                    <a:gs pos="100000">
                      <a:srgbClr val="FFFFFF"/>
                    </a:gs>
                  </a:gsLst>
                  <a:lin ang="5400000" scaled="0"/>
                  <a:tileRect/>
                </a:gradFill>
                <a:ea typeface="Segoe UI" pitchFamily="34" charset="0"/>
                <a:cs typeface="Segoe UI" pitchFamily="34" charset="0"/>
              </a:rPr>
              <a:t>Receivables Management</a:t>
            </a:r>
          </a:p>
        </p:txBody>
      </p:sp>
      <p:sp>
        <p:nvSpPr>
          <p:cNvPr id="6" name="Rectangle 5"/>
          <p:cNvSpPr/>
          <p:nvPr>
            <p:custDataLst>
              <p:tags r:id="rId3"/>
            </p:custDataLst>
          </p:nvPr>
        </p:nvSpPr>
        <p:spPr bwMode="auto">
          <a:xfrm>
            <a:off x="3475037" y="570324"/>
            <a:ext cx="7597297" cy="545234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0970" tIns="93980" rIns="140970" bIns="93980" numCol="2"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Bank Reconciliation</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Fixed Assets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Intercompany</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Multi-Currency</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Cash Flow Management</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Customer/Vendor Consolidations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Lock Box</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National Accounts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EFT</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Refund Checks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Safe Pay</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Analytical Accounting</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Multi-Dimensional Analysis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Scheduled Payments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Direct Debit Refunds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Multilingual Checks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Control Account Management</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Encumbrance</a:t>
            </a:r>
          </a:p>
          <a:p>
            <a:pPr defTabSz="932472" fontAlgn="base">
              <a:lnSpc>
                <a:spcPct val="90000"/>
              </a:lnSpc>
              <a:spcBef>
                <a:spcPct val="0"/>
              </a:spcBef>
              <a:spcAft>
                <a:spcPct val="0"/>
              </a:spcAft>
            </a:pPr>
            <a:r>
              <a:rPr lang="en-US" sz="2400" dirty="0" err="1" smtClean="0">
                <a:gradFill flip="none" rotWithShape="1">
                  <a:gsLst>
                    <a:gs pos="0">
                      <a:srgbClr val="FFFFFF"/>
                    </a:gs>
                    <a:gs pos="100000">
                      <a:srgbClr val="FFFFFF"/>
                    </a:gs>
                  </a:gsLst>
                  <a:lin ang="5400000" scaled="0"/>
                  <a:tileRect/>
                </a:gradFill>
                <a:ea typeface="Segoe UI" pitchFamily="34" charset="0"/>
                <a:cs typeface="Segoe UI" pitchFamily="34" charset="0"/>
              </a:rPr>
              <a:t>Interfund</a:t>
            </a: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 Management</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Forecaster</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Revenue/Expense Deferrals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Electronic </a:t>
            </a: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Reconcile</a:t>
            </a:r>
          </a:p>
          <a:p>
            <a:pPr defTabSz="932472" fontAlgn="base">
              <a:lnSpc>
                <a:spcPct val="90000"/>
              </a:lnSpc>
              <a:spcBef>
                <a:spcPct val="0"/>
              </a:spcBef>
              <a:spcAft>
                <a:spcPct val="0"/>
              </a:spcAft>
            </a:pP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Management Reporter Web Viewer</a:t>
            </a: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126283271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808037" y="570323"/>
            <a:ext cx="2567280" cy="2726171"/>
          </a:xfrm>
          <a:prstGeom prst="rect">
            <a:avLst/>
          </a:prstGeom>
          <a:solidFill>
            <a:srgbClr val="DD5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3200" dirty="0" smtClean="0">
                <a:gradFill flip="none" rotWithShape="1">
                  <a:gsLst>
                    <a:gs pos="0">
                      <a:srgbClr val="000000"/>
                    </a:gs>
                    <a:gs pos="100000">
                      <a:srgbClr val="000000"/>
                    </a:gs>
                  </a:gsLst>
                  <a:lin ang="5400000" scaled="0"/>
                  <a:tileRect/>
                </a:gradFill>
                <a:ea typeface="Segoe UI" pitchFamily="34" charset="0"/>
                <a:cs typeface="Segoe UI" pitchFamily="34" charset="0"/>
              </a:rPr>
              <a:t>Distribution</a:t>
            </a:r>
          </a:p>
        </p:txBody>
      </p:sp>
      <p:sp>
        <p:nvSpPr>
          <p:cNvPr id="5" name="Rectangle 4"/>
          <p:cNvSpPr/>
          <p:nvPr>
            <p:custDataLst>
              <p:tags r:id="rId2"/>
            </p:custDataLst>
          </p:nvPr>
        </p:nvSpPr>
        <p:spPr bwMode="auto">
          <a:xfrm>
            <a:off x="783129" y="3421062"/>
            <a:ext cx="2567280" cy="260160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flip="none" rotWithShape="1">
                  <a:gsLst>
                    <a:gs pos="0">
                      <a:srgbClr val="000000"/>
                    </a:gs>
                    <a:gs pos="100000">
                      <a:srgbClr val="000000"/>
                    </a:gs>
                  </a:gsLst>
                  <a:lin ang="5400000" scaled="0"/>
                  <a:tileRect/>
                </a:gradFill>
                <a:ea typeface="Segoe UI" pitchFamily="34" charset="0"/>
                <a:cs typeface="Segoe UI" pitchFamily="34" charset="0"/>
              </a:rPr>
              <a:t>Inventory</a:t>
            </a:r>
          </a:p>
          <a:p>
            <a:pPr defTabSz="932472" fontAlgn="base">
              <a:lnSpc>
                <a:spcPct val="90000"/>
              </a:lnSpc>
              <a:spcBef>
                <a:spcPct val="0"/>
              </a:spcBef>
              <a:spcAft>
                <a:spcPct val="0"/>
              </a:spcAft>
            </a:pPr>
            <a:r>
              <a:rPr lang="en-US" sz="1600" dirty="0">
                <a:gradFill flip="none" rotWithShape="1">
                  <a:gsLst>
                    <a:gs pos="0">
                      <a:srgbClr val="000000"/>
                    </a:gs>
                    <a:gs pos="100000">
                      <a:srgbClr val="000000"/>
                    </a:gs>
                  </a:gsLst>
                  <a:lin ang="5400000" scaled="0"/>
                  <a:tileRect/>
                </a:gradFill>
                <a:ea typeface="Segoe UI" pitchFamily="34" charset="0"/>
                <a:cs typeface="Segoe UI" pitchFamily="34" charset="0"/>
              </a:rPr>
              <a:t>Sales Order Processing</a:t>
            </a:r>
          </a:p>
          <a:p>
            <a:pPr defTabSz="932472" fontAlgn="base">
              <a:lnSpc>
                <a:spcPct val="90000"/>
              </a:lnSpc>
              <a:spcBef>
                <a:spcPct val="0"/>
              </a:spcBef>
              <a:spcAft>
                <a:spcPct val="0"/>
              </a:spcAft>
            </a:pPr>
            <a:r>
              <a:rPr lang="en-US" sz="1600" dirty="0">
                <a:gradFill flip="none" rotWithShape="1">
                  <a:gsLst>
                    <a:gs pos="0">
                      <a:srgbClr val="000000"/>
                    </a:gs>
                    <a:gs pos="100000">
                      <a:srgbClr val="000000"/>
                    </a:gs>
                  </a:gsLst>
                  <a:lin ang="5400000" scaled="0"/>
                  <a:tileRect/>
                </a:gradFill>
                <a:ea typeface="Segoe UI" pitchFamily="34" charset="0"/>
                <a:cs typeface="Segoe UI" pitchFamily="34" charset="0"/>
              </a:rPr>
              <a:t>Purchase Order Processing</a:t>
            </a:r>
          </a:p>
        </p:txBody>
      </p:sp>
      <p:sp>
        <p:nvSpPr>
          <p:cNvPr id="6" name="Rectangle 5"/>
          <p:cNvSpPr/>
          <p:nvPr>
            <p:custDataLst>
              <p:tags r:id="rId3"/>
            </p:custDataLst>
          </p:nvPr>
        </p:nvSpPr>
        <p:spPr bwMode="auto">
          <a:xfrm>
            <a:off x="3475037" y="570324"/>
            <a:ext cx="7597297" cy="545234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0970" tIns="93980" rIns="140970" bIns="93980" numCol="2"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Advanced Distribution</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Advanced Picking</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Available To Promise</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PO Approvals</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PO Commitments</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In-Transit Transfer</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PO Generator</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PO </a:t>
            </a: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Returns</a:t>
            </a:r>
          </a:p>
          <a:p>
            <a:pPr defTabSz="932472" fontAlgn="base">
              <a:lnSpc>
                <a:spcPct val="90000"/>
              </a:lnSpc>
              <a:spcBef>
                <a:spcPct val="0"/>
              </a:spcBef>
              <a:spcAft>
                <a:spcPct val="0"/>
              </a:spcAft>
            </a:pPr>
            <a:r>
              <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rPr>
              <a:t>Extended Pricing</a:t>
            </a:r>
          </a:p>
          <a:p>
            <a:pPr defTabSz="932472" fontAlgn="base">
              <a:lnSpc>
                <a:spcPct val="90000"/>
              </a:lnSpc>
              <a:spcBef>
                <a:spcPct val="0"/>
              </a:spcBef>
              <a:spcAft>
                <a:spcPct val="0"/>
              </a:spcAft>
            </a:pPr>
            <a:r>
              <a:rPr lang="en-US" sz="2400" dirty="0">
                <a:gradFill flip="none" rotWithShape="1">
                  <a:gsLst>
                    <a:gs pos="0">
                      <a:srgbClr val="FFFFFF"/>
                    </a:gs>
                    <a:gs pos="100000">
                      <a:srgbClr val="FFFFFF"/>
                    </a:gs>
                  </a:gsLst>
                  <a:lin ang="5400000" scaled="0"/>
                  <a:tileRect/>
                </a:gradFill>
                <a:ea typeface="Segoe UI" pitchFamily="34" charset="0"/>
                <a:cs typeface="Segoe UI" pitchFamily="34" charset="0"/>
              </a:rPr>
              <a:t>Landed Cost</a:t>
            </a:r>
          </a:p>
          <a:p>
            <a:pPr defTabSz="932472" fontAlgn="base">
              <a:lnSpc>
                <a:spcPct val="90000"/>
              </a:lnSpc>
              <a:spcBef>
                <a:spcPct val="0"/>
              </a:spcBef>
              <a:spcAft>
                <a:spcPct val="0"/>
              </a:spcAft>
            </a:pPr>
            <a:endParaRPr lang="en-US" sz="2400" dirty="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a:p>
            <a:pPr defTabSz="932472" fontAlgn="base">
              <a:lnSpc>
                <a:spcPct val="90000"/>
              </a:lnSpc>
              <a:spcBef>
                <a:spcPct val="0"/>
              </a:spcBef>
              <a:spcAft>
                <a:spcPct val="0"/>
              </a:spcAft>
            </a:pPr>
            <a:endParaRPr lang="en-US" sz="24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Tree>
    <p:extLst>
      <p:ext uri="{BB962C8B-B14F-4D97-AF65-F5344CB8AC3E}">
        <p14:creationId xmlns:p14="http://schemas.microsoft.com/office/powerpoint/2010/main" val="28959540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p:nvPr/>
        </p:nvSpPr>
        <p:spPr bwMode="auto">
          <a:xfrm>
            <a:off x="274638" y="296862"/>
            <a:ext cx="7912629" cy="6400799"/>
          </a:xfrm>
          <a:prstGeom prst="rect">
            <a:avLst/>
          </a:prstGeom>
          <a:solidFill>
            <a:schemeClr val="accent1"/>
          </a:solidFill>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z="4000" spc="-38" dirty="0" smtClean="0">
                <a:gradFill>
                  <a:gsLst>
                    <a:gs pos="0">
                      <a:srgbClr val="FFFFFF"/>
                    </a:gs>
                    <a:gs pos="100000">
                      <a:srgbClr val="FFFFFF"/>
                    </a:gs>
                  </a:gsLst>
                  <a:lin ang="5400000" scaled="0"/>
                </a:gradFill>
                <a:ea typeface="Segoe UI" pitchFamily="34" charset="0"/>
                <a:cs typeface="Segoe UI" pitchFamily="34" charset="0"/>
              </a:rPr>
              <a:t>Follow us:</a:t>
            </a:r>
          </a:p>
          <a:p>
            <a:pPr defTabSz="685848" fontAlgn="base">
              <a:spcBef>
                <a:spcPct val="0"/>
              </a:spcBef>
              <a:spcAft>
                <a:spcPct val="0"/>
              </a:spcAft>
            </a:pPr>
            <a:r>
              <a:rPr lang="en-US" sz="4000" spc="-38" dirty="0" smtClean="0">
                <a:gradFill>
                  <a:gsLst>
                    <a:gs pos="0">
                      <a:srgbClr val="FFFFFF"/>
                    </a:gs>
                    <a:gs pos="100000">
                      <a:srgbClr val="FFFFFF"/>
                    </a:gs>
                  </a:gsLst>
                  <a:lin ang="5400000" scaled="0"/>
                </a:gradFill>
                <a:ea typeface="Segoe UI" pitchFamily="34" charset="0"/>
                <a:cs typeface="Segoe UI" pitchFamily="34" charset="0"/>
              </a:rPr>
              <a:t>@MSDYNGP</a:t>
            </a:r>
          </a:p>
        </p:txBody>
      </p:sp>
      <p:sp>
        <p:nvSpPr>
          <p:cNvPr id="3" name="Rectangle 14"/>
          <p:cNvSpPr/>
          <p:nvPr/>
        </p:nvSpPr>
        <p:spPr bwMode="auto">
          <a:xfrm>
            <a:off x="8238067" y="296861"/>
            <a:ext cx="3923771" cy="3174471"/>
          </a:xfrm>
          <a:prstGeom prst="rect">
            <a:avLst/>
          </a:prstGeom>
          <a:solidFill>
            <a:schemeClr val="accent4"/>
          </a:solidFill>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z="2800" spc="-38" dirty="0" smtClean="0">
                <a:gradFill>
                  <a:gsLst>
                    <a:gs pos="0">
                      <a:srgbClr val="FFFFFF"/>
                    </a:gs>
                    <a:gs pos="100000">
                      <a:srgbClr val="FFFFFF"/>
                    </a:gs>
                  </a:gsLst>
                  <a:lin ang="5400000" scaled="0"/>
                </a:gradFill>
                <a:latin typeface="Segoe UI (Tekst)"/>
                <a:ea typeface="Segoe UI" pitchFamily="34" charset="0"/>
                <a:cs typeface="Segoe UI (Tekst)"/>
              </a:rPr>
              <a:t>#MSDYNGP</a:t>
            </a:r>
            <a:endParaRPr lang="en-US" sz="2800" spc="-38" dirty="0">
              <a:gradFill>
                <a:gsLst>
                  <a:gs pos="0">
                    <a:srgbClr val="FFFFFF"/>
                  </a:gs>
                  <a:gs pos="100000">
                    <a:srgbClr val="FFFFFF"/>
                  </a:gs>
                </a:gsLst>
                <a:lin ang="5400000" scaled="0"/>
              </a:gradFill>
              <a:latin typeface="Segoe UI (Tekst)"/>
              <a:ea typeface="Segoe UI" pitchFamily="34" charset="0"/>
              <a:cs typeface="Segoe UI (Tekst)"/>
            </a:endParaRPr>
          </a:p>
        </p:txBody>
      </p:sp>
      <p:sp>
        <p:nvSpPr>
          <p:cNvPr id="4" name="Rectangle 12"/>
          <p:cNvSpPr/>
          <p:nvPr/>
        </p:nvSpPr>
        <p:spPr bwMode="auto">
          <a:xfrm>
            <a:off x="8238067" y="3522133"/>
            <a:ext cx="3923771" cy="3175529"/>
          </a:xfrm>
          <a:prstGeom prst="rect">
            <a:avLst/>
          </a:prstGeom>
          <a:solidFill>
            <a:schemeClr val="accent6"/>
          </a:solidFill>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z="2800" spc="-38" dirty="0" smtClean="0">
                <a:gradFill>
                  <a:gsLst>
                    <a:gs pos="0">
                      <a:srgbClr val="FFFFFF"/>
                    </a:gs>
                    <a:gs pos="100000">
                      <a:srgbClr val="FFFFFF"/>
                    </a:gs>
                  </a:gsLst>
                  <a:lin ang="5400000" scaled="0"/>
                </a:gradFill>
                <a:ea typeface="Segoe UI" pitchFamily="34" charset="0"/>
                <a:cs typeface="Segoe UI" pitchFamily="34" charset="0"/>
              </a:rPr>
              <a:t>Blogs.msdn.com/</a:t>
            </a:r>
            <a:r>
              <a:rPr lang="en-US" sz="2800" spc="-38" dirty="0" err="1" smtClean="0">
                <a:gradFill>
                  <a:gsLst>
                    <a:gs pos="0">
                      <a:srgbClr val="FFFFFF"/>
                    </a:gs>
                    <a:gs pos="100000">
                      <a:srgbClr val="FFFFFF"/>
                    </a:gs>
                  </a:gsLst>
                  <a:lin ang="5400000" scaled="0"/>
                </a:gradFill>
                <a:ea typeface="Segoe UI" pitchFamily="34" charset="0"/>
                <a:cs typeface="Segoe UI" pitchFamily="34" charset="0"/>
              </a:rPr>
              <a:t>gp</a:t>
            </a:r>
            <a:r>
              <a:rPr lang="en-US" sz="2800" spc="-38" dirty="0" smtClean="0">
                <a:gradFill>
                  <a:gsLst>
                    <a:gs pos="0">
                      <a:srgbClr val="FFFFFF"/>
                    </a:gs>
                    <a:gs pos="100000">
                      <a:srgbClr val="FFFFFF"/>
                    </a:gs>
                  </a:gsLst>
                  <a:lin ang="5400000" scaled="0"/>
                </a:gradFill>
                <a:ea typeface="Segoe UI" pitchFamily="34" charset="0"/>
                <a:cs typeface="Segoe UI" pitchFamily="34" charset="0"/>
              </a:rPr>
              <a:t>/</a:t>
            </a:r>
            <a:endParaRPr lang="en-US" sz="2800" spc="-38"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https://encrypted-tbn3.google.com/images?q=tbn:ANd9GcRz6i5bqz0wryN25oE8UhlVa1ouyLdDltGnzholMonfsPdN0riu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96864"/>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2" y="6079033"/>
            <a:ext cx="10974388" cy="624979"/>
          </a:xfrm>
          <a:prstGeom prst="rect">
            <a:avLst/>
          </a:prstGeom>
          <a:noFill/>
          <a:ln w="12700">
            <a:noFill/>
            <a:miter lim="800000"/>
            <a:headEnd type="none" w="sm" len="sm"/>
            <a:tailEnd type="none" w="sm" len="sm"/>
          </a:ln>
          <a:effectLst/>
        </p:spPr>
        <p:txBody>
          <a:bodyPr vert="horz" wrap="square" lIns="182862" tIns="146289" rIns="182862" bIns="146289" numCol="1" anchor="t" anchorCtr="0" compatLnSpc="1">
            <a:prstTxWarp prst="textNoShape">
              <a:avLst/>
            </a:prstTxWarp>
            <a:spAutoFit/>
          </a:bodyPr>
          <a:lstStyle/>
          <a:p>
            <a:pPr defTabSz="932199" eaLnBrk="0" hangingPunct="0"/>
            <a:r>
              <a:rPr lang="en-US" sz="700" dirty="0">
                <a:gradFill>
                  <a:gsLst>
                    <a:gs pos="0">
                      <a:schemeClr val="tx1"/>
                    </a:gs>
                    <a:gs pos="100000">
                      <a:schemeClr val="tx1"/>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199"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9230" y="3268662"/>
            <a:ext cx="3288506" cy="701984"/>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DYNAMICS BASE TEMPLATE">
  <a:themeElements>
    <a:clrScheme name="DYNAMICS COLOR PALLET">
      <a:dk1>
        <a:srgbClr val="292929"/>
      </a:dk1>
      <a:lt1>
        <a:srgbClr val="FFFFFF"/>
      </a:lt1>
      <a:dk2>
        <a:srgbClr val="002050"/>
      </a:dk2>
      <a:lt2>
        <a:srgbClr val="DDDDDD"/>
      </a:lt2>
      <a:accent1>
        <a:srgbClr val="002050"/>
      </a:accent1>
      <a:accent2>
        <a:srgbClr val="00187A"/>
      </a:accent2>
      <a:accent3>
        <a:srgbClr val="BAD80A"/>
      </a:accent3>
      <a:accent4>
        <a:srgbClr val="7FBA00"/>
      </a:accent4>
      <a:accent5>
        <a:srgbClr val="FF8C00"/>
      </a:accent5>
      <a:accent6>
        <a:srgbClr val="EB3C00"/>
      </a:accent6>
      <a:hlink>
        <a:srgbClr val="7FBA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282122872BC34386B01406A1AA96B2" ma:contentTypeVersion="0" ma:contentTypeDescription="Create a new document." ma:contentTypeScope="" ma:versionID="dfab46b722a1729747f44e6182da3b20">
  <xsd:schema xmlns:xsd="http://www.w3.org/2001/XMLSchema" xmlns:xs="http://www.w3.org/2001/XMLSchema" xmlns:p="http://schemas.microsoft.com/office/2006/metadata/properties" targetNamespace="http://schemas.microsoft.com/office/2006/metadata/properties" ma:root="true" ma:fieldsID="ae90f830d99569a82f421fa0a4141f5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37328C-A283-4405-BF7A-CE8F4C1704C6}">
  <ds:schemaRefs>
    <ds:schemaRef ds:uri="http://schemas.microsoft.com/office/2006/metadata/propertie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900999B-517C-457C-998C-1518D5B914F7}">
  <ds:schemaRefs>
    <ds:schemaRef ds:uri="http://schemas.microsoft.com/sharepoint/v3/contenttype/forms"/>
  </ds:schemaRefs>
</ds:datastoreItem>
</file>

<file path=customXml/itemProps3.xml><?xml version="1.0" encoding="utf-8"?>
<ds:datastoreItem xmlns:ds="http://schemas.openxmlformats.org/officeDocument/2006/customXml" ds:itemID="{EA212B8C-E33B-4BCB-8CF1-DFF89C0B92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15227</TotalTime>
  <Words>1016</Words>
  <Application>Microsoft Office PowerPoint</Application>
  <PresentationFormat>Custom</PresentationFormat>
  <Paragraphs>121</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DYNAMICS BASE TEMPLATE</vt:lpstr>
      <vt:lpstr>Microsoft Dynamics GP Web Client </vt:lpstr>
      <vt:lpstr>PowerPoint Presentation</vt:lpstr>
      <vt:lpstr>PowerPoint Presentation</vt:lpstr>
      <vt:lpstr>PowerPoint Presentation</vt:lpstr>
      <vt:lpstr>PowerPoint Presentation</vt:lpstr>
      <vt:lpstr>PowerPoint Presentation</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dc:title>
  <dc:subject>Microsoft Dynamics</dc:subject>
  <dc:creator>Kelly Reed</dc:creator>
  <cp:keywords>Microsoft Dynamics</cp:keywords>
  <dc:description>Template: Susan Blanchard_x000d_
Formatting:_x000d_
Show Date:  _x000d_
Location:  _x000d_
Audience Type:</dc:description>
  <cp:lastModifiedBy>Pam Misialek</cp:lastModifiedBy>
  <cp:revision>125</cp:revision>
  <dcterms:created xsi:type="dcterms:W3CDTF">2012-12-16T15:40:04Z</dcterms:created>
  <dcterms:modified xsi:type="dcterms:W3CDTF">2013-01-11T19:52:05Z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0x010100B5282122872BC34386B01406A1AA96B2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