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43DA-C4AE-407B-8A26-D45FD5BAB137}" v="17" dt="2025-09-18T08:42:57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 Stijn1" userId="694e33a0-1871-4304-9a1f-e3c9be88cf31" providerId="ADAL" clId="{30CB43DA-C4AE-407B-8A26-D45FD5BAB137}"/>
    <pc:docChg chg="custSel addSld modSld">
      <pc:chgData name="Peeters, Stijn1" userId="694e33a0-1871-4304-9a1f-e3c9be88cf31" providerId="ADAL" clId="{30CB43DA-C4AE-407B-8A26-D45FD5BAB137}" dt="2025-09-18T11:03:01.532" v="407" actId="20577"/>
      <pc:docMkLst>
        <pc:docMk/>
      </pc:docMkLst>
      <pc:sldChg chg="modSp mod">
        <pc:chgData name="Peeters, Stijn1" userId="694e33a0-1871-4304-9a1f-e3c9be88cf31" providerId="ADAL" clId="{30CB43DA-C4AE-407B-8A26-D45FD5BAB137}" dt="2025-09-18T07:07:36.382" v="12" actId="20577"/>
        <pc:sldMkLst>
          <pc:docMk/>
          <pc:sldMk cId="713590990" sldId="256"/>
        </pc:sldMkLst>
        <pc:spChg chg="mod">
          <ac:chgData name="Peeters, Stijn1" userId="694e33a0-1871-4304-9a1f-e3c9be88cf31" providerId="ADAL" clId="{30CB43DA-C4AE-407B-8A26-D45FD5BAB137}" dt="2025-09-18T07:07:36.382" v="12" actId="20577"/>
          <ac:spMkLst>
            <pc:docMk/>
            <pc:sldMk cId="713590990" sldId="256"/>
            <ac:spMk id="2" creationId="{F7784A41-A8CF-512C-1052-03238DD294E0}"/>
          </ac:spMkLst>
        </pc:spChg>
      </pc:sldChg>
      <pc:sldChg chg="modSp mod">
        <pc:chgData name="Peeters, Stijn1" userId="694e33a0-1871-4304-9a1f-e3c9be88cf31" providerId="ADAL" clId="{30CB43DA-C4AE-407B-8A26-D45FD5BAB137}" dt="2025-09-18T11:03:01.532" v="407" actId="20577"/>
        <pc:sldMkLst>
          <pc:docMk/>
          <pc:sldMk cId="3940635493" sldId="257"/>
        </pc:sldMkLst>
        <pc:spChg chg="mod">
          <ac:chgData name="Peeters, Stijn1" userId="694e33a0-1871-4304-9a1f-e3c9be88cf31" providerId="ADAL" clId="{30CB43DA-C4AE-407B-8A26-D45FD5BAB137}" dt="2025-09-18T11:03:01.532" v="407" actId="20577"/>
          <ac:spMkLst>
            <pc:docMk/>
            <pc:sldMk cId="3940635493" sldId="257"/>
            <ac:spMk id="7" creationId="{77C72232-618E-5588-AC0F-5BE8C7D06321}"/>
          </ac:spMkLst>
        </pc:spChg>
      </pc:sldChg>
      <pc:sldChg chg="addSp modSp new mod">
        <pc:chgData name="Peeters, Stijn1" userId="694e33a0-1871-4304-9a1f-e3c9be88cf31" providerId="ADAL" clId="{30CB43DA-C4AE-407B-8A26-D45FD5BAB137}" dt="2025-09-18T08:43:03.921" v="253" actId="1076"/>
        <pc:sldMkLst>
          <pc:docMk/>
          <pc:sldMk cId="1879399984" sldId="258"/>
        </pc:sldMkLst>
        <pc:spChg chg="add mod">
          <ac:chgData name="Peeters, Stijn1" userId="694e33a0-1871-4304-9a1f-e3c9be88cf31" providerId="ADAL" clId="{30CB43DA-C4AE-407B-8A26-D45FD5BAB137}" dt="2025-09-18T08:43:03.921" v="253" actId="1076"/>
          <ac:spMkLst>
            <pc:docMk/>
            <pc:sldMk cId="1879399984" sldId="258"/>
            <ac:spMk id="5" creationId="{15B7EEDD-3511-9359-DB78-437EEB012091}"/>
          </ac:spMkLst>
        </pc:spChg>
        <pc:picChg chg="add mod">
          <ac:chgData name="Peeters, Stijn1" userId="694e33a0-1871-4304-9a1f-e3c9be88cf31" providerId="ADAL" clId="{30CB43DA-C4AE-407B-8A26-D45FD5BAB137}" dt="2025-09-18T08:42:57.316" v="250" actId="1076"/>
          <ac:picMkLst>
            <pc:docMk/>
            <pc:sldMk cId="1879399984" sldId="258"/>
            <ac:picMk id="1026" creationId="{F1D87FE3-865F-5539-6170-97662CB39174}"/>
          </ac:picMkLst>
        </pc:picChg>
        <pc:picChg chg="add mod">
          <ac:chgData name="Peeters, Stijn1" userId="694e33a0-1871-4304-9a1f-e3c9be88cf31" providerId="ADAL" clId="{30CB43DA-C4AE-407B-8A26-D45FD5BAB137}" dt="2025-09-18T08:42:54.195" v="249" actId="1076"/>
          <ac:picMkLst>
            <pc:docMk/>
            <pc:sldMk cId="1879399984" sldId="258"/>
            <ac:picMk id="1028" creationId="{8AC2C72D-EE30-40BD-3C86-95E9F5011A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BDC-C8AF-EBD7-B9E1-E8626888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0123A-F494-A799-931D-1E489B74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9F9E-5E5A-E7ED-87F3-C2058833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F484-142A-2B00-45E2-C1E69983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4CA2-5179-261A-5377-23CBE200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F60-8302-E499-E291-98B3B0F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A5C13-1764-B90A-2BB1-B1B07357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A58F-503F-D8CD-68AF-EBEBEDE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9543-C0EA-E2EC-2698-068BD9A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9C20-3057-4121-DEA2-F83ECD07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381A-2EFC-D394-D5B4-088CADDA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EFAC2-A3A8-3077-9607-98595D5D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CF42-FD4F-CE3B-FDD0-DB3A85C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7B83-81AB-81EB-BC96-4C64860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3FF5-063B-2DE9-3324-1C4E6DAC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33A6-93D0-4871-E4CA-5BA7CC5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33AB-FDED-D131-A243-41CFE0C5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D81F-E980-F198-F69C-4026C11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7FC5-94A4-D40D-FE41-76EFE976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5B4-2D3A-7D1C-85DA-096B5F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D5F6-7DEB-2AEC-CA3F-7E3638F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4AB9-EA52-0356-FC87-7001994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AB68-4C23-EB3D-AC5F-A5C3F02F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FA0B-27FC-08E5-E874-54CF475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A066-EE1F-020D-51B3-479690C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A30-3D8F-71CA-0B16-5A99657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75D0-0579-7119-9487-26919229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9B137-019B-C7FF-69C9-A8D2DDB8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B4F0-6639-0974-EF37-96F9E56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19D4-D736-7D74-DB65-5F661C8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F95D-B9A1-23C3-FEC8-384CF484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917B-B338-4787-E6EC-956BD433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5738-C3E8-8594-A5F7-9B2B75BE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3F8A-C93C-4887-BCEE-1FAA020D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3D7A-B8C3-FBC0-BC9D-DE8C3BF40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4368D-0AFE-3B2A-3B22-7A0475212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FB7B0-35B1-6F24-92D3-31800365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D1585-CCF9-3576-224D-D805CF63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66392-39CA-C661-0CD1-0090DC51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EB2D-E258-2188-C027-0CC7400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EC6CC-ED09-9972-1320-FAE5DF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A1B0F-945F-DF43-FF28-C1CD536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81C3E-588E-92A3-50D2-44AD949D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7509D-F35F-54EF-44BF-51DE44CD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39710-6953-7383-A3D7-F14851B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1220-C805-EFEB-085F-D213E44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858E-27FD-70FD-8C18-5EE6DF7B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7DE9-38C0-21C2-87F5-C1F43439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C220-BC67-0422-BD89-0C1E07BE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8D7A-D14E-7165-1494-721357BB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0557-5FD0-49D1-3CB3-07E26639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43C7-01F1-9600-E60D-FFBDD1A1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E94-9596-8DF8-98DC-799A24CE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1256-094B-4317-3AA4-3BDD2D62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D4612-E6FE-11B6-5FA4-67C50126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E0893-14DD-5423-123C-3550F6C2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536F-83FE-16F5-CBF9-C6F6F69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ED70-ED02-018D-BD37-528CF3B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0A75-AF27-73A5-B528-5950E756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34A2-80E8-769A-728B-6C27C025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9119-2B0F-8DBD-8910-9711C197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9F6924BD-5BE7-4D7D-9D88-153A07FFE0E3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02FC-B489-0671-28EE-02A24CB1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53ED-5E28-C566-D070-507DDAE4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8F9FF0F8-B87D-483E-A1B8-E78D0A1DA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scadia Mono SemiLight" panose="020B0609020000020004" pitchFamily="49" charset="0"/>
          <a:ea typeface="+mj-ea"/>
          <a:cs typeface="Cascadia Mono SemiLight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A41-A8CF-512C-1052-03238DD2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PreVir</a:t>
            </a:r>
            <a:br>
              <a:rPr lang="en-US" dirty="0"/>
            </a:br>
            <a:r>
              <a:rPr lang="en-US" dirty="0"/>
              <a:t>18-09-2025</a:t>
            </a:r>
          </a:p>
        </p:txBody>
      </p:sp>
    </p:spTree>
    <p:extLst>
      <p:ext uri="{BB962C8B-B14F-4D97-AF65-F5344CB8AC3E}">
        <p14:creationId xmlns:p14="http://schemas.microsoft.com/office/powerpoint/2010/main" val="7135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C72232-618E-5588-AC0F-5BE8C7D0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92" y="1553806"/>
            <a:ext cx="5436876" cy="49390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b="1" dirty="0"/>
              <a:t> Build the hydrodynamic Model</a:t>
            </a:r>
            <a:endParaRPr lang="en-US" sz="3600" dirty="0"/>
          </a:p>
          <a:p>
            <a:r>
              <a:rPr lang="en-US" sz="3600" dirty="0"/>
              <a:t>Create/acquire the digital map for the estuaries.</a:t>
            </a:r>
          </a:p>
          <a:p>
            <a:r>
              <a:rPr lang="en-US" sz="3600" dirty="0"/>
              <a:t>Set up the physical forces driving water movement (tides, river flow, etc.).</a:t>
            </a:r>
          </a:p>
          <a:p>
            <a:r>
              <a:rPr lang="en-US" sz="3600" dirty="0"/>
              <a:t>Run initial simulations to ensure the model is stable before adding biology.</a:t>
            </a:r>
          </a:p>
          <a:p>
            <a:r>
              <a:rPr lang="en-US" sz="3600" dirty="0"/>
              <a:t>IF the existing model by Grasso &amp; Caillaud is suitable we may use their model outputs instead of running it ourselves. 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2. Develop the virus &amp; shellfish modules</a:t>
            </a:r>
            <a:endParaRPr lang="en-US" sz="3600" dirty="0"/>
          </a:p>
          <a:p>
            <a:r>
              <a:rPr lang="en-US" sz="3600" b="1" dirty="0"/>
              <a:t>Water quality model:</a:t>
            </a:r>
            <a:endParaRPr lang="en-US" sz="3600" dirty="0"/>
          </a:p>
          <a:p>
            <a:pPr lvl="1"/>
            <a:r>
              <a:rPr lang="en-US" sz="3200" dirty="0"/>
              <a:t>Integrate the virus decay / behavior from WP3 lab data</a:t>
            </a:r>
          </a:p>
          <a:p>
            <a:pPr lvl="2"/>
            <a:r>
              <a:rPr lang="en-US" sz="2800" dirty="0"/>
              <a:t>Decay in relation to T, salinity, TSS, virus genotype</a:t>
            </a:r>
          </a:p>
          <a:p>
            <a:pPr lvl="1"/>
            <a:r>
              <a:rPr lang="en-US" sz="3200" dirty="0"/>
              <a:t>Add parameters for how viruses attach to sediment particles.</a:t>
            </a:r>
          </a:p>
          <a:p>
            <a:pPr lvl="2"/>
            <a:r>
              <a:rPr lang="en-US" sz="2800" dirty="0"/>
              <a:t>Preference size, type?</a:t>
            </a:r>
          </a:p>
          <a:p>
            <a:pPr lvl="1"/>
            <a:r>
              <a:rPr lang="en-US" sz="3200" dirty="0"/>
              <a:t>Connect this virus tracking module to the hydrodynamic model.</a:t>
            </a:r>
          </a:p>
          <a:p>
            <a:r>
              <a:rPr lang="en-US" sz="3600" b="1" dirty="0"/>
              <a:t>Shellfish uptake module:</a:t>
            </a:r>
            <a:endParaRPr lang="en-US" sz="3600" dirty="0"/>
          </a:p>
          <a:p>
            <a:pPr lvl="1"/>
            <a:r>
              <a:rPr lang="en-US" sz="3200" dirty="0"/>
              <a:t>Code the biological rules for how oysters filter and accumulate viruses.</a:t>
            </a:r>
          </a:p>
          <a:p>
            <a:pPr lvl="1"/>
            <a:r>
              <a:rPr lang="en-US" sz="3200" dirty="0"/>
              <a:t>Integrate the module so it acts as a virus sink in the water model.</a:t>
            </a:r>
          </a:p>
          <a:p>
            <a:pPr lvl="1"/>
            <a:r>
              <a:rPr lang="en-US" sz="3200" dirty="0"/>
              <a:t>Prepare it for validation against the real oyster data from WP2.</a:t>
            </a:r>
          </a:p>
          <a:p>
            <a:pPr marL="0" indent="0">
              <a:buNone/>
            </a:pPr>
            <a:r>
              <a:rPr lang="en-US" sz="3600" b="1" dirty="0"/>
              <a:t>3. Calibrate and validate</a:t>
            </a:r>
            <a:endParaRPr lang="en-US" sz="3600" dirty="0"/>
          </a:p>
          <a:p>
            <a:r>
              <a:rPr lang="en-US" sz="3600" dirty="0"/>
              <a:t>Align model with measurements for both water and shellfish.</a:t>
            </a:r>
          </a:p>
          <a:p>
            <a:r>
              <a:rPr lang="en-US" sz="3600" dirty="0"/>
              <a:t>Analyze which factors (like specific decay rates or filtration efficiency) have the most significant impact on the results.</a:t>
            </a:r>
          </a:p>
          <a:p>
            <a:pPr marL="0" indent="0">
              <a:buNone/>
            </a:pPr>
            <a:r>
              <a:rPr lang="en-US" sz="3600" b="1" dirty="0"/>
              <a:t>4. Run scenarios</a:t>
            </a:r>
            <a:endParaRPr lang="en-US" sz="3600" dirty="0"/>
          </a:p>
          <a:p>
            <a:r>
              <a:rPr lang="en-US" sz="3600" dirty="0"/>
              <a:t>Set up and simulate various "what if" scenarios (e.g., major rainfall events, wastewater spills).</a:t>
            </a:r>
          </a:p>
          <a:p>
            <a:r>
              <a:rPr lang="en-US" sz="3600" dirty="0"/>
              <a:t>Generate the final project outputs, such as predictive contamination maps and risk assessment charts.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CA577-313F-E9A3-64DE-9B7A1053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" y="55222"/>
            <a:ext cx="5365682" cy="6802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38372-EBF8-BF5E-C50C-FA4229E2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55" y="228243"/>
            <a:ext cx="8014252" cy="1325563"/>
          </a:xfrm>
        </p:spPr>
        <p:txBody>
          <a:bodyPr/>
          <a:lstStyle/>
          <a:p>
            <a:r>
              <a:rPr lang="en-US" dirty="0"/>
              <a:t>Modelling concept.</a:t>
            </a:r>
          </a:p>
        </p:txBody>
      </p:sp>
    </p:spTree>
    <p:extLst>
      <p:ext uri="{BB962C8B-B14F-4D97-AF65-F5344CB8AC3E}">
        <p14:creationId xmlns:p14="http://schemas.microsoft.com/office/powerpoint/2010/main" val="394063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DF57-8061-A24B-1ECF-4F4F4663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1695-7911-3C3F-7913-5F2CD08D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D87FE3-865F-5539-6170-97662CB3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8" y="681037"/>
            <a:ext cx="3906351" cy="53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C2C72D-EE30-40BD-3C86-95E9F501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17" y="365125"/>
            <a:ext cx="7239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7EEDD-3511-9359-DB78-437EEB012091}"/>
              </a:ext>
            </a:extLst>
          </p:cNvPr>
          <p:cNvSpPr txBox="1"/>
          <p:nvPr/>
        </p:nvSpPr>
        <p:spPr>
          <a:xfrm>
            <a:off x="4541018" y="4414837"/>
            <a:ext cx="7238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Fig. 2 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Numerical hindcast of the Loire Estuary (2009–2018).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a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 Significant wave height H</a:t>
            </a:r>
            <a:r>
              <a:rPr lang="en-US" b="0" i="0" baseline="-25000" dirty="0">
                <a:solidFill>
                  <a:srgbClr val="FFFFFF"/>
                </a:solidFill>
                <a:effectLst/>
                <a:latin typeface="BlinkMacSystemFont"/>
              </a:rPr>
              <a:t>s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 at the offshore model boundary (grey) and at Saint Nazaire ‘SN’ (black), and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b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 Loire River discharge Q at the upstream model boundary for freshwater (blue) and mud supply (orange). Width-averaged along-estuary transects of surface: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 temperature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BlinkMacSystemFont"/>
              </a:rPr>
              <a:t>T</a:t>
            </a:r>
            <a:r>
              <a:rPr lang="en-US" b="0" i="0" baseline="-25000" dirty="0" err="1">
                <a:solidFill>
                  <a:srgbClr val="FFFFFF"/>
                </a:solidFill>
                <a:effectLst/>
                <a:latin typeface="BlinkMacSystemFont"/>
              </a:rPr>
              <a:t>surf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,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d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 salinity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BlinkMacSystemFont"/>
              </a:rPr>
              <a:t>S</a:t>
            </a:r>
            <a:r>
              <a:rPr lang="en-US" b="0" i="0" baseline="-25000" dirty="0" err="1">
                <a:solidFill>
                  <a:srgbClr val="FFFFFF"/>
                </a:solidFill>
                <a:effectLst/>
                <a:latin typeface="BlinkMacSystemFont"/>
              </a:rPr>
              <a:t>surf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, and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e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 suspended sediment concentration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BlinkMacSystemFont"/>
              </a:rPr>
              <a:t>SSC</a:t>
            </a:r>
            <a:r>
              <a:rPr lang="en-US" b="0" i="0" baseline="-25000" dirty="0" err="1">
                <a:solidFill>
                  <a:srgbClr val="FFFFFF"/>
                </a:solidFill>
                <a:effectLst/>
                <a:latin typeface="BlinkMacSystemFont"/>
              </a:rPr>
              <a:t>surf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. In (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–</a:t>
            </a:r>
            <a:r>
              <a:rPr lang="en-US" b="1" i="0" dirty="0">
                <a:solidFill>
                  <a:srgbClr val="FFFFFF"/>
                </a:solidFill>
                <a:effectLst/>
                <a:latin typeface="BlinkMacSystemFont"/>
              </a:rPr>
              <a:t>e</a:t>
            </a:r>
            <a:r>
              <a:rPr lang="en-US" b="0" i="0" dirty="0">
                <a:solidFill>
                  <a:srgbClr val="FFFFFF"/>
                </a:solidFill>
                <a:effectLst/>
                <a:latin typeface="BlinkMacSystemFont"/>
              </a:rPr>
              <a:t>), white-dashed lines represent Saint Nazaire ‘SN’ and Nantes locations, at x = 0 and 53 km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87939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BlinkMacSystemFont</vt:lpstr>
      <vt:lpstr>Cascadia Mono SemiLight</vt:lpstr>
      <vt:lpstr>Office Theme</vt:lpstr>
      <vt:lpstr>Project: PreVir 18-09-2025</vt:lpstr>
      <vt:lpstr>Modelling concept.</vt:lpstr>
      <vt:lpstr>PowerPoint Presentation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 Stijn1</dc:creator>
  <cp:lastModifiedBy>Peeters, Stijn1</cp:lastModifiedBy>
  <cp:revision>7</cp:revision>
  <dcterms:created xsi:type="dcterms:W3CDTF">2025-08-21T12:00:58Z</dcterms:created>
  <dcterms:modified xsi:type="dcterms:W3CDTF">2025-09-18T11:03:07Z</dcterms:modified>
</cp:coreProperties>
</file>