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308" r:id="rId9"/>
    <p:sldId id="256" r:id="rId10"/>
    <p:sldId id="276" r:id="rId11"/>
    <p:sldId id="277" r:id="rId12"/>
    <p:sldId id="273" r:id="rId13"/>
    <p:sldId id="274" r:id="rId14"/>
    <p:sldId id="278" r:id="rId15"/>
    <p:sldId id="306" r:id="rId16"/>
    <p:sldId id="307" r:id="rId17"/>
    <p:sldId id="301" r:id="rId18"/>
    <p:sldId id="275" r:id="rId19"/>
    <p:sldId id="281" r:id="rId20"/>
    <p:sldId id="280" r:id="rId21"/>
    <p:sldId id="292" r:id="rId22"/>
    <p:sldId id="279" r:id="rId23"/>
    <p:sldId id="302" r:id="rId24"/>
    <p:sldId id="282" r:id="rId25"/>
    <p:sldId id="294" r:id="rId26"/>
    <p:sldId id="295" r:id="rId27"/>
    <p:sldId id="303" r:id="rId28"/>
    <p:sldId id="299" r:id="rId29"/>
    <p:sldId id="283" r:id="rId30"/>
    <p:sldId id="296" r:id="rId31"/>
    <p:sldId id="298" r:id="rId32"/>
    <p:sldId id="300" r:id="rId33"/>
    <p:sldId id="304" r:id="rId3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3F9C35"/>
    <a:srgbClr val="FFFFFF"/>
    <a:srgbClr val="34B233"/>
    <a:srgbClr val="000000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76" y="108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chemeClr val="bg2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chemeClr val="bg2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chemeClr val="bg2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buClr>
                <a:schemeClr val="bg2"/>
              </a:buCl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microsud.github.io/Tools-Microbiome-Anlaysi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hyperlink" Target="http://microbiome.github.io/microbi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microbiome-devel" TargetMode="External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hyperlink" Target="mailto:microbiome-devel@googlegroups.co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6C65-052A-416A-820F-926498C2F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F46FB-73A3-4CBC-A2C1-3DBE7694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0" y="2314389"/>
            <a:ext cx="6823736" cy="4262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F45730-D0A2-4FE4-BECD-51FEFA80FEBF}"/>
              </a:ext>
            </a:extLst>
          </p:cNvPr>
          <p:cNvSpPr/>
          <p:nvPr/>
        </p:nvSpPr>
        <p:spPr>
          <a:xfrm>
            <a:off x="253157" y="1483392"/>
            <a:ext cx="8637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accent5"/>
                </a:solidFill>
                <a:latin typeface="Source Sans Pro"/>
              </a:rPr>
              <a:t>Open &amp; reproducible microbiome data analysis spring school</a:t>
            </a:r>
          </a:p>
          <a:p>
            <a:pPr algn="ctr"/>
            <a:r>
              <a:rPr lang="en-IN" sz="2000" dirty="0">
                <a:solidFill>
                  <a:schemeClr val="accent5"/>
                </a:solidFill>
                <a:latin typeface="Source Sans Pro"/>
              </a:rPr>
              <a:t>Wageningen, The Netherlands, May 28-30, 2018</a:t>
            </a:r>
            <a:endParaRPr lang="en-IN" sz="2000" b="0" i="0" dirty="0">
              <a:solidFill>
                <a:schemeClr val="accent5"/>
              </a:solidFill>
              <a:effectLst/>
              <a:latin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97198-5D98-44BB-8815-40BF65D2D97C}"/>
              </a:ext>
            </a:extLst>
          </p:cNvPr>
          <p:cNvSpPr txBox="1"/>
          <p:nvPr/>
        </p:nvSpPr>
        <p:spPr>
          <a:xfrm>
            <a:off x="3028335" y="757084"/>
            <a:ext cx="2433102" cy="396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4400" dirty="0">
                <a:solidFill>
                  <a:schemeClr val="accent5"/>
                </a:solidFill>
                <a:latin typeface="Tw Cen MT Condensed Extra Bold" panose="020B0803020202020204" pitchFamily="34" charset="0"/>
              </a:rPr>
              <a:t>WELCOME!</a:t>
            </a:r>
            <a:endParaRPr lang="en-GB" sz="4400" dirty="0" err="1">
              <a:solidFill>
                <a:schemeClr val="accent5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870FD-3294-4491-BABE-37A8AA66F719}"/>
              </a:ext>
            </a:extLst>
          </p:cNvPr>
          <p:cNvSpPr/>
          <p:nvPr/>
        </p:nvSpPr>
        <p:spPr>
          <a:xfrm>
            <a:off x="363794" y="5987845"/>
            <a:ext cx="3205316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0937" y="1020518"/>
            <a:ext cx="1254920" cy="54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Planning study set-up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891" y="805077"/>
            <a:ext cx="1476375" cy="980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Sampling, DNA prep, controls for kits/reagents used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355" y="912797"/>
            <a:ext cx="2095502" cy="76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Library prep, randomisation of samples in libraries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7508" y="912794"/>
            <a:ext cx="1252538" cy="76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Sequencing output Raw data *.</a:t>
            </a:r>
            <a:r>
              <a:rPr lang="en-GB" sz="14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fastq</a:t>
            </a:r>
            <a:endParaRPr lang="en-GB" sz="1400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3664" y="2628899"/>
            <a:ext cx="1800225" cy="54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Processing raw reads using NG-tax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1390" y="3055651"/>
            <a:ext cx="1314450" cy="76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Output of NG-Tax</a:t>
            </a:r>
          </a:p>
          <a:p>
            <a:pPr algn="ctr"/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(*.</a:t>
            </a:r>
            <a:r>
              <a:rPr lang="en-GB" sz="14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biom</a:t>
            </a:r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*.</a:t>
            </a:r>
            <a:r>
              <a:rPr lang="en-GB" sz="14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tre</a:t>
            </a:r>
            <a:r>
              <a:rPr lang="en-GB" sz="1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)</a:t>
            </a:r>
          </a:p>
        </p:txBody>
      </p: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1825856" y="1295394"/>
            <a:ext cx="681035" cy="5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83268" y="1295397"/>
            <a:ext cx="671513" cy="3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78857" y="1295394"/>
            <a:ext cx="628651" cy="2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8033777" y="1677994"/>
            <a:ext cx="0" cy="950905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60685" y="1747763"/>
            <a:ext cx="1169789" cy="488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27000">
              <a:schemeClr val="accent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Create mapping file</a:t>
            </a:r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7830474" y="1991864"/>
            <a:ext cx="203302" cy="398911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</p:cNvCxnSpPr>
          <p:nvPr/>
        </p:nvCxnSpPr>
        <p:spPr>
          <a:xfrm flipH="1">
            <a:off x="6653719" y="2903778"/>
            <a:ext cx="479945" cy="73732"/>
          </a:xfrm>
          <a:prstGeom prst="straightConnector1">
            <a:avLst/>
          </a:prstGeom>
          <a:ln w="15875"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7245579" y="3126426"/>
            <a:ext cx="1422499" cy="983769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32759" y="3835630"/>
            <a:ext cx="1847848" cy="15266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6336" y="4110195"/>
            <a:ext cx="175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200" dirty="0">
                <a:solidFill>
                  <a:schemeClr val="accent6"/>
                </a:solidFill>
                <a:latin typeface="Verdana" pitchFamily="34" charset="0"/>
              </a:rPr>
              <a:t>Unique OTUs, Abundances, Taxonomic assignments 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3179" y="2756532"/>
            <a:ext cx="3440511" cy="2844167"/>
            <a:chOff x="1143000" y="2638423"/>
            <a:chExt cx="4164689" cy="3009901"/>
          </a:xfrm>
        </p:grpSpPr>
        <p:sp>
          <p:nvSpPr>
            <p:cNvPr id="76" name="Oval 75"/>
            <p:cNvSpPr/>
            <p:nvPr/>
          </p:nvSpPr>
          <p:spPr>
            <a:xfrm>
              <a:off x="1143000" y="2638423"/>
              <a:ext cx="4164689" cy="300990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6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292" y="3494927"/>
              <a:ext cx="2938462" cy="39458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78" y="3936288"/>
              <a:ext cx="785625" cy="736473"/>
            </a:xfrm>
            <a:prstGeom prst="rect">
              <a:avLst/>
            </a:prstGeom>
          </p:spPr>
        </p:pic>
        <p:pic>
          <p:nvPicPr>
            <p:cNvPr id="79" name="Picture 4" descr="Image result for Tidyvers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354" y="3974800"/>
              <a:ext cx="498699" cy="575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1743527" y="4520029"/>
              <a:ext cx="2991762" cy="83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GB" sz="1100" dirty="0">
                  <a:solidFill>
                    <a:schemeClr val="accent6"/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Numerous other tools</a:t>
              </a:r>
            </a:p>
            <a:p>
              <a:pPr algn="ctr">
                <a:lnSpc>
                  <a:spcPts val="1800"/>
                </a:lnSpc>
              </a:pPr>
              <a:r>
                <a:rPr lang="en-GB" sz="1050" dirty="0">
                  <a:solidFill>
                    <a:schemeClr val="accent6"/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  <a:hlinkClick r:id="rId5"/>
                </a:rPr>
                <a:t>https://microsud.github.io/Tools-Microbiome-Anlaysis/</a:t>
              </a:r>
              <a:endParaRPr lang="en-GB" sz="105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pic>
          <p:nvPicPr>
            <p:cNvPr id="89" name="Picture 6" descr="https://www.rstudio.com/wp-content/uploads/2014/04/rmarkdow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746" y="3962043"/>
              <a:ext cx="507773" cy="588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https://www.rstudio.com/wp-content/uploads/2014/04/knit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19" y="3962043"/>
              <a:ext cx="505291" cy="585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0" descr="https://www.rstudio.com/wp-content/uploads/2014/04/ggplot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3" y="3961852"/>
              <a:ext cx="518055" cy="600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Rectangle 92"/>
          <p:cNvSpPr/>
          <p:nvPr/>
        </p:nvSpPr>
        <p:spPr>
          <a:xfrm>
            <a:off x="688162" y="3129950"/>
            <a:ext cx="1100243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Taxonomic composition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212428" y="2546555"/>
            <a:ext cx="1257965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Pre-processing OTU tables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1278" y="3738832"/>
            <a:ext cx="1135375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Alpha diversities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09884" y="4394717"/>
            <a:ext cx="1135375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Beta diversities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35245" y="4997708"/>
            <a:ext cx="1135375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Core microbiota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77247" y="5182373"/>
            <a:ext cx="1426081" cy="303536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Statistical analysis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661373" y="4799353"/>
            <a:ext cx="1426081" cy="303536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Data visualisation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788405" y="5583035"/>
            <a:ext cx="1135375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Correlation analysis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53300" y="5596567"/>
            <a:ext cx="1426081" cy="488201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Ecological network inference</a:t>
            </a:r>
          </a:p>
        </p:txBody>
      </p:sp>
      <p:sp>
        <p:nvSpPr>
          <p:cNvPr id="4098" name="Right Brace 4097"/>
          <p:cNvSpPr/>
          <p:nvPr/>
        </p:nvSpPr>
        <p:spPr>
          <a:xfrm rot="19852066">
            <a:off x="5057492" y="1745532"/>
            <a:ext cx="669997" cy="3571659"/>
          </a:xfrm>
          <a:prstGeom prst="rightBrace">
            <a:avLst>
              <a:gd name="adj1" fmla="val 47018"/>
              <a:gd name="adj2" fmla="val 50000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2107" y="3054172"/>
            <a:ext cx="548385" cy="48704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8714" y="3038653"/>
            <a:ext cx="1267695" cy="48035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3A2E84E-3FF5-4BE2-B44C-E9659687CC1D}"/>
              </a:ext>
            </a:extLst>
          </p:cNvPr>
          <p:cNvSpPr/>
          <p:nvPr/>
        </p:nvSpPr>
        <p:spPr>
          <a:xfrm>
            <a:off x="673509" y="143457"/>
            <a:ext cx="7327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General Workflow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71EA81-C856-4468-A81E-23278162E384}"/>
              </a:ext>
            </a:extLst>
          </p:cNvPr>
          <p:cNvSpPr/>
          <p:nvPr/>
        </p:nvSpPr>
        <p:spPr>
          <a:xfrm>
            <a:off x="673509" y="130979"/>
            <a:ext cx="2250271" cy="400110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DC30-DC7C-49C4-8B3A-2E4B90BB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134026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Operational taxonomic units/Amplicon sequence variants/</a:t>
            </a:r>
            <a:r>
              <a:rPr lang="en-US" dirty="0" err="1">
                <a:solidFill>
                  <a:schemeClr val="accent6"/>
                </a:solidFill>
              </a:rPr>
              <a:t>subOTU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EBC6-16BE-4AD4-8761-7AEA2AA96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11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067D2-F7B2-43D9-B421-B00BC4DCA4F3}"/>
              </a:ext>
            </a:extLst>
          </p:cNvPr>
          <p:cNvSpPr/>
          <p:nvPr/>
        </p:nvSpPr>
        <p:spPr>
          <a:xfrm>
            <a:off x="403152" y="1821652"/>
            <a:ext cx="79001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&gt;</a:t>
            </a:r>
            <a:r>
              <a:rPr lang="en-US" sz="1400" dirty="0" err="1" smtClean="0">
                <a:solidFill>
                  <a:schemeClr val="accent6"/>
                </a:solidFill>
              </a:rPr>
              <a:t>sOTU</a:t>
            </a:r>
            <a:r>
              <a:rPr lang="en-US" sz="1400" dirty="0" smtClean="0">
                <a:solidFill>
                  <a:schemeClr val="accent6"/>
                </a:solidFill>
              </a:rPr>
              <a:t>/ASV1</a:t>
            </a:r>
            <a:endParaRPr lang="en-GB" sz="1400" dirty="0">
              <a:solidFill>
                <a:schemeClr val="accent6"/>
              </a:solidFill>
            </a:endParaRPr>
          </a:p>
          <a:p>
            <a:r>
              <a:rPr lang="en-GB" sz="1400" dirty="0">
                <a:solidFill>
                  <a:schemeClr val="accent6"/>
                </a:solidFill>
              </a:rPr>
              <a:t>TACGGAGGGTGCAAGCGTTGTCCGGAATCACTGGGTGTAAAGGGTGTGTAGGTGGATCTGTAAGTCAGAGGTGAAAGCCCACAGCTTAACTGTGGAACTGCCTTTGATACTGCTGATCTTGAGTACTGGAGGGGCTGCTAGAATTCGTGG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&gt;</a:t>
            </a:r>
            <a:r>
              <a:rPr lang="en-US" sz="1400" dirty="0" err="1" smtClean="0">
                <a:solidFill>
                  <a:schemeClr val="accent6"/>
                </a:solidFill>
              </a:rPr>
              <a:t>sOTU</a:t>
            </a:r>
            <a:r>
              <a:rPr lang="en-US" sz="1400" dirty="0" smtClean="0">
                <a:solidFill>
                  <a:schemeClr val="accent6"/>
                </a:solidFill>
              </a:rPr>
              <a:t>/ASV2</a:t>
            </a:r>
            <a:endParaRPr lang="en-GB" sz="1400" dirty="0">
              <a:solidFill>
                <a:schemeClr val="accent6"/>
              </a:solidFill>
            </a:endParaRPr>
          </a:p>
          <a:p>
            <a:r>
              <a:rPr lang="en-GB" sz="1400" dirty="0">
                <a:solidFill>
                  <a:schemeClr val="accent6"/>
                </a:solidFill>
              </a:rPr>
              <a:t>TACGGAGGGTGCAAGCGTTGTCCGGAATCACTGGGTGTAAAGGGTGTGTAGGTGGATCTGTAAGTCAGAGGTGAAAGCCCACAGCTTAACTGTGGAACTGCCTTTGATACTGCTGATCTTGAGTACTGGAGGGGCTGCTAGAATTCGTGG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&gt;</a:t>
            </a:r>
            <a:r>
              <a:rPr lang="en-US" sz="1400" dirty="0" err="1" smtClean="0">
                <a:solidFill>
                  <a:schemeClr val="accent6"/>
                </a:solidFill>
              </a:rPr>
              <a:t>sOTU</a:t>
            </a:r>
            <a:r>
              <a:rPr lang="en-US" sz="1400" dirty="0" smtClean="0">
                <a:solidFill>
                  <a:schemeClr val="accent6"/>
                </a:solidFill>
              </a:rPr>
              <a:t>/ASV3</a:t>
            </a:r>
            <a:endParaRPr lang="en-GB" sz="1400" dirty="0">
              <a:solidFill>
                <a:schemeClr val="accent6"/>
              </a:solidFill>
            </a:endParaRPr>
          </a:p>
          <a:p>
            <a:r>
              <a:rPr lang="en-GB" sz="1400" dirty="0">
                <a:solidFill>
                  <a:schemeClr val="accent6"/>
                </a:solidFill>
              </a:rPr>
              <a:t>TACGGAGGGTGCAAGCGTTGTCCGGAATCACTGGGTGTAAAGGGTGTGTAGGTGGATCTGTAAGTCAGAGGTGAAAGCCCACAGCTTAACTGTGGAACTGCCTTTGATACTGCTGATCTTGAGTACTGGAGGGGCTGCTAGAATTCGTGG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&gt;</a:t>
            </a:r>
            <a:r>
              <a:rPr lang="en-US" sz="1400" dirty="0" err="1" smtClean="0">
                <a:solidFill>
                  <a:schemeClr val="accent6"/>
                </a:solidFill>
              </a:rPr>
              <a:t>sOTU</a:t>
            </a:r>
            <a:r>
              <a:rPr lang="en-US" sz="1400" dirty="0" smtClean="0">
                <a:solidFill>
                  <a:schemeClr val="accent6"/>
                </a:solidFill>
              </a:rPr>
              <a:t>/ASV4</a:t>
            </a:r>
            <a:endParaRPr lang="en-GB" sz="1400" dirty="0">
              <a:solidFill>
                <a:schemeClr val="accent6"/>
              </a:solidFill>
            </a:endParaRPr>
          </a:p>
          <a:p>
            <a:r>
              <a:rPr lang="en-GB" sz="1400" dirty="0">
                <a:solidFill>
                  <a:schemeClr val="accent6"/>
                </a:solidFill>
              </a:rPr>
              <a:t>TACGGAGGGTGCAAGCGTTGTCCGGAATCACTGGGTGTAAAGGGTGTGTAGGTGGATCTGTAAGTCAGAGGTGAAAGCCCACAGCTTAACTGTGGAACTGCCTTTGATACTGCTGATCTTGAGTACTGGAGGGGCTGCTAGAATTCGTGG 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71FB2-A816-47ED-A52B-5939259FBF6E}"/>
              </a:ext>
            </a:extLst>
          </p:cNvPr>
          <p:cNvSpPr/>
          <p:nvPr/>
        </p:nvSpPr>
        <p:spPr>
          <a:xfrm>
            <a:off x="752197" y="2791148"/>
            <a:ext cx="5481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BED7F-D325-4087-B4FA-DD3CFB6D2C1A}"/>
              </a:ext>
            </a:extLst>
          </p:cNvPr>
          <p:cNvSpPr/>
          <p:nvPr/>
        </p:nvSpPr>
        <p:spPr>
          <a:xfrm>
            <a:off x="491642" y="4892399"/>
            <a:ext cx="8028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Sequences contain information! These can be searched in databases to identify which bacteria they are related to...</a:t>
            </a:r>
          </a:p>
        </p:txBody>
      </p:sp>
    </p:spTree>
    <p:extLst>
      <p:ext uri="{BB962C8B-B14F-4D97-AF65-F5344CB8AC3E}">
        <p14:creationId xmlns:p14="http://schemas.microsoft.com/office/powerpoint/2010/main" val="36463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Bacterial Taxonomy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09077" y="1382283"/>
            <a:ext cx="7591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Taxonomy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Principles of scientific </a:t>
            </a:r>
            <a:r>
              <a:rPr lang="en-US" dirty="0" smtClean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classification </a:t>
            </a: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and naming of organisms.</a:t>
            </a:r>
          </a:p>
          <a:p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Following rules of taxonomy and using evidence from polyphasic approaches (genotypic, chemotaxonomic and phenotypic methods) to organize similar organisms into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Nomenclature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Systematically naming the organisms following principles of taxonomy.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The databases have information stored on classification of sequences!</a:t>
            </a:r>
          </a:p>
          <a:p>
            <a:pPr lvl="1"/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84329-8B3D-4B0C-AE1B-0A8045543F87}"/>
              </a:ext>
            </a:extLst>
          </p:cNvPr>
          <p:cNvSpPr/>
          <p:nvPr/>
        </p:nvSpPr>
        <p:spPr>
          <a:xfrm>
            <a:off x="673509" y="5295577"/>
            <a:ext cx="7327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However</a:t>
            </a: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bacterial taxonomic classification is not perfect!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500C4-FBA1-4DBA-A539-FA3838F8D76E}"/>
              </a:ext>
            </a:extLst>
          </p:cNvPr>
          <p:cNvSpPr/>
          <p:nvPr/>
        </p:nvSpPr>
        <p:spPr>
          <a:xfrm>
            <a:off x="673509" y="5283099"/>
            <a:ext cx="6690852" cy="400110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27301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bacterial classification and challenges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13</a:t>
            </a:fld>
            <a:endParaRPr lang="en-GB" dirty="0"/>
          </a:p>
        </p:txBody>
      </p:sp>
      <p:pic>
        <p:nvPicPr>
          <p:cNvPr id="6" name="Picture 2" descr="https://upload.wikimedia.org/wikipedia/commons/thumb/a/a5/Biological_classification_L_Pengo_vflip.svg/150px-Biological_classification_L_Pengo_vfli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41941"/>
            <a:ext cx="1629006" cy="41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1005910" y="5393840"/>
            <a:ext cx="417053" cy="30146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" y="5753100"/>
            <a:ext cx="97975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2000" b="1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Strain!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3226" y="1174820"/>
            <a:ext cx="520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Commonly used public databases with taxonomic information</a:t>
            </a: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38437" y="2000077"/>
            <a:ext cx="1795463" cy="1043274"/>
            <a:chOff x="2795587" y="2098150"/>
            <a:chExt cx="2219325" cy="13597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5587" y="2098150"/>
              <a:ext cx="2219325" cy="6762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5137" y="2819723"/>
              <a:ext cx="2009775" cy="63817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362438" y="5628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https://bmcgenomics.biomedcentral.com/articles/10.1186/s12864-017-3501-4</a:t>
            </a:r>
          </a:p>
        </p:txBody>
      </p:sp>
      <p:pic>
        <p:nvPicPr>
          <p:cNvPr id="2050" name="Picture 2" descr="Image result for Greengenes 16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996233"/>
            <a:ext cx="1555048" cy="104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349" y="1933165"/>
            <a:ext cx="1416752" cy="11540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43226" y="36584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Ecosystem specific curated databases</a:t>
            </a:r>
          </a:p>
          <a:p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HITdb</a:t>
            </a:r>
            <a:r>
              <a:rPr lang="en-US" dirty="0">
                <a:solidFill>
                  <a:srgbClr val="24292E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- Human Intestinal 16S rRNA gene reference taxonomy</a:t>
            </a:r>
          </a:p>
          <a:p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MiDAS</a:t>
            </a: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2.0 </a:t>
            </a:r>
            <a:r>
              <a:rPr lang="en-US" dirty="0">
                <a:solidFill>
                  <a:srgbClr val="24292E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- wastewater treatment systems and Anaerobic digestors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B640B-A905-47F8-B258-AD4B3F701E49}"/>
              </a:ext>
            </a:extLst>
          </p:cNvPr>
          <p:cNvSpPr/>
          <p:nvPr/>
        </p:nvSpPr>
        <p:spPr>
          <a:xfrm>
            <a:off x="611460" y="5678907"/>
            <a:ext cx="1300146" cy="425490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CF03-F195-4A08-AD5A-C3589503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19" y="230188"/>
            <a:ext cx="3560594" cy="1853223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Case of </a:t>
            </a:r>
            <a:r>
              <a:rPr lang="en-US" i="1" dirty="0">
                <a:solidFill>
                  <a:schemeClr val="accent6"/>
                </a:solidFill>
              </a:rPr>
              <a:t>Eubacterium</a:t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endParaRPr lang="en-GB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FA2F-8142-454A-93D8-56ABD92B8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F5CF2-9278-4C3E-9CFD-A3034D69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13" y="725222"/>
            <a:ext cx="5087425" cy="5038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B3BCE2-4F07-4920-81AF-E6A4BBD861E6}"/>
              </a:ext>
            </a:extLst>
          </p:cNvPr>
          <p:cNvSpPr/>
          <p:nvPr/>
        </p:nvSpPr>
        <p:spPr>
          <a:xfrm>
            <a:off x="3847013" y="607381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Wade W.G. (2006) The Genus </a:t>
            </a:r>
            <a:r>
              <a:rPr lang="en-GB" sz="1000" i="1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Eubacterium</a:t>
            </a:r>
            <a:r>
              <a:rPr lang="en-GB" sz="1000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 and Related Genera. In: Dworkin M., </a:t>
            </a:r>
            <a:r>
              <a:rPr lang="en-GB" sz="1000" dirty="0" err="1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Falkow</a:t>
            </a:r>
            <a:r>
              <a:rPr lang="en-GB" sz="1000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S., Rosenberg E., </a:t>
            </a:r>
            <a:r>
              <a:rPr lang="en-GB" sz="1000" dirty="0" err="1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Schleifer</a:t>
            </a:r>
            <a:r>
              <a:rPr lang="en-GB" sz="1000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KH., </a:t>
            </a:r>
            <a:r>
              <a:rPr lang="en-GB" sz="1000" dirty="0" err="1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Stackebrandt</a:t>
            </a:r>
            <a:r>
              <a:rPr lang="en-GB" sz="1000" dirty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E. (eds) The Prokaryotes. Springer, New York, NY</a:t>
            </a:r>
            <a:endParaRPr lang="en-GB" sz="10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E48EF-2554-467F-9702-D02F3EAD3D93}"/>
              </a:ext>
            </a:extLst>
          </p:cNvPr>
          <p:cNvSpPr/>
          <p:nvPr/>
        </p:nvSpPr>
        <p:spPr>
          <a:xfrm>
            <a:off x="389823" y="21034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Can be found in three families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 err="1">
                <a:solidFill>
                  <a:schemeClr val="accent6"/>
                </a:solidFill>
              </a:rPr>
              <a:t>Eubacteriaceae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 err="1">
                <a:solidFill>
                  <a:schemeClr val="accent6"/>
                </a:solidFill>
              </a:rPr>
              <a:t>Erysipelotrichaceae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 err="1">
                <a:solidFill>
                  <a:schemeClr val="accent6"/>
                </a:solidFill>
              </a:rPr>
              <a:t>Lachnospiraceae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BCEF9-F3A9-4A6C-954A-BC2F2A7A2D82}"/>
              </a:ext>
            </a:extLst>
          </p:cNvPr>
          <p:cNvSpPr/>
          <p:nvPr/>
        </p:nvSpPr>
        <p:spPr>
          <a:xfrm>
            <a:off x="389823" y="4554145"/>
            <a:ext cx="4572000" cy="101566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Careful in interpreting function from 16S rRNA gene based classification at Genus level!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16B8A-0F64-473A-8E44-4B919CB1E04C}"/>
              </a:ext>
            </a:extLst>
          </p:cNvPr>
          <p:cNvSpPr/>
          <p:nvPr/>
        </p:nvSpPr>
        <p:spPr>
          <a:xfrm>
            <a:off x="286419" y="4384394"/>
            <a:ext cx="4777194" cy="1200329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5" t="40949" r="1"/>
          <a:stretch/>
        </p:blipFill>
        <p:spPr bwMode="auto">
          <a:xfrm>
            <a:off x="4200523" y="1019347"/>
            <a:ext cx="4448175" cy="49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24E07-E273-47CF-B99C-DC343B2372A2}"/>
              </a:ext>
            </a:extLst>
          </p:cNvPr>
          <p:cNvSpPr txBox="1"/>
          <p:nvPr/>
        </p:nvSpPr>
        <p:spPr>
          <a:xfrm>
            <a:off x="761692" y="4174082"/>
            <a:ext cx="2724457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Important to choose the right database!!</a:t>
            </a:r>
            <a:endParaRPr lang="en-GB" sz="2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9D5AE-291C-4B51-9B20-0E3DC1A0ABC0}"/>
              </a:ext>
            </a:extLst>
          </p:cNvPr>
          <p:cNvSpPr/>
          <p:nvPr/>
        </p:nvSpPr>
        <p:spPr>
          <a:xfrm>
            <a:off x="661832" y="3934770"/>
            <a:ext cx="2924176" cy="1064668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0524" y="6119336"/>
            <a:ext cx="48101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Balvočiūtė, Monika, and Daniel H. Huson. "SILVA, RDP, Greengenes, NCBI and OTT—how do these taxonomies compare?." </a:t>
            </a:r>
            <a:r>
              <a:rPr lang="lt-LT" sz="1100" i="1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BMC genomics</a:t>
            </a:r>
            <a:r>
              <a:rPr lang="lt-LT" sz="11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 18.2 (2017): 114.</a:t>
            </a:r>
            <a:endParaRPr lang="en-GB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Different databases, different potential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692" y="2151181"/>
            <a:ext cx="3267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Shared and non-shared taxonomic identities</a:t>
            </a:r>
            <a:endParaRPr lang="en-GB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00524" y="6119336"/>
            <a:ext cx="48101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Balvočiūtė, Monika, and Daniel H. Huson. "SILVA, RDP, Greengenes, NCBI and OTT—how do these taxonomies compare?." </a:t>
            </a:r>
            <a:r>
              <a:rPr lang="lt-LT" sz="1100" i="1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BMC genomics</a:t>
            </a:r>
            <a:r>
              <a:rPr lang="lt-LT" sz="11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 18.2 (2017): 114.</a:t>
            </a:r>
            <a:endParaRPr lang="en-GB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7" name="Picture 2" descr="Fig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3" b="33033"/>
          <a:stretch/>
        </p:blipFill>
        <p:spPr bwMode="auto">
          <a:xfrm>
            <a:off x="4596917" y="1540668"/>
            <a:ext cx="4015884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g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3" b="67184"/>
          <a:stretch/>
        </p:blipFill>
        <p:spPr bwMode="auto">
          <a:xfrm>
            <a:off x="327871" y="1540669"/>
            <a:ext cx="4092809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6880" y="4129385"/>
            <a:ext cx="783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There are some cases where taxonomic classifications at the finest level are different between each of these databases.</a:t>
            </a:r>
            <a:endParaRPr lang="en-GB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2258" y="277813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Microsoft Tai Le" panose="020B0502040204020203" pitchFamily="34" charset="0"/>
                <a:ea typeface="+mj-ea"/>
                <a:cs typeface="Microsoft Tai Le" panose="020B0502040204020203" pitchFamily="34" charset="0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mtClean="0">
                <a:solidFill>
                  <a:schemeClr val="accent6"/>
                </a:solidFill>
              </a:rPr>
              <a:t>Different databases, different potential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24E07-E273-47CF-B99C-DC343B2372A2}"/>
              </a:ext>
            </a:extLst>
          </p:cNvPr>
          <p:cNvSpPr txBox="1"/>
          <p:nvPr/>
        </p:nvSpPr>
        <p:spPr>
          <a:xfrm>
            <a:off x="2495550" y="5199284"/>
            <a:ext cx="4257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Important to choose the right database!!</a:t>
            </a:r>
            <a:endParaRPr lang="en-GB" sz="2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9D5AE-291C-4B51-9B20-0E3DC1A0ABC0}"/>
              </a:ext>
            </a:extLst>
          </p:cNvPr>
          <p:cNvSpPr/>
          <p:nvPr/>
        </p:nvSpPr>
        <p:spPr>
          <a:xfrm>
            <a:off x="2295525" y="4938657"/>
            <a:ext cx="4743450" cy="967859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3E76EE-B4E2-4759-BB91-96E3E393EB52}"/>
              </a:ext>
            </a:extLst>
          </p:cNvPr>
          <p:cNvSpPr txBox="1"/>
          <p:nvPr/>
        </p:nvSpPr>
        <p:spPr>
          <a:xfrm>
            <a:off x="3220816" y="2763562"/>
            <a:ext cx="2930610" cy="43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4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Questions?</a:t>
            </a:r>
            <a:endParaRPr lang="en-GB" sz="4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92DB5-1C79-447E-9EBE-62049A2F056C}"/>
              </a:ext>
            </a:extLst>
          </p:cNvPr>
          <p:cNvSpPr/>
          <p:nvPr/>
        </p:nvSpPr>
        <p:spPr>
          <a:xfrm>
            <a:off x="2037379" y="1769807"/>
            <a:ext cx="5297485" cy="2125162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4561621" cy="83978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Reproducibility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18</a:t>
            </a:fld>
            <a:endParaRPr lang="en-GB" dirty="0"/>
          </a:p>
        </p:txBody>
      </p:sp>
      <p:pic>
        <p:nvPicPr>
          <p:cNvPr id="1026" name="Picture 2" descr="https://www.nature.com/polopoly_fs/7.36718.1464174471!/image/reproducibility-graphic-online3.jpg_gen/derivatives/landscape_630/reproducibility-graphic-online3.jpg">
            <a:extLst>
              <a:ext uri="{FF2B5EF4-FFF2-40B4-BE49-F238E27FC236}">
                <a16:creationId xmlns:a16="http://schemas.microsoft.com/office/drawing/2014/main" id="{DCC1E877-1885-4477-9DB1-E82825FD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71" y="230188"/>
            <a:ext cx="3332087" cy="62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94B51-A5A9-4A43-B8DC-77957B612995}"/>
              </a:ext>
            </a:extLst>
          </p:cNvPr>
          <p:cNvSpPr txBox="1"/>
          <p:nvPr/>
        </p:nvSpPr>
        <p:spPr>
          <a:xfrm>
            <a:off x="491641" y="1289920"/>
            <a:ext cx="351991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Even reproducing self experiments is a concern!</a:t>
            </a:r>
            <a:endParaRPr lang="en-GB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35482-7BA6-4BCC-8627-1B0849619A9E}"/>
              </a:ext>
            </a:extLst>
          </p:cNvPr>
          <p:cNvSpPr txBox="1"/>
          <p:nvPr/>
        </p:nvSpPr>
        <p:spPr>
          <a:xfrm>
            <a:off x="303811" y="2520349"/>
            <a:ext cx="4749452" cy="26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Organization of data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Documentation of codes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Guide to analysis for others to reproduce the results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We will cover this in detail during hands-on training.</a:t>
            </a:r>
          </a:p>
          <a:p>
            <a:pPr>
              <a:lnSpc>
                <a:spcPts val="1800"/>
              </a:lnSpc>
            </a:pPr>
            <a:endParaRPr lang="en-GB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5CCB5-0E6C-4943-A473-245F286F13E5}"/>
              </a:ext>
            </a:extLst>
          </p:cNvPr>
          <p:cNvSpPr/>
          <p:nvPr/>
        </p:nvSpPr>
        <p:spPr>
          <a:xfrm>
            <a:off x="3775604" y="5950000"/>
            <a:ext cx="1544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https://www.nature.com/news/1-500-scientists-lift-the-lid-on-reproducibility-1.19970</a:t>
            </a:r>
          </a:p>
        </p:txBody>
      </p:sp>
    </p:spTree>
    <p:extLst>
      <p:ext uri="{BB962C8B-B14F-4D97-AF65-F5344CB8AC3E}">
        <p14:creationId xmlns:p14="http://schemas.microsoft.com/office/powerpoint/2010/main" val="38466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9D73-00FF-48C5-B3BB-25B69430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Why reproducibility is important?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A758-0671-4794-BB62-7526A6179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384200"/>
            <a:ext cx="8521188" cy="408960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Society needs good scientists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Because reproducibility is the right thing to do!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Because it is the foundation of science!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Because the world would be a better place if everyone worked transparently and reproducibly! 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23ACE-8559-4270-A17F-A2D2D8EE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19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D663-BE4A-4C9A-9AEF-CA0858D19E04}"/>
              </a:ext>
            </a:extLst>
          </p:cNvPr>
          <p:cNvSpPr/>
          <p:nvPr/>
        </p:nvSpPr>
        <p:spPr>
          <a:xfrm>
            <a:off x="1013391" y="4709832"/>
            <a:ext cx="8130609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 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 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 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</a:t>
            </a:r>
            <a:r>
              <a:rPr lang="en-GB" sz="2000" dirty="0" err="1">
                <a:solidFill>
                  <a:schemeClr val="accent5"/>
                </a:solidFill>
              </a:rPr>
              <a:t>Bla</a:t>
            </a:r>
            <a:r>
              <a:rPr lang="en-GB" sz="2000" dirty="0">
                <a:solidFill>
                  <a:schemeClr val="accent5"/>
                </a:solidFill>
              </a:rPr>
              <a:t>.. The world in not an ideal place!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0B9EB-5177-4A17-98F4-6B0C7A5E9D77}"/>
              </a:ext>
            </a:extLst>
          </p:cNvPr>
          <p:cNvSpPr/>
          <p:nvPr/>
        </p:nvSpPr>
        <p:spPr>
          <a:xfrm>
            <a:off x="1013391" y="4597291"/>
            <a:ext cx="7250076" cy="707886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0718E-D805-486E-A47B-78A1D49F8B5F}"/>
              </a:ext>
            </a:extLst>
          </p:cNvPr>
          <p:cNvSpPr/>
          <p:nvPr/>
        </p:nvSpPr>
        <p:spPr>
          <a:xfrm>
            <a:off x="3948431" y="60634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err="1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Markowetz</a:t>
            </a:r>
            <a:r>
              <a:rPr lang="en-IN" sz="12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Florian. "Five selfish reasons to work reproducibly." </a:t>
            </a:r>
            <a:r>
              <a:rPr lang="en-IN" sz="1200" i="1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Genome biology</a:t>
            </a:r>
            <a:r>
              <a:rPr lang="en-IN" sz="12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 16.1 (2015): 274.</a:t>
            </a:r>
            <a:endParaRPr lang="en-GB" sz="12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2050" name="Picture 2" descr="Florian Markowetz">
            <a:extLst>
              <a:ext uri="{FF2B5EF4-FFF2-40B4-BE49-F238E27FC236}">
                <a16:creationId xmlns:a16="http://schemas.microsoft.com/office/drawing/2014/main" id="{7AAAE518-738A-4CFB-916F-BB7943D7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3" y="5524835"/>
            <a:ext cx="1219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DA96A-8994-456A-A4BB-C3D6807A6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sp>
        <p:nvSpPr>
          <p:cNvPr id="6" name="AutoShape 4" descr="Forms response chart. Question title: Name of your Institute/University. Number of responses: 34 responses.">
            <a:extLst>
              <a:ext uri="{FF2B5EF4-FFF2-40B4-BE49-F238E27FC236}">
                <a16:creationId xmlns:a16="http://schemas.microsoft.com/office/drawing/2014/main" id="{6EFF1699-69EE-4E45-9583-0FE0B6E31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23300-6190-4724-A101-A8AAFB2C585E}"/>
              </a:ext>
            </a:extLst>
          </p:cNvPr>
          <p:cNvSpPr/>
          <p:nvPr/>
        </p:nvSpPr>
        <p:spPr>
          <a:xfrm>
            <a:off x="1376516" y="1443841"/>
            <a:ext cx="68137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CEAB (Centre </a:t>
            </a:r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d'Estudis</a:t>
            </a:r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Avançats</a:t>
            </a:r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de Blanes)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University of Helsinki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Wageningen University &amp; Research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University of Bonn, Institute of Animal Science</a:t>
            </a:r>
          </a:p>
          <a:p>
            <a:pPr algn="ctr"/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Vrije</a:t>
            </a:r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Universiteit</a:t>
            </a:r>
            <a:endParaRPr lang="en-GB" dirty="0">
              <a:solidFill>
                <a:schemeClr val="accent5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INRA</a:t>
            </a:r>
          </a:p>
          <a:p>
            <a:pPr algn="ctr"/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Radboud</a:t>
            </a:r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University Medical </a:t>
            </a:r>
            <a:r>
              <a:rPr lang="en-GB" dirty="0" err="1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Center</a:t>
            </a:r>
            <a:endParaRPr lang="en-GB" dirty="0">
              <a:solidFill>
                <a:schemeClr val="accent5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NIOZ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University of Milan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Maastricht University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Leiden University Medical Centre (LUMC)</a:t>
            </a: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RIVM (</a:t>
            </a:r>
            <a:r>
              <a:rPr lang="en-IN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National Institute for Public Health and Environment</a:t>
            </a:r>
            <a:r>
              <a:rPr lang="en-IN" dirty="0"/>
              <a:t>)</a:t>
            </a:r>
            <a:endParaRPr lang="en-GB" dirty="0">
              <a:solidFill>
                <a:schemeClr val="accent5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accent5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Amsterdam Medical Centrum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16A25-70D1-4C07-B0FF-8D16F029192C}"/>
              </a:ext>
            </a:extLst>
          </p:cNvPr>
          <p:cNvSpPr txBox="1"/>
          <p:nvPr/>
        </p:nvSpPr>
        <p:spPr>
          <a:xfrm>
            <a:off x="2041545" y="628085"/>
            <a:ext cx="5483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lnSpc>
                <a:spcPts val="1800"/>
              </a:lnSpc>
              <a:defRPr sz="4400">
                <a:solidFill>
                  <a:schemeClr val="accent5"/>
                </a:solidFill>
                <a:latin typeface="Tw Cen MT Condensed Extra Bold" panose="020B0803020202020204" pitchFamily="34" charset="0"/>
              </a:defRPr>
            </a:lvl1pPr>
          </a:lstStyle>
          <a:p>
            <a:r>
              <a:rPr lang="en-US" dirty="0"/>
              <a:t>Opportunity to Connect!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9406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301C-A73E-440B-9412-0C364F92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Help yourself by ensuring reproducibility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26AB-5C89-47AF-ACB0-6D8D34133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2004288"/>
            <a:ext cx="8521188" cy="3231857"/>
          </a:xfrm>
        </p:spPr>
        <p:txBody>
          <a:bodyPr/>
          <a:lstStyle/>
          <a:p>
            <a:pPr marL="0" indent="-33337">
              <a:buNone/>
            </a:pPr>
            <a:r>
              <a:rPr lang="en-US" b="1" dirty="0">
                <a:solidFill>
                  <a:schemeClr val="accent6"/>
                </a:solidFill>
              </a:rPr>
              <a:t>Five Selfish Reasons:</a:t>
            </a:r>
          </a:p>
          <a:p>
            <a:pPr marL="423863" indent="-457200">
              <a:buFont typeface="+mj-lt"/>
              <a:buAutoNum type="arabicPeriod"/>
            </a:pPr>
            <a:r>
              <a:rPr lang="en-IN" dirty="0">
                <a:solidFill>
                  <a:schemeClr val="accent5"/>
                </a:solidFill>
              </a:rPr>
              <a:t>Reproducibility</a:t>
            </a:r>
            <a:r>
              <a:rPr lang="en-IN" dirty="0">
                <a:solidFill>
                  <a:schemeClr val="accent6"/>
                </a:solidFill>
              </a:rPr>
              <a:t> helps to avoid disaster</a:t>
            </a:r>
          </a:p>
          <a:p>
            <a:pPr marL="423863" indent="-457200">
              <a:buFont typeface="+mj-lt"/>
              <a:buAutoNum type="arabicPeriod"/>
            </a:pPr>
            <a:r>
              <a:rPr lang="en-IN" dirty="0">
                <a:solidFill>
                  <a:schemeClr val="accent5"/>
                </a:solidFill>
              </a:rPr>
              <a:t>Reproducibility</a:t>
            </a:r>
            <a:r>
              <a:rPr lang="en-IN" dirty="0">
                <a:solidFill>
                  <a:schemeClr val="accent6"/>
                </a:solidFill>
              </a:rPr>
              <a:t> makes it easier to write papers</a:t>
            </a:r>
          </a:p>
          <a:p>
            <a:pPr marL="423863" indent="-457200">
              <a:buFont typeface="+mj-lt"/>
              <a:buAutoNum type="arabicPeriod"/>
            </a:pPr>
            <a:r>
              <a:rPr lang="en-IN" dirty="0">
                <a:solidFill>
                  <a:schemeClr val="accent5"/>
                </a:solidFill>
              </a:rPr>
              <a:t>Reproducibility</a:t>
            </a:r>
            <a:r>
              <a:rPr lang="en-IN" dirty="0">
                <a:solidFill>
                  <a:schemeClr val="accent6"/>
                </a:solidFill>
              </a:rPr>
              <a:t> helps reviewers see it your way</a:t>
            </a:r>
          </a:p>
          <a:p>
            <a:pPr marL="423863" indent="-457200">
              <a:buFont typeface="+mj-lt"/>
              <a:buAutoNum type="arabicPeriod"/>
            </a:pPr>
            <a:r>
              <a:rPr lang="en-IN" dirty="0">
                <a:solidFill>
                  <a:schemeClr val="accent5"/>
                </a:solidFill>
              </a:rPr>
              <a:t>Reproducibility</a:t>
            </a:r>
            <a:r>
              <a:rPr lang="en-IN" dirty="0">
                <a:solidFill>
                  <a:schemeClr val="accent6"/>
                </a:solidFill>
              </a:rPr>
              <a:t> enables continuity of your work</a:t>
            </a:r>
          </a:p>
          <a:p>
            <a:pPr marL="423863" indent="-457200">
              <a:buClrTx/>
              <a:buFont typeface="+mj-lt"/>
              <a:buAutoNum type="arabicPeriod"/>
            </a:pPr>
            <a:r>
              <a:rPr lang="en-IN" dirty="0">
                <a:solidFill>
                  <a:schemeClr val="accent5"/>
                </a:solidFill>
              </a:rPr>
              <a:t>Reproducibility</a:t>
            </a:r>
            <a:r>
              <a:rPr lang="en-IN" dirty="0">
                <a:solidFill>
                  <a:schemeClr val="accent6"/>
                </a:solidFill>
              </a:rPr>
              <a:t> helps to build your reputation</a:t>
            </a:r>
            <a:endParaRPr lang="en-US" dirty="0">
              <a:solidFill>
                <a:schemeClr val="accent6"/>
              </a:solidFill>
            </a:endParaRPr>
          </a:p>
          <a:p>
            <a:pPr marL="0" indent="-33337">
              <a:buNone/>
            </a:pP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438E6-EA9B-431C-9094-F66963ACC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20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94AF7-D466-4258-A548-6FC79F1A8A8E}"/>
              </a:ext>
            </a:extLst>
          </p:cNvPr>
          <p:cNvSpPr/>
          <p:nvPr/>
        </p:nvSpPr>
        <p:spPr>
          <a:xfrm>
            <a:off x="3948431" y="60634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err="1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Markowetz</a:t>
            </a:r>
            <a:r>
              <a:rPr lang="en-IN" sz="12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Florian. "Five selfish reasons to work reproducibly." </a:t>
            </a:r>
            <a:r>
              <a:rPr lang="en-IN" sz="1200" i="1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Genome biology</a:t>
            </a:r>
            <a:r>
              <a:rPr lang="en-IN" sz="1200" dirty="0">
                <a:solidFill>
                  <a:srgbClr val="222222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 16.1 (2015): 274.</a:t>
            </a:r>
            <a:endParaRPr lang="en-GB" sz="12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6" name="Picture 2" descr="Florian Markowetz">
            <a:extLst>
              <a:ext uri="{FF2B5EF4-FFF2-40B4-BE49-F238E27FC236}">
                <a16:creationId xmlns:a16="http://schemas.microsoft.com/office/drawing/2014/main" id="{AAE2EEF4-1466-457E-BEF5-3E23FA69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3" y="5524835"/>
            <a:ext cx="1219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D4AD-8597-4EAA-BE74-A880EECE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Why use R?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26A1-A5FF-48C9-A3FB-DCFACB2DA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4" y="1675420"/>
            <a:ext cx="8521188" cy="40896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Variety of statistical tools available.</a:t>
            </a:r>
          </a:p>
          <a:p>
            <a:r>
              <a:rPr lang="en-US" dirty="0">
                <a:solidFill>
                  <a:schemeClr val="accent6"/>
                </a:solidFill>
              </a:rPr>
              <a:t>High flexibility and modularity.</a:t>
            </a:r>
          </a:p>
          <a:p>
            <a:r>
              <a:rPr lang="en-US" dirty="0">
                <a:solidFill>
                  <a:schemeClr val="accent6"/>
                </a:solidFill>
              </a:rPr>
              <a:t>Helps adhere to current best practices (markdown, etc.)</a:t>
            </a:r>
          </a:p>
          <a:p>
            <a:r>
              <a:rPr lang="en-US" dirty="0">
                <a:solidFill>
                  <a:schemeClr val="accent6"/>
                </a:solidFill>
              </a:rPr>
              <a:t>Makes sharing easy.</a:t>
            </a:r>
          </a:p>
          <a:p>
            <a:r>
              <a:rPr lang="en-US" dirty="0">
                <a:solidFill>
                  <a:schemeClr val="accent6"/>
                </a:solidFill>
              </a:rPr>
              <a:t>If you check the functions, you know what you are doing.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54A1-6DF0-4FCC-845F-9025B278E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21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7F2A4-8644-467A-9587-55158F8E30E7}"/>
              </a:ext>
            </a:extLst>
          </p:cNvPr>
          <p:cNvSpPr txBox="1"/>
          <p:nvPr/>
        </p:nvSpPr>
        <p:spPr>
          <a:xfrm>
            <a:off x="2958770" y="4751179"/>
            <a:ext cx="305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Its not a magical tool!!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172C1-5DF9-4939-8189-A633578566E5}"/>
              </a:ext>
            </a:extLst>
          </p:cNvPr>
          <p:cNvSpPr/>
          <p:nvPr/>
        </p:nvSpPr>
        <p:spPr>
          <a:xfrm>
            <a:off x="2241755" y="4597291"/>
            <a:ext cx="4306530" cy="707886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092C-A60D-4F44-B021-E241556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27301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Reproducibility tools in R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1121-E131-42C0-8A35-72C1049DD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386038"/>
            <a:ext cx="8521188" cy="2656573"/>
          </a:xfrm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Rmarkdown</a:t>
            </a:r>
            <a:r>
              <a:rPr lang="en-US" dirty="0">
                <a:solidFill>
                  <a:schemeClr val="accent6"/>
                </a:solidFill>
              </a:rPr>
              <a:t>: Literate programing (combining codes with text)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Knitr</a:t>
            </a:r>
            <a:r>
              <a:rPr lang="en-US" dirty="0">
                <a:solidFill>
                  <a:schemeClr val="accent6"/>
                </a:solidFill>
              </a:rPr>
              <a:t>: Generating reports from codes and text (</a:t>
            </a:r>
            <a:r>
              <a:rPr lang="en-US" dirty="0" err="1">
                <a:solidFill>
                  <a:schemeClr val="accent6"/>
                </a:solidFill>
              </a:rPr>
              <a:t>Rmarkdown</a:t>
            </a:r>
            <a:r>
              <a:rPr lang="en-US" dirty="0">
                <a:solidFill>
                  <a:schemeClr val="accent6"/>
                </a:solidFill>
              </a:rPr>
              <a:t> files).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Packrat: Make projects resilient to software/package updates.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02271-8D40-45C1-9222-B94AB1CEC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3BF5C-766A-457D-8F13-3F1D5C4C7987}"/>
              </a:ext>
            </a:extLst>
          </p:cNvPr>
          <p:cNvSpPr txBox="1"/>
          <p:nvPr/>
        </p:nvSpPr>
        <p:spPr>
          <a:xfrm>
            <a:off x="885525" y="4371160"/>
            <a:ext cx="7615657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nl-NL"/>
            </a:defPPr>
            <a:lvl1pPr>
              <a:defRPr sz="20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dirty="0"/>
              <a:t>R community is awesome, several tutorials, resources available online freely. Every problem encountered, search it online and you will find solution(s)!</a:t>
            </a:r>
            <a:endParaRPr lang="en-GB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B0CB3-8B3A-413A-B073-192C6DA40DFD}"/>
              </a:ext>
            </a:extLst>
          </p:cNvPr>
          <p:cNvSpPr/>
          <p:nvPr/>
        </p:nvSpPr>
        <p:spPr>
          <a:xfrm>
            <a:off x="808522" y="4332660"/>
            <a:ext cx="7738712" cy="1100802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3C5FDB-F75F-4318-80A2-B190EE784A6E}"/>
              </a:ext>
            </a:extLst>
          </p:cNvPr>
          <p:cNvSpPr txBox="1"/>
          <p:nvPr/>
        </p:nvSpPr>
        <p:spPr>
          <a:xfrm>
            <a:off x="3220816" y="2763562"/>
            <a:ext cx="2930610" cy="43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4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Questions?</a:t>
            </a:r>
            <a:endParaRPr lang="en-GB" sz="4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F8E2C-4243-4A3A-A8F4-CD3284970D06}"/>
              </a:ext>
            </a:extLst>
          </p:cNvPr>
          <p:cNvSpPr/>
          <p:nvPr/>
        </p:nvSpPr>
        <p:spPr>
          <a:xfrm>
            <a:off x="2037379" y="1769807"/>
            <a:ext cx="5297485" cy="2125162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67B8F-B82A-4BC7-8196-A9FA726BB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24</a:t>
            </a:fld>
            <a:endParaRPr lang="en-GB" dirty="0"/>
          </a:p>
        </p:txBody>
      </p:sp>
      <p:pic>
        <p:nvPicPr>
          <p:cNvPr id="5" name="Picture 4" descr="Image result for Phyloseq data structure">
            <a:extLst>
              <a:ext uri="{FF2B5EF4-FFF2-40B4-BE49-F238E27FC236}">
                <a16:creationId xmlns:a16="http://schemas.microsoft.com/office/drawing/2014/main" id="{B49C266D-5C00-48CD-978A-3AAAE117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8524"/>
            <a:ext cx="7128792" cy="42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7A608F-318B-4604-BBCC-CF0F020B0177}"/>
              </a:ext>
            </a:extLst>
          </p:cNvPr>
          <p:cNvSpPr/>
          <p:nvPr/>
        </p:nvSpPr>
        <p:spPr>
          <a:xfrm>
            <a:off x="793676" y="2183004"/>
            <a:ext cx="1800200" cy="26642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FED9477-4EE3-48B3-A181-7CAE6B875746}"/>
              </a:ext>
            </a:extLst>
          </p:cNvPr>
          <p:cNvSpPr/>
          <p:nvPr/>
        </p:nvSpPr>
        <p:spPr>
          <a:xfrm>
            <a:off x="2654102" y="2183029"/>
            <a:ext cx="1665870" cy="26642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48CD99-7547-44EF-98E6-3F7A0B3E2F00}"/>
              </a:ext>
            </a:extLst>
          </p:cNvPr>
          <p:cNvSpPr/>
          <p:nvPr/>
        </p:nvSpPr>
        <p:spPr>
          <a:xfrm>
            <a:off x="4379218" y="2173529"/>
            <a:ext cx="1704950" cy="26642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BA9EA1-1F1B-496E-BF3E-731BCA44C443}"/>
              </a:ext>
            </a:extLst>
          </p:cNvPr>
          <p:cNvSpPr/>
          <p:nvPr/>
        </p:nvSpPr>
        <p:spPr>
          <a:xfrm>
            <a:off x="6153100" y="3407139"/>
            <a:ext cx="1723231" cy="144018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rved Right Arrow 9">
            <a:extLst>
              <a:ext uri="{FF2B5EF4-FFF2-40B4-BE49-F238E27FC236}">
                <a16:creationId xmlns:a16="http://schemas.microsoft.com/office/drawing/2014/main" id="{38C6E444-B0AA-4E7B-9CCE-B8BBC3EB5FEA}"/>
              </a:ext>
            </a:extLst>
          </p:cNvPr>
          <p:cNvSpPr/>
          <p:nvPr/>
        </p:nvSpPr>
        <p:spPr>
          <a:xfrm rot="5400000" flipV="1">
            <a:off x="2807804" y="-107956"/>
            <a:ext cx="792088" cy="3600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8059C-E94C-4A6A-B5DE-7D2D1CFC7714}"/>
              </a:ext>
            </a:extLst>
          </p:cNvPr>
          <p:cNvSpPr/>
          <p:nvPr/>
        </p:nvSpPr>
        <p:spPr>
          <a:xfrm>
            <a:off x="4814053" y="1435816"/>
            <a:ext cx="434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.</a:t>
            </a:r>
            <a:r>
              <a:rPr lang="en-GB" i="1" dirty="0" err="1">
                <a:solidFill>
                  <a:srgbClr val="FF0000"/>
                </a:solidFill>
              </a:rPr>
              <a:t>biom</a:t>
            </a:r>
            <a:r>
              <a:rPr lang="en-GB" i="1" dirty="0">
                <a:solidFill>
                  <a:srgbClr val="FF0000"/>
                </a:solidFill>
              </a:rPr>
              <a:t> file has both OTU and taxonomy </a:t>
            </a:r>
            <a:r>
              <a:rPr lang="en-GB" i="1" dirty="0" err="1">
                <a:solidFill>
                  <a:srgbClr val="FF0000"/>
                </a:solidFill>
              </a:rPr>
              <a:t>infor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35AD3AF-3C79-432C-A9EC-D87ED450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97" y="261893"/>
            <a:ext cx="6842441" cy="924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7D020-F127-4CC9-A2D5-554C35C2E63E}"/>
              </a:ext>
            </a:extLst>
          </p:cNvPr>
          <p:cNvSpPr txBox="1"/>
          <p:nvPr/>
        </p:nvSpPr>
        <p:spPr>
          <a:xfrm>
            <a:off x="5129324" y="58327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B05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Phyloseq</a:t>
            </a:r>
            <a:r>
              <a:rPr lang="en-GB" sz="2000" dirty="0">
                <a:solidFill>
                  <a:srgbClr val="00B05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object</a:t>
            </a:r>
          </a:p>
        </p:txBody>
      </p:sp>
      <p:pic>
        <p:nvPicPr>
          <p:cNvPr id="14" name="Picture 2" descr="Image result for swissknife">
            <a:extLst>
              <a:ext uri="{FF2B5EF4-FFF2-40B4-BE49-F238E27FC236}">
                <a16:creationId xmlns:a16="http://schemas.microsoft.com/office/drawing/2014/main" id="{B10DE822-DAD2-4683-91D2-60427ADA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19" y="5163633"/>
            <a:ext cx="1547681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4280-5AEC-4B9A-953B-7EA74B85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45E-C94B-4282-8708-1A44C904A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527-B0E0-4F91-8599-32016C81B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25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C8D9BB-ABA8-49FB-AB15-DDFBBD17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1" y="1602380"/>
            <a:ext cx="8592637" cy="275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7F6B23F-8BE5-4BBE-9D4A-5EC3D87D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1" y="5029382"/>
            <a:ext cx="8654587" cy="11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54AF8-6D47-4E71-AF9F-527812E2B5FB}"/>
              </a:ext>
            </a:extLst>
          </p:cNvPr>
          <p:cNvSpPr txBox="1"/>
          <p:nvPr/>
        </p:nvSpPr>
        <p:spPr>
          <a:xfrm>
            <a:off x="309232" y="1245752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00B050"/>
                </a:solidFill>
              </a:rPr>
              <a:t>OTU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FF7FC-3E0B-45BF-A4D1-04953238D899}"/>
              </a:ext>
            </a:extLst>
          </p:cNvPr>
          <p:cNvSpPr txBox="1"/>
          <p:nvPr/>
        </p:nvSpPr>
        <p:spPr>
          <a:xfrm>
            <a:off x="201612" y="4512839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00B050"/>
                </a:solidFill>
              </a:rPr>
              <a:t>Taxonomy table</a:t>
            </a:r>
          </a:p>
        </p:txBody>
      </p:sp>
    </p:spTree>
    <p:extLst>
      <p:ext uri="{BB962C8B-B14F-4D97-AF65-F5344CB8AC3E}">
        <p14:creationId xmlns:p14="http://schemas.microsoft.com/office/powerpoint/2010/main" val="174431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1782-A4F3-4400-805E-09B529DCC9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26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198F81-4903-4D74-9566-6B1FBB26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" y="2431893"/>
            <a:ext cx="8204222" cy="1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A911D-2F64-4162-A849-4B93EF8B0103}"/>
              </a:ext>
            </a:extLst>
          </p:cNvPr>
          <p:cNvSpPr txBox="1"/>
          <p:nvPr/>
        </p:nvSpPr>
        <p:spPr>
          <a:xfrm>
            <a:off x="688258" y="1844824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00B050"/>
                </a:solidFill>
              </a:rPr>
              <a:t>Metadata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DF9B21-4C39-425C-97B3-A6A949D0353C}"/>
              </a:ext>
            </a:extLst>
          </p:cNvPr>
          <p:cNvSpPr txBox="1">
            <a:spLocks/>
          </p:cNvSpPr>
          <p:nvPr/>
        </p:nvSpPr>
        <p:spPr bwMode="auto">
          <a:xfrm>
            <a:off x="644042" y="3825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Microsoft Tai Le" panose="020B0502040204020203" pitchFamily="34" charset="0"/>
                <a:ea typeface="+mj-ea"/>
                <a:cs typeface="Microsoft Tai Le" panose="020B0502040204020203" pitchFamily="34" charset="0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>
                <a:solidFill>
                  <a:schemeClr val="accent6"/>
                </a:solidFill>
              </a:rPr>
              <a:t>Data types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1D2804-A597-4879-8933-3379B096845D}"/>
              </a:ext>
            </a:extLst>
          </p:cNvPr>
          <p:cNvSpPr txBox="1"/>
          <p:nvPr/>
        </p:nvSpPr>
        <p:spPr>
          <a:xfrm>
            <a:off x="3220816" y="2763562"/>
            <a:ext cx="2930610" cy="43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4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Questions?</a:t>
            </a:r>
            <a:endParaRPr lang="en-GB" sz="4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68C55-FFAC-4E87-9AD7-394605D45E3E}"/>
              </a:ext>
            </a:extLst>
          </p:cNvPr>
          <p:cNvSpPr/>
          <p:nvPr/>
        </p:nvSpPr>
        <p:spPr>
          <a:xfrm>
            <a:off x="2037379" y="1769807"/>
            <a:ext cx="5297485" cy="2125162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00A1B-F43E-4649-A9D8-C0752455C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28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BFBE9-73E2-4531-9144-EC5CE6475452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 algn="l" rtl="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R/Bioconductor package for the analysis of 16S microbiome profiling data (Lahti, Shetty et al.).</a:t>
            </a:r>
          </a:p>
          <a:p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GitHub: </a:t>
            </a:r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  <a:hlinkClick r:id="rId2"/>
              </a:rPr>
              <a:t>http://microbiome.github.io/microbiome/</a:t>
            </a:r>
          </a:p>
          <a:p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Diversity, Stability, Core, Visualization...</a:t>
            </a:r>
          </a:p>
          <a:p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Extending the </a:t>
            </a:r>
            <a:r>
              <a:rPr lang="en-US" sz="20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phyloseq</a:t>
            </a:r>
            <a:r>
              <a:rPr lang="en-US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data format &amp; tools</a:t>
            </a:r>
          </a:p>
          <a:p>
            <a:endParaRPr lang="nl-NL" sz="2000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B4AAC-B412-410A-B4C1-2270B0576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9988" y="3662898"/>
            <a:ext cx="2310207" cy="2726801"/>
          </a:xfrm>
          <a:prstGeom prst="rect">
            <a:avLst/>
          </a:prstGeom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1FE32521-FE10-4DB4-91AE-C680DB57F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80" y="4161182"/>
            <a:ext cx="1450022" cy="14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2B965-32B0-4964-8CF9-6350F2B4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35550" y="4175107"/>
            <a:ext cx="1676004" cy="167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151BB-B428-467C-BD13-356D43C52C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" y="22260"/>
            <a:ext cx="1136790" cy="1318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F29DA-1F17-4287-9823-F10353AB19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155"/>
          <a:stretch/>
        </p:blipFill>
        <p:spPr>
          <a:xfrm>
            <a:off x="357588" y="4204520"/>
            <a:ext cx="2324103" cy="164659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683FB56-D29D-435C-906E-9E222F0B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23" y="239935"/>
            <a:ext cx="6778783" cy="83978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Microbiome R package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2935-CEFA-46B9-B103-0A88069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Microbiome R package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2E7B-9769-4E4B-BCBF-841BEFF6C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29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E82B9A-12ED-4808-81D4-4C72B07233D9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3337">
              <a:lnSpc>
                <a:spcPts val="2500"/>
              </a:lnSpc>
              <a:spcBef>
                <a:spcPts val="1200"/>
              </a:spcBef>
              <a:buClr>
                <a:schemeClr val="bg2"/>
              </a:buClr>
              <a:buSzPct val="140000"/>
              <a:buFont typeface="Wingdings" pitchFamily="2" charset="2"/>
              <a:buNone/>
              <a:defRPr sz="2200" b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 marL="982663" indent="-285750">
              <a:lnSpc>
                <a:spcPts val="2500"/>
              </a:lnSpc>
              <a:spcBef>
                <a:spcPts val="1000"/>
              </a:spcBef>
              <a:buClr>
                <a:schemeClr val="bg2"/>
              </a:buClr>
              <a:buSzPct val="115000"/>
              <a:buFont typeface="Verdana" pitchFamily="34" charset="0"/>
              <a:buChar char="●"/>
              <a:defRPr sz="2200">
                <a:solidFill>
                  <a:schemeClr val="bg2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 marL="1879600" indent="-319088">
              <a:lnSpc>
                <a:spcPts val="2500"/>
              </a:lnSpc>
              <a:spcBef>
                <a:spcPts val="1000"/>
              </a:spcBef>
              <a:buSzPct val="115000"/>
              <a:buFont typeface="Verdana" pitchFamily="34" charset="0"/>
              <a:buChar char="●"/>
              <a:defRPr sz="2200">
                <a:solidFill>
                  <a:schemeClr val="bg2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 marL="2692400" indent="-360363">
              <a:lnSpc>
                <a:spcPts val="2500"/>
              </a:lnSpc>
              <a:spcBef>
                <a:spcPct val="20000"/>
              </a:spcBef>
              <a:buSzPct val="115000"/>
              <a:buFont typeface="Verdana" pitchFamily="34" charset="0"/>
              <a:buChar char="●"/>
              <a:defRPr sz="2200" baseline="0">
                <a:solidFill>
                  <a:schemeClr val="bg2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 marL="3405188" indent="-352425">
              <a:lnSpc>
                <a:spcPts val="2500"/>
              </a:lnSpc>
              <a:spcBef>
                <a:spcPct val="20000"/>
              </a:spcBef>
              <a:buSzPct val="115000"/>
              <a:buFont typeface="Verdana" pitchFamily="34" charset="0"/>
              <a:buChar char="●"/>
              <a:defRPr sz="2200">
                <a:solidFill>
                  <a:schemeClr val="bg2"/>
                </a:solidFill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 package provides a scalable exploration of large-scale microbial community analysis.</a:t>
            </a:r>
          </a:p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Extends the </a:t>
            </a:r>
            <a:r>
              <a:rPr lang="en-US" b="0" dirty="0" err="1"/>
              <a:t>Phyloseq</a:t>
            </a:r>
            <a:r>
              <a:rPr lang="en-US" b="0" dirty="0"/>
              <a:t> toolkit to further standardize and development of best practices.</a:t>
            </a:r>
          </a:p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Package complements existing tools.</a:t>
            </a:r>
          </a:p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In some cases, provides alternative solutions.</a:t>
            </a:r>
          </a:p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Expected to streamline and improve complementarity in microbiome analysis.</a:t>
            </a:r>
          </a:p>
          <a:p>
            <a:pPr marL="3095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Serve as a useful resource and teaching tool for beginners in microbial ecology.</a:t>
            </a:r>
          </a:p>
          <a:p>
            <a:pPr>
              <a:lnSpc>
                <a:spcPct val="10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296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F665-3B94-4B04-98F8-412B2DE15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F963-E408-49E7-9A39-9549719E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95" y="1865210"/>
            <a:ext cx="6286500" cy="332422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4B4FB61-EDDE-4F37-B62F-39B03EE0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2" y="202723"/>
            <a:ext cx="8442796" cy="84012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F</a:t>
            </a:r>
            <a:r>
              <a:rPr lang="en-GB" dirty="0">
                <a:solidFill>
                  <a:schemeClr val="accent6"/>
                </a:solidFill>
              </a:rPr>
              <a:t>rom entry level to more seasoned researchers</a:t>
            </a:r>
          </a:p>
        </p:txBody>
      </p:sp>
    </p:spTree>
    <p:extLst>
      <p:ext uri="{BB962C8B-B14F-4D97-AF65-F5344CB8AC3E}">
        <p14:creationId xmlns:p14="http://schemas.microsoft.com/office/powerpoint/2010/main" val="5893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E75A8E6F-FBEB-4689-9886-28170DA1B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91" y="28519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dirty="0" err="1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Phyloseq</a:t>
            </a:r>
            <a:r>
              <a:rPr lang="en-GB" altLang="en-US" sz="20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55A-8572-4840-883A-5A83E887D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7288"/>
            <a:ext cx="2895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Sequence data exploration</a:t>
            </a:r>
          </a:p>
        </p:txBody>
      </p:sp>
      <p:sp>
        <p:nvSpPr>
          <p:cNvPr id="7" name="AutoShape 2" descr="data:image/png;base64,iVBORw0KGgoAAAANSUhEUgAABgAAAAPACAMAAADE4EJKAAAAsVBMVEUAAAAAADoAAGYAOpAAZrYzMzM6AAA6ADo6Ojo6ZmY6kLY6kNtNTU1NTW5NTY5NbqtNjshZWVlmAABmAGZmZgBmZjpmZmZmkJBmtttmtv9uTU1uq+SOTU2Oq6uOyP+QOgCQkDqQkGaQkLaQ2/+rbk2rjk2r5P+2ZgC2kDq2///Ijk3I///bkDrb///kq27k5Kvk///r6+v/tmb/yI7/25D/5Kv//7b//8j//9v//+T///81AyjLAAAACXBIWXMAAB2HAAAdhwGP5fFlAAAgAElEQVR4nO29a4Pj1rG117Z1lDfR+BInOW8kO1YSK+5Y7qNYPbrO//9haV5BggR674UN7KeK6/lgj2a6C1VYqLXYJMh++mSMMeYheerdgDHGmD44AIwx5kFxABhjzIPiADDGmAfFAWCMMQ+KA8AYYx4UB4AxxjwoDgBjjHlQHADGGPOgOACMMeZBcQAYY8yD4gAwxpgHxQFgjDEPigPAGGMeFAeAMcY8KOsEwA+fPw385u/nv//pz5f/9S7HL//l66enLyuOXnmUWV73I9QcfZrnp6cvmhTajJZn0hiDY4MAuDDQOUP54X+4+ZfaADiWaGhbz+MIW1jMAWCM4bBNADx9dvj7aUO5+y91AXAu0c62Do//n377zybVHADGGBSrBcDv/uv45519v+98c1ZTGwDteGn26H+HA8AYg2L9ADj8PPCejzAD4Pn8s0ujag4AYwyHLQJgnwDvGCk2ABpatgPAGINikwAoeCrFAUDEAWBMarYJgDcj2XvfYCiHVwZOL6+eXjTe/ePLzu2f9/9x9SLwrsbwcuyFmb7sf7y4KHFhW/tvGnp5Phe6b8VXX35+JfvqNeCL9oY5Lr/iUOPyJ57X438PPV9Pf8G9UW+PMuph9GVz3TzvvmX/ZYdv3c94/Po7x744k7eDGmOis00A7Nxj50FnQ3k+3x+0t5RxADw/3QTAy/Hrj3WLAuBoiIMBPp9q3723c/Tl0wHwfP7+59EBToa748vrv/nN3889j6YftfDl6/Wot0e57uHMbdmbbnYBcDqTXwzf8cXEsYcAuBnUGBOfbQJgZ1m7vzgZymBVB7MaBcB/O3rQRQD85/nrD4VLAuDC/obv+m+jvxoYf/lkAJzau0iMkzFe1rh4jH0o878eex5Pf8Gu4n8/f8ehw9ujXPYwcFv2tpu3APi/zn91zsLDP9459ulM3rZgjEnAdgGw86SjoQwvCu8eje5NcXisuX+AejD3iwA4B8hgotcBcOd9AM9P5587Lq33XGj0usLtl9971v6ivf2fPzt96/kAX14Otu/9s0+nIPji093pzwxPtAxd3B7lsofLcz4ue9PNcAKOufTlRf07xz6dydsWjDEJ2CgAXq8C4GV4HHnj3peueBkAw5M4+0e3BQGw87gvbr5ryJaRk9358qkAGNo7hcgw38XfnIz28Df7Kb74dHf6M3dGvT3KneC4W/a2m4sT8Hr+qWD3l7t/vH/s3dfcacEYk4BeAXDn+ZchAC5ewj0FwOWz2jsvKgiAi6NcfNep0M0t/ne+fCIATu1d2vf+5eWzzx5q7P54cZhTwtyZ/sydUW+Pcv+mqtuyt91cnICLBHwdAmB07NvAPrVgjElAlwB4HZ6UPnEVABe2dQqAsw8fPfn9ALi6efTow8/TD77vfflEAJzau/TC1/FXvjXxNvG46hef7k5/1cVo1DtHuRshc2WP3VyegItH9W9q7f7xzrGPp3R2UGNMWLq8BjC8pnj2lasA+Oz6L69c9OVs5e8EwNU97McHuXe+67aBT1fPmNwJgOP3Xb4yOn519HQz5VXVl4uXBa6nP3M76r2j3DxzdN3OTdnh1s7n8dNrOy4CYHSahyidGtQYE5iNAuD5+i6gC0s5utA7AXDlzdAAON85eeIQAMNT5qcHz7fTn7kd9d5R7gbA3bLX3bwbAOPTfD8AJp/AMsbEotP7AC5N5fYuoLkA4P4EcL676L0AuJ3+8kSNRi0PgLsn9aqbigCY+wnAAWBMErYJgNO9MNcfLfB68XB15aeApr/rxL0vfz8ARs+2nB33s6P133sK6M70Z+4/BTR+TmcqAEZlb7pZ8BSQX/g1JiGbfRbQ3n9uP1vmdEfjewEw8yLw8/0AmHgReCoAKl4EHj5XYfyvu2mGNwBPvAh8Z/qrLm5fBJ7p4S7HsjfdvB8Aky8C+4VfYxKy7aeB3rfmkgA4lXsrdXqT18UD8YrbQKcCoOI20M9uv+P46P7i64/3PY2qfnGbNDcBMBr19ih3A+BO2dtu3g2A0bHv3Lb74jAwJg3b/j6AW0M5Pex8LwCOrnM2qZfzPevnd6mWvRFsMgDK3wg2vrH/08kwLx5D7/7t9CEXQ9XxTZxXD7pPfzEa9eYoEz8B3JS90827ATA69u2ZPLVgjEnA+gFweCb6y9OfT4Zy9uqDMw1uNREAw+cp7Eu9Hl/WHP5tKHH5URDvfoDEwO2Xv/f0y/PTxVtzj08xnX90uHjz8fDy8OmjIEbTnxl96sWXd49yPwBuy97vZj4Aro99eSavWzDGJGCj3wk8cp2Xy3/be9TxTpMvpwLgP0elLu5M+e+fDwHwdPxE4+kPg5sOgNsvfy8ALm+PufpU0+GF2Iuv+c3/dvlRPlfTf7qsOHxc3c2ox7i4/xrATdk73bwXAKNj37lt158EYUweNgmAy9vSD3++MKvhQ2aeTi9d3rsL6PQdXwz/dvz+H44BcC5xPsq9j4OeDoDbL3/3BdjhOy6ejzrwv399HW2HEb4YfdX47pr9qFcf0jxxlHsPw2/K3nbz7l1A18e+cybt/8bkYYMAuHg14MJ1XsYGePq1KVO3ge5rXr60/Hosfg6AU4mLo/x08wthZgLg5ssL7sA5OOPwtPi9n2ROb8R9uTr6Hfu/GnXmKJN3AY3L3nTz/m2gV8e++KLxoMaY+KwTAEak5y33vt3fmEfDAYDCAWCM2Q4HAAoHgDFmOxwAKBwAxpjtcACgcAAYY7bDAYDCAWCM2Q4HAAoHgDFmOxwAxhjzoDgAjDHmQXEAGGPMg+IAMMaYB8UBYIwxD4oDwBhjHhQHgDHGPCgOAGOMeVAcAMYY86A4AIwx5kFxABhjzIPiADDGmAfFAWCMMQ+KA8AYYx4UB4AxxjwoDgBjjHlQ1giA/zDGGENkgwBYoeanT99/v0rZDuQZJM8kvRtohBWhQVPEAdCfPIPkmaR3A42wIjRoijgA+pNnkDyT9G6gEVaEBk0RB0B/8gySZ5LeDTTCitCgKeIA6E+eQfJM0ruBRlgRGjRFHAD9yTNInkl6N9AIK0KDpogDoD95BskzSe8GGmFFaNAUcQD0J88geSbp3UAjrAgNmiIOgP7kGSTPJL0baIQVoUFTxAHQnzyD5JmkdwONsCI0aIo4APqTZ5A8k/RuoBFWhAZNEQdAf/IMkmeS3g00worQoCniAOhPnkHyTNK7gUZYERo0RRwA/ckzSJ5JejfQCCtCg6aIA6A/eQbJM0nvBhphRWjQFHEA9CfPIHkm6d1AI6wIDZoiDoD+5BkkzyS9G2iEFaFBU8QB0J88g+SZpHcDjbAiNGiKOAD6k2eQPJP0bqARVoQGTREHQH/yDJJnkt4NNMKK0KAp4gDoT55B8kzSu4FGWBEaNEUcAP3JM0ieSXo30AgrQoOmiAOgP3kGyTNJ7wYaYUVo0BRxAPQnzyB5JundQCOsCA2aIg6A/uQZJM8kvRtohBWhQVPEAdCfPIPkmaR3A42wIjRoijgA+pNnkDyT9G6gEVaEBk0RB0B/8gySZ5LeDTTCitCgKeIA6E+eQfJM0ruBRlgRGjRFHAD9yTNInkl6N9AIK0KDpogDoD95BskzSe8GGmFFaNAUcQD0J88geSbp3UAjrAgNmiIOgP7kGSTPJL0baIQVoUFTxAHQnzyD5JmkdwONsCI0aIo4APqTZ5A8k/RuoBFWhAZNkU0C4HuTgv+5gt69GmPexz8B9CfMIDUB0LvXZYSR5B2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jgA+hNmEAdANLwkNGiKOAD6E2YQB0A0vCQ0aIo4APoTZhAHQDS8JDRoirQNgG8/vPG3m2MsqjkF7UzqhBnEARANLwkNmiItA+Dnv37Y86fxMRbUnIZ2JnXCDOIAiIaXhAZNkYYB8Os3H/7y9n/fffj9P0bH0GvOQDuTOmEGcQBEw0tCg6ZIwwD4+OGP/979/3fjHwEcAPOEGcQBEA0vCQ2aIu0C4O0HgJtn/4/HkGvOQTuTOmEGcQBEw0tCg6ZIuwD4+a9/+NfEMeSac9DOpE6YQRwA0fCS0KAp0i4Afvzqj//++OHD5SsA/3Hke5OCmgDo3asx5n2aBsD/c7gL6C89AyCWR8Wy1FjdGmPeo10AfDzeAPqx711AFR61Slt11Fhq716jdbsE2M/pMrQnHHSyDEJTpGkAHB76970LKJZHxbLUWN0uAbalMjS70ckyCE2Rlk8BHR/5714MuD6GXHMOB4C7XQ3YlsrQ7EYnyyA0RVoGwPEuoPMfzseQa87hAHC3qwHbUhma3ehkGYSmSMv3AfgngGpiWWqsbpcA21IZmt3oZBmEpkjDdwJ/e3zu/7vhNqDjMfSaMzgA3O1qwLZUhmY3OlkGoSnSMAB+/Grv/L4LqIJYlhqr2yXAtlSGZjc6WQahKdLy00A/Ht4GcPOJEA6ASWJZaqxulwDbUhma3ehkGYSmSNPfB/DrN2/2f/uBEA6ASWJZaqxulwDbUhma3ehkGYSmSLrfCBbLo2JZaqxulwDbUhma3ehkGYSmiAOgK7EsNVa3S4BtqQzNbnSyDEJTxAHQlViWGqvbJcC2VIZmNzpZBqEp4gDoSixLjdXtEmBbKkOzG50sg9AUcQB0JZalxup2CbAtlaHZjU6WQWiKOAC6EstSY3W7BNiWytDsRifLIDRFHABdiWWpsbpdAmxLZWh2o5NlEJoiDoCuxLLUWN0uAbalMjS70ckyCE0RB0BXYllqrG6XANtSGZrd6GQZhKaIA6ArsSw1VrdLgG2pDM1udLIMQlPEAdCVWJYaq9slwLZUhmY3OlkGoSniAOhKLEuN1e0SYFsqQ7MbnSyD0BRxAHQllqXG6nYJsC2VodmNTpZBaIo4ALoSy1JjdbsE2JbK0OxGJ8sgNEUcAF2JZamxul0CbEtlaHajk2UQmiIOgK7EstRY3S4BtqUyNLvRyTIITREHQFdiWWqsbpcA21IZmt3oZBmEpogDoCuxLDVWt0uAbakMzW50sgxCU8QB0JVYlhqr2yXAtlSGZjc6WQahKeIA6EosS43V7RJgWypDsxudLIPQFHEAdCWWpcbqdgmwLZWh2Y1OlkFoijgAuhLLUmN1uwTYlsrQ7EYnyyA0RRwAXYllqbG6XQJsS2VodqOTZRCaIg6ArsSy1FjdLgG2pTI0u9HJMghNEQdAV2JZaqxulwDbUhma3ehkGYSmiAOgK7EsNVa3S4BtqQzNbnSyDEJTxAHQlViWGqvbJcC2VIZmNzpZBqEp4gDoSixLjdXtEmBbKkOzG50sg9AUcQB0JZalxup2CbAtlaHZjU6WQWiKOAC6EstSY3W7BNiWytDsRifLIDRFHABdiWWpsbpdAmxLZWh2o5NlEJoiDoCuxLLUWN0uAbalMjS70ckyCE0RB0BXYllqrG6XANtSGZrd6GQZhKaIA6ArsSw1VrdLgG2pDM1udLIMQlPEAdCVWJYaq9slwLZUhmY3OlkGoSniAOhKLEuN1e0SYFsqQ7MbnSyD0BRxAHQllqXG6nYJsC2VodmNTpZBaIo4ALoSy1JjdbsE2JbK0OxGJ8sgNEUcAF2JZamxul0CbEtlaHajk2UQmiIOgK7EstRY3S4BtqUyNLvRyTIITREHQFdiWWqsbpcA21IZmt3oZBmEpogDoCuxLDVWt0uAbakMzW50sgxCU8QB0JVYlhqr2yXAtlSGZjc6WQahKeIA6EosS43V7RJgWypDsxudLIPQFHEAdCWWpcbqdgmwLZWh2Y1OlkFoijgAuhLLUmN1uwTYlsrQ7EYnyyA0RRwAXYllqbG6XQJsS2VodqOTZRCaIg6ArsSy1FjdLgG2pTI0u9HJMghNEQdAV2JZaqxulwDbUhma3ehkGYSmiAOgK7EsNVa3S4BtqQzNbnSyDEJTxAHQlViWGqvbJcC2VIZmNzpZBqEp4gDoSixLjdXtEmBbKkOzG50sg9AUcQB0JZalxup2CbAtlaHZjU6WQWiKOAC6EstSY3W7BNiWytDsRifLIDRFHABdiWWpsbpdAmxLZWh2o5NlEJoiDoCuxLLUWN0uAbalMjS70ckyCE0RB0BXYllqrG6XANtSGZrd6GQZhKaIA6ArsSw1VrdLgG2pDM1udLIMQlPEAdCVWJYaq9slwLZUhmY3OlkGoSniAOhKLEuN1e0SYFsqQ7MbnSyD0BRxAHQllqXG6nYJsC2VodmNTpZBaIo4ALoSy1JjdbsE2JbK0OxGJ8sgNEUcAF2JZamxul0CbEtlaHajk2UQmiIOgK7EstRY3S4BtqUyNLvRyTIITREHQFdiWWqsbpcA21IZmt3oZBmEpogDoCuxLDVWt0uAbakMzW50sgxCU8QB0JVYlhqr2yXAtlSGZjc6WQahKeIA6EosS43V7RJgWypDsxudLIPQFHEAdCWWpcbqdgmwLZWh2Y1OlkFoijgAuhLLUmN1uwTYlsrQ7EYnyyA0RRwAXYllqbG6XQJsS2VodqOTZRCaIg6ArsSy1FjdLgG2pTI0u9HJMghNEQdAV2JZaqxulwDbUhma3ehkGYSmiAOgK7EsNVa3S4BtqQzNbnSyDEJTxAHQlViWGqvbJcC2VIZmNzpZBqEp4gDoSixLjdXtEmBbKkOzG50sg9AUcQB0JZalxup2CbAtlaHZjU6WQWiKOAC6EstSY3W7BNiWytDsRifLIDRFHABdiWWpsbpdAmxLZWh2o5NlEJoiDoCuxLLUWN0uAbalMjS70ckyCE0RB0BXYllqrG6XANtSGZrd6GQZhKaIA6ArsSw1VrdLgG2pDM1udLIMQlPEAdCVWJYaq9slwLZUhmY3OlkGoSniAOhKLEuN1e0SYFsqQ7MbnSyD0BRxAHQllqXG6nYJsC2VodmNTpZBaIo4ALoSy1JjdbsE2JbK0OxGJ8sgNEUcAF2JZamxul0CbEtlaHajk2UQmiIOgK7EstRY3S4BtqUyNLvRyTIITREHQFdiWWqsbpcA21IZmt3oZBmEpogDoCuxLDVWt0uAbakMzW50sgxCU8QB0JVYlhqr2yXAtlSGZjc6WQahKeIA6EosS43V7RJgWypDsxudLIPQFHEAdCWWpcbqdgmwLZWh2Y1OlkFoijgAuhLLUmN1uwTYlsrQ7EYnyyA0RRwAXYllqbG6XQJsS2VodqOTZRCaIpsEwPcbUuFRK5WtqbtS2ZWI1a0x5j38E0AZNd7Xv+xKxOp2CbCHaTK0x5s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g6AMlbyvliWGqvbJcC2VIZmNzpZBqEp4gAoYyXvi2WpsbpdAmxLZWh2o5NlEJoiDoAyVvK+WJYaq9slwLZUhmY3OlkGoSniAChjJe+LZamxul0CbEtlaHajk2UQmiIOgDJW8r5Ylhqr2yXAtlSGZjc6WQahKeIAKGMl74tlqbG6XQJsS2VodqOTZRCaIpUB8Pr09PRl9TFqv6EIB8DmxOp2CbAtlaHZjU6WQWiKFAfA6874d/7/9PRF7TGEvt7HAbA5sbpdAmxLZWh2o5NlEJoipQHwvPP9X77eB8Bv/l55DP8WB6cAACAASURBVKmz93AAbE6sbpcA21IZmt3oZBmEpkhhAOwe+n/26YfPn373Xz/9+e1PdcfQWnsHB8DmxOp2CbAtlaHZjU6WQWiKFAbA8/6p/5enw/NAv/uvumOIvc3jANicWN0uAbalMjS70ckyCE2RsgD45ev9S7/PT7/956e3nwN2/1tzDLG3eRwAmxOr2yXAtlSGZjc6WQahKVIWAD/9efe8//HJHwdAu7qxLDVWt0uAbakMzW50sgxCU6QmAF4PNwA5ANrVjWWpsbpdAmxLZWh2o5NlEJoiNU8BvRzu/3n2awDN6say1FjdLgG2pTI0u9HJMghNkeIXgfe3/+yc/6X6jQAOgK3LrkSsbpcA21IZmt3oZBmEpkjFbaD7t4C9pYDfB9CubixLjdXtEmBbKkOzG50sg9AUKQyAw1vAfvvP/R9qPwvCAbB12ZWI1e0SYFsqQ7MbnSyD0BQp/iiI56fDU//Pla8Af3IAbF92JWJ1uwTYlsrQ7EYnyyA0RfxpoGWs5H2xLDVWt0uAbakMzW50sgxCU8QBUMZK3hfLUmN1uwTYlsrQ7EYnyyA0RUrfB3DxxM+LbwNtVjeWpcbqdgmwLZWh2Y1OlkFoiggBcPhAiJpjVHdVggNgc2J1uwTYlsrQ7EYnyyA0Rd4NgN19n2McAK3qxrLUWN0uAbalMjS70ckyCE2R938CeLkNAH8cdKu6sSw1VrdLgG2pDM1udLIMQlPk/QC4/RGg8iUAB8DmZVciVrdLgG2pDM1udLIMQlNEeA2g/hj6t87gANicWN0uAbalMjS70ckyCE0RB0AZK3lfLEuN1e0SYFsqQ7MbnSyD0BTx+wDKWMn7YllqrG6XANtSGZrd6GQZhKaIA6CMlbwvlqXG6nYJsC2VodmNTpZBaIrUfBaQbwNtXjeWpcbqdgmwLZWh2Y1OlkFoihQGwPWtQA6AVnVjWWqsbpcA21IZmt3oZBmEpkhhAFy/GcAB0KpuLEuN1e0SYFsqQ7MbnSyD0BQp/pWQ1b8F4OIY8nfO4QDYnFjdLgG2pTI0u9HJMghNkdLbQGt/DeTVMfRvncEBsDmxul0CbEtlaHajk2UQmiKlAVD7ayCvjqF/6wwOgM2J1e0SYFsqQ7MbnSyD0BQp/qXw+jNADoDNy65ErG6XANtSGZrd6GQZhKZI8S+Fr/0AoMtjyN85hwNgc2J1uwTYlsrQ7EYnyyA0RUrfB/BSe+vP5THUb5zFAbA5sbpdAmxLZWh2o5NlEJoixS8C+zbQNerGstRY3S4BtqUyNLvRyTIITREHQBkreV8sS43V7RJgWypDsxudLIPQFGkeAD9+9cd/j4+xrMUJHACbE6vbJcC2VIZmNzpZBqEp0vrD4H795oMDoHvZlYjV7RJgWypDsxudLIPQFGkdAN99cAD0L7sSsbpdAmxLZWh2o5NlEJoijQPgx68cAA4ARrdLgG2pDM1udLIMQlOkbQD8+s2H/8OvAfQvuxKxul0CbEtlaHajk2UQmiJtXwT+9sOf/CKwA4DR7RJgWypDsxudLIPQFGkaAB8//PHflwHwH0e+35AKj1qpbE3dlcquRKxujTHv0TIAfv7r7//xaY0AqDGelTxqpboua4zpR/VrADMfDPrth7+s8z6AGuOpYK0WXLauLBDYz+kytCccdLIMQlOk/kXgX76eSIDv9vf/OAAAlhqrLBDYlsrQ7EYnyyA0RYS7gF6fPrv31z9+9ft/fHIA1NV1WSawLZWh2Y1OlkFoiggB8MPnd18D+O7DmT/86/oYensHaoxnJY9aqa7LMoFtqQzNbnSyDEJTRAiAiU+GdgAIdV2WCWxLZWh2o5NlEJoi9QHw+jT7y2H8FBDAUmOVBQLbUhma3ehkGYSmiHQb6NwviHcAACw1VlkgsC2VodmNTpZBaIooATD76wAcAABLjVUWCGxLZWh2o5NlEJoiQgDcvQfojAMAYKmxygKBbakMzW50sgxCU6T1x0HfPcbSAjXGs5JHrVTXZZnAtlSGZjc6WQahKeIAaN+Cy9aVBQLbUhma3ehkGYSmiAOgfQsuW1cWCGxLZWh2o5NlEJoi5QHwy9f7VwDmbgGdOkb1d4yoMZ6VPGqlui7LBLalMjS70ckyCE2R4gB4KXwR+N4x6tu6psZ4VvKoleq6LBPYlsrQ7EYnyyA0RUoD4OXiNqC5twHcPYbS2CU1xrOSR61U12WZwLZUhmY3OlkGoSlSGAA/fH7y/bckmPw86KljCH1dUWM8K3nUSnVdlglsS2VodqOTZRCaIoUB8Dy4/lsWVD4J5ABw2WDAtlSGZjc6WQahKVIWAL98ffG8z0vtC8EOAJcNBmxLZWh2o5NlEJoipe8EvnjaZ+LjoGeOUd3ViBrjWcmjVqrrskxgWypDsxudLIPQFHEAtG/BZevKAoFtqQzNbnSyDEJTxE8BtW/BZevKAoFtqQzNbnSyDEJTxC8Ct2/BZevKAoFtqQzNbnSyDEJTxLeBtm/BZevKAoFtqQzNbnSyDEJTxG8Ea9+Cy9aVBQLbUhma3ehkGYSmiD8Kon0LLltXFghsS2VodqOTZRCaIv4wuPYtuGxdWSCwLZWh2Y1OlkFoivjjoNu34LJ1ZYHAtlSGZjc6WQahKeIAaN+Cy9aVBQLbUhma3ehkGYSmSHEA/PTn/Wu/r9UvATsAXDYcsC2VodmNTpZBaIqUBsDr8cXft/+vfB+wA8BlwwHbUhma3ehkGYSmSMX7APYv/+5uBqpNAAeAywYDtqUyNLvRyTIITZHidwKfnvrZ3QxU+SyQA8BlgwHbUhma3ehkGYSmiPBZQM/+LKBmdV2WCWxLZWh2o5NlEJoi/jTQ9i24bF1ZILAtlaHZjU6WQWiKOADat+CydWWBwLZUhmY3OlkGoSlS/BTQl+f/ePVTQM3quiwT2JbK0OxGJ8sgNEWKXwQ+P+p/CwN/HHSrui7LBLalMjS70ckyCE2RittADz8DvD49Xfw0UHYMoa8raoxnJY9aqa7LMoFtqQzNbnSyDEJTpPSNYM8XHwdd+3GgDgCXDQZsS2VodqOTZRCaIsUfBfHsj4Neoa7LMoFtqQzNbnSyDEJTpOLD4J79cdDN67osE9iWytDsRifLIDRF/Gmg7Vtw2bqyQGBbKkOzG50sg9AUcQC0b8Fl68oCgW2pDM1udLIMQlPEAdC+BZetKwsEtqUyNLvRyTIITREHQPsWXLauLBDYlsrQ7EYnyyA0RRwA7Vtw2bqyQGBbKkOzG50sg9AUcQC0b8Fl68oCgW2pDM1udLIMQlPEAdC+BZetKwsEtqUyNLvRyTIITREHQPsWXLauLBDYlsrQ7EYnyyA0RRwA7Vtw2bqyQGBbKkOzG50sg9AUcQC0b8Fl68oCgW2pDM1udLIMQlOk7qMgfvP3T8+VvxD4kwPAZcMB21IZmt3oZBmEpkhxALzsPgjoN3//5eunyt8H5gBw2XDAtlSGZjc6WQahKVIaAHv/fwuAn/5c/3lwDgCXDQZsS2VodqOTZRCaIuW/EOa3/9z/ZuBdAvgXwrSq67JMYFsqQ7MbnSyD0BQp/pWQbw/7D78a3r8SsmFdl2UC21IZmt3oZBmEpkjNL4U/BMCn19pXARwALhsM2JbK0OxGJ8sgNEXKAuBg/ccA+OFzB0Crui7LBLalMjS70ckyCE0RB0D7Fly2riwQ2JbK0OxGJ8sgNEWEp4Beam8DcgC4bDBgWypDsxudLIPQFCl+EfjtUf8hAH743C8CN6vrskxgWypDsxudLIPQFCm/DXT3HoC3AHjZvx+47hhaawM1xrOSR61U12WZwLZUhmY3OlkGoSlS90awA7UfBuEAcNlgwLZUhmY3OlkGoSlS91EQkv87AFw2GrAtlaHZjU6WQWiK1H0Y3FP950B8cgC4bDhgWypDsxudLIPQFPHHQbdvwWXrygKBbakMzW50sgxCU8QB0L4Fl60rCwS2pTI0u9HJMghNkfcCYPfZbzf4jWCt6rosE9iWytDsRifLIDRFHADtW3DZurJAYFsqQ7MbnSyD0BRxALRvwWXrygKBbakMzW50sgxCU8SvAbRvwWXrygKBbakMzW50sgxCU8QB0L4Fl60rCwS2pTI0u9HJMghNEQdA+xZctq4sENiWytDsRifLIDRFygPgl6/3z/9XfhDc/hj133JNjfGs5FEr1XVZJrAtlaHZjU6WQWiKlAbA0f6lCHAAuGwwYFsqQ7MbnSyD0BQpDIAL/69PAAeAywYDtqUyNLvRyTIITZHCANh9FNyXoz+VH0Po64oa41nJo1aq67JMYFsqQ7MbnSyD0BQp/o1g5w+B++nP/oUwzeq6LBPYlsrQ7EYnyyA0RWp+J/CRV78RrFldl2UC21IZmt3oZBmEpkhpAFx4vn8pfLu6LssEtqUyNLvRyTIITZHSp4CufgLwL4VvVddlmcC2VIZmNzpZBqEpUvgi8MXTPr987ReBm9V1WSawLZWh2Y1OlkFoipS+D+D19KsgX30baMO6LssEtqUyNLvRyTIITZHS1wCWfCaoA8BlgwHbUhma3ehkGYSmiAOgfQsuW1cWCGxLZWh2o5NlEJoiDoD2LbhsXVkgsC2VodmNTpZBaIr400Dbt+CydWWBwLZUhmY3OlkGoSniAGjfgsvWlQUC21IZmt3oZBmEpogDoH0LLltXFghsS2VodqOTZRCaIsUB8OzfCbxCXZdlAttSGZrd6GQZhKZIYQBcvwrsAGhV12WZwLZUhmY3OlkGoSlSGADP2v0/x2OIvZ2pMZ6VPGqlui7LBLalMjS70ckyCE2R4o+DvvgwoOpjyN95pMZ4VvKoleq6LBPYlsrQ7EYnyyA0RYrfB1D5+T9Xx9C/9UCN8azkUSvVdVkmsC2VodmNTpZBaIoIvw+g/hj6tx6oMZ6VPGqlui7LBLalMjS70ckyCE2R4tcA/BPAGnVdlglsS2VodqOTZRCaIsUfB135OwCujiF/55Ea41nJo1aq67JMYFsqQ7MbnSyD0BQpfR/AS+2tP5fHUL/xRI3xrORRK9V1WSawLZWh2Y1OlkFoihS/EezFt4GuUNdlmcC2VIZmNzpZBqEp4jeCtW/BZevKAoFtqQzNbnSyDEJTxG8Ea9+Cy9aVBQLbUhma3ehkGYSmiN8I1r4Fl60rCwS2pTI0u9HJMghNEb8RrH0LLltXFghsS2VodqOTZRCaIn4jWPsWXLauLBDYlsrQ7EYnyyA0RTZ5I9j3C6kxngrWaiFWWQA1Qhhj2lEYAD987jeCrVEXUBZAjRDbAHuYJkN7vKmTZRCaIqXvA/jhc/1JIAcAuSyAGiG2AbalMjS70ckyCE2R4heBfRvoGnUBZQHUCLENsC2VodmNTpZBaIo4ANq3EKssgBohtgG2pTI0u9HJMghNEQdA+xZilQVQI8Q2wLZUhmY3OlkGoSlS/FlAS46xtADAd1aqCygLoEaIbYBtqQzNbnSyDEJTxAHQvoVYZQHUCLENsC2VodmNTpZBaIo4ANq3EKssgBohtgG2pTI0u9HJMghNESUAfvpf/BpAo7qAsgBqhNgG2JbK0OxGJ8sgNEWKA+DZLwKvUBdQFkCNENsA21IZmt3oZBmEpkhhAPzyte8CWqMuoCyAGiG2AbalMjS70ckyCE2RwgB4uboNtPJzgRwA5LIAaoTYBtiWytDsRifLIDRFan4fwOvTZ/u3BHxRewyttQGA76xUF1AWQI0Q2wDbUhma3ehkGYSmSPEbwb7Y/e/uuZ9fvq79VCAHALksgBohtgG2pTI0u9HJMghNkZrfB3C0/v0PAlXH0FobAPjOSnUBZQHUCLENsC2VodmNTpZBaIpU/UKYw28F+OnPlR8N7QAglwVQI8Q2wLZUhmY3OlkGoSlSFQAv+6f/D88E1RxDa20A4Dsr1QWUBVAjxDbAtlSGZjc6WQahKVL8IvDO+l+edo/9f/jcAdCqLqAsgBohtgG2pTI0u9HJMghNkfLbQD/bWf9bDryFgZ8CalUXUBZAjRDbANtSGZrd6GQZhKZIYQDsPg/6t/88vR3MLwK3qgsoC6BGiG2AbakMzW50sgxCU6T0oyBen3aP+1+VNwI7ANBlAdQIsQ2wLZWh2Y1OlkFoihR/FtAvX+8e9+9+Eqj+9fAOAHJZADVCbANsS2VodqOTZRCaIv446PYtxCoLoEaIbYBtqQzNbnSyDEJTxAHQvoVYZQHUCLENsC2VodmNTpZBaIo4ANq3EKssgBohtgG2pTI0u9HJMghNkZIA+OHz46f/7D4TtPaDgD45ANhlAdQIsQ2wLZWh2Y1OlkFoihQEwPPR9cWbQB0A7LIAaoTYBtiWytDsRifLIDRF3g+A59PD/vPvBKtNAAcAuSyAGiG2AbalMjS70ckyCE2RdwPgh8+fDr8A4O0PuzcAvNY/C+QAIJcFUCPENsC2VIZmNzpZBqEp8m4AvJx+AdjpD69Ptb8RxgFALgugRohtgG2pDM1udLIMQlPkvQD45evjMz5vfzi8A9ifBdSwLqAsgBohtgG2pTI0u9HJMghNkfcC4PwbIH/4/PTc/4t/KXyzuoCyAGqE2AbYlsrQ7EYnyyA0RYoD4PX8u+AdAO3qAsoCqBFiG2BbKkOzG50sg9AUKQ6A5/Nrvw6AdnUBZQHUCLENsC2VodmNTpZBaIqUvgYwPPPv1wAa1gWUBVAjxDbAtlSGZjc6WQahKfLuXUDPh8f7w70/w4sBxccQezsD8J2V6gLKAqgRYhtgWypDsxudLIPQFHk3AA6/COCnP5+eAdq9H/jLymPI3R0B+M5KdQFlAdQIsQ2wLZWh2Y1OlkFoirwbAKcPgDg+7N/9SpjaXwjgACCXBVAjxDbAtlSGZjc6WQahKfL+R0HsfgfM6deA7T4Nrv7j4BwA5LIAaoTYBtiWytDsRifLIDRFSj4N9Pnq8X/9x4E6AMhlAdQIsQ2wLZWh2Y1OlkFoitT9PoDX6uf/98eo/5ZrAL6zUl1AWQA1QmwDbEtlaHajk2UQmiL+hTDtW4hVFkCNENsA21IZmt3oZBmEpogDoH0LscoCqBFiG2BbKkOzG50sg9AUcQC0byFWWQA1QmwDbEtlaHajk2UQmiIOgPYtxCoLoEaIbYBtqQzNbnSyDEJTxAHQvoVYZQHUCLENsC2VodmNTpZBaIo4ANq3EKssgBohtgG2pTI0u9HJMghNEQdA+xZilQVQI8Q2wLZUhmY3OlkGoSniAGjfQqyyAGqE2AbYlsrQ7EYnyyA0RRwA7VuIVRZAjRDbANtSGZrd6GQZhKaIA6B9C7HKAqgRYhtgWypDsxudLIPQFHEAtG8hVlkANUJsA2xLZWh2o5NlEJoiDoD2LcQqC6BGiG2AbakMzW50sgxCU8QB0L6FWGUB1AixDbAtlaHZjU6WQWiKOADatxCrLIAaIbYBtqUyNLvRyTIITREHQPsWYpUFUCPENsC2VIZmNzpZBqEp4gBo30KssgBqhNgG2JbK0OxGJ8sgNEUcAO1biFUWQI0Q2wDbUhma3ehkGYSmiAOgfQuxygKoEWIbYFsqQ7MbnSyD0BRxALRvIVZZADVCbANsS2VodqOTZRCaIg6A9i3EKgugRohtgG2pDM1udLIMQlPEAdC+hVhlAdQIsQ2wLZWh2Y1OlkFoijgA2rcQqyyAGiG2AbalMjS70ckyCE0RB0D7FmKVBVAjxDbAtlSGZjc6WQahKeIAaN9CrLIAaoTYBtiWytDsRifLIDRFHADtW4hVFkCNENsA21IZmt3oZBmEpogDoH0LscoCqBFiG2BbKkOzG50sg9AUcQC0byFWWQA1QmwDbEtlaHajk2UQmiIOgPYtxCoLoEaIbYBtqQzNbnSyDEJTxAHQvoVYZQHUCLENsC2VodmNTpZBaIo4ANq3EKssgBohtgG2pTI0u9HJMghNEQdA+xZilQVQI8Q2wLZUhmY3OlkGoSniAGjfQqyyAGqE2AbYlsrQ7EYnyyA0RRwA7VuIVRZAjRDbANtSGZrd6GQZhKaIA6B9C7HKAqgRYhtgWypDsxudLIPQFHEAtG8hVlkANUJsA2xLZWh2o5NlEJoiDoD2LcQqC6BGiG2AbakMzW50sgxCU8QB0L6FWGUB1AixDbAtlaHZjU6WQWiKOADatxCrLIAaIbYBtqUyNLvRyTIITREHQPsWYpUFUCPENsC2VIZmNzpZBqEp4gBo30KssgBqhNgG2JbK0OxGJ8sgNEUcAO1biFUWQI0Q2wDbUhma3ehkGYSmiAOgfQuxygKoEWIbYFsqQ7MbnSyD0BRxALRvIVZZADVCbANsS2VodqOTZRCaIg6A9i3EKgugRohtgG2pDM1udLIMQlPEAdC+hVhlAdQIsQ2wLZWh2Y1OlkFoijgA2rcQqyyAGiG2AbalMjS70ckyCE0RB0D7FmKVBVAjxDbAtlSGZjc6WQahKeIAaN9CrLIAaoTYBtiWytDsRifLIDRFHADtW4hVFkCNENsA21IZmt3oZBmEpogDoH0LscoCqBFiG2BbKkOzG50sg9AUcQC0byFWWQA1QmwDbEtlaHajk2UQmiIOgPYtxCoLoEaIbYBtqQzNbnSyDEJTxAHQvoVYZQHUCLENsC2VodmNTpZBaIo4ANq3EKssgBohtgG2pTI0u9HJMghNEQdA+xZilQVQI8Q2wLZUhmY3OlkGoSniAGjfQqyyAGqE2AbYlsrQ7EYnyyA0RZoGwI9fffjw4Q//ujnGkpo7AL6zUl1AWQA1QmwDbEtlaHajk2UQmiItA+DbDwf+Mj7Ggpp7AL6zUl1AWQA1QmwDbEtlaHajk2UQmiINA+Djwfq//fD7f4yOodc8APCdleoCygKoEWIbYFsqQ7MbnSyD0BRpGADfHh/6f/vhT6Nj6DUPAHxnpbqAsgBqhNgG2JbK0OxGJ8sgNEXaBcCv3xwf+X90AEQqC6BGiG2AbakMzW50sgxCU2SFu4AcAKHKAqgRYhtgWypDsxudLIPQFGkfAL9+8+Fv5+IHvl/ISr6zVguxygKoEcIY0472AfDdhz/+O0YAmHg0uOQTsNIJsw6PR/MA+HhzExD2KSATj6WXUiGwn9PHrHTCeDoMwBUpJvtTQHf83wFgmrH0UioEtqVjVjphPB0G4IoUkzwAvrvj/w4A04yll1IhsC0ds9IJ4+kwAFekmNQB8Os3dz4IwgFg2rH0UioEtqVjVjphPB0G4IoUkzkA3vz//Prv1TEW1NxT6xImLUsvpUJgWzpmpRPG02EArkgxiQNgyv8dAKYZSy+lQmBbOmalE8bTYQCuSDGJA+C7Cf93AJhmLL2UCoFt6ZiVThhPhwG4IsXkDYCf//rhxCgIHACmFUsvpUJgWzpmpRPG02EArkgxeQPg4wcHgFmbpZdSIbAtHbPSCePpMABXpJi8ATBzjKUF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5OcmngAAF+5JREFU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QYB4BArUuYtLS4HguAbemYlU4YT4cBuCLFOAAEal3CpKXF9VgAbEvHrHTCeDoMwBUpxgEgUOsSJi0trscCYFs6ZqUTxtNhAK5IMQ4AgVqXMGlpcT0WANvSMSudMJ4OA3BFinEACNS6hElLi+uxANiWjlnphPF0GIArUowDQKDWJUxaWlyPBcC2dMxKJ4ynwwBckWIcAAK1LmHS0uJ6LAC2pWNWOmE8HQbgihTjABCodQmTlhbXYwGwLR2z0gnj6TAAV6SYhwyA7xdSaRImL0svpW1Za7L+ZVeiptu8k61V9x7+CcBEosX1WECjh2lrTda/7EpM97ZMkd5zDZOV/ASg1F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RUHgIlEi+uxAAdAH6Z7cwDM11VxAJhItLgeC3AA9GG6NwfAfF0VB4CJRIvrsQAHQB+me3MAzNdVcQCYSLS4HgtwAPRhujcHwHxdFQeAiUSL67EAB0AfpntzAMzXVXEAmEi0uB4LcAD0Ybo3B8B8XZWmAfDzXz98+PCX22MsqbljLVFMOJZeSoU4APow3ZsDYL6uSssA+PGrDzv++O/xMRbU3LOWKCYcSy+lQhwAfZjuzQEwX1elYQC8Pf7/0z4Fxj8DOABMK5ZeSoU4APow3ZsDYL6uSsMA+Hh47P/jV3/41+gYes0Da4liwrH0UirEAdCH6d4cAPN1VRoGwLeHh/6/fvPhb6Nj6DUPrCWKCcfSS6kQB0AfpntzAMzXVWkXAL9+8/t/7P/w3fg5IAeAacXSS6kQB0AfpntzAMzXVWkXAD//9fjUz3e7lwKOxQ98v5CVNDHxWHopbctak/UvuxI13eadbK2691ghAD42DwBjjDHtWTUATjkg15yj5GepGOQZJM8kvRtohBWhQVPEAdCfPIPkmaR3A42wIjRoiqz6GsDpGHLNOWhnUifPIHkm6d1AI6wIDZoiIe4CugvtTOrkGSTPJL0baIQVoUFTpOn7APb3/6/wPoC70M6kTp5B8kzSu4FGWBEaNEVCvBP4LrQzqZNnkDyT9G6gEVaEBk2REJ8FdBfamdTJM0ieSXo30AgrQoOmSMtPA/34YaVPA70L7Uzq5BkkzyS9G2iEFaFBUyTE7wO4C+1M6uQZJM8kvRtohBWhQVMkxG8EuwvtTOrkGSTPJL0baIQVoUFTxAHQnzyD5JmkdwONsCI0aIo4APqTZ5A8k/RuoBFWhAZNEQdAf/IMkmeS3g00worQoCniAOhPnkHyTNK7gUZYERo0RRwA/ckzSJ5JejfQCCtCg6aIA6A/eQbJM0nvBhphRWjQFHEA9CfPIHkm6d1AI6wIDZoiDoD+5BkkzyS9G2iEFaFBU8QB0J88g+SZpHcDjbAiNGiKOAD6k2eQPJP0bqARVoQGTREHQH/yDJJnkt4NNMKK0KAp4gDoT55B8kzSu4FGWBEaNEUcAP3JM0ieSXo30AgrQoOmiAOgP3kGyTNJ7wYaYUVo0BRxAPQnzyB5JundQCOsCA2aIg6A/uQZJM8kvRtohBWhQVPEAdCfPIPkmaR3A42wIjRoijgA+pNnkDyT9G6gEVaEBk0RB0B/8gySZ5LeDTTCitCgKeIA6E+eQfJM0ruBRlgRGjRFHAD9yTNInkl6N9AIK0KDpogDoD95BskzSe8GGmFFaNAUcQD0J88geSbp3UAjrAgNmiIOgP7kGSTPJL0baIQVoUFTxAHQnzyD5JmkdwONsCI0aIpsEgDGGGOIOACMMeZBWT8A1mHcuemOJaFhRWjQFXEAGBlLQsOK0KAr4gAwMpaEhhWhQVfEAWBkLAkNK0KDrogDwMhYEhpWhAZdEQeAkbEkNKwIDboicQLAGGNMUxwAxhjzoDgAjDHmQXEAGGPMg+IAMMaYB8UBYIwxD4oDwBhjHhQHgDHGPCioAPj5rx8+fPhL3ZcVfo+R+fmvfyr4mkGF/Z/f+MO/Vm7sMfnxq6Jza0U2Y69InW1xFCEFwP5Efvjwx39XfFnh9xidbz+8GwD3JAFc3Bn59nBy3zMcK7IZ35WdXKgioAB4S8U/7U/N/LV99WWF32N03hznvQC4VuHj+4FhVD4erP/bD7//x9yXWZHNeDvJfzud8BmoioAC4OMhHX/86m4sfnfy+Ksvm/8es5j9Q5WJi/W+JG/m5DRejdPJvf9jmRXZnuPJrbItkCKgADielF+/2SXq/v8vf0Q6n8mrLxt9j2nM24+3fxoerRRJ8us38w9OzQLOJ/coihWh8PNfDzJEU4QTAOeTcjhnp2fJTsZ+OpNXXzb6HtOa797O7zkAiiR524Q//n9fEZ7dTM1BFCuC4cevjo/wgynCCYBThL6doj+dn1P77nySTmfy6suuv8eswikAyiQ5r4B/JluRwwNJK4Lh8EpAQEWAAbA3nJOjnx/a35zJj5cBwHlRJR8fz1KUSHJ6mfLHrzA/5Sbku/0zylYEwrcfji/Kx1MEGgDnn5h2P1ntn1Y73TblANia89PNRZLc7oBpzse931gRCIdz/5eQimAD4OLkOQC6cvl64/uSnDk+KWrac/B/K0Ji/xxQQEWAAXB4cv/i5B3/1q8B9OF4yRZKcsa35q7Fd8fnG6wIid19ngEV4QTA1evkP/91/OyY7wLqxTkAiiQ5A3h0k5K3B5ZH17AiJHZnN6AinAD49O35/v+/3bmx/+KG2uHLrv/DrMLwFFCJJOM71U1b3k7yyTSsCICzCMen/aMpAgqAq/fKfXe8zD+eLne/E7gXw11ARZIM71V1Jrfnwv+tCIJvz+vxp4iKgAJg/CE/uxP28Xyr7PlM+rOANubifQAlkhzviP7oD+hbg+8uT6sVAXA+u7tH9fEUAQXA7rTtOGXogdufke59Wf8TmZfzz6mFkhR+OqIRuHiV8Wg0VqQ3JxH+dvkfYRQhBcD1Z/vv76K6+0YJ/z6ATRl9FlChJN2f3EzJyV9OTmJFAOzP7sULM6EUQQWAMcaY7XAAGGPMg+IAMMaYB8UBYIwxD4oDwBhjHhQHgDHGPCgOAGOMeVAcAMYY86A4AIwx5kFxABhjzIPiADDGmAfFAWCMMQ+KA8AYYx4UB4AxxjwoDgBjjHlQHADGGPOgOAAMn+enC76o/e6Xp9/+c42uWvP89Lv/6t2DeTAcAIbPVQA8/ebvdd/tADBmAgeA4XMdALV+7gAwZgIHgOHzfGHhL9XPAjkAjJnAAWD4XAbAp9enSqN0ABgzgQPA8LkKgJ/+7AAwpg0OAMNnIgB++Xr3isDgmm//cnWb0A+fv/3XZ+cAOHz5xEvIb9/7xeG1hi9Pf3VV/u0/vtzX+/L2e8eFr/p4+8fPdj+17Do5tnQoeXPE56m5jFkLB4Dhc/8poJfTi8Kfnb7q6kXig42+/df/efiL19nXkN/s+H86fsPRea/Lv1X7z4lvHhe+7mMXAM+n/36+uI/p5ojPE3MZsxoOAMPnMgCeT4+tX47G+Xx0ypfD3+8efn/2afj756MTvz323n/5y31j3T9q/+y63GX5XZy8+fYv//fNd44Lj/rY59Cpkf0fjpVvjvh8rnM1lzHr4QAwfEa3ge798c13j/74sn9E/eanh/8+PkX09u9fHP95HwAvwwP0ez8CnHPj7d935cbldz5+59mfTzeFx33svvGL8RGOX3h1xGMAjA9szIo4AAyf51v/v3hpd/8s+6fXk12+/efuX84+/2a0hwCYtdPjV306Ofi4/LHqHUaFx30M3/h8+pdzYl0d8RgA4wMbsyIOAMPnMgCO9njpjqPbZ/bWf/Hvhyh4nX9d9fzA/VDupvzbX0x892Th51MAHP/1HEmv1z+ynAY4HWdqLmOa4wAwfE7W+Tq8CHu80+bmdd39U+5v/3lhr8fH1McUmXgT2f6enOFoN+VnHo7fLXzq4+IbbwPg8ohHv5+ay5g1cAAYPmfr3N1FeXgm/o5Rvl7+54W9np5U2d+C+TRxI+jb13958fU1ATAufNXHbABcHtEBYDrgADB8htdtX082e/EI/8Dprs8vD199+xPAxRfdeTX39ieAm/JzT8gPhUd9CD8B+Il/sxkOAMPn4sad5+H2+usnyF/OT8Lcfw3g8gvvPLV+Zcf71wCuv6jgFdlD4VEfhQFw+RqAn/g3m+EAMHyerx/DH++aPz2Vs/fMwTjPd/0MLxfPBsKn03cN3//FTfnpABgVvuljLgCujniOgesDG7MiDgDD59KyTy8DnN5/tX9a6MsLt3w5v/Hrs8v/frm4PfP+TwDHZ4bO7wO4LD/zE8B14Zs+5gLg6ojD+wCuDmzMijgADJ+rx+xHY939/943j0/pHN+Iu38RdfT35/dd7fx04h1d++/74uJ9W6Py0wEwKjzuYzYAro44vBP48sDGrIgDwPC5CoDzk0Dnz8zZ++T59pnf/b9Hhz99As/xs4BO9+rcvxP07dv/x8+v/vm6/MxrANeFx33MBcD1EW8+C8j+b9bGAWD4XD9rf74XdPQpnM/DHaDnD2O4/DTQo7Pe9/Hd8/Dne/cPXJWffRH4uvB1H7MvAl8dcfRpoP4cCLM+DgBjPl3dk5P2iMaMcQAY88kBYB4TB4AxnxwA5jFxABjzyQFgHhMHgHlAho/rOfJlqR3ffqfagwPA9McBYB4QB4AxOxwAxhjzoDgAjDHmQXEAGGPMg+IAMMaYB8UBYIwxD4oDwBhjHhQHgDHGPCgOAGOMeVAcAMYY86A4AIwx5kFxABhjzIPiADDGmAfFAWCMMQ+KA8AYYx6U/x8Fm343xvUlvQAAAABJRU5ErkJggg==">
            <a:extLst>
              <a:ext uri="{FF2B5EF4-FFF2-40B4-BE49-F238E27FC236}">
                <a16:creationId xmlns:a16="http://schemas.microsoft.com/office/drawing/2014/main" id="{18C9B9E0-BC0F-4875-906A-229FC33B5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F024222-A484-491C-8290-DBC48638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706563"/>
            <a:ext cx="16351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 descr="data:image/png;base64,iVBORw0KGgoAAAANSUhEUgAABgAAAAPACAMAAADE4EJKAAAAwFBMVEUAAAAAADoAAGYAOjoAOpAAZmYAZrYzMzM6AAA6ADo6AGY6Ojo6kJA6kNtNTU1NTW5NTY5NbqtNjshmAABmZgBmZjpmZmZmkJBmtrZmtttmtv9uTU1uq+SOTU2Oq6uOyP+QOgCQkDqQkGaQkLaQtpCQ27aQ2/+rbk2r5P+2ZgC2kDq2/7a2/9u2///Ijk3I///bkDrb/7bb///kq27k5Kvk///r6+v/tmb/yI7/25D/5Kv//7b//8j//9v//+T///+4gtvuAAAACXBIWXMAAB2HAAAdhwGP5fFlAAAgAElEQVR4nO2da2Pb5ppdlUyqup1aJ5fptGPHjXuZ+KjtcdS4x7Idx/r//2pI3Ij7A3KDeDbNtT4kpkQQi5sv3k0CIHTzBAAAV8lNtgAAAORAAQAAXCkUAADAlUIBAABcKRQAAMCVQgEAAFwpFAAAwJVCAQAAXCkUAADAlUIBAABcKRQAAMCVQgEAAFwpFAAAwJVCAQAAXCkUAADAlbJ5AXx8drPnm1+bnzzeDHlR3PG731sL/vm6+PFS7m9unq9nvZQ/fmo/s3GRI5/InjKi/1o++Mg6TucMMa34kNNPddUQ8lghqyUPsWRYwlWycQE8tCb52+pn6xbAx/9QjvSFA7y++0qcpwDuy878134BrCC/4jxwZPJL+CoKYOxVWjErCgAENi2A3ThsU43JNQvgMNIXDfDVp5GzFEAV0Lf/p1sAq8ivNg8cmfyxD7r8N2aMia6aFQUAAlsWQLn3pxx2j739QOWvv/1b5yYFUPDQTeqKCuArgAIAZzYsgOL9/21zc783qD3hUwBT3LdjowAuCwoAnNmwAO5vuhPf4013YqMAJug9AgVwSVAA4Mx2BbDfAdQdcg/dRqAAJqAALhgKAJzZrgAeent8yn1CrY8Aywtg/8/+DqRqkebocjHAyzu2Bnp1GPp2cPea+2Yl+9++aNRvW4s3Wq2NqLpLa0t7rFY0UQDFQ7WfQek6+Zx2v/mjfRC4J99b+mG/ivvm18PHnrLr7G6qn/dU3kPL6eQnnt7+7ruFit+WrsVDVfer47xvEqsf8vCb6aVHXp/5+3d56I+N8NUfeo4NsSCr6KXrvxhzA712XTIs4SrZrAD2Q/S297NuJywugPubmt6W29+0Hnt3a52F9OJpfOt8bCwfmy2qXnO16TUFMlcA9aq++XW8AOrzYdvTSeex+89pvgD6S+9nkfvm14PHnrZrvwj1857Me3nyk0+vnJLrNJ4f7vj86albAPUvmnybAphaeqoAJu/fpjlhuX6FFrz6Q88lBdDLKnjpBi/GWNx91yXDEq6SzQpgP/T6Oz4eO1vG0gI4bAL9Gam3af1jc7fygdpnoe7vMrF1Hjasw3L7n7UXL38xXQDNtH3z7T+NFcA/9x7psMX2p8glBTBc+qF+9ruHH/52xq69f6rKYjrvxclPP71iSv4fzS+b6bO7l2v4kK0CmFx6ogCm79+i9YWV4eCZevWHngsKoJ/V/Es3fDGCgd5Ja25YwlWyWQHsxt7YvtBWKSwsgP0gbma5/iDu7F0tR3+xNTTN8aKz4HDf6G4trfdKpU/1qeD+ppnkq8UnC6DYcG+fume+tp9IS+15bVRPIYMN875rOzwGMFz6obXawW9n7R4OU3S53tm8FyY/9/Sau1ez04vW/VsF0HvIwW9Glp6Yoqfvf2D/2+bx69c6fPXHnnp4DGAsq8mXbuTFmBjoHdclwxKuks0K4HHkbdZ+gB5G4cICaM1QD4MNt7tpPe+spVU3j713Ri0eqsV2q//Hw/b0onMQ+76qhskCOBw/KLa5kQK47TxSV63/NjsqgJGlW3P18LezdodXoXr82bwPLE++9/QOd9/vyDg8RjWndafh9kP2fjNcemqKnrx/R6r6ycOhL8JXf8RzQQH0Fph96UZejOFDDF2XDEu4Si6yAHpba/cRD5tW61jg7dNh1i/vNlUA9Wofbr75X8/qN8zVttdavN45Pl4ArUOpw5Of9k+kfVTiRXdmvb/p7yqLCmBk6dZ3x4a/nbU7PKkqr9m8D8wlP/v0DndvDYfHQQH0HnL4m+HSE1P09P3bT6a2PNRg/OqPeMYF0F9g9qUbeTFG4+65LhmWcJVcXgGMfIe484iHTWv2g0KxqpGts5rud//77v/9VL/5q3bHNjPXfbNTaLQA+vcdFsDz7m/bs+Lj5JQ8VQAjS7fmgMFv5+0Os+H9grwPzCU/+/QOd29Nu9VYaE3zvYcc/ma49MQUPX3/YQY1y179sUEXFkB/gbmXbuzFGDzEiOuSYQlXyeUdAzgcGBs5mb6zafU3z/ZqJwugPA1v/5vnh7f+z3t3rSaIqQLo3PdhrABePLWXax/ruxnukA4KYGzpw1Me/nberv3wRUazeQ8XG0ll/ukd7t4SGxbA+Eet2aUnpujp+zc89iWXvfpjPwoLoL/A3Es39mIMHmLEdcmwhKsk9SygbikMC6CzVTaHZ1vbxXGbVuf0iMkCKDf+x73tQ7XHpD3t1vcJCuCgPnjL2zyRZm39LX24Q/qYAqj220zMIt/9Pm/XTA3NQ8zlvSj5+afnWACDz4wWBbBf6fDFOKoAZl94uEKsvwfQ2Spb47q1FUy8fZ3aFg9MFkB5fOB+f4edwm19vOBMBTD6CSC3AJpdXo3ldN6LkqcAlmcVFcDwxaAAQMD3m8D9Laf368fO26DhQqNzRsnt3DGA8h3//hDA7+Xc/9g97aT9iGvuAprZv7KgAPpLd2eR7m+jPQHl1N/fAzee99ijjhbA9NO7vAKYfPXPUADjubVfjPkCaP+IXUAwYLsC6E33T+UJb9PXAuoP/8GBubET0+c2rdbqZgtgP+N/LE8A2nfB/cg0OzwM2Dk55ZSDwDNb44KDwCO7cW57S3fWP3sssFh4bIKY+yLAXPKzT2+bAqgPlS4+BtCMtWFFT776KxfAfG71izHftxwEhlk2vBpof/oIrga6H6KtGb/ehTQ/ihdOQ48zu4D2P7x9LH++W/JfXh++oTlyImDrzVprXurddzgB17+tjoI8dCec3pYZFcDI0t3zxXu/nbUrf/jt/20fcVkyawTVO/30zlsAvddnYQG0DlhVz3/Rq792AQxyG3sxZuP+o3MaaPTCw/WxYQG0vwD1VPbB3D6e1rceq7sPprvOe+mCYEfE88MjTxfAfv//P5W/393xH55VS418FeiwV+vhpjMvde87UgDVj+ouaN1/5GypqABGlm7NIsPfztqVP91/B+K2SW867wNzk9rs0ztjAQxfn4UF0Hrz0fryXPjqr10Aw9xGXozZuO8HXwSbfeHh6tjyL4L90bpMYrkXs7OHc7AZ3h/uUl/D8Kn1Lf3i8Xob7mGKGv0E0LqYUHOK43AzeGhWVh5we3HQ6V7A4bF6nPJuvXnpcN+xAmi21INS8xXe7o6yyQLoPNfe0u2d2MPfztk1abevijqZ97LkZ5/eGQtg+PosLYDmSTcfW5e8+mNPfWyIzWY1+9KNvBgTcXdclwxLuEoM/iZwzWAz7J0FUb/1eWj/sHeQrFrkxdQbo97KD3fviQym1p794ISM//KsMy8dfvPNfx4rgMPF4A4fBWoGc+xMAZTyw6Xbs8jwt3N2ze8bjZG874fHY+aSn316ZyyA4euztADaT3rqYnCzj95/6p0hNpvV/Es3fDGC090633iPXni4OjYtgO747b/RHdkM71t3fz72IIOTJB7r+45vWhX/8rpa9LH30AX7zaSaGzrHKQ6bT/2jZkt78bFbAIf7vhg/C6h2eT547OF77IkCaMkPlu6cxjJ87Bm7JuG5vEcKYDb5uad3xgIYvj6LC6A+0WbmctCzj3546mNDLBilcy/d4MWYj/u2+1yjFx6ujY0LoNlqRna9j22GzXbYnekfxn7YWuB2drt40d88+1V02NN6uHxWS7499z1WP+gXQHXf3ROaOA20+JjRfqRSbiSXyQJoy/eW7p3HOHzsSbv6aXdE+nmPFcBs8jNP75wFMHh9lhdA9e5jkNncqz/+1MeG2ExW4UvXezHG4+66LhmWcJVsXgAAAOABBQAAcKVQAAAAVwoFAABwpVAAAABXCgUAAHClUAAAAFcKBQAAcKVQAAAAVwoFAABwpVAAAABXCgUAAHClUAAAAFcKBQAAcKVQAAAAVwoFAABwpVAAAABXylYF8O8BACCbpALQFn//fh2N8+Ev6G+YLRBAgiokqCInSAGcC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lcstgPcAAJAKnwDOhL+gv2G2QAAJqpCgyuV+AtAWZ+TIEKEK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AoF4Iq/oL9htkAACaqQoIpTAXx6+cPfi398fnV3d/dz9dPOjdZ6T1/PHkaODBGqkKAKCaoYFcCXN3dlAXx6ebdn5EZ7vSevp4CRI0OEKiSoQoIqRgXwrprmd2/5fywm/p/7NzrrPXk9BYwcGSJUIUEVElTxKYD9W/2iAD6U//v08vvfejc66z11PSWMHBkiVCFBFRJUsSmAL2/u/lt5DOBt+W5/94Nfejc66z1xPRWMHBkiVCFBFRJUsSmAt3c/lgeBv7z5y1+Ln7zbzf2dG931nrieCkaODBGqkKAKCaq4FMB+V09ZAJ9fVXt73t392L1Rr7DkPQAApLJOAXx+tXun3yuAD+0C+EABAACYsU4BFLv6lxVA3QMnraeBz44yRKhCgiokqOKxC+hdca4PBdDGX9DfMFsggARVSFDFogA+vSwO9S47BlCv94T1tGDkyBChCgmqkKCKRQG8u2v4/jfOAirxF/Q3zBYIIEEVElTxK4Cnt+Up//X3AFo3Ous9YT0tGDkyRKhCgiokqGJRABXVxeD4JnCBv6C/YbZAAAmqkKCKYQFwLaACf0F/w2yBABJUIUEVwwLYvetvXQC0c6O93tPXs4eRI0OEKiSoQoIqjgXA3wPY4y/ob5gtEECCKiSo4lQAx61XW5yRI0OEKi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FIAr/oL+htkCASSoQoIql1sA7wEAIBU+AZwJf0F/w2yBABJUIUGVy/0EoC3OyJEhQhU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QrAFX9Bf8NsgQASVCFBFZcC+PTy7u7u5+rG51dTN1rrPW09NYwcGSJUIUEVElQxKYB3dwXf/7a/UZTB3d0Pfx/caK/3pPU0MHJkiFCFBFVIUMWjAHaz/C/Fe/0fn+r/7X70c/9GZ72nrOcAI0eGCFVIUIUEVTwK4G05v396uf8I8KF8uz9yo7PeU9ZzgJEjQ4QqJKhCgioeBVDx+dV+mq/a4Mub/aeCzo3OeoX1PDFyVoAIVUhQhQRVrArg08vd2/0vb/7y1+LWu93c37nRXa+wnidGzgoQoQoJqpCgilMB1EcCqr097+5+7N6oV1jyHgAAUlmtAN7e3RXv9ps5/0O7AD5QAAAAZqxVAF/e3JXn+0cFUPfAieup4LOjDBGqkKAKCao47QIq9wFRACX+gv6G2QIBJKhCgipWBVCc9BkdA6jXq6yHkbMCRKhCgiokqOJVAPvTgDgLqMRf0N8wWyCABFVIUMWiAJqz/IvzQN+WN+rvAfzSucdhvSespwUjR4YIVUhQhQRVLApgN82XO3iKHT18E7jAX9DfMFsggARVSFDFowDKbwDsZvv9Dh+uBVTgL+hvmC0QQIIqJKjiUQC7qb/kl9aN8gKgnRvt9Z60ngZGjgwRqpCgCgmqmBRAedX/epbn7wE8+Y8cIpQhQRUSVHEpgOPXqy3OyJEhQhUSVCFBFQrAFX9Bf8NsgQASVCFBlbMXwB8/3Qz59m/iWimAfIhQhQRVSFCFAnDFX9DfMFsggARVSFCFAnDFX9DfMFsggARVSFBls2MADzc3z4t/PNb/ENerLc7IkSFCFRJUIUGVrQrg8fCu/ye+jFYAACAASURBVM/XNy/ElT5RAPkQoQoJqpCgykYF0Jn0H2+++11cKwWQDxGqkKAKCapsVAB//PTNr82Nj884BhDjL+hvmC0QQIIqJKiyWQF0PgFQADH+gv6G2QIBJKhCgirb7QJqdvvsyoBdQDH+gv6G2QIBJKhCgipbHQR+uLmpPgMc/qWtV1uckSNDhCokqEKCKlsVwO4jwIFbcZ3FerXFGTkyRKhCgiokqLLZ9wBaDbDG/E8BpEOEKiSoQoIqG14MrqqAVaZ/CiAfIlQhQRUSVOFqoK74C/obZgsEkKAKCapQAK74C/obZgsEkKAKCapsWQD3Nzff/Pp0v8aVgCiAfIhQhQRVSFBluwLYn/65K4A/X6/xNTAKIB8iVCFBFRJU2fJqoEUB7C8PvcL3wCiAdIhQhQRVSFBlqwL4+Gz3xr+4ItC+AfgiWIy/oL9htkAACaqQoMpWBXC/f9tfXhLuz9drnApKAWRDhCokqEKCKpteDrq6JigXg1uCv6C/YbZAAAmqkKDKppeDrgqAy0EvwV/Q3zBbIIAEVUhQhQJwxV/Q3zBbIIAEVUhQJWMX0AOXg16Av6C/YbZAAAmqkKDKdgeBd+/6ywL4+IyDwAvwF/Q3zBYIIEEVElTZ8DTQ/XcAdgXwUHwfWIYCyIYIVUhQhQRVNv4iWMkaF4OgALIhQhUSVCFBlY0vBbHa/E8BpEOEKiSoQoIqG18M7mad60A8UQD5EKEKCaqQoAqXg3bFX9DfMFsggARVSFBls7OAVrkEaHu92uKMHBkiVCFBFRJU2eyLYOvs+W+tV1uckSNDhCokqEKCKhSAK/6C/obZAgEkqEKCKpteDXRNKIBsiFCFBFVIUGXD7wGsexSAAsiGCFVIUIUEVbbbBdSGi8HF+Av6G2YLBJCgCgmqUACu+Av6G2YLBJCgCgmqUACu+Av6G2YLBJCgCgmq8EUwV/wF/Q2zBQJIUIUEVSgAV/wF/Q2zBQJIUIUEVSgAV/wF/Q2zBQJIUIUEVTa+GNw3vz7dr/ONMAogGyJUIUEVElTZ+HLQ3/z65+t1vhBAAWRDhCokqEKCKhv/QZj9XwVb54rQFEA2RKhCgiokqLLhn4T89m/Fn4TcN8ALcaVPFEA+RKhCgiokqLLptYDKPwr/52v+KPwC/AX9DbMFAkhQhQRVNiqA3aT/4qkqgKdHvgi2AH9Bf8NsgQASVCFBlc2+Cbyf+qsC+PiMAojxF/Q3zBYIIEEVElShAFzxF/Q3zBYIIEEVElTJ2AX0sMZpQBRANkSoQoIqJKiy3UHg3bv+sgA+PuMg8AL8Bf0NswUCSFCFBFU2PA10/x2AXQE8FN8HlqEAsiFCFRJUIUGVjb8IVrLGxSAogGyIUIUEVUhQZeNLQaw2/1MA6RChCgmqkKDKxheDu1nnOhBPFEA+RKhCgiokqMLloF3xF/Q3zBYIIEEVElShAFzxF/Q3zBYIIEEVElTZ7Itgre9+8T2AJfgL+htmCwSQoAoJqmQUwD3XAlqAv6C/YbZAAAmqkKDK+Qtgf/nnPhRAjL+gv2G2QAAJqpCgygafAB6GBcA3gWP8Bf0NswUCSFCFBFU2KIDhRwD+ItgC/AX9DbMFAkhQhQRVMo4BrAIFkA0RqpCgCgmqUACu+Av6G2YLBJCgCgmq8D0AV/wF/Q2zBQJIUIUEVc5eAGMnAXEW0AL8Bf0NswUCSFCFBFUoAFf8Bf0NswUCSFCFBFUoAFf8Bf0NswUCSFCFBFU4BuCKv6C/YbZAAAmqkKAKBeCKv6C/YbZAAAmqkKDK5RbAewAASGXBMYDiz8FzDOBI/AX9DbMFAkhQhQRVtjgITAGcgr+gv2G2QAAJqpCgCgXgir+gv2G2QAAJqpCgyuUeA9AWZ+TIEKEKCaqQoAoF4Iq/oL9htkAACaqQoAoF4Iq/oL9htkAACaqQoMoWxwCei6sYX6+2OCNHhghVSFCFBFUoAFf8Bf0NswUCSFCFBFW2K4CVm4ACyIYIVUhQhQRVKABX/AX9DbMFAkhQhQRVKABX/AX9DbMFAkhQhQRVKABX/AX9DbMFAkhQhQRVKABX/AX9DbMFAkhQhQRVKABX/AX9DbMFAkhQhQRVKABX/AX9DbMFAkhQhQRVKABX/AX9DbMFAkhQhQRVKABX/AX9DbMFAkhQhQRVKABX/AX9DbMFAkhQhQRVtiiAIfw9gBh/QX/DbIEAElQhQRUKwBV/QX/DbIEAElQhQRUKwBV/QX/DbIEAElQhQRX+HoAr/oL+htkCASSoQoIqFIAr/oL+htkCASSoQoIqFIAr/oL+htkCASSoQoIqFIAr/oL+htkCASSoQoIqFIAr/oL+htkCASSoQoIqFIAr/oL+htkCASSoQoIqFIAr/oL+htkCASSoQoIqFIAr/oL+htkCASSoQoIqFIAr/oL+htkCASSoQoIqFIAr/oL+htkCASSoQoIqFIAr/oL+htkCASSoQoIqWxfA483NzQtxleV6tcUZOTJEqEKCKiSosl0BPO4n/sfiWnBr/F0ACiAbIlQhQRUSVNmsAO738/6fr4sC+OZXcaVPFEA+RKhCgiokqLJVAezf+t8+fXx2893vf/y0+5cMBZANEaqQoAoJqmxVAPfFrv+Hm3I/0He/i2ulAPIhQhUSVCFBlY0K4M/XxaHf++JPwXx8xh+EifEX9DfMFgggQRUSVNmoAP74ab/fv9r5QwEswV/Q3zBbIIAEVUhQZdMCeCxPAKIAluAv6G+YLRBAgiokqLLpLqCH8vyfe44BLMBf0N8wWyCABFVIUGW7g8DF6T/7mf9hlS8CUADZEKEKCaqQoMqWp4EWXwHbtQDfA1iCv6C/YbZAAAmqkKDKVgVQfgXs278V/1jjWhAUQDZEqEKCKiSost2lIO5vyl3/9yscAX6iAPIhQhUSVCFBFa4G6oq/oL9htkAACaqQoAoF4Iq/oL9htkAACaqQoAoF4Iq/oL9htkAACaqQoMrZC2B/1k+bNc4AKtarLc7IkSFCFRJUIUGVzQtgrQqgALIhQhUSVCFBlYQCWKcBKIBsiFCFBFVIUGXzYwD7b4StcCUICiAdIlQhQRUSVEk4CHy/yjfBKIBsiFCFBFVIUCWhAD4+4y+CLcBf0N8wWyCABFVIUCWhAP58zdVAF+Av6G+YLRBAgiokqJLxPYDy74Kp69UWZ+TIEKEKCaqQoEpGATxQAAvwF/Q3zBYIIEEVElThE4Ar/oL+htkCASSoQoIqHANwxV/Q3zBbIIAEVUhQhbOAXPEX9DfMFgggQRUSVNm+AFb6izAUQDZEqEKCKiSosnkB7N7/r3EIgAJIhwhVSFCFBFUyrgXEn4Rcgr+gv2G2QAAJqpCgSkYBrDH/UwDpEKEKCaqQoAp/D8AVf0F/w2yBABJUIUEV/iKYK/6C/obZAgEkqEKCKhSAK/6C/obZAgEkqEKCKlvsAnourmJ8vdrijBwZIlQhQRUSVKEAXPEX9DfMFgggQRUSVKEAXPEX9DfMFgggQRUSVKEAXPEX9DfMFgggQRUSVKEAXPEX9DfMFgggQRUSVKEAXPEX9DfMFgggQRUSVHEpgE8v7+7uvv+tvPH51e7Gz08jN1rrPVa0CyNHhghVSFCFBFVSrgU0vBrc27uSYqIvyuDu7oe/D26016tpM3JkiFCFBFVIUMWjAD6UU//bu7/8tXjL/2Mx8e9/1LnRWa+mzciRIUIVElQhQRWPAnhbze9v97P9h/Lt/qeX+z1CnRud9WrajBwZIlQhQRUSVLE4BvDlzf6d/9N+uv+xaYMvb+5+6d3orPc03RpGjgwRqpCgCgmqWBRAw74AmjZ4t5v7Oze66z1WtAsjR4YIVUhQhQRVrAqgeJ//+VW1t+fdrg06N+oVlrwHAIBU1iyAd/sd/s2c/6FdAB8oAAAAM1YsgA/VSUDzBVD3wMIHnYDPjjJEqEKCKiSoYrQLqJz/KYAKf0F/w2yBABJUIUEVnwJ4V87/4TGAer3Hq7Zh5MgQoQoJqpCgistfBPvypr4QBGcBlfgL+htmCwSQoAoJqpgUwG7+by728LY85b/+HkDrRme9J62ngZEjQ4QqJKhCgipbFUD1heDBRYBK2vM/3wQu8Rf0N8wWCCBBFRJU2aYAHluXgXgx8vt37Yu9cS2gAn9Bf8NsgQASVCFBlU0K4L5zIaDbwe+LKz7fNVf9/HDXugBo50Z7vZo2I0eGCFVIUIUEVbYogP38/82vxT8/PhtrgA93nQLg7wHs8Rf0N8wWCCBBFRJU2aAAHpvpf8++Asb2Ah29Xm1xRo4MEaqQoAoJqpy/AP583Z7/iwb47ndxpU8UQD5EqEKCKiSocv4CeOy/4x/84LT1aoszcmSIUIUEVUhQ5fwFcN8/93P3kWB4HPj49WqLM3JkiFCFBFVIUOXsBTAy3d+vsQ+IAsiGCFVIUIUEVTKuBfQw9X2wo9arLc7IkSFCFRJUIUGVLQqgv8f/kQJYgL+gv2G2QAAJqpCgCp8AXPEX9DfMFgggQRUSVOEYgCv+gv6G2QIBJKhCgiqcBeSKv6C/YbZAAAmqkKAK3wNwxV/Q3zBbIIAEVUhQ5fwF8MdPfBP4FPwF/Q2zBQJIUIUEVbgWkCv+gv6G2QIBJKhCgiobXw20+LswKxwBoADyIUIVElQhQRWLvwdw0nq1xRk5MkSoQoIqJKji8RfBTlmvtjgjR4YIVUhQhQRVPP4m8Cnr1RZn5MgQoQoJqpCgylYFsDoUQDZEqEKCKiSoQgG44i/ob5gtEECCKiSoQgG44i/ob5gtEECCKiSoQgG44i/ob5gtEECCKiSoQgG44i/ob5gtEECCKiSoQgG44i/ob5gtEECCKiSoQgG44i/ob5gtEECCKiSoQgG44i/ob5gtEECCKiQosv9ylvYIFMCZ8Bf0N8wWCCBBFRLUKC/OID0EBXAm/AX9DbMFAkhQhQQl6svzKI9BAZwJf0F/w2yBABJUIcFljM/yhwu0CQ9NAZwJf0F/w2yBABJUIcFFTMzyFIAz/oL+htkCASSocvUJLpq9p6Z5CsAZf0F/w2yBABJUufYEF03fk/M8BeCMv6C/YbZAAAmqXHmCy+bv6Xmeg8DG+Av6G2YLBJCgypUkODFJL3wHP3M3TgP1xV/Q3zBbIIAEVa4jwalpWi8Avgjmi7+gv2G2QAAJqlxFgsH79+X7gEb9uBSEKf6C/obZAgEkqHINCca78BceBh73owBM8Rf0N8wWCCBBlWtIMNyFv/BE0PHfUACu+Av6G2YLBJCgyteb4GHKjnbhazvxKQBX/AX9DbMFAkhQ5atNsDWzz+7okQ/iUgCu+Av6G2YLBJCgyleVYGsy70z5i3f0nAIF4Iq/oL9htkAACapcfIKDSb/1z97NM/lRAKb4C/obZgsEkKDKpSc48T6/v9fnfPM/BWCLv6C/YbZAAAmqXEiCUxN4a5rvzPmLz+9cwY8CMMVf0N8wWyCABFV8E6xn7/dPy77JSwEcu15tcd+RU+Mv6G+YLRBAgiq2CTbT9/uF3+Ttzvmbzf8UgC3+gv6G2QIBJKhileDggO7+5vuF3+Tt3Wur+Z8CsMVf0N8wWyCABFWcEhxM38XNpQXQf9O/0fxPAdjiL+hvmC0QQIIq2QmOvulfXABjp/tvpl5BAbjiL+hvmC0QQIIqqyZ4/Pw7/qZ/eQF0J/2M+Z8CsMVf0N8wWyCABFXWTPD4d+ATb/p7BTB7RDdl0m9DAbjiL+hvmC0QQIIqyxJcNMvOTdPzS4ycuXn499xpoA5QAK74C/obZgsEkKDKogQXzb9zO2qWLNJbvvnn7BfBDKAAXPEX9DfMFgggQZV2gnN7WeIZWC2AqbN4LinBk6AAzoS/oL9htkAACaq0EpyavRfO7HIBTAhcUIKnQQGcCX9Bf8NsgQASVDkkODl9n68AFp26fzkJnggFcCb8Bf0NswUCSFDkMOVOz99LZ/bj5/9FRxfME6QAbPEX9DfMFgggwSmWzcSD/S9KAZx0rk68hPtLTAG44i/ob5gtEECCEyybi9sT+8w0v/it/fHz/wLcX2IKwBV/QX/DbIGAq09wYso9bp9NeAHlU97ar4b7S0wBuOIv6G+YLRBw7QkGb9mPOmw7t0ji/P/1j0EK4Ez4C/obZgsEXEmCc/OysNe+d7fU9/nTuL/EFIAr/oL+htkCAZee4LIZd37PzMjvTisA06/bur/EFIAr/oL+htkCARee4LL33JOTuVoAG/7ZLAH3l5gCcMVf0N8wWyDgMhI8dg/O+L2O2dOzdGa/gPn/6x+DFMCZ8Bf0N8wWCLiIBI/eg7P0bjMPsHRm95//v/4xSAGcCX9Bf8NsgQCrBEcn0/cn7MFZfLeZ5ZfO7FYJjuIuSAG44i/ob5gtEJCdYHuaHZ+L35/0Bn7p3fRdONkJxrgLUgCu+Av6G2YLBCQn2J5/J2ZpvQDOe4I+Y1CFAnDFX9DfMFsgICHB1pTbnpmnZvOZArA4VMsYVKEAXPEX9DfMFgjYJsGJHT2dqf2UAnA4VMsYVKEAXPEX9DfMFgjYJMGpHT3LCsD2EgsljEGVyy2A9wBQs5+Mp35e/+4wzc/eGHuAs7rDBcMngDPhL+hvmC0QsGKC87tpxt7nd9/0T7zRn/simAOMQZXL/QSgLc7IkSFClSV/0nwZkztqFs/548tfUoKeuAtSAK74C/obZgsM6E6yC/6k+fKHHX+EmQLorXN0/X4JdmEMqlAArvgL+htmC/TpTdIL/qT5MY8bFsCiv2LewS7BHoxBFQrAFX9Bf8M1HmTFXeD9WbpJcHoCP+6Bw7P1j12J+0t8JWPwjFAArvgL+huu8BjavpmRh2o93BYFsGRHzzTuL/F1jMFzQgG44i/ob7j8rlMTo7hvZvSx1i+As52t7/4Sf1VjMAUKwBV/QX/D2d/23xgL1zxexhkL4FzXW3B/iS99DOZDAbjiL+hvOPfL4a7x0695vIzpAljhg8ZZ5n/7QXjhY9AACsAVf0FXw2YunBNsT7nT0/yqBTB9ENj2j1u5vsQ1tmOwwV2QAnDFXzD1WpbzdyrvNiPYmdm3KoDp00Bdv2/rPgjZjFUoAFf8BTc3XDQVt2ZsvQDW/sPj3YdiEKqQoAoF4Iq/4NYXM140Gbcn8xUKgKvZW0OCKhSAK/6CG1/MeNnumFMKIOuaxwxCFRJUoQBc8RfcwHBsll6lAMRvyK4Dg1CFBFUoAFf8Bc9l2J+XF+yo6S68pAC0b8iuA4NQhQRVKABX/AXPZDi112dZASw8CPzkcN4Ng1CFBFUoAFf8BVc0bE3G03t9Fs3/C08DtYBBqEKCKhSAK/6C6xkufNO/cE99cyf3CBmEKiSoQgG44i+oGZ7ypv/IvTbuETIIVUhQhQJwxV9wwnDZLL3um/4JwxOX2woGoQoJqlAArvgLjhsum7In3/T3CoCLGafiLkiCKhSAKx6CM/PveITLjtTOzPnLHmARHhFOwyBUIUEVCsAVC8G5uXg0wv4b+NnHPcNen67hGg9yRhiEKiSoQgG44iA4O5mvVgDiod5pHCKcg0GoQoIqFIArBoLzs/l6BcDfs3LFXZAEVSgAVwwEz1cAZ3vT38EgwlkYhCokqEIBuJImeJiMTyiAxcdwz/Smv4P7a8wgVCFBFQrAlS0F23PxYM/McQWweGY///z/9W98Z8ddkARVKABXNhRsz9kj++aPOQj85HCRtRr315hBqEKCKhSAK9sJjp2Qs+DoLBGqkKAKCapQAK5sJtiZ8/t7fWbezhOhCgmqkKAKBeDK+oITk/lsAcwJXmGE60KCKiSoQgG4sorgxNHdwX0ogAxIUIUEVSgAV9YQnDy6O7xT/yDAAsGriPCckKAKCapQAK6cKtiavWeO7vaX6BfFEsGvNsKtIEEVElShAFw5RnAw6bf+uWDfTvfnC+f/ryzCDEhQhQRVKABXjhAcmfTb/4537i+d87uCX1OEKZCgCgmqUACuBILje3qm5/zZAjhN8NIjTIcEVUhQhQJwZV5wYk/PzJy/9vx/8RHmQ4IqJKhCAbgyKzi1p2duzl95/r/0CA0gQRUSVKEAXJkTnHyj39vR053z153/LzxCB0hQhQRVKABXTiqAba6zXwledIQOkKAKCapQAK4sLoCxC3huInjRETpAgiokqEIBuLK8AJ42e9Pf4bIjdIAEVUhQhQJwZfFB4KekS/BfeIQGkKAKCapQAK4MBfsHdJP/7solRugFCaqQoAoF4MpA8Kyn9JzABUZoBgmqkKAKBeBKIdjbzZM/67e4kAiNIUEVElShAFzZCw4O9Do1wGVE6AwJqpCgCgXgyvvFl3NO4iIitIYEVUhQhQJw5f25L+amcgkRekOCKiSoQgG4QgHIuAuSoAoJqlAAbtRz/Pu57/s64BthjbsgCaqQoAoFYEYzy/cLwOHU/w62ETa4C5KgCgmqUABeHKb89x7f953GNcID7oIkqEKCKhSAFa03/b3TQP0wjbCFuyAJqpCgCgVgRa8A3N70dzCNsIW7IAmqkKAKBWDAYZrvF4AzVhGO4i5IgiokqEIB5DM40EsBrIO7IAmqkKAKBZDOyKk+1UFgb4winMBdkARVSFCFAtiMif35Uyd7uo8cNj4ZElQhQRUKYCumzujpf8X38EUwc9j4VEhQhQRVKICNmPwib78AatxHDhufDAmqkKAKBbANU9M8BXBG3AVJUIUEVSiAbZgugKnPBu4jh41PhgRVSFCFAtiGmQKYODrgPnLY+GRIUIUEVSiAbZgrgPHzg9xHDhufDAmqkKAKBbARM/P/OO4jh41PhgRVSFCFAtiKI+d/+5HDxidDgiokqEIBbMZx87/9yGHjkyFBFRJUoQBc8Rf0N8wWCCBBFRJUoQBc8Rf0N8wWCCBBFRJUMSqAz69+bP51d3f389iN1npPXk8BI0eGCFVIUIUEVYwK4O1dVQCfXt7t+eHvgxvt9Z68ngJGjgwRqpCgCgmq+BTA27uqAHZv+X8sJv6f+zc66z11PSXbjJwjj/t2cB85bHwyJKhCgiouBVC80S8L4EP5dv/Ty+9/693orPe09dRsMnKOPfOzg/vIYeOTIUEVElQxKYB3u9n/Q1UAb8t3+1/e3P3Su9FZ70nradhi5Bz93a8O7iOHjU+GBFVIUMWlAP7y16eqAL682f27+Nlu7u/c6K73pPU0bDByZq/+EOM+ctj4ZEhQhQRVTApgT1UAn19Ve3ve7W53btQrLHnvzqEAsk0AAM7C+QrgQ7sAPlAAAABmbF4AdQ+cvJ4CdgHJ8PFbhQRVSFDFeBfQpRcAB4GzcRckQRUSVDEugIljAPV6T15PAaeByrDxqZCgCgmq+BXAV3MW0BNfBEvGXZAEVUhQxa8Ant6Wp/zX3wNo3eis9+T1FDByZIhQhQRVSFDFsAC+nm8CS/gL+htmCwSQoAoJqhgWwFd0LSAFf0F/w2yBABJUIUEVwwLY/aN1AdDOjfZ6T15PwflGjrLfv437yGHjkyFBFRJUcSyAi/57ANKZP23cRw4bnwwJqpCgilEBHLlebfFzjRzt3P827iOHjU+GBFVIUIUCWBXx279t3EcOG58MCaqQoAoFsCoUgBPugiSoQoIqFMCqUABOuAuSoAoJqlAAq0IBOOEuSIIqJKhCAawLB4GNcBckQRUSVKEAVobTQH1wFyRBFRJUoQDWhi+C2eAuSIIqJKhCAbjiL+hvmC0QQIIqJKhCAbjiL+hvmC0QQIIqJKhCAbjiL+hvmC0QQIIqJKhCAbjiL+hvmC0QQIIqJKhCAbjiL+hvmC0QQIIqJKhCAbjiL+hvmC0QQIIqJKhCAbjiL+hvmC0QQIIqJKhCAbjiL+hvmC0QQIIqJKhCAazAWt/96uA+ctj4ZEhQhQRVKACd1a7+0MF95LDxyZCgCgmqUAAy613/rYP7yGHjkyFBFRJUoQBUVrwCdAf3kcPGJ0OCKiSoQgGoUAC2uAuSoAoJqlAAKhSALe6CJKhCgioUgAoFYIu7IAmqkKAKBSDDQWBX3AVJUIUEVSgAHU4DNcVdkARVSFCFAlgBvgjmibsgCaqQoAoF4Iq/oL9htkAACaqQoAoF4Iq/oL9htkAACaqQoAoFcBpn2evTwX3ksPHJkKAKCapQACdxnuO+HdxHDhufDAmqkKAKBXAKZzrzs4P7yGHjkyFBFRJUoQBO4Fzf/ergPnLY+GRIUIUEVSiAE6AA9rDxqZCgCgmqUAAnQAHsYeNTIUEVElShAE6AAtjDxqdCgiokqEIBnAIHgZ/Y+HRIUIUEVSiAk+A0UDY+HRJUIUEVCuA0+CIYG58MCaqQoAoF4Iq/oL9htkAACaqQoAoF4Iq/oL9htkAACaqQoAoF4Iq/oL9htkAACaqQoAoF4Iq/oL9htkAACaqQoAoF4Iq/oL9htkAACaqQoAoF4Iq/oL9htkAACaqQoAoF4Iq/oL9htkAACaqQoAoF4Iq/oL9htkAACaqQoAoFsJjzf/erg/vIYeOTIUEVElShAJaywdUfOriPHDY+GRJUIUEVCmAhW1z/rYP7yGHjkyFBFRJUoQCWsckVoDu4jxw2PhkSVCFBFQpgGRTAADY+FRJUIUEVCmAZFMAANj4VElQhQRUKYBkUwAA2PhUSVCFBFQpgIRwE7sPGp0KCKiSoQgEshdNAe7DxqZCgCgmqUACL4YtgXdj4VEhQhQRVKABX/AX9DbMFAkhQhQRVKABX/AX9DbMFAkhQhQRVKABX/AX9DbMFAkhQhQRVKABX/AX9DbMFAkhQhQRVKABX/AX9DbMFAkhQhQRVKABX/AX9DbMFAkhQhQRVKABX/AX9DbMFAkhQhQRVKABX/AX9DbMFAkhQhQRVKABX/AX9DbMFAkhQhQRVKABX/AX9DbMFAkhQhQRVKABX/AX9DbMFAkhQhQRVKABX/AX9DbMFAkhQhQRVKABX/AX9DbMFAkhQhQRVKABX/AX9DbMFAkhQhQRVKIA5D1GoLgAAEQpJREFUNr4CdAf3kcPGJ0OCKiSoQgHMsPXfgOngPnLY+GRIUIUEVS63AN6fnfqvQJ5/TQAAl8jX+wlg+78D38H9rQPvvmRIUIUEVS73E4C2OAUgw8anQoIqJKhCAUxCAczDxqdCgiokqEIBTEIBzMPGp0KCKiSoQgFMkzr/248cNj4ZElQhQRUKYAZOA52DjU+FBFVIUIUCmIMvgs3AxqdC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uOIv6G+YLRBAgiokqEIB9LjZoT30SriPHDY+GRJUIUEVCqDLzY1LA7iPHDY+GRJUIUEVCqDDzY1NA7iPHDY+GRJUIUEVCqDNzY1PA7iPHDY+GRJUIUEVCqANBXAEbHwqJKhCgioUQBsK4AjY+FRIUIUEVSiANhTAEbDxqZCgCgmqUAAdfOZ/+5HDxidDgiokqEIBdLGZ/+1HDhufDAmqkKAKBdDDZf63HzlsfDIkqEKCKhSAK/6C/obZAgEkqEKCKhSAK/6C/obZAgEkqEKCKhSAK/6C/obZAgEkqEKCKhSAK/6C/obZAgEkqEKCKhSAK/6C/obZAgEkqEKCKhSAK/6C/obZAgEkqEKCKv4F8PnV3d3dz8P1ao/KyJEhQhUSVCFBFfsC+PTybs8Pf++vV3tYRo4MEaqQoAoJqrgXwO79/49FC/Q/A1AA2RChCgmqkKCKewF8KN/7f3r5/W+99WqPy8iRIUIVElQhQRX3AnhbvvX/8ubul956tcdl5MgQoQoJqpCginkBfHnzl78W/3jX3wdEAWRDhCokqEKCKuYF8PlVtevn3f5QQLXCkvcAAJDKRgXwgQIAADBj8wKoe0B7YD47yhChCgmqkKDKpewCogDsIEIVElQhQZVLKYB3FIAbRKhCgiokqGJeAJwF5AsRqpCgCgmqmBfA09vy/H++B+AHEaqQoAoJqrgXAN8EtoUIVUhQhQRV3AuAawHZQoQqJKhCgiruBbD7CMDVQD0hQhUSVCFBFfsC4O8BuEKEKiSoQoIq/gUwtV5tcUaODBGqkKAKCapQAK74C/obZgsEkKAKCapQAK74C/obZgsEkKAKCapQAK74C/obZgsEkKAKCapQAK74C/obZgsEkKAKCapQAK74C/obZgsEkKAKCapQAK74C/obZgsEkKAKCapQAK74C/obZgsEkKAKCapcbgEAAEA2FAAAwJWSUwAifW04GiJUIUEVElRZPUEK4FogQhUSVCFBFQoAToQIVUhQhQRVKAA4ESJUIUEVElShAOBEiFCFBFVIUIUCgBMhQhUSVCFBlWstAAAAWBsKAADgSqEAAACuFAoAAOBKoQAAAK4UCgAA4EqhAAAArhQKAADgSrmEAvj86u7u7udsiwvl08tdeN//Vvy7CPJwE5bQDY2xeCxf3tzV7CNkDB7L51c/Nv9qDb6VRuIFFEAxhd3d/fD3bJFL5G217RUjpUqSje8YOqExFo+mVwCMwWN5e1cVQGfwrTUS/Qtg13Q/Fs+X913H86Gc+t/e/eWvxa0fowWgTzs0xuLpfHrJGDyF3Vu4MrHO4FttJPoXwIey5T695D3D8bytBkj5LuItE9fxtENjLJ7M7oNAkSNj8CiKN/plAXQG32oj0b8AqhGzG0C/JJtcHl/eFO+6qvddzS1YTic0xuLJvCtnLMbgUbzbzf71Z6bO4FttJNoXQDNi3vHW4XSKQfT51Q///yV7X4+jHRpj8WQ+vypnKsbgUbzbDbiqADqDb72RaF8An19Vg+UdOw9PpnyjUB9/4+3rEbRDYyyeTJ0YY/BoqgLoDL71RuLlFABHj06n/PxdHRGujsbBItqhMRZPpf4AwBg8nn4BfGgXgDwSKYAr4EN5ElD9boEdGEfQDo2xeCof6vMVGYNHQwGw0WlU83/Dp5ecx340+9AYiycyPFbJGFwMBcB+V4l3vfmfsxhPYR8aY/FEhiOOMbiYKz8GwJkXGrs3X8ONj3dfR7MPjbF4IsP3qYzBxVz5WUBPb8tPj5x7fRK72OotrfulAFhENzTG4mk03/5iDB7P4XsAv+z/V38PoHVDwb8A+PalQGv+b38t+Jcsn8ujExpj8SRa3/5iDB5NXQDX+k1grr8i8K59tahdhr88tc7IgAV0QmMsnkSzx5oxeAJ1AVzrtYD2pw5zBcbTqK+9W8X3jgsxHk8nNMbiKbR3+DMGj6XZW9YZfGuNxAsoAK7BfjIfmvm/HClFkux8PY5OaIzFE+i832cMHsmH8cF3PX8PAAAAzgEFAABwpVAAAABXCgUAAHClUAAAAFcKBQAAcKVQAAAAVwoFAABwpVAAAABXCgUAAHClUAAAAFcKBQAAcKVQAAAAVwoFAABwpVAAAABXCgUAAHClUAAwzsNNm9vdT+5vvvv98L+YxXes7t3l+dPTHz/t/3sC4YJ9tYebb/82+jA33/za3Pzz9c1sAsc935iRRI5Yduiyfzo7XqyoCJcOBQDjhAXwGE13X0UBtB7o4zPDAph4FYYuj4cHOrUCwlccLg4KAMaJCiCe7r6OArht3cmvAKbWOfj5Q/RIS3wogK8OCgDGGZ8Tn47fE3QUf75uzbgGBfAPz5pf7PcAJUyBnUQGLC2Ah+adf2+/1hFQAF8hFACMQwHsH+bf/dTsMPn47Nt/utQC2O+9ah7l4cQeowC+QigAGIcC2D/M7X3j87C/caEFcN/elbW7ddJHAArgK4QCgHGGc2J75n9o7Uwu9o3Uk8Puxov9+83dG+fy/sVk/NDZ81z8/nZ01h0WQGvR1mP31lrfrCa2kXV2797MZTMqZQE81r/Zr7zTfYOVlD8unsFjfdykePxyXYdWKtc2eceZRHpPpP0qVOf4dFxaT6Q95X98djsSSt+v9/xa6+pkDRcNBQDjLC6A5vBiMavsJod/3t/YLdzMk/+pnJuqByynj92t/76gAOpFizW3Hru31sM5LsVD9hds3f15+6nMqpQF8Ee9D+jjs2//1i+A7hM7FMB9/ePqH8VcOVYAo3ecSaT3RFqvQnPEuO1S83gz+imiG8pIAbSf32Fd3azhoqEAYJz2aSOdSaW3C+ihOTWmmGT2c+puGvvzf7bmyeIt+/4Xz58Od7wfnUH6BVAsUy/aeuzeWnfvn4ubD+XN/oL7n1dzWjmd33eWHlcpC+Cp3gf0UPy7WwD9J1YVwOFRi39UriMFMH7HmUSmnsj+58+rJ37b/nmz1Mgusd5jjRTA2PPrZw0XDQUA4ywsgN10cFsvsH//up8uqsOmh3my+MHuN/vbuwWe1ytYUADtRQ+P3V9r83Hlvjs/Vgvubpfz4e52ccf7BSpVATw2z/7FsADaK2kVQLNP5rYrNSiA0TvOJzL2RErT9h0GBTA897//WGMFMPL8+lnDRUMBwDgLC+Cwp6icqeqZ6ak1T1Zz0X21K6H6/e4XS6e7atHDY/fX+tDdeTJcZ/3ras4v1e5nVapp9Y+fqh04zU6tiSd2KIBmgqzWWq5+pADG7ziTyMQT2bVU9fNeMTSLjRRA/7FGCmDs+Y1KwqVCAcA488cAOoc827+v3y4+tebJ29YjthZY8n63vejhsQdrfbzp7D3pL3hYU/WbWnVOpb7zfTEvPpb/7BZAZyWHRLrzZj09jxTA+B1nEhl/Im3uFxdA/7FGCmDs+fWzhouGAoBxlhVAde7J4ZNCZ1Yd2fXdOkNz2VlArbs2vxystT4G+nx0wVYpVf8s1A4z3MxZQPsJr1zixfCpd+wGlRgXwPgdpxOZeCLt+96MFcDjyDGAwWONngU0fH79rOGioQBgnMsqgPI0ypvxE24GHxiaAphTObwz3j1msQfIoQDGnki5aCeObgHUx22bZV+MPNbiAuhmDRcNBQDjLC6A7qkgCwpg7m334gIYOQGlOqnzxcqfAHaLPG8+BqQXwPgngPp81hfju4B63wMo9u6f/gmgmzVcNBQAjLP4GEB3f3BUAEceAxifMgdrbVmPzWXSMYDdY3z3+337kKtaAPenFsDkMYCHm+5j948NdE/ZLO89fQxg/KylwfGGUy8pAUZQADDOsgI4nMFSzcpRARx5FtDke+bOWvtT+XCd9XvVx5vWTN6otE5dalNNsh+fffOv5alAagE09XVqAUw8kUMh1qHOXQvo8WY0lL5f+Pw4D/QrgAKAcRYWwGH38mP9taH5AjjuewATBdBfa3Nq4uTejLHT55tvE8x9D6BY6B/H934dVQDNLF1NwKcUwMQTORTAw+gxgOqk3uZqoPUXvzqP1feb+gTQyxouGgoAxokKoJ4HHqqDgdUOgbAA6t0Ry74JPFEA/bXWX1qqvio2ts5qTut8qbVa+qFW6X1jtn5P/HDTXey0Auiv7ZQCGDyRh+ahb5+qyb39WeVA548LPJ94rI7fSIj1EfZ21nDRUAAwTlQAzWXMmm+M1YcjgwKo56JF1wKaKoDeWpsTU5orIvTWOX4toL7KRAHsHrycmLUCqI/Ufve/Ty+A/hOpXoXmtKjdYxez8qAA2l/sezH+WD2/wfOrX/Fu1nDRUAAwTlQAhy8ElRPHYb9AVADHXQ20tWjnl521PtWz2e3ogs3du2pP1Xvm28N73NECaPZ1aAXQ7Ig5+Syg4RNpXoWiyg5nWQ0LoDlT9PnkY3X9hiE2r3g7a7hoKADIYmySSuaPn3hTC9cEBQDbct96T273HvLjM/ZqwzVBAcC2PLSu6On2dvvP15zXCFcFBQDbsj8AsG+AR8M/KPLxP7oZAZwVCgA2hj8oBeACBQCbc985GREAsqAAAACuFAoAAOBKoQAAAK4UCgAA4EqhAAAArhQKAADgSqEAAACuFAoAAOBKoQAAAK4UCgAA4EqhAAAArhQKAADgSqEAAACuFAoAAOBK+TeVwYMpzcK6TQAAAABJRU5ErkJggg==">
            <a:extLst>
              <a:ext uri="{FF2B5EF4-FFF2-40B4-BE49-F238E27FC236}">
                <a16:creationId xmlns:a16="http://schemas.microsoft.com/office/drawing/2014/main" id="{A3449237-1746-4035-8C11-783BCEF15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99AE4FE-2307-413D-B4F8-612A8DE4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032125"/>
            <a:ext cx="16748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E4CEB-ACFB-40C8-B51F-80366F6B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481138"/>
            <a:ext cx="22429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00">
                <a:latin typeface="Microsoft Tai Le" panose="020B0502040204020203" pitchFamily="34" charset="0"/>
                <a:cs typeface="Microsoft Tai Le" panose="020B0502040204020203" pitchFamily="34" charset="0"/>
              </a:rPr>
              <a:t>Distribution of sequencing depth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4751-18DD-4F00-949D-E975726B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24150"/>
            <a:ext cx="2731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Assessing data loss using filtering criteria</a:t>
            </a:r>
          </a:p>
        </p:txBody>
      </p:sp>
      <p:sp>
        <p:nvSpPr>
          <p:cNvPr id="13" name="AutoShape 8" descr="data:image/png;base64,iVBORw0KGgoAAAANSUhEUgAABgAAAAPACAMAAADE4EJKAAAAqFBMVEUAAAAAADoAAGYAOpAAZrYzMzM6AAA6Ojo6kJA6kNtNTU1NTW5NTY5NbqtNjshZWVlmAABmZmZmtttmtv9uTU1uq+SOTU2Oq6uOyP+QOgCQZpCQkDqQkGaQkLaQ29uQ2/+rbk2rjk2r5P+2ZgC2kDq2/7a2///Ijk3I///bkDrb/7bb///kq27k///r6+v/tmb/yI7/25D/5Kv//7b//8j//9v//+T///9iDyCQAAAACXBIWXMAAB2HAAAdhwGP5fFlAAAgAElEQVR4nO2dbYPjxrGdx7aiRGNb0c2uFStvVjzJXU+81qxe9///swwJEgOyUAC7G4U6IJ7ng61ZcbuPqk71IUGQ8/AZAAB2yUO2AAAAyIEAAADYKQQAAMBOIQAAAHYKAQAAsFMIAACAnUIAAADsFAIAAGCnEAAAADuFAAAA2CkEAADATiEAAAB2CgEAALBTCAAAgJ1CAAAA7JTAAHh6ePjDPy/+5NfvHh6+mvlbP3/z8Lu/hegpWfnHLx8ODB7/8mB5d3zgxX/k4T/x3aKyAQCCCAyAl4frA/f1tJw9ghUC4HlwyH9x+jMCAADujcAAOJyFX1z8ybN5TWDJD4DXxw05/R0CAADujcj3AF7P+9//++DnbRyO3dWf7krVy9V1oO5fD/+jCAAA2CyRAXA4St9d/nwRCJIcn/+/vXA5XA26EE0AAMC9EHoX0NPlNaCn60tCijw9XJ7gLw+XqgkAALgXQgPg5eLZ8+G5tfzZeHjVcnmj0vNlIhAAAHAvhAbA5ZH/MngL+PRG6/mp9fPhcU/H6+2Dt2qvHvR0eFD3Z8Mj+vn6Ov3hDH4Yudh0XtlZp1/t6m8eHjl4CXB7AHQ6NnDVCwB2SuwHwS4u+jz1B+7gPpvusDwEwNPDZQCYBz2dHzQ88Ps7Nvtj+PwQc7lpGABmnRP2zqXrTLg5AHodRAAAaBIbAMPT8u2p/fA+y+6PXs/Y/3g6xs8Psw96Oj9ocN4P7tjv/uT0tHssAQYBYNYZPMZcwbn8PMOtAfB2/pMAAKBJbAAMP/r73J/I/fusz+erMM9v12MGx/TVg57OB/YxG47/7nDFvn90v9IXn4d/0jNc+WqdnrGPql2Gwo0BcFD2xfm/e/bjzwAACQR/F9DbR7/ero0MDtTz2wKDQ/J0TI886GkYEn0mvL0UOJ/pb3/t8pn3MACu1umxn16+ftSNAfB88QaH/s1PALBDggPg7brP28E5eDP49V+fA2Dwzu/hH0ce9PR2op/eWxgc96e/Njxsn66e3g8C4GqdN5YMgNkPPQMApBL9baD9O7/PYxdCXs/W42n6fHHcXx3B5wc9mSfVL+aUHR76L1c7DgLAfXK+WACMfIYYAECL6AA4n9GvB+PoydoHwBdvf3jxwLcHPZn3E16uz+/hW8DmbeBBANj3JU4s9h7AmxI+FQAAokQHwPngv3yyPrjFxw+A6wfZg9uc39cBcHE23xIAY3cBXYaCDYDr7zvqHjyQwgsBAJAk/BfCnC79DK/NXHzdphcA9kFrBEDN5wAuAmDwAmYghruAAECQ8ADorpGcr+Mf6I/2L4bvAVwFwMiDbgwA95LLLQFQ/Eng6ytWV//6hdcAACBLeAB010SGV+sHX67jB8DIg0bfA+if43d/9DTxbPumALg67i/lHrg64a8jx74vzQcBAECU+N8JfLwZ52nwJHhwAL+4l4BGHmQP7sEV+9NB/HwZCd5dQH4AmON65ttAr37x5fkS0kUuTKUSAEAa8QFwuI3//33zdkoOPh18+LjseACMPWjk4H47fU8pMfgyT3NDz20BcLxyf/n7AKau8Qw+8nt6eP/lFuf/4lt+EzIAwPrEB8Dh2f//GB6B/Zc8PE28CTzyoJGDu/8qiIvvizgvae/wuSEALr4n9MXeyGl+q83T20Ne3m497ZUd1+PLgABAkBUC4Pg7Fi/voxlwPr+vAmDkQWMH9+SXwdl3c28JAOd3Ag/UX657defR+Xn/8BfL81kAAFBkhQC4uqgyPBv/i/3mnPMxbR80enC/XB+8b+fx9dPuWwPg8vC+/vcjv9dy+MWfX40twvkPAIqsEADX99H0h/S7sfs5+/sqzYOcg/vp+ml69xftnZe3B0D/KmDk9s3RX2z8MnrSP3P8A4AyawQAAAAIQgAAAOwUAgAAYKcQAAAAO4UAAADYKQQAAMBOIQAAAHYKAQAAsFMIAACAnUIAAADsFAIAAGCnEAAAADuFAAAA2CkEAADATiEAAAB2CgEAALBTCAAAgJ0SGAD/AQAApFgvAOKWnuGHtJ2v+EFGCTWx6AiRUUJNRlBRskhJCIA1wcUWnZroCJFRQk1GUFFCANyKSsdw8Qg6NdERIqOEmoygooQAuBWVjuHiEXRqoiNERgk1GUFFCQFwKyodw8Uj6NRER4iMEmoygooSAuBWVDqGi0fQqYmOEBkl1GQEFSUEwK2odAwXj6BTEx0hMkqoyQgqSgiAW1HpGC4eQacmOkJklFCTEVSUEAC3otIxXDyCTk10hMgooSYjqCghAG5FpWO4eASdmugIkVFCTUZQUUIA3IpKx3DxCDo10REio4SajKCihAC4FZWO4eIRdGqiI0RGCTUZQUUJAXArKh3DxSPo1ERHiIwSajKCihIC4FZUOoaLR9CpiY4QGSXUZAQVJQTArah0DBePoFMTHSEySqjJCCpKCIBbUekYLh5BpyY6QmSUUJMRVJQQALei0jFcPIJOTXSEyCihJiOoKCEAbkWlY7h4BJ2a6AiRUUJNRlBRQgDcikrHcPEIOjXRESKjhJqMoKKEALgVlY7h4hF0aqIjREYJNRlBRQkBcCsqHcPFI+jUREeIjBJqMoKKEgLgVlQ6hotH0KmJjhAZJdRkBBUlBMCtqHQMF4+gUxMdITJKqMkIKkoIgFtR6RguHkGnJjpCZJRQkxFUlBAAt6LSMVw8gk5NdITIKKEmI6goIQBuRaVjuHgEnZroCJFRQk1GUFFCANyKSsdw8Qg6NdERIqOEmoygooQAuBWVjuHiEXRqoiNERgk1GUFFCQFwKyodw8Uj6NRER4iMEmoygooSAuBWVDqGi0fQqYmOEBkl1GQEFSUEwK2odAwXj6BTEx0hMkqoyQgqSgiAW1HpGC4eQacmOkJklFCTEVSUEAC3otIxXDyCTk10hMgooSYjqCghAG5FpWO4eASdmugIkVFCTUZQUUIA3IpKx3DxCDo10REio4SajKCihAC4FZWO4eIRdGqiI0RGCTUZQUUJAeDznwtYURYutu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ghAHwIgDlklOjUREeIjBJqMoKKEgLAhwCYQ0aJTk10hMgooSYjqCjZXAD8sB4lAbCiLABpmJu9wSsAXgHkolMTHSFpSkTn5rOSTWR8srlXAHFLG0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ESNjIstOjXREUIAGHRsIuMTAsBH1Mi42KJTEx0hBIBBxyYyPiEAfPKNnK9gGhUXC0327UKCm0sAWHRsIjM6BIBPvpHzFUyj4mKhySYAhF2rYxOZ0SEAfPKNnK9gGhUXC002ASDsWh2byIwOAeCTb+R8BdOouFhosgkAYdfq2ERmdAgAn3wj5yuYRsXFQpNNAAi7VscmMqNDAPjkGzlfwTQqLhaabAJA2LU6NpEZHQLAJ9/I+QqmUXGx0GQTAMKu1bGJzOgQAD75Rs5XMI2Ki4UmmwAQdq2OTWRGhwDwyTdyvoJpVFwsNNkEgLBrdWwiMzoEgE++kfMVTKPiYqHJJgCEXatjE5nRIQB88o2cr2AaFRcLTTYBIOxaHZvIjA4B4JNv5HwF06i4WGiyCQBh1+rYRGZ0CACffCPnK5hGxcVCk00ACLtWxyYyo6MUAD+9f3x8/Mvph1++Hfww2Kpu6SryjZyvYBoVFwtNNgEg7Fodm8iMjlAAfHw88qd/HH44hsHj45//db1V1dJ15Bs5X8E0Ki4WmmwCQNi1OjaRGR2dAHg98v96fOL/9efz/73+0fVrAAJAY5Q6VFwsNNkEgLBrdWwiMzo6AfChO+x/en94CfCpe+7f/XCxVZXAOvKNnK9gGhUXC002ASDsWh2byIyOTgCc+OXbw5l/SoPfvj+8KrjYqmHpUvKNnK9gGhUXC002ASDsWh2byIyOXAD89P71uf9v3//x78efPl5fAyIANEapQ8XFQpNNAAi7VscmMqOjFgDndwJOl34+Ht8R6Pbo+GE9Sox8rwogjLtt7t3+h4HDYgHw4fHx+NS/D4BPBACjdKfcbXPv9j8MHJYKgN++f+xu/h8JgHMOVC5dQ4mR71XBNCqvY4Ve23MJSNi1OjaRGR21S0DdNSACQEXBNCouFppsAkDYtTo2kRkduQA43gE68h7AeauWpQvJN3K+gmlUXCw02QSAsGt1bCIzOnoBcLgNiLuAVBRMo+JiockmAIRdq2MTmdGRCYD+lv/jfaAfuh/4HEC2gmlUXCw02QSAsGt1bCIzOjIB8Hrmd1d7jld9+CSwiIJpVFwsNNkEgLBrdWwiMzo6AdB9AuD16D9c/eG7gEQUTKPiYqHJJgCEXatjE5nR0QmA16O/46+DH/g2UNFR6lBxsdBkEwDCrtWxiczoCAVA9ysAzkc+vw9AQsE0Ki4WmmwCQNi1OjaRGR2lALhpq7ilDflGzlcwjYqLhSabABB2rY5NZEaHAPDJN3K+gmlUXCw02QSAsGt1bCIzOgSAT76R8xVMo+JiockmAIRdq2MTmdEhAHzyjZyvYBoVFwtNNgEg7Fodm8iMDgHgk2/kfAXTqLhYaLIJAGHX6thEZnQIAJ98I+crmEbFxUKTTQAIu1bHJjKjQwD45Bs5X8E0Ki4WmmwCQNi1OjaRGR0CwCffyPkKplFxsdBkEwDCrtWxiczoEAA++UbOVzCNiouFJpsAEHatjk1kRocA8Mk3cr6CaVRcLDTZBICwa3VsIjM6BIBPvpHzFUyj4mKhySYAhF2rYxOZ0SEAfPKNnK9gGhUXC002ASDsWh2byIwOAeCTb+R8BdOouFhosgkAYdfq2ERmdAgAn3wj5yuYRsXFQpNNAAi7VscmMqNDAPjkGzlfwTQqLhaabAJA2LU6NpEZHQLAJ9/I+QqmUXGx0GQTAMKu1bGJzOgQAD75Rs5XMI2Ki4UmmwAQdq2OTWRGhwDwyTdyvoJpVFwsNNkEgLBrdWwiMzoEgE++kfMVTKPiYqHJJgCEXatjE5nRIQB88o2cr2AaFRcLTTYBIOxaHZvIjA4B4JNv5HwF06i4WGiyCQBh1+rYRGZ0CACffCPnK5hGxcVCk00ACLtWxyYyo0MA+OQbOV/BNCouFppsAkDYtTo2kRkdAsAn38j5CqZRcbHQZBMAwq7VsYnM6BAAPvlGzlcwjYqLhSabABB2rY5NZEaHAPDJN3K+gmlUXCw02QSAsGt1bCIzOgSAT76R8xVMo+JiockmAIRdq2MTmdEhAHzyjZyvYBoVFwtNNgEg7Fodm8iMDgHgk2/kfAXTqLhYaLIJAGHX6thEZnQIAJ98I+crmEbFxUKTTQAIu1bHJjKjQwD45Bs5X8E0Ki4WmmwCQNi1OjaRGR0CwCffyPkKplFxsdBkEwDCrtWxiczoEAA++UbOVzCNiouFJpsAEHatjk1kRocA8Mk3cr6CaVRcLDTZBICwa3VsIjM6BIBPvpHzFUyj4mKhySYAhF2rYxOZ0SEAfPKNnK9gGhUXC002ASDsWh2byIwOAeCTb+R8BdOouFhosgkAYdfq2ERmdAgAn3wj5yuYRsXFQpNNAAi7VscmMqNDAPjkGzlfwTQqLhaabAJA2LU6NpEZHQLAJ9/I+QqmUXGx0GQTAMKu1bGJzOgQAD75Rs5XMI2Ki4UmmwAQdq2OTWRGhwDwyTdyvoJpVFwsNNkEgLBrdWwiMzoEgE++kfMVTKPiYqHJJgCEXatjE5nRIQB88o2cr2AaFRcLTTYBIOxaHZvIjA4B4JNv5HwF06i4WGiyCQBh1+rYRGZ0CACffCPnK5hGxcVCk00ACLtWxyYyo0MA+OQbOV/BNCouFppsAkDYtTo2kRkdAsAn38j5CqZRcbHQZBMAwq7VsYnM6BAAPvlGzlcwjYqLhSabABB2rY5NZEaHAPDJN3K+gmlUXKwz2SUdi20uAWCRsYnO6BAAPvlGzlcwjYqLdSa7pGOxzSUALDI20RkdAsAn38j5CqZRcbHOZJd0LLa5BIBFxiY6o0MA+OQbOV/BNCou1pnsko7FNpcAsMjYRGd0CACffCPnK5hGxcU6k13SsdjmEgAWGZvojA4B4JNv5HwF06i4WGeySzoW21wCwCJjE53RIQB88o2cr2AaFRfrTHZJx2KbSwBYZGyiMzoEgE++kfMVTKPiYp3JLulYbHMJAIuMTXRGhwDwyTdyvoJpVFysM9klHYttLgFgkbGJzugQAD75Rs5XMI2Ki3Umu6Rjsc0lACwyNtEZHQLAJ9/I+QqmUXGxzmSXdCy2uQSARcYmOqNDAPjkGzlfwTQqLtaZ7JKOxTaXALDI2ERndAgAn3wj5yuYRsXFOpNd0rHY5hIAFhmb6IwOAeCTb+R8BdOouFhnsks6FttcAsAiYxOd0SEAfPKNnK9gGhUX60x2Scdim0sAWGRsojM6BIBPvpHzFUyj4mKdyS7pWGxzCQCLjE10RocA8Mk3cr6CaVRcrDPZJR2LbS4BYJGxic7oEAA++UbOVzCNiot1JrukY7HNJQAsMjbRGR0CwCffyPkKplFxsc5kl3QstrkEgEXGJjqjQwD45Bs5X8E0Ki7WmeySjsU2lwCwyNhEZ3QIAJ98I+crmEbFxTqTXdKxGM5KCACLjE10RocA8Mk3cr6CaVRcrDPZJR2L4ayEALDI2ERndAgAn3wj5yuYRsXFOpNd0rEYzkoIAIuMTXRGhwDwyTdyvoJpVFysM9klHYvhrIQAsMjYRGd0CACffCPnK5hGxcU6k13SsRjOSggAi4xNdEaHAPDJN3K+gmlUXKwz2SUdi+GshACwyNhEZ3QIAJ98I+crmEbFxTqTXdKxGM5KCACLjE10RocA8Mk3cr6CaVRcrDPZJR2L4ayEALDI2ERndAgAn3wj5yuYRsXFOpNd0rEYzkoIAIuMTXRGhwDwyTdyvoJpVFysM9klHYvhrIQAsMjYRGd0CACffCPnK5hGxcU6k13SsRjOSggAi4xNdEaHAPDJN3K+gmlUXKwz2SUdi+GshACwyNhEZ3QIAJ98I+crmEbFxTqTXdKxGM5KCACLjE10RocA8Mk3cr6CaVRcrDPZJR2L4ayEALDI2ERndAgAn3wj5yuYRsXFOpNd0rEYzkoIAIuMTXRGhwDwyTdyvoJpVFysM9klHYvhrIQAsMjYRGd0CACffCPnK5hGxcU6k13SsRjOSggAi4xNdEaHAPDJN3K+gmlUXKwz2SUdi+GshACwyNhEZ3QIAJ98I+crmEbFxTqTXdKxGM5KCACLjE10RocA8Mk3cr6CaVRcrDPZJR2L4ayEALDI2ERndDYXAD+sR4mR71UBlFHSsXQEahAkAVaFVwC8AshF5qldScfSEahBkAQHGZvojM7mXgHELW3I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D0xvsAACAASURBV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frTHZJx9IRqEGQBAcZm+iMDgHgk2/kfAXTqLhYZ7JLOpaOQA2CJDjI2ERndAgAn3wj5yuYRsXFOpNd0rF0BGoQJMFBxiY6o0MA+OQbOV/BNCou1pnsko6lI1CDIAkOMjbRGR0CwCffyPkKplFxsc5kl3QsHYEaBElwkLGJzugQAD75Rs5XMI2Ki3Umu6Rj6QjUIEiCg4xNdEaHAPDJN3K+gmlUXKwz2SUdS0egBkESHGRsojM6BIBPvpHzFUyj4mKdyS7pWDoCNQiS4CBjE53RIQB88o2cr2AaFRefbZxfrpKOpSN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CBAPDJN3K+gmlUXEwAVCFQgyAJDgSAgQDwyTdyvoJpVFxMAFQhUIMgCQ4EgIEA8Mk3cr6CaVRcTABUIVCDIAkOBIBBKQB+ev/4+Pinf3Q//PLt6w9/sVvVLV1FvpHzFUyj4mICoAqBGgRJcCAADEIB8OGx43jqH8Pg8fHP/7reqmrpOvKNnK9gGhUXEwBVCNQgSIIDAWDQCYBP3dH/4fGPfz8+///6mALXrwEIAI1R6lBxMQFQhUANgiQ4EACGFQPg529+/+/9D88Pf/jn5b/+cDrsPxyO/k/dc/+f3p+vCPVbtWotIN/I+QqmUXExAVCFQA2CJDgQAIasAHh6GPxw4LfvD8/8Px/O/q/7NPjt+8e/Xm3VqrWAfCPnK5hGxcUEQBUCNQiS4EAAGNYJgJ+/eTBcBUDPIQD6NPh4fQ2IANAYpQ4VFxMAVQjUIEiCAwFgWOkVwLMNgC/G1zo+6f/l29Oln4+HlwOnPTp+WI8SI9+rgm2RX66SjqUjUIMgCbAq8wFgXwJcvwVw5uPh6n8fAJ/uMADKhpRRKiC/XEHNjUGgBkESYFUq3gPw+HS6CcgEwDkHZldYjhIjBy0bo2AxVF7HcgmoCoEaBElw4BKQIetNYIfu/CcAKggrwwQqLiYAqhCoQZAEBwLAoPM5gAMfu/N/7D2A81a1S1cQZOSyIRUdpQ4VFxMAVQjUIEiCAwFgUAqA374/fxHEXd8FVDakoqPUoeJiAqAKgRoESXAgAAzrBsDT1G2gr+d//80PH7r7/+/ycwBlQyo6Sh0qLiYAqhCoQZAEBwLAsGYAXN4KdB0Aw/P/rj8JXDakoqPUoeJiAqAKgRoESXAgAAxrBsDlhwGuA+Dj8Jvf7vm7gMqGVHSUOlRcTABUIVCDIAkOBIBhxQD49buHh3fuGsevf37svwL00+Pdfhto2ZCKjlKHiosJgCoEahAkwYEAMKx6G+jDV/4anx4vAuCOfx9A2ZCKjlKHiosJgCoEahAkwYEAMKwaAL/7W/tWzSvcTpCRy4ZUdJQ6VFxMAFQhUIMgCQ4EgGHN9wCeJq4A3bxV8wq3E2TksiEVHaUOFRcTAFUI1CBIggMBYFgzAF7cLwAq2Kp1gQKCjFw2pKKj1KHiYgKgCoEaBElwIAAMq34O4Nn9Dujbt2r8+yUEGblsSEVHqUPFxQRAFQI1CJLgQAAY1n0T+JbfBzCzVc1fqiTIyGVDKjpKHSouJgCqEKhBkAQHAsBAAPgEGblsSEVHqUPFxQRAFQI1CJLgQAAYCACfICOXDanoKHWouJgAqEKgBkESHAgAg9KXwd20VdzShiAjlw2p6Ch1qLiYAKhCoAZBEhwIAAMB4BNk5LIhFR2lDhUXEwBVCNQgSIIDAWAgAHyCjFw2pKKj1KHiYgKgCoEaBElwIAAMBIBPkJHLhlR0lDpWcfGmyhUjNgiBGgRJcCAADLwJ7BNk5LIhFR2lDgJgHbFBCNQgSIIDAWAgAHyCjFw2pKKj1EEArCM2CIEaBElwIAAMBIBPkJHLhlR0lDoIgHXEBiFQgyAJDgSAIec9gPovBiUANEapgwBYR2wQAjUIkuBAABiS3gT+9bvKBCAANEapgwBYR2wQAjUIkuBAABiy7gJ6efiibquqv1VHkJHLhlR0lDoIgHXEBiFQgyAJDgSAISsAfvyS9wCWJawMExAA64gNQqAGQRIcCABDVgDUfjM0AaAxSh0EwDpigxCoQZAEBwLAkBQALw+VvxyGANAYpQ4CYB2xQQjUIEiCAwFgyLsNdOIXxE9tVfW36ggyctmQio5SBwGwjtggBGoQJMGBADCkBUDl7wYjADRGqYMAWEdsEAI1CJLgQAAYsgKg7h4gAkBllDoIgHXEBiFQgyAJDgSAgS+D8wkyctmQio5SBwGwjtggBGoQJMGBADAQAD5BRi4bUtFR6iAA1hEbhEANgiQ4EAAGAsAnyMhlQyo6Sh0EwDpigxCoQZAEBwLAsHIA/Prd8R2AultAj1vV/sUKgoxcNqSio9RBAKwjNgiBGgRJcCAADOsGwDNvAhMApWyqXDFigxCoQZAEBwLAsGoAPA9uA6r7GAABIDJKHQTAOmKDEKhBkAQHAsCwZgD8+OX53H9NAr4NdGHCyjABAbCO2CAEahAkwYEAMKwZAE9vp/5rFvBtoMsSVoYJdhIAMQryEWhYkAQHAsCwYgD8+t3gus8z3wW0MGFlmIAA2DQCDQuS4EAAGFb9JPDgsg9fB700YWWYgADYNAINC5LgQAAYCACfICOXDanoKHUQAJtGoGFBEhwIAAOXgHyCjFw2pKKj1EEAbBqBhgVJcCAADLwJ7BNk5LIhFR2lDgJg0wg0LEiCAwFg4DZQnyAjlw2p6Ch1EACbRqBhQRIcCAADHwTzCTJy2ZCKjlIHAbBpBBoWJMGBADDwVRA+QUYuG1LRUeogADaNQMOCJDgQAAa+DM4nyMhlQyo6Sh0EwKYRaFiQBAcCwMDXQfsEGblsSEVHqYMA2DQCDQuS4EAAGAgAnyAjlw2p6Ch1EACbRqBhQRIcCADDugHw8zfH935fat8CJgBURqmDANg0Ag0LkuBAABhWDYCX05u/r/9f9zlgAkBllDoIgE0j0LAgCQ4EgGHtzwEc3/493AxUmQAEgMYodRAAm0agYUESHAgAw7qfBD5f+jncDFR3FYgA0BilDgJg0wg0LEiCAwFgyPouoCe+C2hhwsowAQGwaQQaFiTBgQAw8G2gPkFGLhtS0VHqIAA2jUDDgiQ4EAAGAsAnyMhlQyo6Sh0EwKYRaFiQBAcCwLDuJaB3/Q8vXAJamLAyTEAAbBqBhgVJcCAADOu+Cdw/638NA74OelnCyjABAbBpBBoWJMGBADCsfRto9xrg5eFh8GqgaKuqv1VHkJHLhlR0lDoIgE0j0LAgCQ4EgGHVD4I9Db4OuvLrQAkAjVHqIAA2jUDDgiQ4EACGdb8K4omvgyYASskvV4yCfAQaFiTBgQAwrP1lcE98HXTZkIqOUgcBsGkEGhYkwYEAMPBtoD5BRi4bUtFR6iAANo1Aw4IkOBAABgLAJ8jIZUMqOkodBMCmEWhYkAQHAsBAAPgEGblsSEVHqYMA2DQCDQuS4EAAGAgAnyAjlw2p6Ch1EACbRqBhQRIcCAADAeATZOSyIRUdpQ4CYNMINCxIggMBYCAAfIKMXDakoqPUQQBsGoGGBUlwIAAMBIBPkJHLhlR0lDoIgE0j0LAgCQ4EgIEA8AkyctmQio5SBwGwaQQaFiTBgQAwEAA+QUYuG1LRUeogADaNQMOCJDgQAAYCwCfIyGVDKjpKHQTAphFoWJAEBwLAQAD4BBm5bEhFR6mDANg0Ag0LkuBAABgIAJ8gI5cNqegodRAAm0agYUESHAgAAwHgE2TksiEVHaUOAmDTCDQsSIIDAWAgAHyCjFw2pKKj1EEAbBqBhgVJcCAADASAT5CRy4ZUdJQ6CIBNI9CwIAkOBICBAPAJMnLZkIqOUgcBsGkEGhYkwYEAMBAAPkFGLhtS0VHqIAA2jUDDgiQ4EAAGAsAnyMhlQyo6Sh0EwKYRaFiQBAcCwEAA+AQZuWxIRUepgwDYNAINC5LgQAAYCACfICOXDanoKHUQAJtGoGFBEhwIAAMB4BNk5LIhFR2lDgJg0wg0LEiCAwFgIAB8goxcNqSio9RBAGwagYYFSXAgAAwEgE+QkcuGVHSUOgiATSPQsCAJDgSAgQDwCTJy2ZCKjlIHAbBpBBoWJMGBADAQAD5BRi4bUtFR6iAANo1Aw4IkOBAABgLAJ8jIZUMqOkodBMCmEWhYkAQHAsBAAPgEGblsSEVHqYMA2DQCDQuS4EAAGAgAnyAjlw2p6Ch1EACbRqBhQRIcCAADAeATZOSyIRUdpQ4CYNMINCxIggMBYCAAfIKMXDakoqPUQQBsGoGGBUlwIAAMBIBPkJHLhlR0lDoIgE0j0LAgCQ4EgIEA8AkyctmQio5SBwGwaQQaFiTBgQAwEAA+QUYuG1LRUeogADaNQMOCJDgQAAYCwCfIyGVDKjpKHQTAphFoWJAEBwLAQAD4BBm5bEhFR6mDANg0Ag0LkuBAABg2FwA/rEfU3MWwYmHWJb9cMQryEWhYkARYFV4BCLBiYXp4BbBpBBoWJMGBVwCGzb0CiFvaEDV3MaxYmB4CYNMINCxIggMBYCAAfKLmLoYVC9NDAGwagYYFSXAgAAwEgE/U3MWwYmF6CIBNI9CwIAkOBICBAPCJmrsYVixMDwGwaQQaFiTBgQAwEAA+UXMXw4qF6SEANo1Aw4IkOBAABgLAJ2ruYlixMD0EwKYRaFiQBAcCwEAA+ETNXQwrFqaHANg0Ag0LkuBAABgIAJ+ouYthxcL0EACbRqBhQRIcCAADAeATNXcxrFiYHgJg0wg0LEiCAwFgIAB8ouYuhhUL00MAbBqBhgVJcCAADASAT9TcxbBiYXoIgE0j0LAgCQ4EgIEA8ImauxhWLEwPAbBpBBoWJMGBADAQAD5RcxfDioXpIQA2jUDDgiQ4EAAGAsAnau5iWLEwPQTAphFoWJAEBwLAQAD4RM1dDCsWpocA2DQCDQuS4EAAGAgAn6i5i2HFwvQQAJtGoGFBEhwIAAMB4BM1dzGsWJgeAmDTCDQsSIIDAWAgAHyi5i6GFQvTQwBsGoGGBUlwIAAMBIBP1NzFsGJhegiA3RBUrkIvbEbBLARA5VZxSxvKJiSbFQvTQwDshqByFXphMwpmIQAqt4pb2lA2IdmsWJgeAmA3BJWr0AubUTALAVC5VdzShrIJyWbFwvQQALshqFyFXtiMglkIgMqt4pY2lE1INisWpocA2A1B5Sr0wmYUzEIAVG4Vt7ShbEKyWbEwPQTAbggqV6EXNqNgFgKgcqu4pQ1lE5LNioXpIQB2Q1C5Cr2wGQWzEACVW8UtbSibkGxWLEwPAbAbgspV6IXNKJiFAKjcKm5pQ9mEZLNiYXoIgN0QVK5CL2xGwSwEQOVWcUsbyiYkmxUL00MA7IagchV6YTMKZiEAKreKW9pQNiHZrFiYHgJgNwSVq9ALm1EwCwFQuVXc0oayCclmxcL0EAC7IahchV7YjIJZCIDKreKWNpRNSDYrFqaHANgNQeUq9MJmFMxCAFRuFbe0oWxCslmxMD0EwG4IKlehFzajYBYCoHKruKUNZROSzYqF6SEAdkNQuQq9sBkFsxAAlVvFLW0om5BsVixMDwGwG4LKVeiFzSiYhQCo3CpuaUPZhGSzYmF6CIDdEFSuQi9sRsEsBEDlVnFLG8omJJsVC9NDAOyGoHIVemEzCmYhACq3ilvaUDYh2axYmB4CYDcElavQC5tRMAsBULlV3NKGsgnJZsXC9BAAuyGoXIVe2IyCWQiAyq3iljaUTUg2KxamhwDYDUHlKvTCZhTMQgBUbhW3tKFsQrJZsTA9BMBuCCpXoRc2o2AWAqByq7ilDWUTks2KhekhAHZDULkKvbAZBbMQAJVbxS1tKJuQbFYsTA8BsBuCylXohc0omIUAqNwqbmlD2YRks2JhegiA3RBUrkIvbEbBLARA5VZxSxvKJiSbFQvTQwDshqByFXphMwpmIQAqt4pb2lA2IdmsWJgeAmA3BJWr0AubUTALAVC5VdzShrIJyWbFwvQQALshqFyFXtiMglkIgMqt4pY2lE1INisWpocA2A1B5Sr0wmYUzEIAVG4Vt7ShbEKyWbEwPQTAbggqV6EXNqNgFgKgcqu4pQ1lE5LNioXpIQB2Q1C5Cr2wGQWzEACVW8UtbSibkGxWLEwPAbAbgspV6IXNKJiFAKjcKm5pQ9mEZLNiYXoIgN0QVK5CL2xGwSwEQOVWcUsbyiYkmxUL00MA7IagchV6YTMKZiEAKreKW9pQNiHZrFiYHgJgNwSVq9ALm1EwCwFQuVXc0oayCclmxcL0EAC7IahchV7YjIJZCIDKreKWNpRNSDYrFqaHANgNQeUq9MJmFMxCAFRuFbe0oWxCslmxMD0EwG4IKlehFzajYBYCoHKruKUNZROSzYqF6SEAdkNQuQq9sBkFsxAAlVvFLW0om5BsVixMDwGwG4LKVeiFzSiYhQCo3CpuaUPZhGSzYmF6qs2TXSwoJai5tQZSVzALAVC5VdzShrIJyWbFwvQQALshqLm1BlJXMAsBULlV3NKGsgnJZsXC9BAAuyGoubUGUlcwCwFQuVXc0oayCclmxcL0EAC7Iai5tQZSVzALAVC5VdzShrIJyWbFwvQQALshqLm1BlJXMAsBULlV3NKGsgnJZsXC9BAAuyGoubUGUlcwCwFQuVXc0oayCclmxcL0EAC7Iai5tQZSVzALAVC5VdzShrIJyWbFwvQQALshqLm1BlJXMAsBULlV3NKGsgnJZsXC9BAAuyGoubUGUlcwCwFQuVXc0oayCclmxcL0EAC7Iai5tQZSVzALAVC5VdzShrIJyWbFwvQQALshqLm1BlJXMAsBULlV3NKGsgnJZsXC9BAAuyGoubUGUlcwCwFQuVXc0oayCclmxcL0EAC7Iai5tQZSVzALAVC5VdzShrIJyWbFwvQQALshqLm1BlJXMAsBULlV3NKGsgnJZsXC9BAAuyGoubUGUlcwCwFQuVXc0oayCclmxcL0EAC7Iai5tQZSVzALAVC5VdzShrIJyWbFwvQQALshqLm1BlJXMAsBULlV3NKGsgnJZsXC9BAAuyGoubUGUlcwCwFQuVXc0oayCclmxcL0EAC7Iai5tQZSVzALAVC5VdzShrIJyWbFwvQQALshqLm1BlJXMAsBULlV6wJltt8QS1S3rVx04Y652+aWTsRCEACVW7UukO23MJaoblu56MIdc7fNLZ2IhSAAKrdqXSDbb2EsUd22ctGFO+Zum1s6EQtBAFRu1bpAtt/CWKK6beWiC3fM3Ta3dCIWggCo3Kp1gWy/hbFEddvKRRfumLttbulELAQBULlV6wLZfgtjieq2lYsu3DF329zSiVgIAqByq9YFsv0WxhLVbSsXXbhj7ra5pROxEARA5VatC2T7LYwlqttWLrpwx9xtc0snYiEIgMqtWhfI9lsYS1S3rVx04Y652+aWTsRCEACVW7UukO23MJaoblu56MIdc7fNLZ2IhSAAKrdqXSDbb2EsUd22ctGFO+Zum1s6EQtBAFRu1bpAtt/CWKK6beWiC3fM3Ta3dCIWggCo3Kp1gWy/hbFEddvKRRfumLttbulELAQBMMov337d/9Pj4+Nf7FbVS5/I9lsYrYVpLxdduGPutrmlE7EQBMAoHx5PAfDT+8cDf/7X9VbVS5/I9lsYrYVpLxdduGPutrmlE7EQBMAYHx5PAfD6/P/rYwpcvwYgADxaC9NeLrpwx9xtc0snYiEIAMvxWX8XAJ+65/4/vf/TP662qlv6jWy/hdFamPZy0YU75m6bWzoRC0EAGD6+nv6fTgHwoXvq/9v3j3+92qpq6QHZfgujtTDt5aILd8zdNrd0IhaCADB8/OPfP58C4LfvX//5+GfX14AIAI/WwrSXiy7cMXfb3NKJWAgCYJRTAPzy7enSz8fzm8Kve3T80Ei238JoLUx7uejCHXO3zS2dCLDEBcAnAuBWlmhkW7nowh1Dc4sonbNts0YAnHOgeukT2c4Io7Uw7eWiC3cMzS1itkhcAhqFAKimtTDt5aILdwzNLWK2SATAKP57AOetqpc+ke2MMFoL014uunDH0NwiZotEAIzCXUDVtBamvVx04Y6huUXMFokAGOXtcwDH+//5HMDttBamvVx04Y6huUXMFokAGOUTnwSupbUw7eWiC3cMzS1itkgEwCif+C6gWloL014uunDH0NwiZotEAIzS3/Xz6ZFvAy2jtTDt5aILdwzNLWK2SATAKG+3ffL7AAppLUx7uejCHUNzi5gtEgFQuVXrAtnOCGOJ6raViy7cMTS3iNkiEQCVW7UukO2MMJaoblu56MIdQ3OLmC0SAVC5VesC2c4IY4nqtpWLLtwxNLeI2SIRAJVbtS6Q7YwwlqhuW7nowh1Dc4uYLRIBULlV6wLZzghjieq2lYsu3DE0t4jZIhEAlVu1LpDtjDCWqG5buejCHUNzi5gtEgFQuVXrAtnOCGOJ6raViy7cMTS3iNkiEQCVW7UukO2MMJaoblu56MIdQ3OLmC0SAVC5VesC2c4IY4nqtpWLLtwxNLeI2SIRAJVbtS6Q7YwwlqhuW7nowh1Dc4uYLRI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zghjieq2lYsuAHTMTgABULlV6wLZamACPgAAE/NJREFUzghjieq2lYsuAHTMTgABULlV6wLZzghjieq2lYsuAHTMTgABULlV6wLZzghjieq2lYsuAHTMTgABULlV6wLZzghjieq2lYsuAHTMTgABULlV6wLZzghjieruqFwAgcwOFgFQuVXrAtnOCGOJ6u6oXACBzA4WAVC5VesC2c4IY4nq7qhcAIHMDhYBULlV6wLZzghjieruqFwAgcwOFgFQuVXrAtnOCGOJ6u6oXACBzA4WAVC5VesC2c4IY4nq7qhcAIHMDhYBULlV6wLZzghjieruqFwAgcwOFgFQuVXrAtnOCGOJ6u6oXACBzA4WAVC5VesC2c4IY4nq7qhcAIHMDhYBULlV6wLZzghjieruqFwAgcwOFgFQuVXrAtnOCGOJ6u6oXACBzA4WAVC5VesC2c4IY4nq7qhcAIHMDhYBULlV6wLZzghjieruqFwAgcwOFgFQuVXrAtnOCGOJ6u6oXACBzA4WAVC5VesC2c4IY4nq7qhcAIHMDhYBULlV6wLZzghjieruqFwAgcwOFgFQuVXrAtnOCGOJ6u6oXACBzA4WAVC5VesC2c4IY4nq7qhcAIHMDhYBULlV6wLZzghjieruqFwAgcwOFgFQuVXrAtnOCGOJ6u6oXACBzA4WAVC5VesC2c5QgHIBhDI7WARA5VatC2Q7QwHKBRDK7GARAJVbtS6Q7QwFKBdAKLODRQBUbtW6QLYzFKBcAKHMDhYBULlV6wLZzlCAcgGEMjtYBEDlVq0LZDtDAcoFEMrsYBEAlVu1LpDtDAUoF0Aos4NFAFRu1bpAtjMUoFwAocwOFgFQuVXrAtnOUIByAYQyO1gEQOVWrQtkO0MBygUQyuxgEQCVW7UukO0MBSgXQCizg0UAVG7VukC2MxSgXAChzA4WAVC5VesC2c5QgHIBhDI7WARA5VatC2Q7QwHKBRDK7GARAJVbtS6Q7QwFKBdAKLODRQBUbtW6QLYzFKBcAKHMDhYBULlV6wLZzlCAcgGEMjtYBEDlVq0LZDtDAcoFEMrsYBEAlVu1LpDtDAUoF0Aos4NFAFRu1bpAtjMUoFwAocwOFgFQuVXrAtnOAIC7Z/YcIgAqt2pdINsZAHD3zJ5DBEDlVq0LZDsDAO6e2XOIAKjcqnWBbGcAwN0zew4RAJVbtS6Q7QwAuHtmzyECoHKr1gWynQEAd8/sOUQAVG7VukC2MwDg7pk9hwiAyq1aF8h2BgDcPbPnEAFQuVXrAtnOAIC7Z/YcIgAqt2pdINsZAHD3zJ5DBEDlVq0LZDsDAO6e2XOIAKjcqnWBbGcAwN0zew4RAJVbtS6Q7QwAuHtmzyECoHKr1gWynQEAd8/sOUQAVG7VukC2MwDg7pk9hwiAyq1aF8h2BgDcPbPnEAFQuVXrAtnOAIC7Z/YcIgAqt2pdINsZAHD3zJ5DBEDlVq0LZDsDAO6e2XOIAKjcqnWBbGcAwN0zew4RAJVb/dBItjMA4O5pPabaWVMtrwAAAHpmz6HwVwCLqp2BAAAA6Jk9hwiAyq1aF4jqOADAidlziACo3Kp1gaiOAwCcmD2HCIDKrVoXiOo4AMCJ2XOIAKjcqnWBqI4DAJyYPYcIgMqtWheI6jgAwInZc4gAqNyqdYGojgMAnJg9hwiAyq1aF4jqOADAidlziACo3Kp1gaiOAwCcmD2HCIDKrVoXiOo4AMCJ2XOIAKjcqnWBqI4DAJyYPYcIgMqtWheI6jgAwInZc4gAqNyqdYGojgMAnJg9hwiAyq1aF4jqOADAidlziACo3Kp1gaiOAwCcmD2HCIDKrVoXiOo4AMCJ2XOIAKjcqnWBqI4DAJyYPYcIgMqtWheI6jgAwInZc4gAqNyqdYGojgMAxBJ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RBN00LUeqgQAAEA0QQdd66FKAAAAbJTmU5kAAADYJs2nMgEAALBNmk9lAgAAYJs0n8oEAADANmk+lQkAAIBt0nwqEwAAANuk+VQmAAAAtknzqUwAAABsk+ZTmQAAANgmzacyAQAAsE2aT2UCAABgmzSfygQAAMA2aT6VAwLgl28fHx//YrdqXTe71gAAUrQeqgEB8NP7xwN//tf1Vq0LZ9caAECK1kN1+QB4ff7/9TEFrl8DEAAAAEvSeqguHwCfuuf+P73/0z+utmpdObvWAABStB6qywfAh+6p/2/fP/71aqvWlbNrDQAgReuhungA/Pb9H/9+/IeP19eACAAAgCVpPVQXD4Bfvj1d+vl4eCvgtEfHD41k1xoAQIrWQzUuAD4tHgAAALAgawTAOQdal67mh7Sdr/hBRgk1segIkVFCTUZQUbJISQiANcHFFp2a6AiRUUJNRlBRIh4AHwkAAy626NRER4iMEmoygooSzQAIvAuoGpWO4eIRdGqiI0RGCTUZQUWJZgB8/tDd/x/wOYBqVDqGi0fQqYmOEBkl1GQEFSWiARD3SeBqVDqGi0fQqYmOEBkl1GQEFSWiARD3XUDVqHQMF4+gUxMdITJKqMkIKkpEA+D1JUDQt4FWo9IxXDyCTk10hMgooSYjqChRDYCw3wdQjUrHcPEIOjXRESKjhJqMoKJENgC8reKWnkGlY7h4BJ2a6AiRUUJNRlBRQgDcikrHcPEIOjXRESKjhJqMoKKEALgVlY7h4hF0aqIjREYJNRlBRQkBcCsqHcPFI+jUREeIjBJqMoKKEgLgVlQ6hotH0KmJjhAZJdRkBBUlBMCtqHQMF4+gUxMdITJKqMkIKkoIgFtR6RguHkGnJjpCZJRQkxFUlBAAt6LSMVw8gk5NdITIKKEmI6goIQBuRaVjuHgEnZroCJFRQk1GUFFCANyKSsdw8Qg6NdERIqOEmoygooQAuBWVjuHiEXRqoiNERgk1GUFFCQFwKyodw8Uj6NRER4iMEmoygooSAuBWVDqGi0fQqYmOEBkl1GQEFSUEwK2odAwXj6BTEx0hMkqoyQgqSgiAW1HpGC4eQacmOkJklFCTEVSUEAC3otIxXDyCTk10hMgooSYjqCghAG5FpWO4eASdmugIkVFCTUZQUUIA3IpKx3DxCDo10REio4SajKCihAC4FZWO4eIRdGqiI0RGCTUZQUUJAXArKh3DxSPo1ERHiIwSajKCihIC4FZUOoaLR9CpiY4QGSXUZAQVJQTArah0DBePoFMTHSEySqjJCCpKCIBbUekYLh5BpyY6QmSUUJMRVJQQALei0jFcPIJOTXSEyCihJiOoKCEAbkWlY7h4BJ2a6AiRUUJNRlBRQgDcikrHcPEIOjXRESKjhJqMoKJkcwEAAABSEAAAADtltQAA83oLqMkIlMRCTQwhJSEAIsHFFmpioCQWamIgADYHLrZQEwMlsVATAwGwOXCxhZoYKImFmhgIgM2Biy3UxEBJLNTEQABsDlxsoSYGSmKhJgYCAAAAloMAAADYKQQAAMBOIQAAAHYKAQAAsFMIAACAnUIAAADsFAIAAGCnEABh/PLt4+PjX7JVaPHT+9ea/Okf2TLU+On9n/+VrUGKD682efxrtgoljqfJ18uvSwBEcTzrHh+Z7AHHuSYWr/nte2wy5HjYxZx3W+VTV5HlnzsRAEG8mvjrYwpw2PV86o7+D49//Hu2FCk+8jxhyGseHmzyEZv0dKdJ97/LQgAE8amb6Z/ec8Gj58MpDT/w3G7I4bUiAfDGaXReEwCbnIg7TQiAIE6H3euzGS5lnvjt+9NTuk9M9oBXi/xX3gN4g5GxnCbml28Xf1FEAMTQH3YfuQZkIACGvL4e4k3gAb98y4vma04G4RXAZuhdzOtYA0/xhhxe3RMAAw7FOLznyTsAb7yOTPcewOLPJgmAGPoA4Nmu4SNXvN84vqonAAa8FuN/c7PYFa8JEFMRAiAGAsDlE8/tBhzfKyIABnw63QCKTwacbirnNtCtQAB4MNdDuldDBMCAT+cnulw97fnUfSzuw/IJQADEwHsADtzdPeSn98dqEAADTjWhKm/075p9WPwiEAEQA3cBjfLqZG7xGPDxsYe6nOhvdeEzNGcG1xOWzkQCIIgPXWZzx8sQvvPgCgLA0j934hXAGQJge/BJYAvnvwNH3ZDzB8V58Xzm9OUYEZ+hJwCC4LuALNz/6UAADDkNDXcLvPEx7Fu0CIAoTt/fx2T3nL/kkapcQwBccBodLp6+8SGqJARAGPw+gCs+PRIA4xAAlxw/9sS10yFRv0mDAAAA2CkEAADATiEAAAB2CgEAALBTCAAAgJ1CAAAA7BQCAABgpxAAAAA7hQAAANgpBAAAwE4hAAAAdgoBAACwUwgAAICdQgAAAOwUAgAAYKcQAAAAO4UAgK3z9PCHf9784B+//GL4N1/5yvu3i+7r8et3v//35kUAKiEAYOuUHMS/fvfQH/E/fvlw5Hd/O//Jz9+UnMaLBMCriiVWAaiCAICtU3AQv57/fQD8/M3Dif7Uf7p4ObDgvtPLlGwKsCQEAGyd2w/i45l/DoCn7uQ/vA44ncA5T8Z//JKLQJAFAQBb5+YAeD4+3z8FwGsYdAdv/w+vLw/eBUmc5Omh4I0HgCUhAGDr3BgAh8s/v/tf/XsAL/0T/+fTuwAvDzlPxX/88u1dCIBVIQBg6/QBcDjiHwZpcHyX94vXA/54sB/f/317E/i5f/P39WFfdet8Mfjp8yERjg85vVnw1XmPd8d1373te/GA1x++6l5r9Jf2j7reDvlrma8/8y4A5EAAwNY5H8TP5zd1+6O6e4v3v58C4L/9c3gX0FP/fP/1yD6d/O+6v3Y+m7uFny7eK3791/92+uG87+UDXlf7T99cvLl81tUnz+XPhz/hRiDIgQCArXM6iJ+7E/fwdPxd98fHI/ZpeJvPRQCcT91TAJyvAPUvDbrXAs9doByW/eLz6ULS3z7/+j+H+w4fcHw58K574FfdeuccGf54lvf5c/9KA2B1CADYOt1B/Hrwdif668l7uruneyXwPBoAgyf6pz87J8LxGk73F1/P5VM69OsfzvV3V/tePKAPoNMOZ11vssw1qH5HgJUhAGDrdAfx9TX95/Ox39/lc8AJgNd/NBeHuj/on52fDvDT/73te/2APohO67ycA6N7YC9rsOHw02kAa0IAwNY5X6q/uKY/OFSfbnoF8PY0/HRkn94TGGxzCoDLtwiuH9C/Ijid9c8X9xYNz/rhm9e8CQApEACwdZ5OT+AvntEPLqs83/QewNtfOD3m4uQ+vqN8CoC3YBkc2/0D3tbpFriMibePHw8/grzQZ4oBSiEAYOs8XV7B6f7ghgC4vAvo+i/0z+RfLs7rkQC4fAABABuCAICt470COB/U4wFw/Z7BIACOF39O1/bPN5O+e7sEdBkA1w+YDYCRy/0EACRBAMDWqXoPwHwSeBAAxwdd3uT5+bMXANcPsAFw2v38QTR71vMeAGRBAMDW6Q/i03u23dE+cxeQ+S6g4TWkl4ff/9/uHH87m+3Drl55nB5wHQD9XUDdm8pP/QuPt7/JXUCQBQEAW6fqcwDHT2IdzuL+20AH12Fe1/q3/l7Q058+j78HYB5wHQC9rqezrNPj+2TgcwCQBgEAW8d+Evj8kdupTwKb3wcw/DzuU/9NDc+Dz/ce/v3YJaCLB1wHwOGgH14qej59LdDz29cB8UlgyIIAgK3jfBfQ+Tt6zt8FdGTsN4K9XSrq7/t/eTg/Pe9j4g//5/wND5cBcP0AEwDudwH1Lzj4LiDIggCArXP1baBvl9Mvvw30/BD3dwIPvpd/8Hnf7kH9faEjt4FePsAGwPi3gV78zBUgyIEAgHvn1pss834fAL8SDJIgAOA+ubz98haynonzS4EhDQIA7pPnwe2XNx6wOU/FeQEAeRAAcJ8c3gA4JMDLw+1XdlKei/MCAPIgAOBO6b+i5/Yn2D9/s/6T8R+/5BYgSIMAgLvl6fQlPbfz45drfyT31++4AAR5EAAAADuFAAAA2CkEAADATiEAAAB2CgEAALBTCAAAgJ1CAAAA7BQCAABgpxAAAAA7hQAAANgpBAAAwE4hAAAAdgoBAACwUwgAAICd8v8Bbax5b6xRBkAAAAAASUVORK5CYII=">
            <a:extLst>
              <a:ext uri="{FF2B5EF4-FFF2-40B4-BE49-F238E27FC236}">
                <a16:creationId xmlns:a16="http://schemas.microsoft.com/office/drawing/2014/main" id="{027AAD1A-FB60-4431-AA4C-4419173020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E6877943-A04E-42DD-863E-D1AD1EB3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348163"/>
            <a:ext cx="17494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6DB767-C40E-4BAE-B80B-912DE2C6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4078288"/>
            <a:ext cx="25330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00">
                <a:latin typeface="Microsoft Tai Le" panose="020B0502040204020203" pitchFamily="34" charset="0"/>
                <a:cs typeface="Microsoft Tai Le" panose="020B0502040204020203" pitchFamily="34" charset="0"/>
              </a:rPr>
              <a:t>Checking variance distribution in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23A85-0D25-437F-848B-FF4751A3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87350"/>
            <a:ext cx="15440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Beta diversity</a:t>
            </a:r>
          </a:p>
        </p:txBody>
      </p:sp>
      <p:pic>
        <p:nvPicPr>
          <p:cNvPr id="17" name="Picture 11" descr="E:\R_studio_pacakes\Microbiome_seq_testing\Sequencing_analysis_tutorial_files\figure-html\unnamed-chunk-13-1.png">
            <a:extLst>
              <a:ext uri="{FF2B5EF4-FFF2-40B4-BE49-F238E27FC236}">
                <a16:creationId xmlns:a16="http://schemas.microsoft.com/office/drawing/2014/main" id="{C2E26830-AB76-45E3-9C93-964BF9DC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9264"/>
          <a:stretch>
            <a:fillRect/>
          </a:stretch>
        </p:blipFill>
        <p:spPr bwMode="auto">
          <a:xfrm>
            <a:off x="6989763" y="757238"/>
            <a:ext cx="20923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E:\R_studio_pacakes\Microbiome_seq_testing\Sequencing_analysis_tutorial_files\figure-html\unnamed-chunk-23-3.png">
            <a:extLst>
              <a:ext uri="{FF2B5EF4-FFF2-40B4-BE49-F238E27FC236}">
                <a16:creationId xmlns:a16="http://schemas.microsoft.com/office/drawing/2014/main" id="{29D7DF8C-3926-449F-804E-962F12C4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40" y="5453720"/>
            <a:ext cx="17208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8F1800-A4FF-45FA-BB2D-5D96F96B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240" y="5191458"/>
            <a:ext cx="1643399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Core microbiota</a:t>
            </a:r>
          </a:p>
        </p:txBody>
      </p:sp>
      <p:pic>
        <p:nvPicPr>
          <p:cNvPr id="20" name="Picture 14" descr="E:\R_studio_pacakes\Microbiome_seq_testing\Sequencing_analysis_tutorial_files\figure-html\unnamed-chunk-24-2.png">
            <a:extLst>
              <a:ext uri="{FF2B5EF4-FFF2-40B4-BE49-F238E27FC236}">
                <a16:creationId xmlns:a16="http://schemas.microsoft.com/office/drawing/2014/main" id="{057A9067-0AEA-45F6-BFEA-230D8186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5759450"/>
            <a:ext cx="148748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BCFE15-FAE2-417E-AA20-B0D346CD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878" y="5448300"/>
            <a:ext cx="212750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Microbiota landscape</a:t>
            </a:r>
          </a:p>
        </p:txBody>
      </p:sp>
      <p:sp>
        <p:nvSpPr>
          <p:cNvPr id="22" name="AutoShape 16" descr="data:image/png;base64,iVBORw0KGgoAAAANSUhEUgAACoAAAAYACAMAAABrL+ifAAABAlBMVEUAAAAAADoAAGYAOjoAOmYAOpAAZmYAZpAAZrYAqf8AvmcAv8QzMzM6AAA6OgA6Ojo6ZmY6kJA6kLY6kNtNTU1NTW5NTY5NbqtNjshmAABmADpmOgBmZgBmZjpmZmZmZrZmkJBmtrZmtv9uTU1uq+R8rgCOTU2OyP+QOgCQOmaQZgCQkDqQkGaQtv+Q27aQ29uQ2/+rbk2r5P+2ZgC2Zjq2Zma2kDq2tma2/7a2/9u2///HfP/Ijk3I///NlgDbkDrbtmbb25Db2//b/7bb/9vb///kq27k5Kvk///r6+v4dm3/Ycz/tmb/yI7/25D/29v/5Kv//7b//8j//9v//+T///9pSkq4AAAACXBIWXMAAB2HAAAdhwGP5fFlAAAgAElEQVR4nOy9a5MkR4Jd15gVqLaaBcVhDx+QRjJt7w4XkoxLkCnTzo6Bk5JWA3FgBYjgsP//X1HnOx4eEScy0yNvVJ7zBeiqfETdut552j3C490nEREREZEFeffoAxARERGR50IBFREREZFFUUBFREREZFEUUBERERFZFAVURERERBZFARURERGRRVFARURERGRRFFARERERWRQFVEREREQWRQEVERERkUVRQEVERERkURRQEREREVkUBVREREREFkUBFREREZFFUUBFREREZFEUUBERERFZFAVURERERBZFARURERGRRVFARURERGRRFFARERERWRQFVEREREQWRQEVERERkUVRQEVERERkURRQEREREVkUBVREREREFkUBFREREZFFUUBFREREZFHetID+/PW7HR8K3/rzN/tvvfvi28I3X4e/VWSze/gvfj/jyPgz/r8/znjZIX76aiiHI4c4hn7iw9O/nHUk7Z/wFPcAs7J7LIdOvZ//xOYvcn5hKvHwA5lspoiIvE3etIAetadkTocPvoHPvu3g08rUE9A/f3MXO1BA78aVAtr+RT7c+2IORAEVEXlS3rSAHk2y9AG7PblPQauOtsQ/FasJ6PZOdqCA3o3rBLTzi3y498UciAIqIvKkvG0BPc5zfux94yJEhU/fwWcNUUlA98ehgGZxjYD2fpEP976YA1FARUSelLctoIMngR6/UfbM17lSVElA72cHCujduEZAe7/Ih3tfzIEooCIiT8rbFtDDB2xBnV4v8tN3ic3A18ffRQFtURJQfllXLgroXVFARUSelDcuoEOTmfsP3v/mfyh+8zhbx1fgr+DtC+ic118TdxHQGB5+ZAqoiMiT8sYF9PD51hOfg0V82BZNc+A5d0UBXSsK6F1RQEVEnpQ3LqADF7TvP/a++Lb86fc6sGx/TxTQtaKA3hUFVETkSXnjAnrcbqnrC9vD5+5Bi7pitSk6631RQNeKAnpXFFARkSflrQvo4QOu8xF70KH3x8/fjhYt4koK6FpRQO+KAioi8qS8dQE9+ELHfA6feh9Pq+0fCt/sfyif7p2ELep15PHND/7DjOvQlVJFOwDHcnz3gzVWFNBN832ufP0+29KPfnyr0Xd7nXwEeqvhgIcEdOzg7qZ5szs4dWiNIzu+9u2HOdUI1EzyuwbvNdmH6xIVEZGbeesCWlxQ354+cg420f5wOnxkdQyjvY9l0YzaX2w94cPpPT/0nnG+JWj7KLv7Zr4feumyMDQfsvs57yygm9OrDRx9PxMmoPtfx+cHnXdpvTyhsXHrsFG0Dmd8G4ORtxoPuCSgIwdX/kU2wtkWsrv8LDN/7wM/53Bu5wPZNh7SPpjyeSqv7YhJI3o/xFAzyTGT95rsw1WJiojIXXjzAlryyc35U62gjpvCp9XmXYfC67VeZdt++OfvlQV003vcgREBnTiWy8/c+GyuJKBDR9/PZJaANgTkQ+MbXbo/Tu9BY0Yx+FZTAfcFdPTgJgV0aHa5t0MD+L2Xf8qx3I4H0jnK1u9ploCONeLytMah9JvJjhm812QfrklURETuxJsX0MKK+nETpt3/9jdiOnyz9fjSbXxGZOtT4aPti29LAvoPvRc+vciggE4eS+nd31cR0P6hDO+1PkdA/93ldY9PaM9k9UMZetDI+w291WTAPQEdP7hJAR1Ipqt95PfeYzq3w4H8rud8jRExQ0DHG/EJNRMe8/R7TfXhqkRFRORevHkBLXzAv16+0l/o7M9IFadkRm9s0/uc/fzd/631QXu4+umfDn7QDgno9LEU3/2f1RDQwvs0YrteQP/H7usNOEn7Hw7FBw0LxcBbTQfcFdCJg5sU0OJ5yL2lafJ77wFyG+zh5SEzBHS8EaiZ9Jgn32uqD1clKiIid+PNC2jhJLve/FPzY6f38LNCvG88+92IbJ3X31sXd7RftvHx2ZGsMW8hx3Je5Wwadufd+1whoP9d453PK6sdTbhGQM8/3+d3/dD6oU/Hf363xo99fuohmW3rT/itQMAdAZ06uGkBLZ2H3N2fgfzee5Dcej08BXf5VXEBnWgEaSY+5qn3murDVYmKiMj9ePsC2jsJtKUQ5VPtmqa07XxGnj+sPrS/cJat4yfr5TUuH7V9Ab184G07H5Ejp5aOHcvxk3f03ftcIaDtg+0d/U0Cevx9/O/fln/ofsSnQ3rf/cLQlUjltwIBdwSUH9zglHlpL7COlYLfex9yaOff5OXouklyAZ1oBGnmrGMeea/JPlyVqIiI3I+3L6C9kzrPmzDt6C6A9uajSjfmfC19JJ7fYdP5RG/YTk9AexOzvZX85uuQY9m+6z6m/+59rhPQ5gtuSx5zpYC2DrR4M6vjI88C9DoU59CMVvGtSMBtAUUHNyGgpTX4tt+R33sPdGilib+jm31svQ4U0LFGgGbOOuax95rqw1WJiojIHXn7AtqbYWpt/NgVzt5JoaWL4rv3V2r5ROmzrac7vQma84MmJ87Gj6W07+lppuneAjp69DcIaPtEvPJl4p0zJQqbbRV3gB1/Kx7w6U/o4CYEtGR4pX/SjHewx4zcSm/ecWwmoGONIM2cc8zT7Rvpw1WJiojIHXkCAe18fnU+UDt62l2S71+ldHmNtiCc/lTc2LE7I3P4AOzYUfdTsest5FiKu5gWFjaLLzJPQMePviSgZXqLtO2j729UcDmktrh0bHJoh83htyIBtwWUHNyUgF62pe0cXdtyJzrYAx1a8TfZtrkZAjraCNLM64+5/V5TfbguURERuSNPIKCdT5vOx1lnAbTrCn05aDzrY+FJ5U+x7tpie5Kp+KLXHUvphMKTbd1ZQDtOUpqnuk5AuwLy+ckDmzy2PbDz85UtY+ytSMDdq+CnD25SQPubZLWbgDpYABxasYftOGcI6GgjWDPxMY++11Qfrk1URETuxhMIaEcJOx8+bbnqnQK6KX36duWm6RMDW25OLxn3TwYs7u40fizlS6rHJwN3XCOg40d/vYCis/DaUlKUm5LLjL8V+WWTe8HPFND+v1naB4I6CCnKXHnKsbXzAhLQsUZc28yhYx5t31Qf7pmoiIhcxRMIaOfjqPPhU1rB7l6T1P98bH8q97d17M2iFJcRP44+pust5FgG9Le812TvNeYJ6PjRXy+gaA20JSUDcjP9/PZboV92BQEdOO/jdCCsg5CSzPUCb42JGQI61ohrmzlwzKPvNdWHuyYqIiJX8QwCWlhCbXz4tD79u2tzrSvmm/Q30jn+ofyR3n3b4hTNhICSYxnQ36FP3DNXCOjE0V8voEQA2heiXDFzVXor9MsGAlreAmhEQLuv2W4h6yCje2ib8g/T/AVzAR1txLXNHDjm0fea6sM9ExURket4BgFtfb73Pgibn1a9D9vOvas7nD4FewLad6jDKw+eato4kkEBJccycHJb5937XCGgE0d//VXwEwLajKEloLN2cCy9Ffpljwto4eA+TQtoMazzsbEOTlI8tE05uOY/yriAjjbiqmYOH/Poe0314U6JiojIDTyDgLY+QnsfX83F2J5dbIc/p94VBXRwFa/9UX+NgJJjGZjCeRMCWtCGoX9UTFN6K/TLHhDQ4YP7BAS0tO1nd3P28cMaYezQBgS0eTx3EtB5zZw85tH3murDrYmKiMjtPIOANmdfDh94LX9oLOn1PrnGP6pal54/WEAPxzK0hjggGmfSBbR85+5FBfT4+gUBHT+4XhaFLxSu6Z/3ex//MYcPbVN+heaZmXUFtNBMdMwVBdTL4EVEluApBLRxzlfh9K/Gp23no/8KAR10qDUI6NBH76MFdEBJhu+nOs39BHTq4HpZlL7QLF7330jX69L0oQ0IaPN3ubCAwmOeXu5XQEVEonkKAW1IQ+FUtMt3+9OjCuiOg208TEAL67EfWh74SAGdPLheFqUvNP9d1P030tW6BA4tTkDpMSugIiIr5ykE9HJlUOnT9LLpTP+S3IFLJ0ovv8wS/MSxXCugAxtCHunexGZZAe06ycfLQysswbNjPGcxfXCfiIA2/+nT/SbrYB9yaKNL8EucA9ppJj7m25fgPdVTROShPIeAvp4+cYrXx54/j157H0xsbq0noJMXW1w/Azp+LDcK6MAjujfJXlRAL2uyzadXE9Cpl2nbEDi4T0RAG2vw4/uEcdChPfwipPYR8GO+wzmgTnSKiDyS5xDQw0fYx5Jifmp8eG17H7VMba7cB/SqbZjGj+XabZh6jtmia6eLCuhxG8jO27W2eiS7mYO3Qr/swi2Yxg/uExLQSz96Fb3yBpHo0Ma2YRrdB7TjcHfahokfMxDQqW2YFFARkUfyHAJ6XuEsfnidvlvQtO7ic5nmqw7MrozqWfkxZQEdP5art/vunubZpHeC6JICepwU6/7YLSm500b06JdduAXT+MF9QgJ6OUtk0z0w1sHycU4d2qb80s3jK8/pzxZQ0swZxwz2AR1O7LpERUTknjyHgJ7mNgubMO04fuaf50kvsHvzND8S2S0HrxFQciwD7z69U/vhEWVD7H1vSQE9BNebUm45xPDFS4M/8rDrTvyyC2v/4wf3iQnoaeKz/2+FK240ig+tZ7t7WpOeZQHtnDNMpXC8mTOOefS9pvpwXaIiInJPnkRA959Pv/j9wD34Xg8faa/9TzYmTs2PxPL9zI+TiDcJKDmWgY/WbfvdB59Yfsi26wVLCujAobdOGRg48XbswqrSW6GDLFx+P35wn5iAnv710z9JhGVXPoapQ9sUX7o1g1gMtzspfrUUtg5zxjGPvtdUH65LVERE7smTCOj+4++LbwuK2fjutq0NewbOjfz8jKEZweIa/PHq3psEFB1LUbq6+lti07XM5ut33ndJAS1bZOeYipkPXQ82+FYo4JaAooNjAnpaDS8siqMOdmGHVr72rP3ckqQeftlzBJQ0c8Yxj7/XVB+uSlRERO7Jkwjo8WqL8orj8bv//JvCp9bA0nR7UrD1kXh4Rmki9VYBJcdSPJezq78ljo8pnBi36T17eQHtHvq2fbTdnfIbP9HAQmtRQEnABQGdODgooIdJ+t/1TwNhHezCDq34z45Og0taeHydOQIKmjnjmMffa6oPVyUqIiL35FkEdP/p898OXQy+/+T5J18XPpSO6lj8iG5P7nQ+sPu7PA7rWetVhwWUHEtpsvO0uc2ogJ4e1DPQ4+f/lD/VXYLvHNVpu8jTl0s/9fi0b1FAScCFJfiJg4MCenjz/2nwOxMd7MIObVP4pXeDK7zS8b1nCSho5oxjnv9eza9dlaiIiNyTZxHQ00dm2YIu3x26DU/r68fPzfMrtT8Sjy/WXbVtfbZxAe1vyDN+LK8dNSjpb5HT7WFKt4nqPHn5i5DazzxvV35+aP+nnpjOGt3zfizgwkVIUwfX/0UWA7zcn6f7jwDye+/CDm0z9Nvt7b7QzPZcijkCCpo545hnv1dpoWBeoiIick+eRUDPn3XFNdnLd/uSdvyMbnwunXR1SCdPJnH4SvPm1vMEtH8mGziW3qRWQX+LNI6zO0HWTe0B2zD19K1zVL3zBPonDky+1ScScGkbpqmD6/0iRwIsxkR+78UfcOrQzl86/8p7Z4uci3E+/ss/12YJ6HQzZxwzfK/BL1yRqIiI3JNnEdDL/FJx+7/zd/vXTJ8/Jo8fVkMzXN2rxEtcI6D9e8KMHktnzvKi1pMfrRev6NN2oiUF9Bzm8cuto+zuUXX+BW7bT4JvRQIubkQ/cXC9X2QxwO6LzTqsPujQGk1t16U5Str/oDqeIfqbS9hDP1C3z9PN5MeM32ugD9ckKiIid+RpBPT8CVPcluf03dKK7YCYjfhE87P1yP98xUb0jRtjnz4Wp4+l+JjBk1/LEY2//sIC2pxBbgTyf3ResJjM8PUkQ1tBTgY8dCvOsYPr/SLLAnp6WOH3RH7vxZ9w4tD2B/Kr/iNLa9MtPu6fOU9Ap5vJj/ma9ypc0dfDBXgRkYV4GgE9fbaVnWTwEpzmN4c+ywofiZ050C++veZOSI33PT908lg+FT5bv/x/kIAOzoEWdyFfSkCLXvyhf2edwsGPvN/gXuRTAXduTI4OrveLLAvo2EmI5PfegRzaYXOIfmFKuwM0+fjpGgGdbiY+5iveq5PsFYmKiMj9eBoBLV7w2/tuedfywozm1DmRrY+399fdirPxcXz56Jw6lt6bX+4ANX12W+HFS5EtK6B9K9m9bP92iz2jGFtNHb4ZzkTAHQFlB9f9RZYF9FjCckPJ770DOLSDgHZlrXcEne/vfoirBHS6mfSY57/X0J4HcxIVEZG78TwC2t26sE3pAtwGnQ+z0h7iPZ84nXe2f8erBPTycVw8EbR4LJ0nHl6QCmjpU3loZ9DlBLRzUMdXKeyP/lp42My3unxvIOCugLKD6/wiBwR04EZd5LCKTB/aplWQkRfeNl7o/fmZswV0upnwmGe/V6kP8xMVEZF78TwCeivnWaCrPqfG3WKYlsXOOZbTB/n8t2zKRswlwSeXmHLY07EPTHRT5v2yycGVf5FVD4seWusApy6rv+0H2DHZTH7M00z14bZRLSIiV6OALkPvlEURERGRZ0UBXYbXe03piIiIiKwdBfTO/Pmb4mrewFl/IiIiIs+HAnpnDme4da9uGbvmRUREROS5UEDvzch9vmMu6RERERF5IArovdkWrrqd2ORJRERE5JlQQO/NcWOXws20b9waSERERORtoIDendNtON93/uwlSCIiIiI7FNC7U7zJtAvwIiIiIkcU0PvTuXO2/ikiIiLSRAGtQP+G6u7AJCIiInJCAa1CZxLU6U8RERGRMwpoLV61TxEREZESCqiIiIiILIoCKiIiIiKLooCKiIiIyKIooCIiIiKyKAqoiIiIiCyKAioiIiIii6KAioiIiMiiKKAiIiIisigKqIiIiIgsigIqIiIiIouigIqIiIjIoiigIiIiIrIoCqiIiIiILIoCKiIiIiKLooCKiIiIyKIooCIiIiKyKAqoiIiIiCyKAioiIiIii6KAioiIiMiiKKAiIiIisigKqIiIiIgsigIqIiIiIouigIqIiIjIorxpAf1LERERkc882kmkzdsW0EcfwGf+9KdHH8F6MC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W3aqXZd9uzVEtS1CrFNA0FNDKBI2+eIwKY604RkVZc6teXpY10BVHtTBBrVJA01BAKxM0+uIxKoy14hgVZc2tUkBTCWqVApqGAlqZoNEXj1FhrBXHqCgrbtXLy8IGut6oliaoVQpoGgpoZYJGXzxGhbFWHKOirLhVCmgsQa1SQNNQQCsTNPriMSqMteIYFWW9rXp5WdpAVxvV4gS1SgFNQwGtTNDoi8eoMNaKY1SU1bbqRQHNJahVCmgaCmhlgkZfPEaFsVYco6KstlUvyxvoWqNanqBWKaBpKKCVCRp98RgVxlpxjIqy1la9KKDBBLVKAU1DAa1M0OiLx6gw1opjVJS1turlAQa60qgeQFCrFNA0FNDKBI2+eIwKY604RkVZaateFNBkglqlgKahgFYmaPTFY1QYa8UxKso6W/Xy8ggDXWVUDyGoVQpoGgpoZYJGXzxGhbFWHKOirLNVLw8x0FVG9RCCWqWApqGAViZo9MVjVBhrxTEqyipb9aKAZhPUKgU0DQW0MkGjLx6jwlgrjlFRVtmqroAuZKBrjOoxBLVKAU1DAa1M0OiLx6gw1opjVJQ1tqrnnwpoGEGtUkDTUEArEzT64jEqjLXiGBVlha3q++dCBrq+qB5FUKsU0DQU0MoEjb54jApjrThGRVlhqxTQeIJapYCmoYBWJmj0xWNUGGvFMSrK+lpV8s9lDHR1UT2MoFYpoGkooJUJGn3xGBXGWnGMirK+Vimg+QS1SgFNQwGtTNDoi8eoMNaKY1SU1bWq7J+LGOjaonoc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QNBbQyQaMvHqPCWCuOUVFsFceoKEGtUkDTUEArEzT64jEqjLXiGBXFVnGMihLUKgU0DQW0MkGjLx6jwlgrjlFRbBXHqChBrVJA01BAKxM0+uIxKoy14hgVxVZxjIoS1CoFNA0FtDJBoy8eo8JYK45RUWwVx6goQa1SQNNQQCsTNPriMSqMteIYFcVWcYyKEtQqBTSNhwnoj7/e8S//4+QDv/v1v/gPVz43oW1Boy8eo8JYK45RUWwVx6goQa1SQNN4kIAeFJJo5OdHdgSUPzehbUGjLx6jwlgrjlFRbBXHqChBrVJA03iMgH7/6wu9+c0W//mvu4/gz1VAV4ZRYawVx6gotopjVJSgVimgaTxEQH/8dZOxecz/8m+6msmfq4CuDaPCWCuOUVFsFceoKEGtUkDTeISA7q3y13/z+f/+67/f/d+/Hnzkbv6zLaD8uZ8U0LVhVBhrxTEqiq3iGBUlqFUKaBqPENDvG1L5fXeGs/vAzvfxc3cktC1o9MVjVBhrxTEqiq3iGBUlqFUKaBoPEND9JObfnv703eA05mGysy2Z9LkHEtoWNPriMSqMteIYFcVWcYyKEtQqBTSNBwjo7izOf/WfTn/arbKXzuQ8rLD/+m++awkoe+6JhLYFjb54jApjrThGRbFVHKOiBLVKAU3jAQL6/fEkziPfldfRfzzOfba/zZ57IqFtQaMvHqPCWCuOUVFsFceoKEGtUkDTeICAftc/q/Nv+o/68bi83n40e+6JhLYFjb54jApjrThGRbFVHKOiBLVKAU1jeQHdra03181/LJ/I+eNxqb2lnPC5JxLaFjT64jEqjLXiGBXFVnGMihLUKgU0jeUFdHcd0eU0zsOJnCMS2RLQmc9NaFvQ6IvHqDDWimNUFFvFMSpKUKsU0DSWF9CdNHYlsvnnDi0BnfnchLYFjb54jApjrThGRbFVHKOiBLVKAU3jMQLanLXszmp26Ano6HP/ss2fRERERBTQNBRQEREReeMooGm8MQFtk9C2oPWHeIwKY604RgKwdEYAACAASURBVEWxVRyjogS1SgFNQwGtTNDoi8eoMNaKY1QUW8UxKkpQqxTQNBTQygSNvniMCmOtOEZFsVUco6IEtUoBTcOr4CsTNPriMSqMteIYFcVWcYyKEtQqBTQN9wGtTNDoi8eoMNaKY1QUW8UxKkpQqxTQNDLuhDRyO83JOyF5K843g1FhrBXHqCi2imNUlKBWKaBpxN4Lvvxo7wX/ljEqjLXiGBXFVnGMihLUKgU0jQcIaMcaO07Zpf3tec9NaFvQ6IvHqDDWimNUFFvFMSpKUKsU0DQeIKC7dfPLiZy70zibq+pd2o4577kJbQsaffEYFcZacYyKYqs4RkUJapUCmsYDBHR3JdGv//b0p8+COXYdUUdA5z03oW1Boy8eo8JYK45RUWwVx6goQa1SQNN4gIDu19FPUtn8/yKFsz7xcxPaFjT64jEqjLXiGBXFVnGMihLUKgU0jUcI6H4acz91ubuqfXwSsyugs56b0Lag0RePUWGsFceoKLaKY1SUoFYpoGk8QkD3U5cXzmdx7k7p7M1odq8zGnhukYS2BY2+eIwKY604RkWxVRyjogS1SgFN4yEC2rLI9n2OJgV04LlFEtoWNPriMSqMteIYFcVWcYyKEtQqBTSNxwjo/mr23hwmE9Dyc4sktC1o9MVjVBhrxTEqiq3iGBUlqFUKaBoPEtCTRrYUEgpo8blFEtoWNPriMSqMteIYFcVWcYyKEtQqBTSNhwnoEiS0LW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roXfhh8DtBoy8eo8JYK45RUWwVx6goQa1SQNNQQO/BDz8MGmjQ6IvHqDDWimNUFFvFMSpKUKsU0DQU0HuggN4Fo8JYK45RUWwVx6goQa1SQNNQQO/ADz8MG2jQ6IvHqDDWimNUFFvFMSpKUKsU0DQU0DuggN4Ho8JYK45RUWwVx6goQa1SQNNQQG/nhx9GDDRo9MVjVBhrxTEqiq3iGBUlqFUKaBoK6O0ooHfCqDDWimNUFFvFMSpKUKsU0DQU0Jv54YcxAw0affEYFcZacYyKYqs4RkUJapUCmoYCejM/jBpo0OiLx6gw1opjVBRbxTEqSlCrFNA0FNBb+UEBvRdGhbFWHKOi2CqOUVGCWqWApqGA3soP4wYaNPriMSqMteIYFcVWcYyKEtQqBTQNBfRGflBA74ZRYawVx6gotopjVJSgVimgaSigN/LDhIEGjb54jApjrThGRbFVHKOiBLVKAU1DAb2NHxTQ+2FUGGvFMSqKreIYFSWoVQpoGgrobfwwZaBBoy8eo8JYK45RUWwVx6goQa1SQNNQQG+i6599Aw0affEYFcZacYyKYqs4RkUJapUCmoYCehMK6D0xKoy14hgVxVZxjIoS1CoFNA0F9Bb6/tkz0KDRF49RYawVx6gotopjVJSgVimgaSigt6CA3hWjwlgrjlFRbBXHqChBrVJA01BAb6Dkn10DDRp98RgVxlpxjIpiqzh3jOrlfi+VSFCrFNA0FNAbUEDvi1FhrBXHqCi2inO/qF5e3raBBrVKAU1DAb2esn92DDRo9MVjVBhrxTEqiq3iKKCUoFYpoGkooJUJGn3xGBXGWnGMimKrOHeL6uXljRtoUKsU0DQU0MoEjb54jApjrThGRbFVHAWUEtQqBTQNBbQyQaMvHqPCWCuOUVFsFedeUb28vHUDDWqVApqGAlqZoNEXj1FhrBXHqCi2iqOAUoJapYCmoYBWJmj0xWNUGGvFMSqKreLcKaqXlzdvoEGtUkDTUEArEzT64jEqjLXiGBXFVnHuE9WLArokCmgaCmhlgkZfPEaFsVYco6LYKs69BfTtGmhQqxTQNBTQygSNvniMCmOtOEZFsVWcu0T1ooAuigKahgJamaDRF49RYawVx6gotopziuomcXx5BgMNapUCmoYCWpmg0RePUWGsFceoKLaKc4zqJnF8UUCXRQFNQwGtTNDoi8eoMNaKY1QUW8W5v4C+VQMNapUCmoYCWpmg0RePUWGsFceoKLaKc4jqJnF8UUAXRgFNQwGtTNDoi8eoMNaKY1QUW8W5XUC7/vlWDTSoVQpoGgpoZYJGXzxGhbFWHKOi2CrOPqqbxFEBXRwFNA0FtDJBoy8eo8JYK45RUWwVZxfVTebY9883aqBBrVJA01BAKxM0+uIxKoy14hgVxVZxFFBKUKsU0DQU0MoEjb54jApjrThGRbFVnD/deBujkn++TQMNapUCmoYCWpmg0RePUWGsFceoKLaKo4BSglqlgKahgFYmaPTFY1QYa8UxKoqt4vzpttsYlf3zTRpoUKsU0DQU0MoEjb54jApjrThGRbFVnD+9fXO8E0GtUkDTUEArEzT64jEqjLXiGBXFVnEUUEpQqxTQNBTQygSNvniMCmOtOEZFsVWcZ1g8vw9BrVJA01BAKxM0+uIxKoy14hgVxVZxFFBKUKsU0DQU0MoEjb54jApjrThGRbFVmOe4fuguBLVKAU1DAa1M0OiLx6gw1opjVBRbRXmWK9jvQVCrFNA0FNDKBI2+eIwKY604RkWxVRQFlBPUKgU0DQW0MkGjLx6jwlgrjlFRbBWk6J8aaJmgVimgaSiglQkaffEYFcZacYyKYqsgCugMglqlgKahgFYmaPTFY1QYa8UxKoqtYgz4pwZaJK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CmhlgkZfPEaFsVYco6LYKo5RUYJapYCmoYBWJmj0xWNUGGvFMSqKreIYFSWoVQpoGgpoZYJGXzxGhbFWHKOi2CqOUVGCWqWApqGAViZo9MVjVBhrxTEqiq3iGBUlqFUKaBoKaGWCRl88RoWxVhyjotgqjlFRglqlgKahgFYmaPTFY1QYa8UxKoqt4hgVJahVCmgab1tA/yQiIiKigKbxtgX00QfwKeqff/EYFcZacYyKYqs4RkUJapUCmoYCWpmg0RePUWGsFceoKLaKY1SUoFYpoGkooJUJGn3xGBXGWnGMimKrOEZFCWqVApqGAlqZoNEXj1FhrBXHqCi2imNUlKBWKaBpKKCVCRp98RgVxlpxjIpiqzhGRQlqlQKahgJamaDRF49RYawVx6gotopjVJSgVimgaSiglQkaffEYFcZacYyKYqs4RkUJapUCmoYCWpmg0RePUWGsFceoKLaKY1SUoFYpoGkooJUJGn3xGBXGWnGMimKrOEZFCWqVApqGAlqZoNEXj1FhrBXHqCi2imNUlKBWKaBpKKCVCRp98RgVxlpxjIpiqzhGRQlqlQKahgJamaDRF49RYawVx6gotopjVJSgVimgaSiglQkaffEYFcZacYyKYqs4RkUJapUCmoYCWpmg0RePUWGsFceoKLaKY1SUoFYpoGkooJUJGn3xGBXGWnGMimKrOEZFCWqVApqGAlqZoNEXj1FhrBXHqCi2imNUlKBWKaBpKKCVCRp98RgVxlpxjIpiqzhGRQlqlQKahgJamaDRF49RYawVx6gotopjVJSgVimgaSiglQkaffEYFcZacYyKYqs4RkUJapUCmoYCWpmg0RePUWGsFceoKLaKY1SUoFYpoGkooJUJGn3xGBXGWnGMimKrOEZFCWqVApqGAlqZoNEXj1FhrBXHqCi2imNUlKBWKaBpKKCVCRp98RgVxlpxjIpiqzhGRQlqlQKahgJamaDRF49RYawVx6gotopjVJSgVimgaSiglQkaffEYFcZacYyKYqs4RkUJapUCmoYCWpmg0RePUWGsFceoKLaKY1SUoFYpoGkooJUJGn3xGBXGWnGMimKrOEZFCWqVApqGAlqZoNEXj1FhrBXHqCi2imNUlKBWKaBpKKCVCRp98RgVxlpxjIpiqzhGRQlqlQKahgJamaDRF49RYawVx6gotopjVJSgVimgaSiglQkaffEYFcZacYyKYqs4RkUJapUCmoYCWpmg0RePUWGsFceoKLaKY1SUoFYpoGkooJUJGn3xGBXGWnGMimKrOEZFCWqVApqGAlqZoNEXj1FhrBXHqCi2ivOUUb3smPukoFYpoGkooJUJGn3xGBXGWnGMimKrOE8Y1cuJeU8LapUCmoYCWpmg0RePUWGsFceoKLaK83RRvTSZ88SgVimgaSiglQkaffEYFcZacYyKYqs4zxbVy8u1BhrUKgU0DQW0MkGjLx6jwlgrjlFRbBXn2aJSQKUCCmhlgkZfPEaFsVYco6LYKs6TRfXShT81qFUKaBoKaGWCRl88RoWxVhyjotgqzpNFpYBKDRTQygSNvniMCmOtOEZFsVWc54qq558zDDSoVQpoGgpoZYJGXzxGhbFWHKOi2CrOc0WlgEoVFNDKBI2+eIwKY604RkWxVZznikoBlSoooJUJGn3xGBXGWnGMimKrOM8VlQIqVVBAKxM0+uIxKoy14hgVxVZxnisqBVSqoIBWJmj0xWNUGGvFMSqKreI8WVReBS81UEArEzT64jEqjLXiGBXFVnGeLCoFVGqggFYmaPTFY1QYa8UxKoqt4jxbVFf7Z1KrFNA0FNDKBI2+eIwKY604RkWxVZxni0oBlQoooJUJGn3xGBXGWnGMimKrOE8X1bX+mdQqBTQNBbQyQaMvHqPCWCuOUVFsFecJo7pKP6NapYCmoYBWJmj0xWNUGGvFMSqKreI8ZVRX6GdUqxTQNBTQygSNvniMCmOtOEZFsVUco6IEtUoBTUMBrUzQ6IvHqDDWimNUFFvFMSpKUKsU0DQU0MoEjb54jApjrThGRbFVHKOiBLVKAU1DAa1M0OiLx6gw1opjVBRbxTEqSlCrFNA0FNDKBI2+eIwKY604RkWxVRyjogS1SgFNQwGtTNDoi8eoMNaKY1QUW8UxKkpQqxTQNBTQygSNvniMCmOtOEZFsVUco6IEtUoBTUMBrUzQ6IvHqDDWimNUFFvFMSpKUKsU0DQU0MoEjb5wftjx6INYC9aKY1QUW8UxKkpQqxTQNBTQygSNvmh+OPHoA1kH1opjVBRbxTEqSlCrFNA0FNDKBI2+YH5o8uiDWQPWimNUFFvFMSpKUKsU0DQU0MoEjb5cfvhBA52HteIYFcVWcYyKEtQqBTQNBbQyQaMvFwV0LtaKY1QUW8UxKkpQqxTQNBTQygSNvlh+6PLoA8rHWnGMimKrOEZFCWqVApqGAlqZoNEXiwI6G2vFMSqKreIYFSWoVQpoGgpoZYJGXyo9/9RAJ7FWHKOi2CqOUVGCWrWUgP789bsDX/5xmTdcLQro1TBLChp9qSig87FWHKOi2CqOUVGCWjVbQH/66iCSH0vf3Oy/9Yvfd758ts8D72e+5Z//75lPuILtlcd2fxTQa4GaFDT6UlFA52OtOEZFsVUco6IEtepqAS2Z2lE0OwLa0c9Bex1i88W3M49xLqefaU/1d5tAAb0WBfReKKDzsVYco6LYKo5RUYJadbWA9qY5P/Na+ta2p5+zJhpf6yvh5uqDq4ECeiXUk4JGXyoK6HysFceoKLaKY1SUoFZdLaClWcxNQUBPdveh/XQqedv6c5Jd/3ywgSqgV6KA3g/9czbWimNUFFvFMSpKUKuuF9C+pZ3W2psCuuktax8fBSWvvoBum4K8adnyQ1BArwObUtDoi0UBnY214hgVxVZxjIoS1KrrBbR/OftxBb4poNuCbP75mxnngVYX0MPPcz7Cgx4/8jxQBfQquCkFjb5c9M+5WCuOUVFsFceoKEGtuk5A/9lXJUnbfP7iP20JaMfujhwkj+3HVF1AN50jPBzcA6dAFdCr4K4UNPpyUUDnYq04RkWxVRyjogS16joB/effFCRtp25f/q9NAT3MdQ5NlaIp0NoCuvfN1kmrr9yOq6CAXsMMVwoafcHonzOxVhyjotgqjlFRglp1nYB+2BYkbWduHzZNn3sdWs7eYMmrLaD7H6c1Rbu35geuwSug1zDDloJGXzTq5yysFceoKLaKY1SUoFZdKaA/Fdbgdyvw3zYF9DABWlrNHjTTHnMFdGAr/PORd1/ttX+IGwW0GrUEdM50XdDoC0f9nIG14hgVxVZxjIoS1KorBfTP/TX4/Qr8H5sCun9oUeV2T58+zbK1g/2Xf9z/8X3/Ebul/M3hW5c9R3tv29yO9H3nyx/7j5y1Vf5dUUDnM+uExaDRF49RYawVx6gotopjVJSgVl0poJ/6a/D7FfhPTQHd3ng2ZUdAW699ec/9Vw4C2trR88PgSw3MkJ5wBrQeiwjohIEGjb54jApjrThGRbFVHKOiBLXqWgHtr8HvV+Bbkri58XryroC+9qYmN6fpzP3/dHaUb7xz616bE8v/+8ndUUOtiwI6m3mbVgaNvniMCmOtOEZFsVUco6IEtepaAe2twR9W4JsCevDHG9ayuwLaW4M/r8Bf5j733z4ut3/svNDhqSNniV5+QK+Cr8MyAjpuoEGjLx6jwlgrjlFRbBXHqChBrbpWQHtr8IcV+KaADp8COoPWRUjdNfjzCnz3JqCHy5/Kfzrq6OCdmG6dt70VBXQuPf9UQO+FUWGsFceoKLaKY1SUoFZdLaDdNfjDCnxPQG9dy24JaHcNfjM4rdm6AL+7s+fo1Ozr5DmilVFAZ9L3z3EDDRp98RgVxlpxjIpiqzhGRQlq1dUC2lmDP67ANwX0Lju6twS0swZ/WYE/CmjDKRsL6f2NPfubf7Zf03vB10IBXRdGhbFWHKOi2CqOUVGCWnW1gHbW4I8r8HUFdP+ny+zkZQW+d0PN5rXs5yM+M3yd0WHmdHB5fgkU0HmU/HPUQINGXzxGhbFWHKOi2CqOUVGCWnW9gLbX4I8r8JUFdP/m53nOywr8QUBbi+qXHeYLe9kPbvW5efQCvAI6FwW0IkaFsVYco6LYKo5RUYJadb2AttbgTyvwlQV0/56n+cmmAfe3CL0s1/e/V5gUvbzMI/cA3aGAzqLsn2MGGjT64jEqjLXiGBXFVnGMihLUqusFtLUGf1qBryygrTX45vtvem+1d9Xdl87/06BwU6XTUx7tnwpobYJGXzxGhbFWHKOi2CqOUVGCWnWDgHZmIA//W1lAG2vwrRnYTV8oT0fSuQnShe6hZfinAlqboNEXj1FhrBXHqCi2imNUlKBW3SCgDQM8r8DX3YaptQbfOgd1019Snyugh8c99vzPHQpoZYJGXzxGhbFWHKOi2CqOUVGCWnWDgDbWwM8r8L07Id11I/pPzTX41lX41who2zUPd+t8vH8qoLUJGn3xGBXGWnGMimKrOEZFCWrVLQJ6mYM8r8A3BfSwpH3DrTh3dAX0vAbf3of05hnQ1+Kq/CNQQCsTNPriMSqMteIYFcVWcYyKEtSqWwT07ICXFfjWJecjN7X86Ss4NdoV0PMafG8XqM45oOe9PssXHBXe5sH7f55QQCsTNPrqM31n0lGeKaobeapa3YhRUWwVx6goQa26RUD32raTtssKfEtAR65C2tL5xt4mnqcvtPfBHxDQoavguxxupPTI+x9dUEArEzT6aoPuDDXG80R1M09Uq5sxKoqt4hgVJahVNwno7v93trkpb8g5fBIov+FQT0CPa/CdO4H2t2E6T3wO3/ao9eybTxa4FwpoZVqj74bZwXjwzUmHyfmLKp6gv9TjMSqKreIYFSWoVTcJ6N7tPjZX4Nu7vvdvkNl8EWR8/dsYHSY72yvwjRtvnng9v8PgbY+aT3789ksnFNDKNEffTevT4fB7Qw2T8xdVPEF/qcdjVBRbxTEqypxWveyodyg3CehxDb6xAt8W0P1jS2a3wVf89AX0cAf417ba9k83vSjpa1+DX5tGGnD7zSYKaGUUUI5/p2NUBY5RUWwVx6govFUvJ2odym0CeliD33Q25DzL3NBK+ytf8u4L6H5t/eOm/QI9idwf5vvLUbReo3Vc2yz/VEBr0xh9N16iE82Mm5MO49/pGFWBY1QUW8UxKgpt1UuTOodym4DuTe6vvu5syHmxucNSe/finsPGSGzLo76A7t/iV1+3pXHTuYr98BYfL6/RevS2seZ+l+3y74kCWhkFlOPf6RhVgWNUFFvFMSoKbNXLS30DvU1Aj9sXdTbkbOhcVwx3HDfmZNf8FE7gfD2+Z/NVN+0vHd7i9KfuPTabey7dZbPSu6KAVuYy+m68RDyann9e9XP6dzpGVeAYFcVWcYyK8nYE9DDF2dmQsyGgB7/r3cuoMC06wGt/gfy0s3zTGo8Cevzi4U/didjjF1p/ONtsl8cpqQJamfPou3mTomQU0IVRFThGRbFVHKOisFa9dKlxKDcK6FEG2xtyNn3xfB+ixj6h/UnRibfrSGjXLxsv26ApvX3NPH73KMgK6EIooEuhgC6MqsAxKoqt4hgV5e0IaG8L966ADigev+fQSS0bPvnaf4n9Ne//rvlW7RNHzx7b+W736wpoXZIE9NYrxLNRQBdGVeAYFcVWcYyKglrV888qBnqrgL52ZK8noJfzRK/Tu/MU16d2LgAAIABJREFU6sfOl1qvcdx06TIR2jPc1hzp+btDK/AKaB0U0KVQQBdGVeAYFcVWcYyK8oYEdC+DjQvaCwLaWyCfecvL196z+m9y2vXzON9afIfTbGfzmQrosgQJ6K1uls49/NO/0zmqAseoKLaKY1SUNQvolZwdlC++D7PtvU7/TkirRQGtzGH03cHOslFAl0VV4BgVxVZxjIryhAJ6T3bTnIW9QRXQfBLa9iQC6p2QlkVV4BgVxVZxjIqigN7Ebi29s429AroOEtq2H313mR/MRgFdFFWBY1QUW8UxKsqar4IPYNs/y1MBXQcJbXsWAb3HWa7+nY5RFThGRbFVHKOiKKC3UFiBV0BXQkLbdqOv559v0kBv3+nUv9MxqgLHqCi2imNUlDXfCenx9C9BUkDXQkLbPo++gn++TQO99W73/p2OURU4RkWxVRyjoiigN7AtuaYCug4S2vZUAnoj/p2OURU4RkWxVZysqOo52+3QVtX3z8cK6OCNMAd2bHod/I4Cug4yBLTonxpogay/06NRFThGRbFVnKSoKmvbjfBWVf85ViWgpa3kDyig60ABXRdJf6eHoypwjIpiqzg5US0wc3gTc1pV+WdYlYAeb8vZ908FdCVECOiAf67EQBc90py/0+NRFThGRbFVnJioljh38iaCWrUqAT08vnSfTQV0HUQIaM7om8/CsrzmqBZm1bVaGKOi2CpOTFQKKGd9FyG9dRTQygSNvrksPl+73qgWZ8W1WhyjotgqTkpUi+yfeRNBrVJA01BAKxM0+may/BkDq41qedZbq+UxKoqt4qREpYDOQAFNQwGtTNDom4kCGsx6a7U8RkWxVZyQqHr+mWegQa1SQNNQQCsTNPrm8YCLptYa1QNYba0egFFRbBUnJCoFdA4KaBoKaGWCRt88FNBkVlurB2BUFFvFCYlKAZ2DApqGAlqZoNE3i0fsG7XSqB7BWmv1CIyKYqs4IVGNCGiKjQa1SgFNQwGtTNDom4UCGs1aa/UIjIpiqzghUQ0KaM6EaFCrFNA0FNDKBI2+WSig0ay1Vo/AqCi2ipMSVdk/l1qTJ68f1CoFNA0FtDJBo28WCmg0a63VIzAqiq3ipERVFNCFzgplbxDUqiUE9HAHzd6Nig73Nfryjze99uat3ADpjAJamaDRNwsFNJq11uoRGBXFVnFiopqcAK0loPQtglq1nID2bqH501e3C+jrm7kD5xkFtDJBo28eXgWfzGpr9QCMimKrODFRTU+A1jFQ/BZBrVpQQLuquS1+dRY7h1VAV4QCegMKaDKrrdUDMCqKreLkRDU5AaqAnlhQQDumeFiBv0lA9y+sgK4IBfQWFvfPoL/T41lvrZbHqCi2ipMUVccCe/5Zw0D5WwS1akEB7azBH1bgbxHQwysooCtCAb0FBTSY9dZqeYyKYqs4WVG1FFABHeIOAjr5YbgT0F/8puua23fv/uKrWwT0sISvgK4JBfQmlvbPsL/To1lxrRbHqCi2ihMc1RICOuM9glp1s4CCz8O9gP59RxV3K/C/+vp6AT1Nqyqga0IBvZFF9TP67/Q0Vl2rhTEqiq3iBEelgA5xo4CiKZm9gP7u6/Ya/E9fvfvi7zoCepjT/MXvp9/3eALph40CuioU0JtZUD+j/05PY+W1WhSjotgqTnBUCugQtwkoOyltL6C/3/Rk88t/bAno5t2J6VnR1+PcpwK6LhTQdWFUGGvFMSqKreIkR1XfPxXQCQFtb9m5m8L88HNDQM9L6mgSdCeg7z99UkBXhgK6LowKY604RkWxVZzkqBTQAW4SULgx4UFAf26twe9W4L9tCOhxTZ3Ogb4eH6GA3o8ff73jX/7H2Y/5/tct/mbk+QroujAqjLXiGBXFVnGio6run894FfwsAf3UWoPfrcD/sSGg2/P1RIfNlT6yI1BA78WPZ4EcVtCBx3yngL5VjApjrThGRbFVnOioFNAytwhozz8HDPQooM01+P0K/KeLgO4X4N9fvkcvjldA70RzFvNf/IdZj/mv/14BfasYFcZacYyKYqs4iVFdRLC6fz7fnZBmCmhzDX6/At8Q0Nemc+7mQMml8J8U0HvxY0shy3OgQ4/5L/9GAX2rGBXGWnGMimKrOHlRtV2wsn4qoBMC2lyD36/ANwR001x1//M3dAVeAb0PB4fcmeNhOvNfz3nMTkz/Fr6RAroujApjrThGRbFVnLSo+jZYVT+L71gmqFVLCuhlDf6wAn8R0N2f4ZxnGwX0LnzfWFRv/j96zPfDi/Y9FNB1YVQYa8UxKoqt4oRFtcBZnyNvOvqooFYtKaC7pfXD1OZhBf4ioD9fe0skBfQe7Cc3z5OY3xWnQIcf893UpfMNFNB1YVQYa8UxKoqt4oRF9RABZbOsQa1a8Cr4/Tzn4UKjwwr8xTt3avr+miNQQO/BbhH9X/2n05/+81+XjHLwMbsF+cs3JlBA14VRYawVx6gotoqTFdVLl0cfUIOgVi0poDvv3P/3uAKvgJZ4gIB+37506LvSmvrgY3ZTo2PXHbVQQNeFUWGsFceoKLaKkxWVAopY7k5Iny5r8McVeAW0xAMEtGOc35cuZR98zJxrkBTQlWFUGGvFMSqKreJERdXzzyQDDWrVogJ6WoPfdk/9VEAvLC+gu0X05pr7j4WTQIcfc7gGabcmX756voUCui6MCmOtOEZFsVWcqKgUUMZtAvqJ+OdFQI9r8KcVeC9CKrG8gO4W0Ztnce5ksquSw4/57vM3/t+/Pm0COqGgCui6MCqMteIYFcVWcaKiUkAZNwpoQ0GHH3IR0MMa/GkFfnAbpp++ojaqgN6BnUx25bJ7WdHgY7r3QRq/IF4BXRdGhbFWHKOi2CpOVFQKKONmAT0q6NgDLgJ6WIPfntbbBzai398Y/kPplXoooHegO+PZne0cfUz3PkhdA/3LNn8SERF5yxQE9PjFRx9ZFncQ0EkuArpfg/+Hb06yOXArzv2N4dm9kBTQO3CTgDZP/jzIaHsVXgEVEZGnou+fDROVEwsL6G4N/q++Pv3pIqB75zxdhrSbDvVe8Mtxk4DuLoe/XAX/48BtlE64BL8ujApjrThGRbFVnKyoClOgMavxQa1aWEB3a/AX1Wxce7Rbdb/szURX4BXQe3CTgO5OAm3swvRdaQunCwroujAqjLXiGBXFVnHCogo20KBWLSygB9E8ra83BPRopie8CGlBbhPQ/uNG7oukgK4Lo8JYK45RUWwVJywqBZSwtIDu1uDPf2juvtQyULgAr4DehZuugu/Q3S+0gwK6LowKY604RkWxVZy0qHINNKhVSwvo3jPfN75xmevczJ7/VEDvwm37gLZRQN8URoWxVhyjotgqTl5UF91UQAdYWkD3a/AfG99oyuZmpn4qoHehdJej7nmc5DGlx3VQQNeFUWGsFceoKLaKkxjVUTbDpkCDWrWEgMoc1nYv+DYK6JvCqDDWimNUFFvFCY5KAR1CAU3jAQLascnvSlspDTymuzQ/dHHSkYS2BY2+eIwKY604RkWxVZzgqBTQIRTQNB4goLv19Is17k7v7E9iDjxmN+PZtNUfx+8Hn9C2oNEXj1FhrBXHqCi2ihMclQI6hAKaxgMEdH8Ho/Nmnt8VHXLoMd+3Ht310S4JbQsaffEYFcZacYyKYqs4wVEpoEMooGk8QED3Fnnyxu8HbmY08Jj9rThbYjqyAq+ArgyjwlgrjlFRbBUnOaoo/0xqVa6Abt8NAG+StFYeIaCXm7jvpjDLi+hDj9k551E69zI6NgGqgK4Mo8JYK45RUWwVJzkqBXQABTSNRwjo4Y7uZ85ngO6M8iyUA485iOmFkRtxKqBrw6gw1opjVBRbxYmOKsk/k1qlgKbxEAFt2eVlDrMloAOPOcx7Mv9UQFeGUWGsFceoKLaKEx2VAlpGAU3jMQK6v3y9M7fZFdDyY05L8l0vLZLQtqDRF49RYawVx6gotoqTHVWQfya1KldAn5UHCehJL1tq2RHQ4mP2fIf0UwFdG0aFsVYco6LYKk56VF39fJyKBrVKAU3jYQK6BAltCxp98RgVxlpxjIpiqziRUbUss6efD1LQoFYpoGkooJUJGn3xGBXGWnGMimKrOIFRDVrmYxfkg1qlgKahgFYmaPTFY1QYa8UxKoqt4sRFNWyZD74kKahVCmgaCmhlgkZfPEaFsVYco6LYKk5aVCOWqYCeUEDTUEArEzT64jEqjLXiGBXFVnHSohq2zJcuCx9ZUKuWENCfv97tnvTFt50v//mb3Ze//OO1L7s57Mr0/sajS0MBrUzQ6IvHqDDWimNUFFvFCYtqxDIV0DPLCWhv/86fvrpBQI+v+e42h01EAa1M0OiLx6gw1opjVBRbxQmLatgye99Z2kCDWrWggHY9cXuDPR7k9URvcnXNKKCVCRp98RgVxlpxjIpiqzhZUY1YpgJ6YUEB7WjiYQX+OgFt++e7d7/4/X2ONAEFtDJBoy8eo8JYK45RUWwVJyuqOgJ6H1sNatWCAtpZgz9K5DUCenDXg3W+vrUTQRXQygSNvniMCmOtOEZFsVWcrKhqCOi9JkyDWnUHAf3DjrEH7AT0F7/puub23bu/+Oo6Ad2768fjH/Y2+oYW4RXQygSNvniMCmOtOEZFsVWcrKjuL6D3W7MPatXNAvqHE8MP2Qvo33csceeNv/r6OgHdtqZT9xOs3Suc1osCWpmg0RePUWGsFceoKLaKkxXVmGXe7p+3GWhQq24U0D80GXrQXkB/93XbEn/66t0Xf9cR0C07oXPnrk2Z3b6pNXgFtDJBoy8eo8JYK45RUWwVJyyqEctUQM/cJqB/+AMx0L2A/n7Tk80v/7EloBu6r9Lh9S5/3q3IK6CrQAFdF0aFsVYco6LYKk5YVGOWebt/3mSgQa1aTkBfW9OWu1nMDz83BLS5sefMq9oV0NWggK4Lo8JYK45RUWwVJy2qEWFUQE/cJKB/6FJ+2EFAf26twe9W4L9tCOhxU6ar9pZ/9RzQtaCArgujwlgrjlFRbBUnLaoxYbzdP28x0KBWLSegn1pr8LsV+D82BHR73in0sD3Tx/JLFdl4FfxaUEDXhVFhrBXHqCi2ihMX1aguzvRIBbRPzz8HDPQooM01+P0K/KeLgO4X4N9fvjdnCvRtrcAroLUJGn3xGBXGWnGMimKrOIFRjcriLItUQPvMFNDmGvx+Bb4hoK9N59wZJT8LtHtN/NpRQCsTNPriMSqMteIYFcVWcSKj4qo4/kgFtM9MAW2uwe9X4BsCummuun9Wyhkr8Js3dQaoAlqdoNEXj1FhrBXHqCi2irPqqKa0UgHtM1dAL2vwhxX4i4Du/nzl/dw3b2oT0E8KaHWCRl88RoWxVhyjotgqzoqjAmJ5R/9MatWSArpbWj9MbR5W4C8C+vOVt0R6g/6pgNYmaPTFY1QYa8UxKoqt4qw3KqKWCmifeVfB7+c5D7J4WIG/eOe11xHtr1d6W/6pgNYmaPTFY1QYa8UxKoqt4qw3KqSW9/PPpFYtKaA779z/97gCf7OANq+dfzMooJUJGn3xGBXGWnGMimKrOKuNik1uKqB9kH9eBPS0Bn9cgb9VQPc7hr6l64/2KKCVCRp98RgVxlpxjIpiqzirjQqurt/NP5NataiAntbgt91TP68S0O3cDevXgQJamaDRF49RYawVx6gotoqz1qh6/jl9KfyN7xjUqtsE9BPxz4uAHtfgTyvwt12EtHn3tvb/PDEmoPtzDuZw5dYC1VBA14VRYawVx6gotoqzmqg6DskFdObm9YMEtepGAW0o6PBDLgJ6WIM/rcAPbsP001eTNrq//ChNr+6CAlqZoNEXj1FhrBXHqCi2irOSqHqWOUdA70NQq24W0KOCjj3gIqCHNfjtab19YCP6/eL6+Lmdc2/XuSIU0MoEjb54jApjrThGRbFVnFVEVfBMBbQyFwHdr8H/wzcn2Ry4Fedes0ZP7nyL2y+dUEArEzT64jEqjLXiGBXFVnHWEFVJNBXQyjQEdLcG/1dfn/50EdDWhkqbSXN6e9vPX1BAKxM0+uIxKoy14hgVxVZx1hBVUTSX9s+kVi0soPupy7M8Nq492l/Sft6baWIFvjVf+taYElD8g99wf9NqKKDrwqgw1opjVBRbxVlBVGXVVEDr0hDQg2ie1tcbPnU00xOjltV5bFNp3wAKaGWCRl88RoWxVhyjotgqzgqiGlDNhf0zqVVLC+h+8/jTH5o+1bLKcW96Law1K6A9FNAyQaMvHqPCWCuOUVFsFSc/qqGzPRXQqjQFtHX5UNunNmz+8zSLqoBOoICWCRp98RgVxlpxjIpiqzj5UQ0J6B1vcoQIatXSArq3x4+NbzR9akP0s2mqCugICmiZoNEXj1FhrBXHqCi2ipMf1aCA3u8mR4igVi0hoDIHb8VZmaDRF49RYawVx6gotoqTH9WIgN7rJkeIoFYpoGkooJUJGn3xGBXGWnGMimKrOPlRjQroggS1SgFNQwGtTNDoi8eoMNaKY1QUW8VZQVQZ/pnUKgU0DQW0MkGjLx6jwlgrjlFRbBVnBVHdW0CvfI2gVimgaSiglQkaffEYFcZacYyKYqs4a4jqrv559csEtSpXQEubLb2bvEnS+rlGQPe7q07unxpAQtuCRl88RoWxVhyjotgqzhqiuqOA3vBCQa1SQNOYL6CtpD5OP/6BJLQtaPTFY1QYa8UxKoqt4qwiqjr+OfOlglqlgKYxW0A726JG74ia0Lag0RePUWGsFceoKLaKs5Ko7r3+roDWQQFl9LblT84noW1Boy8eo8JYK45RUWwVZzVR3e3yo2sNNKhVuQL6rMwU0P3pn6dzP3d3Snr3xbf3P6h7kdC2oNEXj1FhrBXHqCi2ivNUUSmgUoeZArppn/f5mj0FmtC2oNEXj1FhrBXHqCi2ivNMUfX8c5aBBrVKAU1jnoDubvjeOutzM+Nu8cuT0Lag0RePUWGsFceoKLaK80xRKaBSiXkCult0b134/hq9GVNC24JGXzxGhbFWHKOi2CrOM0WlgEolxgT05/++e36nAjqboNEXj1FhrBXHqCi2ivNMUSmgUolRAf26a5c7AW2d8+kS/BRBoy8eo8JYK45RUWwV55miUkBnsL82u39x9u70xRts6fD0ZNu6jgkB7W70WbgIKXgnUAV0XRgVxlpxjIpiqzhPFZVXwXMOAtq7OPtw/8grBfKon6u4/+Q8JgW0neTrO7dhmkfQ6IvHqDDWimNUFFvFeaqoFFDOUZu6qrm9YQbz+JIHko1rPuMXIW26N9xsmLgb0SOCRl88RoWxVhyjotgqznNFdYN/JrVqQQHteOItS+gd63pTBjpxFfzxR7/8yF0DDV6AV0DXhlFhrBXHqCi2ivNcUSmgmNN0ZXtq7rACf52Abs8OdtCvaOmayeQ2TL0J5demf34ce+rDUUDXhVFhrBXHqCi2ivNkUV3vn0mtuoOA/nbH2AN2xvSL33Rd87NE/sVX1wlo61qc1zc2BQr2AT26+0W7T4offzqsAroujApjrThGRbFVnKeL6kr9jGrVzQL62xPDD9kL6N93NHE3dfmrr68T0NeWa23i5/1mgTai3+af7llEAV0XRoWxVhyjotgqzhNGdZV+RrXqRgH9bZOhB+0F9HedDSt/+urdF3/XEdAtnMbbtNwr/Pbnc4F3QupdjbQKFNB1YVQYa8UxKoqt4hgVJahVtwnob39LDHQvoL/f9GTzy39sCejmfB7j5Kzon79pzKZu1+dhY9BbcR4vPopfdW+hgK4Lo8JYK45RUWwVx6goQa1aTkBfW2vwO3368HNDQFsbK82yqs3TnQN65JbLuB6EAroujApjrThGRbFVHKOiBLXqJgH9bZfyww4C2r5p5G4F/tuGgHY2E5ohVdtnuwq+wesKdl5qoYCuC6PCWCuOUVFsFceoKEGtWk5A23cp363A/7EhoJeNlQ7zenRN/XX2hGk6cwR0dVcjKaDrwqgw1opjVBRbxTEqSlCrbhHQnn8OGOhRQJtr8PsV+E8XAW1urLSfDCVToMcl6FWtQU8zT0BPp86u5CQEBXRdGBXGWnGMimKrOEZFCWrVggLaXIPfr8A3BPS16ZE7sSSTmq+rvBB8irkCejp7dhXTwAroujAqjLXiGBXFVnGMihLUqgUFtLkGv1+Bbwhoay/PP3/DpPJ8B6D1nAMJmC2ga7oaSQFdF0aFsVYco6LYKo5RUYJataSAXtbgDyvwFwHd/Xn+DN72uqvmw5kW0MJ9j9ZyNZICui6MCmOtOEZFsVUco6IEtWpJAd1N1B2mNg8r8BcB/fnKWyLteF3J5B9lSkAH7vy+jo3pFdB1YVQYa8UxKoqt4hgVJahVC14Fv5/nPMzRHVbgL965U9OrZ+/2C9Dh4jWDCQHdvGtxSe24kVX21UgK6LowKoy14hgVxVZxjIoS1KolBXTnnfv/Hlfg7ySg+znB+MVnzLiAbt91aGzAtIKrkRTQdWFUGGvFMSqKreIYFSWoVcvdCenTZQ3+uAJ/LwE9v/6bYFRA97O9p591L5ytGc/D1UjBWSig68KoMNaKY1QUW8UxKkpQqxYV0NMa/LZ76udtAnrdJUypjApoa7eA0tzvVgGdImj0xWNUGGvFMSqKreIYFSWoVbcJ6Cfin40ZysMa/GkF/vqLkH76qvno5xHQy1m0Rzb93DbJWSig68KoMNaKY1QUW8UxKkpQq24U0IaCDj/kIqCHNfjTCvzgNkxtvyy+XnPl+XkEdPeTty63ei385H/+X3KzUEDXhVFhrBXHqCi2imNUlKBW3SygRwUde8BFQA8zeNvTNN7ARvT7deSRu5vvr/dufH+ntW9nH6abBTQZBXRdGBXGWnGMimKrOEZFCWrVHQR0ksZFQrs1+H/45mRRA7fi3F9cM7avUudEx824r66MuUvwCuhMgkZfPEaFsVYco6LYKo5RUYJatbCA7iYr/+rr058uArp3zpNabaYupNlf7H0WsW387pezuO0ipHAU0HVhVBhrxTEqiq3iGBUlqFULC+hxt/T3l28c5z23503UD7tZjs9obi67DR12Hno7E6DjAvra3Gv+kNSqtuBXQNeFUWGsFceoKLaKY1SUoFYtLKDHjdQ/Xr5xFNCjmZ6YOKXzdDd0+PBVMb4RfedGSCubAFVAV4ZRYawVx6gotopjVJSgVi0toL2d1E/u2DLQyfMa2wa6LgmbYFxAO6K+NvVWQNeFUWGsFceoKLaKY1SUoFYtLaB7gXrf+MbFoDazrKoxFbiqRehJJu4Ff1iFP7G2Uw8U0HVhVBhrxTEqiq3iGBUlqFVLC+h+Df5j4xtN2dzMmtQ7PPoNXX50YEpAL9O/q7r+/YACui6MCmOtOEZFsVUco6IEtWoJAZU5TAvoikloW9Doi8eoMNaKY1QUW8UxKkpQqxTQNBTQygSNvniMCmOtOEZFsVUco6IEtUoBTUMBrUzQ6IvHqDDWimNUFFvFMSpKUKsU0DQU0MoEjb54jApjrThGRbFVHKOiBLVKAU1DAa1M0OiLx6gw1opjVBRbxTEqSlCrcgV0291yfa1bD81EAa1M0OiLx6gw1opjVBRbxTEqSlCrFNA0FNDKBI2+eIwKY604RkWxVRyjogS1SgFNAwjo8XZIpQ1Tt9n7gya0LWj0xWNUGGvFMSqKreIYFSWoVQpoGpMC2rgNaX8XfgV0kqDRF49RYawVx6gotopjVJSgVuUK6LMy61acvVlQBXSSoNEXj1FhrBXHqCi2imNUlKBWKaBpTAho2z97k6AK6CRBoy8eo8JYK45RUWwVx6goQa1SQNMYF9CfvuqdkvCx+X0FdJKg0RePUWGsFceoKLaKY1SUoFYpoGmMCujx8qP3+z9sCgaqgE4SNPriMSqMteIYFcVWcYyKEtQqBTSNUQHdT4BeBHPbM1AFdJKg0RePUWGsFceoKLaKY1SUoFYpoGmMCui2c9bn8Yr4j60HKKCjBI2+eIwKY604RkWxVRyjogS1agkBPVhSb8ugw3JyaTPLOWxvf4ksxgR0H9mH3lcaBqqAThI0+uIxKoy14hgVxVZxjIoS1KrlBLS3f+fhepob7XH3Is8loF2R37QMVAGdJGj0xWNUGGvFMSqKreIYFSWoVQsKaGnLylvtcf/SzyOgux+3p5eb5vyyAjpJ0OiLx6gw1opjVBRbxTEqSlCrFhTQztTdyP0kOZt7rOJnMSWg/Z+2aaAK6CRBoy8eo8JYK45RUWwVx6goQa1aUEA7a/DHHS1vssfXOzhsGrNnQI8Gevi6AjpJ0OiLx6gw1opjVBRbxTEqSlCr7iCgLzvGHrDXpt90RfGzKv3FjSdw3sNh45h7DuiOi4EqoJMEjb54jApjrThGRbFVHKOiBLXqZgF9OTH8kL2A/n1HnXYu9aviijJm9xL/5LaXCGR0G6bNeRf6FpcNBRTQSYJGXzxGhbFWHKOi2CqOUVGCWnWjgL40GXrQXkB/93V7Df6nr9598XcdezxcloT9aXt82ScS0G3v3psHDmc5fE5OAZ0kaPTFY1QYa8UxKoqt4hgVJahVtwnoywsx0MOZi5uebH75jy17PN1ZkhrlTmG/LV+Ws2ZGBfQgmgUDPZ6N8EEBnSRo9MVjVBhrxTEqiq3iGBUlqFXLCehraw1+t2j8oWmPpyuV8CToz/sp1ScT0JOl9xX0dV56D0IBXRdGhbFWHKOi2CqOUVGCWnWTgL50KT/sIKA/t9bgu9OXx02ZZsyBHmZUn01AL57e3dd/q4AygkZfPEaFsVYco6LYKo5RUYJatZyAfmqtwe/voNmwx+15L8vDYnJhlbnN60G0nk1AT2vtfQG9GKgCOkrQ6IvHqDDWimNUFFvFMSpKUKtuEdCefw4Y6FFAm2vw+xX4hj3uJ/beX743KZU7D/v46QkF9DwHOrwKr4COEjT64jEqjLXiGBXFVnGMihLUqgUFtLkGv1+Bb9jja9M5d3I5IVHIxBYUAAAgAElEQVQ7SX1/eu3nEtDmbHGHo5sqoKMEjb54jApjrThGRbFVHKOiBLVqQQFtrsFvOydwbppTep/tcmoFfnvSrGcU0P1PXbbMrQI6SdDoi8eoMNaKY1QUW8UxKkpQq5YU0Msa/GEF/mKPuz/P0abLKz2ngI7w01cK6DhBoy8eo8JYK45RUWwVx6goQa1aUkBP522eVuAv9jhTIxuL+QroqlBA14VRYawVx6gotopjVJSgVi14FfzlxM3jCvzFHndqWrjD5BCb9vahCuhqUEDXhVFhrBXHqCi2imNUlKBWLSmg5zM3jyvw1wrotrFer4CuCgV0XRgVxlpxjIpiqzhGRQlq1XJ3Qvp0WYM/rsBfKaCXlfxPCujKUEDXhVFhrBXHqCi2imNUlKBWLSqgpzX4bffUz1kCernlz8ybd64DBbQyQaMvHqPCWCuOUVFsFceoKEGtuk1APxH/vAjocfH8tAJ/5UVICuh6UUDXhVFhrBXHqCi2imNUlKBW3SigDQUdfshFQA+r56cV+MFtmH76asxGFdD1ooCuC6PCWCuOUVFsFceoKEGtullAjwo69oCLgB7W4Len9faBjej3itm71XnruwpomdfwLBTQdWFUGGvFMSqKreIYFSWoVXcQ0EkuArpfg/+Hb06yOXArzv0dJafuhdR4rBchnVFApwkaffEYFcZacYyKYqs4RkUJatXCArpbg/+r830kL/a4d87TZUibGRKlgLZQQKcJGn3xGBXGWnGMimKrOEZFCWrVwgK6W4O/qGbDHvfr6ue9mcZW4PuvrYCeUUCnCRp98RgVxlpxjIpiqzhGRQlq1cICejyB8+PlG0d7PJrpCeyUCmgLBXSaoNEXj1FhrBXHqCi2imNUlKBWLS2guzX48x+a9tgyUK5QCuiqUEDXhVFhrBXHqCi2imNUlKBWLS2ge8983/jGxR438+c/FdCVoYCuC6PCWCuOUVFsFceoKEGtWlpA92vwHxvfaNrjZq5+KqArQwFdF0aFsVYco6LYKo5RUYJatYSAyhwU0MoEjb54jApjrThGRbFVHKOiBLVKAU1DAa1M0OiLx6gw1opjVBRbxTEqSlCrFNA0FNDKBI2+eIwKY604RkWxVRyjogS1SgFNQwGtTNDoi8eoMNaKY1QUW8UxKkpQqxTQNBTQygSNvniMCmOtOEZFsVUco6IEtSpXQLfvBqA3SVopCmhlgkZfPEaFsVYco6LYKo5RUYJapYCmcY2AHvav2t/JNJuEtgWNvniMCmOtOEZFsVUco6IEtUoBTQMI6Gsrh+Y9pNKz+cs/iYiIiCigaUwK6Os5if2G/vubm15zE6lHkNC2oH/+xWNUGGvFMSqKreIYFSWoVbkC+qxMCeimoZsfu/7ZuOVUJAltCxp98RgVxlpxjIpiqzhGRQlqlQKaxoSAtiaGv/i2uf6+gjnQhLYFjb54jApjrThGRbFVHKOiBLVKAU1jXEBf27b5/vDn9/vv/fx1/CkKCW0LGn3xGBXGWnGMimKrOEZFCWqVAprGqIAeJjwPy+y7tfhf/Oasnzv26/HJi/AJbQsaffEYFcZacYyKYqs4RkUJapUCmsaogL42pziPp3++b3x//6WP9Q7uVhLaFjT64jEqjLXiGBXFVnGMihLUKgU0jVEB3baE87V/1dG2Y6RhJLQtaPTFY1QYa8UxKoqt4hgVJahV9QX0eGZij5047b637EUzP/3bw393a9nXrFXPet7mmr3hxwR09+6Nl9xH2z7lczcFGnwZkgK6LowKY604RkWxVRyjogS16rkE9LPAfTz/X3UBfb3q5kRjArrLq/num96C+7U/10IooOvCqDDWimNUFFvFMSpKUKueSkC3F19bQEB3k5EVBLSZ16b3DgroJEGjLx6jwlgrjlFRbBXHqChBrVJA58Gft/+5FdA2Cui6MCqMteIYFcVWcYyKEtSqJS9C6uvm4wT0WrDgHS5RX3wJvvuIMBTQdWFUGGvFMSqKreIYFSWoVXcQ0F/uIA98JgE93rDIi5DaKKDrwqgw1opjVBRbxTEqSlCrbhbQX56YfujzCOj5tIM7C+h+yrOzDVM7v/YD4lBA14VRYawVx6gotopjVJSgVt0ooL9sMvXgYQF9Ld5DcjvgcMfZxZ5Ktmf/Cs8eEdDt+bzUBucbrX9ofWlKQI9P+9A/Q5MweyP6ZmxuRD9N0OiLx6gw1opjVBRbxTEqSlCrbhPQX/5yjoEOCehRpDrqtL1cr9Qyqs3l62f1+vwKX3z72nxw/9mXu6jvrLAtkpfXbBzf5bAas4pEQF+Pb1JBQA9Tq/sD2Gtu51ac+28HnwKqgK4Mo8JYK45RUWwVx6goQa0KEND/qyF6Z6U8Tz52Jvna19Sf1GsnoH/39WXKs/TsYQFtveZZ37bvWry/HBcR0N3DKwho46c4HFVz7vj4cwRPgCqgK8OoMNaKY1QUW8UxKkpQq24S0F92GX94WUD/ojnReBK2tkFeDLS7p9NRC3cC+k8PX9m9QfHZgwLaefTxCDumd/I6JqCH16ghoM0J4N2RdH/U6EuQFNC1YVQYa8UxKoqt4hgVJahVjxfQk3Ye/v9omtuDXu3+d78SfhS5o259PD/k+PjDavnu8ZsPQ88eFNDt+RAOL/PxcmTvP3X/f84+m1UEtGWgHzsnCrzLXoBXQNeGUWGsFceoKLaKY1SUoFbdIqA9/5ww0CEBbaxuH7/fvpZme37Ma+PhzRMe948/q9fQs8sb0e9fpncIr++6r3F49OMFtHFuwP742lO10fOfCujaMCqMteIYFcVWcYyKEtSqAAE9f2knjge561yufja59iZD+2d/PD2zrYulZ5cF9LV4CO13ujw6QEDbk7/t0xK6GwmkoYCuC6PCWCuOUVFsFceoKEGtChDQj80/nS/wbj5wp4Ufjg9oKt15crN12/WhZw8IaOtuQp+/fH5A8502UQLa5XhmwhVvtjQK6LowKoy14hgVxVZxjIoS1KrHC+hF585yt/tycy5v942daO5U8n3p6a0dQIeeXRZQZpTZAroeFNB1YVQYa8UxKoqt4hgVJahVjxfQy1fOcte9sOZ0cuPru75anq8eai2jl55dFlByM6bGRU0K6E0ooOvCqDDWimNUFFvFMSpKUKsefxV8QUB7WyAd/a93J6NNQ0DPU6NDzy4LaHdWtc2m+xIK6E0ooOvCqDDWimNUFFvFMSpKUKvWLaDbmgL6WnoJBfQmFNB1YVQYa8UxKoqt4hgVJahVAXdC6gvodkAhmYAOPXuegHa3vFdA74ECui6MCmOtOEZFsVUco6IEtSpSQLvnep7gS/Dl7YhmCGjrDkMfvQjpTiig68KoMNaKY1QUW8UxKkpQq24T0E9z/HOegJZmJUcvQmoJaHlRfcZFSIdp1PPLKKD3QQFdF0aFsVYco6LYKo5RUYJadaOANhR0+qGzroIvXZk+ug3T++ajyte1g22Yfvpq/9T2BqVpG9GvFwV0XRgVxlpxjIpiqzhGRQlq1c0CelRQ8kAsoPv178Za+09fXe6aObgR/fvmy5SeTTai3z/kQ091LxvdK6A3oYCuC6PCWCuOUVFsFceoKEGtuoOAYrCA7qWw8cjzfTELt+LcL8m3fXHo2eBWnKeZz46A7l5CAb0DCui6MCqMteIYFcVWcYyKEtSqTAHd7yV//sb23UkcX5snZu5l8fL4iy8OPbssoPuXOT15c3zJy23pP50uSFJA74ACui6MCmOtOEZFsVUco6IEtSpTQI8bwJ9nN8+P2rw76+T28pDShGXp2Y3JzsZ7bc96edh66cP5/z6eHqmA3gkFdF0YFcZacYyKYqs4RkUJalWogHZ34TyJXPfrR+vsCOjQs18vf2y8V2vHpeZdOzt87BzjJApoDwV0XRgVxlpxjIpiqzhGRQlqVaiAdh3yY/MZXVksXx5fePbpLvEf2+/VMtCilX75f747zqg+VkB7u+MXocf3ABTQdWFUGGvFMSqKreIYFSWoVakCWrgN++VBPS3t7yZffvZxXvPD8Hudj6b9Puc3UEBvQgFdF0aFsVYco6LYKo5RUYJalSugZ13s7el50MWm25VuZ1R89mEO9H3/vTb9Bx9tr71bqAJ6EwroujAqjLXiGBXFVnGMihLUqiUFVAij54C+KqA3EzT64jEqjLXiGBXFVnGMihLUKgU0jfGLkDpXTCmg8wkaffEYFcZacYyKYqs4RkUJapUCmsbUVfDbcMccJaFtQaMvHqPCWCuOUVFsFceoKEGtUkDTmNyG6bV4Yuw6SGhb0OiLx6gw1opjVBRbxTEqSlCrFNA0pvcBbd0Pal0ktC1o9MVjVBhrxTEqiq3iGBUlqFUK6FUU9qk/8OHmlwYb0TfuLroyEtoWNPriMSqMteIYFcVWcYyKEtQqBfQqHiug51vWr46EtgWNvniMCmOtOEZFsVUco6IEtUoBvYoHC+h+P9A1LsIntC1o9MVjVBhrxTEqiq3iGBUlqFUK6FU8WEAPp4GucBE+oW1Boy8eo8JYK45RUWwVx6goQa1SQNNAArrfDnSFV8IntC1o9MVjVBhrxTEqiq3iGBUlqFUKaBpIQNdKQtuCRl88RoWxVhyjotgqjlFRglqlgKahgFYmaPTFY1QYa8UxKoqt4hgVJahVCmgaCmhlgkZfPEaFsVYco6LYKo5RUYJapYCmoYBWJmj0xWNUGGvFMSqKreIYFSWoVQpoGgpoZYJGXzxGhbFWHKOi2CqOUVGCWlVfQPd7VhbYbaS++96y13L/9G8P/91dRn7NVu70eZvDD3nFXp0KaGWCRl88RoWxVhyjotgqjlFRglr1XAL6WR8/nv+vnoA2f+TZP54CWpmg0RePUWGsFceoKLaKY1SUoFY9lYBuL7u31xTQn75q/pxffDvvHRTQygSNvniMCmOtOEZFsVUco6IEtUoBnQd4Xts/Z7/NmIDOyuvaH7EmCui6MCqMteIYFcVWcYyKEtSqJS9C6uvT4wT0Wv5/9u6t15EzsdL0lg15UpBlNJDyQVcDbNe262LakE0MuuGUk/ZFaVwoSnC5ev//vzIZPATjSL5BxkeuIN/nwpYyuQ9aWB+xKng6v+q2H1K0v83mgieCOkALCzp98YwKs1acUVG2ijMqKqhVMwzQbyrkhs8xQLcXQF8bN5/4ILwDtLCg0xfPqDBrxRkVZas4o6KCWnX1AP3m4PxNn2OAVj/kY/1v2ycgfDxx8x4HaGFBpy+eUWHWijMqylZxRkUFterKAfpN07kbjw/Q3UPV3Z22HnkRz+7P+1OyuvZ4/P4DX31igK6Hnq65ezS99ZudXXXVDZo/dD31MXgHaGFBpy+eUWHWijMqylZxRkUFteq6AfrNN1MW6NgAPb5qp7kO18eX8bRG4+r45/Uu/PIdvvpx07xx/6s3rdelt9fZ8Xs2fr/Wi4kOG/Lsqqv+k5o3qL7LrAN0EgdoX9Dpi2dUmLXijIqyVZxRUUGtChig/9EYevWkrC8+dq5AtifYYdlVA/SffqjX5eBXjw/Q1vesJ9v6peXD8featOocoE0O0GUxKsxacUZF2SrOqKigVl01QL/pOn3z4QH6580LjYcHr9sL8rhAuwtsP+2qAfpXuz+pfsDgV48O0M6t97/h5qXjtb7xpFW3eZn5OaAO0CsFnb54RoVZK86oKFvFGRUV1Kr7D9DD7Nz9836rrY/raftI+H6Y7rfia32T/e13j5ZXt199HPvq0QG6rn+F3bd5Pf5mH967/zx5gK7mfhW8A/RKQacvnlFh1oozKspWcUZFBbXqmgHa259nFujYAG08ur3/+9ZbGTVex7Np3Hz3xY2ZWY+tsa8efiP67bfp/Qqbl+732N166gCd/Ai8A7S0oNMXz6gwa8UZFWWrOKOigloVMEDrP6rG2m4xdV6uXl9FXL0059z2q18PX9mei0NfPTxAN4O/QvsnHW89cYB2XxMP+FGchQWdvnhGhVkrzqgoW8UZFRXUqoAB+tr8t+24q2Zb84bVLPy4v8HgWxxVN6j/YuyrRwboqvkrfPnj+gbNn7S6cIBW33zSM0AdoMUFnb54RoVZK86oKFvFGRUV1Kr7D9DjnKvHXfXHzdlW/UU1NLuPZ9df3noH0LGvHh6gbFFeOEDb11EZB2hhQacvnlFh1oozKspWcUZFBbXq/gP0+Cf1uGu9A+fe4f3qu9OyfvVQ62H0oa8eHqDkvd0bL2qaNEAv2Z8O0NKCTl88o8KsFWdUlK3ijIoKatX9XwU/MEB7b4G033+9TzJaNQZovfTGvnp4gJ5+ldCq+y0mDNDtK5om708HaGlBpy+eUWHWijMqylZxRkUFtWrZA3RdcoBuhr4FH6DNV9dP4QAtLOj0xTMqzFpxRkXZKs6oqKBWBXwSUn+ArkcmJBugY189bYD23vFo4gDdPhFg4uuPthyghQWdvnhGhVkrzqgoW8UZFRXUqsgBOvbpQfwh+OHlN2GAtj4e6XX6i5DWL93flXKAFhZ0+uIZFWatOKOibBVnVFRQq64boO9T9ue0ATp0VfLki5BaA3T4oe8JL0LaXUatv83UAVo9d3Ti+38eOEALCzp98YwKs1acUVG2ijMqKqhVVw7QxgQ9f9NJr4IfemX6ybdh+tC81fDr2sHbMP363fZL229QOvWN6LeXTy/9ECIHaGFBpy+eUWHWijMqylZxRkUFterqAbqfoOSGeIBuB1zj8etfvzt+auboG9F/aH6boa8mb0S/vcnH3tQ9vtE9GaCNzxS9gAO0sKDTF8+oMGvFGRVlqzijooJaNcMAxfAA3Y7Cxi3r99Mc+CjO7UPy7b049tXgozgPVz47A/T4iDoYoBe+/dKBA7SwoNMXz6gwa8UZFWWrOKOiglqVOUC3LyGv/+L4gp5N84mZ27F4vP1x8o199fAAbb1d0mr/LY8fS/9+eEESHqAXvf38kQO0sKDTF8+oMGvFGRVlqzijooJalTlA928AX1/drG+1eqnn5Pp4k6ELlkNf3bjY2fhZ63pe7t566WP9T6+HW04ZoK0rqhdwgBYWdPriGRVmrTijomwVZ1RUUKtCB2j3XTgPz/zs/vl+dXYG6NhXb47/2vhZrXdcan5qZ8dr53cc1vluzd+ScYAWFnT64hkVZq04o6JsFWdUVFCrQgdod0O+Nr+iOxaHXx4/8NWHT4l/bf+s1mYcXKVf//vL/orq2QE69DlMDtADB+iyGBVmrTijomwVZ1RUUKtSB+jAx7Afb9Sbpf13kx/+6v11zY/jP6v+bdo/p/4BZwfo0OcwOUAPHKDLYlSYteKMirJVnFFRQa3KHaD1lus9oXI3F5vvxzT0cUaDX727Bvqh/7NW/RvvL6O23y307ABdvfQ5QA8coMtiVJi14oyKslWcUVFBrbrlABXhAC0s6PTFMyrMWnFGRdkqzqiooFY5QNM4QAsLOn3xjAqzVpxRUbaKMyoqqFUO0DQO0MKCTl88o8KsFWdUlK3ijIoKapUDNI0DtLCg0xfPqDBrxRkVZas4o6KCWuUATeMALSzo9MUzKsxacUZF2SrOqKigVjlALzL0ZkuHd3i6kgO0sKDTF8+oMGvFGRVlqzijooJa5QC9iAP0MgltCzp98YwKs1acUVG2ijMqKqhVDtCLOEAvk9C2oNMXz6gwa8UZFWWrOKOiglrlAL2IA/QyCW0LOn3xjAqzVpxRUbaKMyoqqFUO0DQO0MKCTl88o8KsFWdUlK3ijIoKapUDNI0DtLCg0xfPqDBrxRkVZas4o6KCWuUATeMALSzo9MUzKsxacUZF2SrOqKigVjlA0zhACws6ffGMCrNWnFFRtoozKiqoVQ7QNA7QwoJOXzyjwqwVZ1SUreKMigpqlQM0jQO0sKDTF8+oMGvFGRVlqzijooJaVX6A/vGH4Tcs+rN/3f3d178r/Rs0/fo/d///T7/d/QZTwa+rbvZy2X+bA7SwoNMXz6gwa8UZFWWrOKOiglr1XAP0yy58rf+p3ADdz8/Df+U0DtDCgk5fPKPCrBVnVJSt4oyKCmrVUw3Q6u3jbzBAW//FX/048Sc4QAsLOn3xjAqzVpxRUbaKMyoqqFUO0GnA1zWuf16yQB2ghQWdvnhGhVkrzqgoW8UZFRXUqlu+CKk/N+83QC8FBui6np27Kfph2k9wgBYWdPriGRVmrTijomwVZ1RUUKtmGKCfKuSGzzFAt1d8D6NzM/0SqAO0sKDTF8+oMGvFGRVlqzijooJadfUA/XRw/qbPMUA3rZcerSb/SAdoYUGnL55RYdaKMyrKVnFGRQW16soB+qnp3I3HB+hm+2zJj53br0eeQ7n78/6u+/W75vcf+OoTA3Q99Jr1+tmcH1t/dHqArlq33wz8d53mAC0s6PTFMyrMWnFGRdkqzqiooFZdN0A/fZqyQMcGaDUc+5tyfXwdT2s0ro5/Xi+7L9/hqx83zRv3v3rTellQe0gev2fj9zv+Wo3H1NGLkBqrd/pFVwdoYUGnL55RYdaKMyrKVnFGRQW1KmCA/kdj6NWTsv1S8o+tr+jPwmqA/tMPx0ueQ189PkBb37Nel+uXlg/H32vKq+dXPge0yQG6LEaFWSvOqChbxRkVFdSqqwbop67TNx8eoH/evNB4GGudtzKqF2j3PZ32s7AaoH91vIQ5+NWjA7Rz6/1vuHnpeK1vPGGArl98FXyTA3RZjAqzVpxRUbaKMyoqqFX3H6CH2bn75/3SXB8vRm4fCd8P0/1WfK1vsr/97tHy6varj2NfPTpAj2+btPs2r8ff7MN7958nDdDN8ffgHKCFBZ2+eEaFWSvOqChbxRkVFdSqawZob3+eWaBjA7Tx6Pb+77dLsH7q5PEy4qZx890XN2ZmvfTGvnr4jeibb5t0/BU2L93vsbs1HqCHZ5BOfpG/A7SwoNMXz6gwa8UZFWWrOKOigloVMEDrP6o2227cdV66Uz+RctV6RHv71a+Hr2zPxaGvHh6gm8Ffof2TjrfGA7T1kqgpHKCFBZ2+eEaFWSvOqChbxRkVFdSqgAH62vy37birVl7zhtUs/Li/QfMlPfXFzeoG9V+MffXIAG29U+eXP65v0PxJq0sH6OSngDpASws6ffGMCrNWnFFRtoozKiqoVfcfoMc5V4+76o+bb55Z/UW146op+WHoy1vvADr21cMDlC3K6QP0+CL6iU8CdYAWFnT64hkVZq04o6JsFWdUVFCr7j9Aj39Sj7vWO3A2XpzefVf36gvqVw+1HkYf+urhAUo+jKnxoqaJr4LfTH8aqAO0sKDTF8+oMGvFGRVlqzijooJadf9XwQ8M0N5bIO33X+9d3VeNAVpfGh376uEB2r2q2rbqfoup7wPafnYq4QAtLOj0xTMqzFpxRkXZKs6oqKBWLXuArksO0M3Qt5g6QLffZdLTQB2ghQWdvnhGhVkrzqgoW8UZFRXUqoBPQuoP0PXIhGQDdOyrpw3Q7lveXzpA209zBcAA3b8d6tBD+8c3jIrkAF0Wo8KsFWdUlK3ijIoKalXkAO0+1/OAPwQ/9NWTBmjr45FeL3gRUu8/ijo7QBvTuP8pnw7Qs4JOXzyjwqwVZ1SUreKMigpq1XUD9H3K/pw2QIeuSp58EVJrgA4/6D3hRUi7y6j1t5kyQH/9rvn9Zh+g7WcGdH91B+hZQacvnlFh1oozKspWcUZFBbXqygHamKDnbzrpVfBDjy+ffBumD81bDb/wHLwN0349tt+gdMob0Xffq3TuAdp9hmvnIqgD9Kyg0xfPqDBrxRkVZas4o6KCWnX1AN1PUHJDPEC3j383Hmv/9bvjp2aOvhH9h+a3Gfpq8kb025t87E3d4xvdn92T25/euEw7PodHnB6gA+8x1X1WrAP0tKDTF8+oMGvFGRVlqzijooJaNcMAxfAA3Y7Cxi3rz8Uc+CjO7dZr78WxrwYfxXm48tkZoKsXPEC7E3A1+ozUEScH6P6pqR/qb91doA7Qs4JOXzyjwqwVZ1SUreKMigpqVeYA3V7nq/9iXa+sTfOJmduxeLz9cS+OffXwAN1+m8MXr/bf8vix9O+H1UcH6Pant16S33+p0CknB+j2mx9//rq3QB2gZwWdvnhGhVkrzqgoW8UZFRXUqswBur+4V1/drG+1Og6u9fEmQxcsh766cbGz8bPW9bzcvb78Y/1Pr4dbThmgu5/eGNLTLoCeHqDdPbt/RXz7KQQO0JOCTl88o8KsFWdUlK3ijIoKalXoAO2+C+dhdHX/fL86OwN07Ks3x39t/KzWOy41P7Wz47XzO576z+x/Q+zUAO0+wbT+5esF6gA9K+j0xTMqzFpxRkXZKs6oqKBWhQ7Q7op7bX5Ff9sNvTx+4KsPr+B5bf+s1gIdXKVf//th+JEXtbd/+qSPQXo/P0C7D+g3Lgq/O0CBoNMXz6gwa8UZFWWrOKOiglqVOkAHPob9eKPeLO2/m/zwV++va34c/1n1b9P+OfUPYO+qtGp+7USnBujgxyptf9hhljpAzwo6ffGMCrNWnFFRtoozKiqoVbkDtJ6LvYewd/OueSVw6OOMBr96dw30Q/9nrfo33l/IbL9bKH1bz/7vSJ0boP1H9JsL1AF6VtDpi2dUmLXijIqyVZxRUUGtuuUAFTH5CmjrZU8O0LOCTl88o8KsFWdUlK3ilhvVHyo3/HlBrXKAppn6HNDKcYE6QM8KOn3xjAqzVpxRUbaKW2pUfzi42U8MapUDNM3Jt2FqvxN/bfeE1erBeQfoWUGnL55RYdaKMyrKVnHLjOoPTTf6mUGtcoCmOfs+oEOva9o9X/XL8nSAnhV0+uIZFWatOKOibBW3yKj+8Ic7LNCgVjlA05wcoI03yG/bv8PURwfoWUGnL55RYdaKMyrKVnGLjMoBeu/fYJEG3qe+foenK50coIc3eOpP0M3wu1aFSWhb0OmLZ1SYteKMirJV3BKj+kPXTX5qUKscoBe52wA9vsl99ycdfyUH6ElBpy+eUWHWijMqyu2YC2gAACAASURBVFZxS4zKAZowCZbnbgO0/jSn/k+qfycH6ElBpy+eUWHWijMqylZxC4yqtz9vs0CDWuUAvcj9Bmh9DXT8UfgLB+gv31f+5t8uuQ352kpC24JOXzyjwqwVZ1SUreIWGJUD1AGa5twA3a/fobcDbX5201S7CXl6Ro7dhnztTkLbgk5fPKPCrBVnVJSt4hYYlQPUAZrm/ADdLs3hlbm+dID+/P3RX//LtNuQr91LaFvQ6YtnVJi14oyKslXcAqNygDpA05ABesKv310yQH/5vmn4OubYbcjXHiS0Lej0xTMqzFpxRkXZKm6BUTlAHaBprhygF/nvf6i242++/NP/+efqn/5uwm3I19YS2hZ0+uIZFWatOKOibBW3xKh8FXzCJFDDPQboz40Hz5v/TG5DvraW0Lag0xfPqDBrxRkVZau4JUblAE2YBGq4wwDdXsT8x8O//TR4GXPsNuRrjxLaFnT64hkVZq04o6JsFbfIqO6xP5NaVX6AHt86va16pmL1d1//rvRv0PTr/9z9/z/99rIX60z7uvUF/3l3GKDVszj/9j8P//Zffz/2RktDtyFfe+QAXRajwqwVZ1SUreIWGZUDtPRPSBqgX+bja/1P5Qdo9abxSxigP++fxLn309Dj6GO3IV975ABdFqPCrBVnVJSt4pYZ1R32Z1KrnmqAro/v336LAbr9L1/CAP2p/7ZKv6G3IV975ABdFqPCrBVnVJSt4pYa1a3nZ1SrHKDTTPm61csyBmj16vXm4+a/DDyRc+w25GsbHKDLYlSYteKMirJV3HKjuu38jGrVLV+E1J+b9xugl5owQHefjHnbAbq55I3oq9cRHZ/GuXsiZ3dEjt2GfG2DA3RZjAqzVpxRUbaKMyoqqFUzDFA8359rgFZPAF3GAK1GY3dENv/91G3I1zY4QJfFqDBrxRkVZas4o6KCWnX1AJ3wBIanGqDVDf/ikv+8+wzQ5lXL7lXNU7c5+7V/2fZ7SZKkKwfopJdwjQ/Q3aPVHzu3336w+ctXP3a/z+7P+1Oy/aLzga8+MUDXLwPTrRqRnd8MD9Av3/DP/rcD1AEqSZJ6rhug097EamyA7h+s7qzD9fH1Sq3RuDr+eb0Lv3yHr37cNG/c/+pN/QfVKG0PyeP3bPx+x1/riw/7P6QDdPsbXXSB98EGaJsPwS+LUWHWijMqylZxRkUFtSpggP5HY+jVk7K++Ni5Atl+Tf1hFlZz759+OF7yHPrq8QHa+p71elu/tHw4/l5g4FXf8uNlzzC4/avgHaAaYVSYteKMirJVnFFRQa26aoBO/CDT4QH6580LjYdHzNsL8rhAu+/ptJ+F1QD9q+MlzMGvHh2gnVvvf8PNS8drfWMwQFfb7+MA7XKALotRYdaKMyrKVnFGRQW16v4D9DA7d/+8X5rr48XI7SPh+2G634qv9U32t989Wl7dfvVx7KtHB+i6/hV23+b1+Jt9eO/+Mxugmyve5vQ+A9RXwWuAUWHWijMqylZxRkUFteqaAdrbn2cW6NgAbTy6vf/77RKsn/m5rm+zadx898WNmVnvwrGvHn4j+u236f0Km5fu99jdGg3Q6hd4HfwPBm4/QH0fUI0wqjFv3T+wVpxRUbaKMyoqqFUBA7T+o2q37cZd5+Xqq8Ml0FVjf+6/+vXwle25OPTVwwN0M/grtH/S8dZkgFa3+TD8HwxkfBJS9+M0x25DvrbBAbosRjXi7a27QK0VZ1SUreKMigpqVcAAfW3+23bcVQuuecNqFn7c36D5vkr1xc3qBvVfjH31yABdNX+FL39c36D5k1ZTBui6eXF1AQPUz4LXCKMa4QC9hlFRtoozKiqoVfcfoMc5V4+73WvIjw6XFKsp+WHoy1vvADr21cMDlD2pc8oA3dRjeCkDtLMaO5vy9G3I1x45QJfFqIa9vfUWqLXijIqyVZxRUUGtuv8APf5JPe5a78DZeHH65qU/LetXD7UeRh/66uEBSkZi40VN5wdoY//ecoA2fsfJqsfNj0/krJ7G2XxU/fRtyNceOUCXxaiGOUCvYlSUreKMigpq1f1fBT8wQHtvgbTfVr1PMlo1Bmh9aXTsq4cHaPeqatuq+y3OD9DV8T+p9ADd1N+9Ht0XfbBp9Uqi7//x8G8/fT/0OqKx25CvPXKALotRDXp76y9Qa8UZFWWrOKOiglq17AG6LjlAN0Pf4uwAXTf+vuwA3RwveTYu+l50EbR6HP3wyHnzn8ltyNfWHKDLYlRD3hyg1zEqylZxRkUFtSrgk5D6A7TzIUQTB+jYV08boN23vIcD9PAOTCP/wQAdoJ3nBdQuuQa6vYy5vXRZvap9+CLm2G3I19YcoMtiVEPehhaoteKMirJV3PNGdW55dQW1KnKAdp/recAfgh/66kkDtLXpXvmLkIbW77SrknCA7i567l7t1L5WO/zfflp16fKofhZn9ZTO+ormyG1G/3yIA3RZjGrAmwP0SkZF2SruaaM6P706glp13QB9n7I/pw3QoauSJ1+E1Bqgww+qT3gR0m5I1t8mboAeBvLr/rfb/ZDN5J920FyRxwfRWwN05Dbjfz7AAbosRjXgbXCBWivOqChbxT1tVE88QBsT9PxNJ70KfuiR5JNvw/Sheavhx6HB2zD9+t32S9tvUDrhjehvNUB3F0B3a3z7y+6uhbbfkX+KX4auYbYH6PBtTvx5nwN0WYyq780Bei2jomwV96xRwfnVENSqqwfohP9+PEC3l/caM+rX745v7D76RvQfmt9m6KvJG9Fvb/KxN3WPb3SfMkDXL8comh9Q2vjg0al+6U/IzgAdvM3JP+9ygC6LUfW8vQ0vUGvFGRVlq7hnjerZByiGB+h2FDZuWX8u5sBHcW4vArb34thXg4/iPFz57AzQ1QsdoGf+gwE2QFeNZyOsXo7/XeOXfyM4QJfFqHreRhaoteKMirJV3JNGhR+BPgpqVeYA3T6SXP/Fuh5YzWt9u7F4vP1xL4599fAA3X6bwxev9t/y+LH074fnW0YN0Oav0chh4u93ew7QZTGqrjcH6PWMirJV3JNGxZ8DWQtqVeYA3b8BfH11s77V6vjKm3XjJd8DFyyHvrpxsbPxs9b1vNy99dLH+p9eD7eMG6DN79xa5Q7Qs4JOXzyj6uoO0HqBWivOqChbxT1nVBNehFMLalXoAO2+C+fh6Y7dP9/vrs4AHfvqzfFfGz+r9Y5LzU/t7Hjt/I6X/AcDkwfo+jjEHaBA0OmLZ1Qdvf3pAL2AUVG2invOqPi7EB0FtSp0gHY3ZOu93btjcfjl8QNfffjAoNf2z2ot0MFV+vW/HzZe3gDd/qb1S7McoGcFnb54RtXW35/1ArVWnFFRtop7yqgmvA3mUVCrUgfowMewH2/Um6X9d5Mf/ur9dc2P4z+r/m3aP6f+ASEDtPFrtJ/x6ouQzgo6ffGMqs0BOgujomwV94xRTXoj9lpQq3IHaD0Xe3tqNxeb78c09HFGg1+9uwb6of+zVv0b7y+jtt8tNGiA7gNoPQJ/zdsw3YIDdFmMqmVofx4WqLXijIqyVdwzRjXpoyhrQa265QAVwd8HdDs0G+9Cf/i3Sz6L80YS2hZ0+uIZVYsDdB5GRdkq7gmjmvZZ6LWgVjlA00z4JKSvf7e/THu4zNp48X6mhLYFnb54RtU0vD/3C9RacUZF2SruCaP6w2ULNKhVDtA00z4Lvn5Sa2XgeQRhEtoWdPriGRVmrTijomwV93xRdfenA1RXYwP08JZSjZdZHd45KvgCqAN0YYwKs1acUVG2inu+qHoDFC7QoFY5QNPAAdp8p9LX5h8EvwTJAbo0RoVZK86oKFvFPV1U/f0JF2hQqxygFxl4n/rWg+FXoAP0+DvsL3lu8venA3RhjAqzVpxRUbaKe7qoHKBPK2GA7p/zWf/E7euSkh9/f3eALo1RYdaKMyrKVnHPFtXQ/mQLNKhVDtCLZAzQtj/+EPwRSHsJbQs6ffGMCrNWnFFRtop7tqgcoM8rcYAuQULbgk5fPKPCrBVnVJSt4p4squH9iRZoUKscoGkcoIUFnb54RoVZK86oKFvFGRUV1CoHaBoHaGFBpy+eUWHWijMqylZxRkUFtcoBmsYBWljQ6YtnVJi14oyKslWcUVFBrXKApnGAFhZ0+uIZFWatOKOibBVnVFRQqxygaRyghQWdvnhGhVkrzqgoW8UZFRXUKgdomlMD9I8/HN54fvdPw4LfjSmhbUGnL55RYdaKMyrKVnFGRQW1ygGaxgFaWNDpi2dUmLXijIqyVZxRUUGtcoCmcYAWFnT64hkVZq04o6JsFWdUVFCrHKBpHKCFBZ2+eEaFWSvOqChbxRkVFdQqB2gaB2hhQacvnlFh1oozKspWcUZFBbXKAZrGV8EXFnT64hkVZq04o6JsFWdUVFCrHKBpHKCFBZ2+eEaFWSvOqChbxRkVFdQqB2gaB2hhQacvnlFh1oozKspWcUZFBbXKAZrGAVpY0OmLZ1SYteKMirJVnFFRQa1ygKa5foD+v74I6ZSg0xfPqDBrxRkVZas4o6KCWuUATcMG6B9/+DjyN79+56vgTwo6ffGMCrNWnFFRtoozKiqoVQ7QNHSAvnz9u6G/WPk2TGcEnb54RoVZK86oKFvFGRUV1CoHaBo8QF+++rH3x79+5/uAnhN0+uJdHdW3lTl+k3jWijMqylZxRkUFtcoBmoYP0JeXD50/XftG9OcFnb54V0b17cE8v000a8UZFWWrOKOiglrlAE0zZYC2t+bh05EcoCcFnb54V0X1bdNcv1Esa8UZFWWrOKOiglrlAE0DXwW/2X/u5vG1SOv9nww/NzRDQtuCTl+8a6L69tunWqDWijMqylZxRkUFtcoBmoa+DdOfftvam/WHw7+W+9Wul9C2oNMXzwGKWSvOqChbxRkVFdQqB2ga/j6g68bk3Czg8ue7A3Rprojq2675fqtI1oozKspWcUZFBbXKAZpmwhvRb1/zXr0W6XA1NPvy57sDdGkcoJi14oyKslWcUVFBrXKAppn0SUirl6bui+LzJLQt6PTFuzyq3v589AVqrTijomwVZ1RUUKscoGmmfRTn5jg/B94WNE5C24JOXzwHKGatOKOibBVnVFRQqxygaSZ+Fnz96Hv+5c93B+jSOEAxa8UZFWWrOKOiglrlAE0zcYAenge6iAugDtCFcYBi1oozKspWcUZFBbXKAZpm0gCtr3+23xI0VkLbgk5fPAcoZq04o6JsFWdUVFCrHKBppgzQxjNAwz8CaS+hbUGnL56vgsesFWdUlK3ijIoKapUDNA0foI03X9rU/5QtoW1Bpy+eAxSzVpxRUbaKMyoqqFUO0DR4gK6b1z07n4uUKqFtQacvnp+EhFkrzqgoW8UZFRXUKgdoGjhA64/ePDzzc72E1yIltC3o9MVzgGLWijMqylZxRkUFtcoBmoYN0MP+bDzts/5cpFK/2QwS2hZ0+uJdFdVT7U9rNYFRUbaKMyoqqFUO0DSTBmj7he+r+NciJbQt6PTFuzKq55mf1moKo6JsFWdUVFCrHKBpJgzQ3sPtGwfoeUGnL97VUT3L/LRWUxgVZas4o6KCWuUATcMH6MBj7dvXIjlATwo6ffGMCrNWnFFRtoozKiqoVQ7QNHSAjrzaaO0APSPo9MUzKsxacUZF2SrOqKigVjlA08AB+n+P/c2v3zlATwo6ffGMCrNWnFFRtoozKiqoVQ7QNBM/C37Ab3PfiSmhbUGnL55RYdaKMyrKVnFGRQW1ygGa5soB+scffAj+tKDTF8+oMGvFGRVlqzijooJa5QBNc9UAXfsq+LOCTl88o8KsFWdUlK3ijIoKapUDNM3lA3TgzenTJLQt6PTFMyrMWnFGRdkqzqiooFY5QNNcOkAPHw3vAD0j6PTFMyrMWnFGRdkqzqiooFY5QNNcNEC37//pAEWCTl88o8KsFWdUlK3ijIoKapUDNM0FA3Tz0uRnwZ8WdPriGRVmrTijomwVZ1RUUKscoGmmDtDWxc/kq5+VhLYFnb54RoVZK86oKFvFGRUV1CoHaJppA7R98fO10O80m4S2BZ2+eEaFPXytPs/3rR49qvk8fKtmZFRUUKscoGkmDND2xc+vf1ful5pLQtuCTl88o8IevVafP8+3QB88qhk9eqvmZFRUUKscoGnwAG1f/PxY8neaTULbgk5fPKPCHr1WDtB7ePRWzcmoqKBWOUDTwAG6enlxgF4k6PTFMyrswWv1+fOMC/Sxo5rTg7dqVkZFBbXKAZqGDNBfv2s99L5ygE4QdPriGRX24LVygN7Fg7dqVkZFBbXKAZrm/ABtXvz86sf9HzhAqaDTF8+osMeu1efPcy7Qh45qVo/dqnkZFRXUKgdomjMDtHXxc/+qdwfoFEGnL55RYQ9dq88O0Pt46FbNzKiooFY5QNOcHKDNi58fWn/qAKWCTl88o8Ieulaf512gjxzVvB66VTMzKiqoVQ7QNKcG6B9/GHzDeQfoFEGnL55RYY9cq88O0Dt55FbNzaiooFY5QNOAAbp94meDA3SKoNMXz6iwR67V55kX6ANHNbNHbtXcjIoKapUDNM25ATrwYZsO0CmCTl88o8IeuFafHaD38sCtmp1RUUGtcoCmIQ/Bdz70yAE6RdDpi2dU2OPW6vPnuRfow0Y1u8dt1fyMigpqlQM0DXsOaOMlSA7QaYJOXzyjwh63Vp9nX6APG9XsHrdV8zMqKqhVkwdo+/PHB/fQdVbdl9g8mZOvgm+l/3r4UwfoFEGnL95IVN/e9rdYhIet1WcH6P08bKsKMCoqqFVzDdD5JpAD9LR160OQtn/kAJ0i6PTFG47q229doD0PW6vuAJ1hgT5qVPN72FYVYFRUUKtmHKDdZyZeyAF6TuOB+N1lUAfoFEGnL54DFHvUWvX2pwP0hh61VSUYFRXUqjkH6DwL1AEKNC+D/tm/OkCnCDp98Qaj+vZbF2jfg9aqvz9nWKCPGVUJD9qqIoyKCmrVZQO0+0aUh8+HnGMFOUCR1mVQB+gEQacvngMUe9BaOUDv6kFbVYRRUUGtmmeAHiZo/881FRyg7+3LoA5QLOj0xRuK6ttvXaADHrNWQ/vz+gX6kFEV8ZitKsOoqKBWzTVA9wt0GTMoGh+gncug8zwFtywH6LIMRPXtty7QIY9ZKwfofT1mq8owKiqoVbMN0N31uCWMoHBTBuh75zLo6/nb35cDdFkcoNhD1mp4f169QB8xqjIeslWFGBUV1Kr5Buj2EqiPwV9t4gDtXAYNf/asA3RZ+lF9+60LdJC14oyKslWcUVFBrZpvgG53UOcv9i9OGp6lqxN/17I5fX1vs4TlxU0eoO+dy6DzfSbA/Bygy+IAxawVZ1SUreKMigpq1cwDtDUS1ydWUfOy3evum+6/tPMq+NbbPg18/uSm/ssHufp6yQBt5xm8xR2gy9KL6ttvXaDDrBVnVJSt4oyKCmpVuSugnfcJaq+i1iW7lw/jA3TTumHz++8G6LKeAklcNkDfD1eUHaDnBJ2+eN2ovv3WBTrCWkFvlXv/EkthqzijooJaNd8A3bQH4uGtQQcvUK47f/d/jQ3Q7g27H4De/vuHuAZ68QCtM3eAnhR0+uI5QDFrhbwd3PsXWQZbxRkVFdSq+Qbo9gJc/Sr4/fXPD8e/6l/W3L5n03GoDgzQ/b78UP/gxgKtbvc/vtv/Lq0ft2xXDND3+Lfxd4AuSyeqb7vu81tFslbAW9O9f5klsFWcUVFBrZptgG6Om/Jwq+MS2u3DD61/q7fqenSA7sZpZ9QevunqpfUT1+HX/rDrBmgVWnAKDtBlcYBi1uq8tzcX6DS2ijMqKqhVcw3QzkvRN63l2HmFUvcdQzdjA3Q1+F0+Hm/XeOf73eR9gGeBXjtAozlAl6UdVW9/ukCPrNV5DtCpbBVnVFRQq+YZoIeLmB9Hb7S9mLm7BLqdka2rdKvhAbr9mtYNm3+y6lzyXLf26HI5QAsLOn3xWlEN7E8XaM1anfXWde9fKJ+t4oyKCmrVZQN0RP0UzO1Q/Nj7st1c3PSWYuv66HGADkzK1fGGq86TPvs/c5kcoIUFnb54DlDMWp3lAJ3MVnFGRQW1as4Belx/6/5V0nU9HVf9v2zsyuMAbWzWWuNCavNrOn+1aA7QwoJOX7xmVIP70wV6YK3O6e1PF+hZtoozKiqoVfMN0ObHwA+8Fru+QLn9Bp3PjN8MDdDtddHODRt/1t2x279ygGZzgC6LAxSzVuc4QKezVZxRUUGtmmmAtq9oDm3Meh8ODcXtOu0O0MFLmsdp6wBdIAfosjSiGtmfLtA9a3WOA3Q6W8UZFRXUqmtfhLRuP/lzp/MhSO2rpEPP1dx+weAA7T6p8zg7HaAL5ABdFqPCrNU5DtDpbBVnVFRQq65+Ffz+imjr/Y/mGaCb3vd9bz67tPswvwN0ARygy2JUmLU6xwE6na3ijIoKatX1b8M0sEBHB2g1GB2gpzlACws6ffGMCrNWZ7k/J7NVnFFRQa2a4X1A93PztfcnXgG9hAO0sKDTF8+oMGt1lgN0MlvFGRUV1Ko53oh+94mZjT87uQWvfw7o8UVIDtCFcYAui1Fh1uo89+dUtoozKiqoVbN8ElLnczgHXwVfu+pV8I33BnWALpADdFmMCrNW5zlAp7JVnFFRQa2a56M4d5+l+aF1m877gLa/wUzvA+oAXRgH6LIYFWatAPfnRLaKMyoqqFXzDNDu00DXrX/rmPGTkBygC+MAXRajwqwV4vycxFZxRkUFtWqeAbp/EL6+XLl56Y3BTb0wZ/wseAfowjhAl8WoMGsFOT8nsFWcUVFBrZppgO4fhP84eqPdmzVt9+F2KbaubK5fBgfo9nJn64bNP3GALpADdFmMCrNWnFFRtoozKiqoVXMN0N1FzPrP1y+debhu/PW6c310d/m0P0B3q7bxLNDdD/nQu93xLx2g2Rygy2JUmLXijIqyVZxRUUGtmmuA7q9iHtbi7oLnyCd27nZk+/H6wQG6e3+n+oa7rzuMTgfoAjlAl8WoMGvFGRVlqzijooJaNdsA3X8g0uFB+N12bD6W3piL+8m5ve3xTev7A3S/W3ezcv8D6tc2OUAXyAG6LEaFWSvOqChbxRkVFdSq2QZo9+3oD9c1jxpftO795fAAHbhh/aIkB+gCOUCXxagwa8UZFWWrOKOiglo13wDtPAh/uOw5tD+7w/Kr/2dsgPYW6PG9nRygC+QAXRajwqwVZ1SUreKMigpq1YwDdP8YeXsi1jrTsPlx8R+G34i+f8PWN3GALpADdFmMCrNWnFFRtoozKiqoVTMO0P01z+YoPFwFHfpUpMNzOqvH1DeN79kdlvVV0IE3r3eALowDdFmMCrNWnFFRtoozKiqoVZMHaBGb0VH7fByghQWdvnhGhVkrzqgoW8UZFRXUqowBuh65SvqMHKCFBZ2+eEaFWSvOqChbxRkVFdSqOwzQTX9rrl5abzj/1ByghQWdvnhGhVkrzqgoW8UZFRXUqjsM0O0TQ1+bf/IoT9+chQO0sKDTF8+oMGvFGRVlq875XNn+k1FRQa26wwDtz83VS3eSPjEHaGFBpy+eUWHWijMqylad9vng3VZxQa26wwDdvfz94/EPuh/5/twcoIUFnb54RoVZK86oKFt1yucmW4UFteoeL0LatN5Tfj30HktPzAFaWNDpi2dUmLXijIqyVSd8bjMqKqhVd3kVfOsd6rufcPTsHKCFBZ2+eEaFWSvOqChbdYID9EJBrbrP2zD1Fqj7s+YALSzo9MUzKsxacUZF2apxn7vu/QstRlCr7vQ+oO0PivcF8A0O0MKCTl88o8KsFWdUlK0a5wC9VFCr7vdG9PsP2PQN6DscoIUFnb54RoVZK86oKFs1orc+XaBcUKsyPglJRw7QwoJOXzyjwqwVZ1SUrRo0OD8doFRQqxygaRyghQWdvnhGhVkrzqgoWzVgZH46QKmgVjlA0zhACws6ffGMCrNWnFFRtqpvdH86QKGgVjlA0zhACws6ffGMCrNWnFFRtqrPAXqtoFY5QNM4QAsLOn3xjAqzVpxRUbaqx/15taBWOUDTOEALCzp98YwKs1acUVG2qscBerWgVjlA0zhACws6ffGMCrNWnFFRtqprfH8aFRXUKgdoGgdoYUGnL55RYdaKMyrKVnU5QK8X1KryA7T62M2vfzf85x/bf7QevuVzcYAWFnT64hkVZq04o6JsVdf4A/BGRQW1qvwArT5186sfB/+48yFI1R85QB2ghQWdvnhGhVkrzqgoW9U1/vxPo6KCWlV+gP7pt/1Lne+7T+Jsfwb8H38YuVb6XB57gP5ekqSLDD/6roW6wXNA10O7cjtLX1t/VD0m7wB98AF671/gPep//sUzKsxacUZF2aqe0Re/GxUV1KobDNDtlc3Xzh/2H27fvDhAKw7QwoJOXzyjwqwVZ1SUrepxgF4tqFUzDNDtcDx1g1Xv0faBlyBVi9QB+u4ALS7o9MUzKsxacUZF2aq+kf1pq7CgVl09QF8Oxm9SXdvsvN6ouiraemVS9ZD8X/zgAHWAFhd0+uIZFWatOKOibFWfA/RaQa26coC+NI3daOD5npvuRdH1l436vx2g7w7Q4oJOXzyjwqwVZ1SUrRowvD9tFRbUqusG6MsLWqD9V7yvOpP01+9evvrxjw7QdwdocUGnL55RYdaKMyrKVg0amJ+2igtq1U0GaO89P7svQaqm58d3B2jFAVpY0OmLZ1SYteKMirJVI3rz01ZxQa26aoC+dI3dsHvBc915CdJquzwdoBUHaGFBpy+eUWHWijMqylZxRkUFteo2A3TTfn179aTQ5kuQNrsLpA7QigO0sKDTF8+oMGvFGRVlqzijooJadc0A7e3P0QXaedF79Qh84zmh1b++vjtAdxyghQWdvnhGhVkrzqgoW8UZFRXUqtsM0M5j7u1H5Kvrods56gCtOEALCzp98YwKs1acUVG2ijMqsqmrQAAAIABJREFUKqhVNxqgrVcdVUOz8Zqk9eHfHKAVB2hhQacvnlFh1oozKspWcUZFBbXqRgO09azPTety6Kb+GwdoxQFaWNDpi2dUmLXijIqyVZxRUUGtutEAbY3OVfMJobt3YKr/0QHqAC0s6PTFMyrMWnFGRdkqzqiooFbd5lXwrYfd228Cujr+iwO04gAtLOj0xTMqzFpxRkXZKs6oqKBW3WqANl54tG6+BGndeDqoA7TiAC0s6PTFMyrMWnFGRdkqzqiooFbd5JOQKvVbL1VPB6035+EdmLYcoBUHaGFBpy+eUWHWijMqylZxRkUFtepmA7Tena03AV0PPI+0/amdT8cBWljQ6YtnVJi14oyKslWcUVFBrbpugL7j/Xl85L31EiQHaI8DtLCg0xfPqDBrxRkVZas4o6KCWnXlAG1M0HM3rB5g/9B9nN0B2uMALSzo9MUzKsxacUZF2SrOqKigVl09QPcTFNxutZ2Wm+ZLkBygfQ7QwoJOXzyjwqwVZ1SUreKMigpq1QwDlNpNz9X4wPRFSBUHaGFBpy+eUWHWijMqylZxRkUFteqGA3T7me/7B+IHOUArDtDCgk5fPKPCrBVnVJSt4oyKCmrVDQfo9j0//1fzJUgdDtCKA7SwoNMXz6gwa8UZFWWrOKOiglp1ywFavQHTy4mN6QCtOEALCzp98Yzq/f2N3cxacUZF2SrOqKigVt1ygG4/Den4kfA9DtCKA7SwoNMXz6je397YArVWnFFRtqryuXL2VkZFBbXqpgN0c/o17g7QigO0sKDTF8+oHKAFGBVlq/bzE0xQo6KCWnXTAVotzNGXIDlAdxyghQWdvnhG9fYGF6i14oyKSm0VuyY5xw/43HTyS0KjChTUqpsOUAEO0MKCTl88o3KAFmBUVGar6DXJGX7A589wgRafxA8kqFUO0DQO0MKCTl+8p4/q7Y0uUGvFGRWV2Cp+TXKOH8AGaPFJ/FCCWuUATeMALSzo9MV79qje3vACtVacUVGBrcLXJGf6AeDHFZ/EDyaoVQ7QNA7QwoJOX7xnj8oBWoRRUYGtyhugxX+jRxPUKgdoGgdoYUGnL96TR/X2xheoteKMisprFX5UfLYfcPbHjd3COToiqFUO0DQO0MKCTl+8J4/KAVqGUVF5rcoboCM38YroqKBWOUDTOEALCzp98Z47qre3CQvUWnFGRcW1il2TnPcHXDJAi27kpQtqlQM0jQO0sKDTF++po3p7m7JArRVnVFRcq/IG6OBtiv6KixfUKgdoGgdoYUGnL95TR+UALcWoqLhWOUAfQFCrHKBpHKCFBZ2+eM8c1VvX6ZtbK86oqLhW3XuAst+o8O+4dEGtcoCmcYAWFnT64j1zVA7QYoyKimuVA/QBBLXKAZrGAVpY0OmL98RR9fbnmQVqrTijovJaVXzbTdyfZx+zd4H2BLXKAZrGAVpY0OmL97xRDezP0wvUWnFGReW1Km6ADvxGDtDTglrlAE3jAC0s6PTFe96oHKAFGRUV2Kriy27qdUwH6FRBrXKApnGAFhZ0+uI9bVSD+/PkArVWnFFRga269QA9/47yvd/IAXpaUKvKD9DVy8vL178b/vOP239av7R8vOBbHP7t5eXP/nW23/w+HKCFBZ2+eE8blQO0JKOiEltVfNj1fsCZn+QAnSioVbMM0JOb6dfvXl6++nHwj/djcXVugJ7/Fu9/+m399QufoA7QwoJOX7xnjWpkf55aoNaKMyoqs1XFZ93EHzC8WN2fY4JaNccA/TL6Tvztdhr2R2V12fPD8QYnB+jZb7HdorWBrbogDtDCgk5fPKPCrBVnVFRqq4qvuok/oLM0HaAnBbWq/ADd7sTeA+jbTfm6/cc//nBugE79Fou+BuoALSzo9MUzKsxacUZF2SqqvTPdn6cEtWqGAbrdfCf+frsOXzt/WF2y3E/KzcBfT/sWu2uo23/eTdGBDbsYDtDCgk5fPKPCrBVnVJSt4ppROUBPCWrVDQbo9jmeHwb+bD8T1+BB89Pfopqw9T5dL/wSqAO0sKDTF8+oMGvFGRVlq7hWVO7PE4Jadf0A3T/sfeIWm/4krC5UHlbnCgzGk9+i/RTRxiPzi+QALSzo9MUzKsxacUZF2SquE5Xzc1RQq64eoPUTL8dvMjAJN8crmtXfDr3HEv8WzVfD7/9iwY/BO0ALCzp98YwKs1acUVG2iutF5fwcEdSqWwzQ5svV91bHPVldyTy/F099i/WyF2eHA7SwoNMXz6gwa8UZFWWrOKOiglp17QBtvPZ8/EadS5StlyCR1yCd+Rarpb/zUosDtLCg0xfPqDBrxRkVZas4o6KCWnWTAdq84LnVvGa5ew3S7o08u68zQt+iuoR69jH85XCAFhZ0+uIZFWatOKOibBVnVFRQq64coK233xy/2ab9Pp7VMzrra5ZfluXX/1G/j/zoBB3/FtUA/fB+eAemJb8AfssBWljQ6YtnVJi14oyKslWcUVFBrbpugLbfQX58OjVf9P6+e/j8sDS7n4M0NiDHv0X1jx8b70W/8AnqAC0s6PTFMyrMWnFGRdkqzqiooFbdZoB2XifUfDi9+zlIo/tx9FtsX/W+aXyHZT8h1AFaWNDpi2dUmLXijIqyVZxRUUGtumqAvnSN3rL5qqPt5qxnZvPJn7sxOvIo/Oi3qLbn/2h+Fvyyr4E6QAsLOn3xjAqzVpxRUbaKMyoqqFU3GqCtZ3223qizurB5fHXRZvwC5ui3OFz8/Hi41bJfk+QALSzo9MUzKsxacUZF2SrOqKigVl0zQHv788QCbS7G9tsmfZmMjVe3r15G39Nz7FvsBmi9OVufy7lADtDCgk5fPKPCrBVnVJSt4oyKCmrVFQN0YH+OL9DGY+atx9K7Tvzl2LfYdB51779n/aI4QAsLOn3xjAqzVpxRUbaKMyoqqFW3GqCdDy4avUJZPYRejcnV8VvWS3PkW2zqx993Tg7cfA7QwoJOXzyjwqwVZ1SUreKMigpq1eUDdHB/ji/Q+n2TDhNz2KkBOvItqj9uPm/09A+I5wAtLOj0xTMqzFpxRkXZKs6oqKBW3WyA1rOw+Sag4zcbGqAj36L7KZ0O0FwO0GUxKsxacUZF2SrOqKigVl08QEf25/gCPTxsfvqT208N0JFv0XpXp3cHaDIH6LIYFWatOKOiZmjV5xl+jUWwVVTQfdW1nwXP7T8xs/PJ7d0Pcj/5we7D36L7MfEO0FwO0GUxKsxacUZFXd+qz5+fZYHaKirovup2A7TaiV924aa/FpsXRDcnX8I++C26L3s//Rh/PAdoYUGnL55RYdaKMyrKAcrZKirovuqGA3S3G1edy5Pt9djdo+hbdF6FdOKtRJfAAVpY0OmLZ1SYteKMirq6VZ8/Nxdo+98u+x6xbBUVdF91wwFajcsP+0fRj7YfxVlfz1y9nHwLpeFvsf2qepJuXhb9CLwDtLSg0xfPqDBrxRkVNesA/Xww/TssYYLaKirovuqGA7S62Pln/6t3hXN1fKHRdoyeuAA69i12nyff+CjOBV8AdYCWFnT64hkVZq04o6KubVVjO35umvoNljBBbRUVdF91ywG624ndK5zVBc2mk+Nx+FvsPlB+6HXzC+QALSzo9MUzKsxacUZFXdmqxnT8/PmSLXnZV92HraKC7qtuOUD3763UXZj7UUn259i3aC/QJT8A7wAtLuj0xTMqzFpxRkU5QDlbRQXdV910gHY/tX1v97D51snH3098i+aKXfAr4CsO0MKCTl88o8KsFWdUFGjViWX4+QT04y/7qjuxVVTQfdVNB+j20fbBfbhi8/PUt9g/lL/w+ekALS7o9MUzKsxacUZFnW3VyWnoANWQoPuqmw5QAQ7QwoJOXzyjwqwVZ1TUmVadHoen9ifakpfu1vuwVVTQfZUDNI0DtLCg0xfPqDBrxRkVdbpVp8fh6f3pAH1eQfdVDtA0DtDCgk5fPKPCrBVnVJQDlLNVVNB9lQM0jQO0sKDTF8+oMGvFGRV1slWn1+GZ/ekAfV5B91UO0DQO0MKCTl88o8KsFWdUlAOUs1VU0H2VAzSNA7SwoNMXz6gwa8UZFXWqVafn4Qz701fBP6ig+yoHaBoHaGFBpy+eUWHWijMq6uIBem5/OkCfWNB9lQM0jQO0sKDTF8+oMGvFGRVVbIDCn7+g/WmrsKD7KgdoGgdoYUGnL55RYdaK20b1Vrn3b5Lu0gE6zwVQB+hjCrqvcoCmcYAWFnT64hkVZq243+/npxP0nFIDFP8Cy9mf3llhQfdVDtA0DtDCgk5fPKPCrBX3+7eme/82yS58Ffxc87P1vS78T7gZDyAVdF/lAE3jAC0s6PTFMyrMWnFvby5Q5oq3YRr9ism/xCLmp3dWXNB9lQM0jQO0sKDTF8+oMGvFOUCpaz4J6dnMcACfJMag+yoHaBoHaGFBpy+eUWHWCnvruvcvlKvUAH3EpXX1AXyaJR90X+UATeMALSzo9MUzKsxaYQ5Q7EyrLtyfj7m0rjyAT3QxOei+ygGaxgFaWNDpi2dUmLWievvTBTrqbKsumE2PurSuO4DP9HSGoPsqB2gaB2hhQacvnlFh1opygHKgVVN308MuLQcoFXRf5QBN4wAtLOj0xTMqzFpRDlDufKsmD6eHXVpXHcDPXXP9VomC7qscoGkcoIUFnb54RoVZK8oBys0/QB93aTlAqaD7KgdoGgdoYUGnL55RYdaKcoBy054DSobT4y6taw5gL5UHyqUv6L7KAZrGAVpY0OmLZ1SYtcLcn9jsA/SBl5YDlAq6r3KApnGAFhZ0+uIZFWatMAcodq5Vk4fTAy8tBygVdF/lAE3jAC0s6PTFMyrMWnHuT8oByjlAqaD7KgdoGgdoYUGnL55RYdaKc4BSDlDOAUoF3Vc5QNM4QAsLOn3xjAqzVtzv3Z+QA5TzVfBU0H2VAzSNA7SwoNMXz6gwa8X9vnER9N6/S7bZB+gDLy0HKBV0X+UATeMALSzo9MUzKsxacduonJ+Ab8PE+UlIVNB9lQM0jQO0sKDTF8+oMGvFGRU1/wB93KXlAKWC7qscoGkcoIUFnb54RoVZK86oKD+Kk7uyVQ+aypCg+yoHaBoHaGFBpy+eUWHWijMqqsAAfdildXWrHjGUQUH3VQ7QNA7QwoJOXzyjwqwVZ1QUaNUFe/Ixl9YMrXq8UAYF3Vc5QNM4QAsLOn3xjAqzVpxRUahVF+zJGZZW3FizVVTQfZUDNI0DtLCg0xfPqLAHqlXx16c/TlSlwVbdfgwGXkS1VVTQfZUDNI0DtLCg0xfPqLCHqdUN3qHzUaIqL7RVkU8jzYwqUVCrHKBpHKCFBZ2+eEaFPUitbvIZRY8R1S1ktirzhfSRUUUKapUDNI0DtLCg0xfPqLDHqNVtPqX9IaK6icxWOUCXLahVDtA0DtDCgk5fPKPCHqNWDtAska363HXvX2gnMapMQa1ygKZxgBYWdPriGRX2ELV66yrzYx4hqtuIbJUDdOGCWuUATeMALSzo9MUzKuwhauUADZPYqt7+DFmggVGFCmqVAzSNA7SwoNMXz6iwR6hVb38WWqAPENWNJLbKAbp0Qa1ygKZxgBYWdPriGRX2CLVygKZJbJUDdOmCWuUATeMALSzo9MUzKuwRauUATZPYKgfo0gW1ygGaxgFaWNDpi2dU2CPUygGaJrFVDtClC2qVAzSNA7SwoNMXz6iwR6iVAzRNZKsy96etwoJa5QBN4wAtLOj0xTMq7CFq5avgw0S2ygG6cEGtcoCmcYAWFnT64hkV9hC1coCGyWxV5P60VVhQqxygaRyghQWdvnhGhT1GrW6yP60VltkqB+iyBbXKAZrGAVpY0OmLZ1TYY9TKAZoltFWJ+9NWYUGtcoCmcYAWFnT64hkV9iC1usX+tFZYbKvi5qet4oJa5QBN4wAtLOj0xTMq7GFqVXx+WisuuFVh89NWcUGtcoCmcYAWFnT64hkV9kC1Kjw/rRX3QK0qzqiooFY5QNM4QAsLOn3xjAqzVpxRUbaKMyoqqFUO0DQO0MKCTl88o8KsFWdUlK3ijIoKapUDNI0DtLCg0xfPqDBrxRkVZas4o6KCWuUATeMALSzo9MUzKsxacUZF2SrOqKigVjlA0zhACws6ffGMCrNWnFFRtoozKiqoVQ7QNA7QwoJOXzyjwqwVZ1SUreKMigpqlQM0jQO0sKDTF8+oMGvFGRVlqzijooJa5QBN4wAtLOj0xTMqzFpxRkXZKs6oqKBWOUDTOEALCzp98YwKs1acUVG2ijMqKqhVDtA0DtDCgk5fPKPCrBVnVJSt4oyKCmqVAzSNA7SwoNMXz6gwa8UZFWWrOKOiglrlAE3jAC0s6PTFMyrMWnFGRdkqzqiooFY5QNPcbYD+8n3lb/5t8m1+/r7lNye+PqFtQacvnlFh1oozKspWcUZFBbXKAZrmTgP0l3pAjk/Qkdv85AB9VEaFWSvOqChbxRkVFdQqB2ia+wzQ5lXMv/6XSbf5P//sAH1URoVZK86oKFvFGRUV1CoHaJq7DNBfWhNy+Bro2G3++x8coI/KqDBrxRkVZas4o6KCWuUATXOPAbrbkNVy3F3O/Lspt6mG6T/CH5TQtqDTF8+oMGvFGRWFW/W5UvRXiWerqKD7KgdomnsM0J8bD6o3/xnd5ufxB+17EtoWdPriGRVmrTijomCrPh8U/nWi2Soq6L7KAZrmDgN0e3Gzvoj50+Al0PHb/HTupfMNCW0LOn3xjAqzVpxRUahVn5uK/0qxbBUVdF/lAE1zhwFaPYj+t/95+Lf/+vuhRTl6m+oB+eNfnJHQtqDTF8+oMGvFGRVFWvX5swu0YquooPsqB2iaOwzQn9svHfpp6DH10dtUl0ZPve6oJaFtQacvnlFh1oozKsoBytkqKui+ygGa5g4DtLM4fx56Kfvobaa8BskBujBGhVkrzqgo0KrPXTf4tSLZKirovsoBmub2A7R6EL35mPsvA08CHb/N7jVI1WPyw6+eb0loW9Dpi2dUmLXijIq6xwBd6oq1VVTQfZUDNM3tB2j1IHrzWZzVmOxOyfHb/PTlL/6/vz+8CeiZCZrQtqDTF8+oMGvFGRV1vlW9/XnleFzuhVRbRQXdVzlA09x+gFZjsjsuuy8rGr1N93OQTr8gPqFtQacvnlFh1oozKurWA3TJj+XbKirovsoBmuY+A7R55bJ7tfPkbbqfg9RdoH/Z9ntJ0kwGBuhs32y+31Ia5ABNs7AB2nzy526Mth+Fd4BKUiEOUC2YAzTNwgZo9XL446vgfxn5GKWDhLYFPf4Qz6gwa8UZFXXbh+DnfTbprdkqKui+ygGaZmEDtHoSaONdmH4aeguno4S2BZ2+eEaFWSvOqKjbvgreAfocgu6rHKBpljZA+7c78blICW0LOn3xjAqzVpxRUTcdoHNeTL0DW0UF3Vc5QNPcYoD+dHzN0Je1eNWr4Du67xfakdC2oNMXz6gwa8UZFXXTT0JygD6JoPsqB2ia2w/Q694HtM0B+lCMCrNWnFFRDlDOVlFB91UO0DS3H6BDn3LUfR4nuc3Q7ToS2hZ0+uIZFWatOKOiUKvmmowO0CcRdF/lAE1z+wF63WfBtzlAH4pRYdaKMyoKtmqewegAfRJB91UO0DS3fxFSd03+NPRWSiO36T40P/bipL2EtgWdvnhGhVkrzqgo3KpZ5uKi96etwoLuqxygae4wQH/5vrkaq6d39i9ijtymuuLZXKu/nP48+IS2BZ2+eEaFWSvOqKjbtsoB+hyC7qscoGnuMEC3n2BUv5nnT4Mbcuw2P7du3d2jXQltCzp98YwKs1acUVE3btWS96etwoLuqxygae4wQLcr8rAbm/8MbrP9KM7WMD3xCLwDdGGMCrNWnFFRDlDOVlFB91UO0DT3GKDHD3GvLmEOP4g+dpufvq9H53aMnroA6gBdGKPCrBVnVNStW7Xg/WmrsKD7KgdomnsM0N0nutfqZ4BWi7IelCO32Q3ToxMfxOkAXRqjwqwVZ1TURa26aj0udX7aKi7ovsoBmuYuA7S1Lo/XMFsDdOQ2u+uebH86QBfGqDBrxRkVdUGrrl6Qy5yftooLuq9ygKa5zwDdvny9c22zO0CHb3N4SL67SwcltC3o9MUzKsxacUZFTW7Vkh9Dv5KtooLuqxygae40QA/zsjUtOwN08DZbP6H56QBdGqPCrBVnVNTUVi36VURXslVU0H2VAzTN3QboLSS0Lej0xTMqzFpxRkU5QDlbRQXdVzlA0zhACws6ffGMCrNWnFFRE1u17HeSv5KtooLuqxygaRyghQWdvnhGhVkrzqgoByhnq6ig+yoHaBoHaGFBpy+eUWHWijMqalqrevvzqRaoraKC7qscoGkcoIUFnb54RoVZK86oKAcoZ6uooPsqB2gaB2hhQacvnlFh1oozKsoBytkqKui+ygGaxgFaWNDpi2dUmLXijKrh5EZ0gHK2igq6r3KApnGAFhZ0+uIZFWatOKM6Oj0SHaCcraKC7qscoGkcoIUFnb54RoVZK86ojuYcoL4KXkTQfZUDNI0DtLCg0xfPqDBrxRlV7cxMdIBytooKuq9ygKZxgBYWdPriGRVmrTijqs07QP0kJAFB91UO0DQO0MKCTl88o8KsFWdUB+eGogOUs1VU0H2VAzSNA7SwoNMXz6gwa8UZ1cG5pTi5Vc+7P20VFnRf5QBN4wAtLOj0xTMqzFpxRrV3dipe0KonnZ+2igu6r3KApnGAFhZ0+uIZFWatOKPaO3ux8qJWPeX8tFVc0H2VAzSNA7SwoNMXz6gwa8UZ1c75R8ttFWdUVFCrHKBpHKCFBZ2+eEaFWSvOqLbA8zVtFWdUVFCrHKBpHKCFBZ2+eEaFWSvOqLbAK9ZtFWdUVFCrHKBpHKCFBZ2+eEaFWSvOqCrkLZNsFWdUVFCrHKBpHKCFBZ2+eEaFWSvOqCqfwQK1VZxRUUGtcoCmcYAWFnT64hnViLfen1grzqje4cdm2irOqKigVjlA0zhACws6ffGMatjbW2+BWqtxnyqNfzeq94EBOrRAbRVnVFRQqxygaRyghQWdvnhGNcwBOsGng/pPjGpofw4tUFvFGRUV1CoHaBoHaGFBpy+eUQ16e+svUGs17FPT/s+MKnmAnnpf0mS2igq6r3KApnGAFhZ0+uIZ1SAHKPbp08ACNarB/Tkw+27fqtOvyk9mq6ig+yoHaBoHaGFBpy+eUQ15extYoNZqkAN0WOgAPfuqqGC2igq6r3KApnGAFhZ0+uIZ1YA3Byj2qWv7p0Y1vD/7m+/GrTr7lIBktooKuq9ygKZxgBYWdPriGdWAt8EFaq2GOECv4wDlbBUVdF/lAE3jAC0s6PTFM6q+Nwco1tufuwVqVNRtWwVeFRXMVlFB91UO0DQO0MKCTl88o+p7G16g1mqAA/RKDlDOVlFB91UO0DQO0MKCTl88o+p5c4ByDtAr3bRV5FVRwWwVFXRf5QBN4wAtLOj0xTOqrre3kQVqrQY4QK/kAOVsFRV0X+UATeMALSzo9MUzqq63sQVqrQY4QK/kAOVsFRV0X+UATeMALSzo9MUzqo43B+gkvgr+Og5QzlZRQfdVDtA0DtDCgk5fPKPq6A7Q4wK1VkMcoNdxgHK2igq6r3KApnGAFhZ0+uIZVVtvfzpAzxjan9YK81XwnK2igu6rHKBpHKCFBZ2+eEbV0t+fxwVqrQY5QK/iAOVsFRV0X+UATeMALSzo9MUzqhYH6HQD+9NaYX4SEmerqKD7KgdoGgdoYUGnL55RNQ3tz3qBWqsx3flprTgHKGerqKD7KgdoGgdoYUGnL55RNTlAL9Sen9aKu3WrFrw/bRUWdF/lAE3jAC0s6PTFM6qG4f15WKDWijMq6vatWur8tFVc0H2VAzSNA7SwoNMXz6gwa8UZFXWPVi1zftoqLui+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KiHbtU3lfm+3SNHNa+gVjlA0zhACws6ffGMCrNWnFFRD9yqbw7m+oaPG9XcglrlAE3jAC0s6PTFMyrMWnFGRT1sq75pmudbPmpU8wtqlQM0jQO0sKDTF8+oMGvFGRX1qK365pv5F+iDRlVAUKscoGkcoIUFnb54RoVZK86oqEdtlQP0noJa5QBN4wAtLOj0xTMqzFpxRkU9aKu+6Zrjmz5mVCUEtcoBmsYBWljQ6YtnVJi14oyKetBWOUDvKqhVDtA0DtDCgk5fPKPCrBVnVNRjtqq3P2dZoA8ZVRFBrXKApnGAFhZ0+uIZFWatOKOiHrNVDtD7CmqVAzSNA7SwoNMXz6gwa8UZFfWYrXKA3ldQqxygaRyghQWdvnhGhVkrzqiox2yVA/S+glrlAE3jAC0s6PTFMyrMWnFGRT1mqxyg9xXUKgdoGgdoYUGnL55RYdaKMyrqQVvlq+DvKqhVDtA0DtDCgk5fPKPCrBVnVNSDtsoBeldBrXKApnGAFhZ0+uIZFWatOKOiHrVVBfanrcKCWuUATeMALSzo9MUzKsxacUZFPWqrHKD3FNQqB2gaB2gumRPtAAAel0lEQVRhQacvnlFh1oozKuphWzX//rRVWFCrHKBpHKCFBZ2+eEaFWSvOqKgHbtXM89NWcUGtcoCmcYAWFnT64hkVZq04o6IeulWzzk9bx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Qj5V/8eoKFvFGRUV1CoHaBoHaGFBpy+eUWHWivj0qVqgRkXZKs6oqKBWOUDTOEALCzp98YwKs1aEA3QaW8UZFRXUKgdoGgdoYUGnL55RYdYK+PRpu0CNirJVnFFRQa1ygKZxgBYWdPriGRVmrQAH6ES2ijMqKqhVDtA0DtDCgk5fPKPCrNV5n3asFWarOKOiglrlAE3jAC0s6PTFMyrMWp23H6CfjIqyVZxRUUGtcoCmcYAWFnT64hkVZq3O+uQAncpWcUZFBbXKAZrGAVpY0OmLZ1SYtTqrHqCf7v2bLIat4oyKCmqVAzSNA7SwoNMXz6gwa3XOJwfoZLaKMyoqqFUO0DQO0MKCTl88o8Ks1RmfPrlAJ7NVnFFRQa1ygKZxgBYWdPriGRVmrc745AKdzlZxRkUFtcoBmsYBWljQ6YtnVJi1Ou2TA/QCtoozKiqoVQ7QNA7QwoJOXzyjwqzVaZ9coBewVZxRUUGtcoCmcYAWFnT64hkVZq1O6u5PByhiqzijooJa5QBN4wAtLOj0xTMqzFqd1BugLlDCVnFGRQW1ygGaxgFaWNDpi2dUmLU6pb8/XaCEreKMigpqlQM0jQO0sKDTF8+oMGt1igP0MraKMyoqqFUO0DQO0MKCTl88o8Ks1QlD+9MFCtgqzqiooFY5QNM4QAsLOn3xjAqzVic4QC9kqzijooJa5QBN4wAtLOj0xTMqzFqNG96fLtDzbBVnVFRQqxygaRyghQWdvnhGhVkrzqgoW8UZFRXUKgdoGgdoYUGnL55RYdaKMyrKVnFGRQW1ygGaxgFaWNDpi2dUmLXijIqyVZxRUUGtcoCmcYAWFnT64hkVZq04o6JsFWdUVFCrHKBpHKCFBZ2+eEaFWSvOqChbxRkVFdQqB2gaB2hhQacvnlFh1oozKspWcUZFBbXKAZrGAVpY0OmLZ1SYteKMirJVnFFRQa1ygKZ57AH6e0mSJAdomsceoPf+Bd6j/udfPKPCrBVnVJSt4oyKCmqVAzSNA7SwoNMXz6gwa8UZFWWrOKOiglrlAE3jAC0s6PTFMyrMWnFGRdkqzqiooFY5QNM4QAsLOn3xjAqzVpxRUbaKMyoqqFUO0DQO0MKCTl88o8KsFWdUlK3ijIoKapUDNI0DtLCg0xfPqDBrxRkVZas4o6KCWuUATeMALSzo9MUzKsxacUZF2SrOqKigVjlA0zhACws6ffGMCrNWnFFRtoozKiqoVQ7QNA7QwoJOXzyjwqwVZ1SUreKMigpqlQM0jQO0sKDTF8+oMGvFGRVlqzijooJa5QBN4wAtLOj0xTMqzFpxRkXZKs6oqKBWOUDTOEALCzp98YwKs1acUVG2ijMqKqhVDtA0DtDCgk5fPKPCrBVnVJSt4oyKCmqVAzSNA7SwoNMXz6gwa8UZFWWrOKOiglrlAE3jAC0s6PTFMyrMWnFGRdkqzqiooFY5QNM4QAsLOn3xjAqzVpxRUbaKMyoqqFUO0DQO0MKCTl88o8KsFWdUlK3ijIoKapUDNI0DtLCg0xfPqDBrxRkVZas4o6KCWuUATeMALSzo9MUzKsxacUZF2SrOqKigVjlA0zhACws6ffGMCrNWnFFRtoozKiqoVQ7QNA7QwoJOXzyjwqwVZ1SUreKMigpqlQM0jQO0sKDTF8+oMGvFGRVlqzijooJa5QBN4wAtLOj0xTMqzFpxRkXZKs6oqKBWOUDTOEALCzp98YwKs1acUVG2ijMqKqhVDtA0DtDCgk5fPKPCrBVnVJSt4oyKCmqVAzSNA7SwoNMXz6gwa8UZFWWrOKOiglrlAE3jAC0s6PTFMyrMWnFGRdkqzqiooFY5QNM4QAsLOn3xjAqzVpxRUbaKMyoqqFUO0DQO0MKCTl88o8KsFWdUlK3a+QbcxqiooFY5QNM4QAsLOn3xjAqzVpxRUbZq65tvwAI1KiqoVQ7QNA7QwoJOXzyjwqwVZ1SUrdpygM4qqFUO0DQO0MKCTl88o8KsFWdUlK2qfPMNWaBGRQW1ygGaxgFaWNDpi2dUmLXijIqyVRUH6LyCWuUATeMALSzo9MUzKsxacUZF2ar3/f48v0CNigpqlQM0jQO0sKDTF8+oMGvFGRVlq+r96QCdTVCrHKBpHKCFBZ2+eEaFWSvOqChbdRyg5xaoUVFBrXKApnGAFhZ0+uIZFWatOKOibNVxfzpA5xLUKgdoGgdoYUGnL55RYdaKMyrKVjUG6JkFalRUUKscoGkcoIUFnb54RoVZK86oKFv1jQN0dkGtcoCmcYAWFnT64hkVZq04o6KevlXffIMX6LNHxQW1ygGaxgFaWNDpi2dUmLXijIp6+lZ9wxfos0fFBbXKAZrGAVpY0OmLZ1SYteKMinr2Vn3jAC0gqFUO0DQO0MKCTl88o8KsFWdU1LO3qjtATy3QJ49qgqBWOUDTOEALCzp98YwKs1acUVFP3qre/nSAziGoVQ7QNA7QwoJOXzyjwqwVZ1TUc7eqvz9PLdCnjmqSoFY5QNM4QAsLOn3xjAqzVpxRUc/dKgdoGUGtcoCmcYAWFnT64hkVZq04o6KeulVD+/PEAn3mqKYJapUDNI0DtLCg0xfPqDBrxRkV9dStcoAWEtQqB2gaB2hhQacvnlFh1oozKuqZWzW8P8cX6BNHNVF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GgdoYUGnL55RYdaKMyrKVnFGRQW1ygGaxgFaWNDpi2dUmLXijIqyVZxRUUGtcoCmcYAWFnT64hkVZq04o6JsFWdUVFCrHKBpHKCFBZ2+eEaFWSvOqChbxRkVFdQqB2gaB2hhQacvnlFh1oozKspWcUZFBbXKAZrGAVpY0OmLZ1SYteKMirJVnFFRQa1ygKZxgBYWdPriGRVmrTijomwVZ1RUUKscoGkcoIUFnb54RoVZK86oKFvFGRUV1CoHaBoHaGFBpy+eUWHWijMqylZxRkUFtcoBmsYBWljQ6YtnVJi14oyKslWcUVFBrXKApnGAFhZ0+uIZFWatOKOibBVnVFRQqxygaRyghQWdvnhGhVkrzqgoW8UZFRXUKgdomsceoJIkSX/pAE3jAJUkSQ/v3ptEbQ89QBNYeRVgrTQ/W6X52SqNcoAW5ulTAdZK87NVmp+t0igHaGGePhVgrTQ/W6X52SqNcoAW5ulTAdZK87NVmp+t0igHaGGePhVgrTQ/W6X52SqNcoAW5ulTAdZK87NVmp+t0igHaGGePhVgrTQ/W6X52SqNcoAW5ulTAdZK87NVmp+t0igHaGGePhVgrTQ/W6X52SqNcoAW5ulTAdZK87NVmp+t0igHaGGePhVgrTQ/W6X52SqNcoAW5ulTAdZK87NVmp+t0igHaGGePhVgrTQ/W6X52SqNcoBKkiTpphygkiRJuikHqCRJkm7KASpJkqSbcoBKkiTpphygkiRJuikHqCRJkm7KASpJkqSbcoBKkiTpphygkiRJuikHqCRJkm7KASpJkqSbcoDO7pfvK3/zb6du89P2Nt//3a1+Jy0eqdXWT9//9b/c4PfRopE64cpJW95JaRoH6Mx2R/DkMfzvf6hv8/3f/udNfzstFKjV8Zbet+s0UideOaninZSmcoDO6+fjthw7Yv/199+fv5HUAGq1V7XLTukkUideOaninZQmc4DO6pfvmwb/d2B7f3p5QeeBWu1tr657365TSJ145aSKd1KazgE6p92D67/58k//55+rfxp4jufuL3bHc3dkfSKoTgO12tv9rxvv23UCqROvnFTxTkoXcIDO6efGwfp5+JBtT98/7v9le1Q9iToN1Or4lzZKp5E64cpJW95J6QIO0Blt/0fgYVxuX+ne/5+BP+//Z2LjK37Tu5F0RGpV3877dp1G6kQrJ+14J6VLOEBnVD2kfnxZe3Wts/dMmOqaZ/Po/ex9u84AtXo/PPD1/W9+8r5dp5A6scpJB95J6RIO0Bm1r26+D52y6n8ANk9mdVIdoDoF1Op9/4TiL3/hfbtOInVilZMOvJPSJRygM/qpf3Xz3MPrDlCdw2r1y/5auvftOonU6YJ7Mj0176R0CQfofKrHF5pXN38BD6//4l27ToO1+mX/CJj37TqF1OmSezI9M++kdBEH6Hyqh9ebn2xErm56EnXGxFrZKJ1C6nTJPZmemXdSuogDdD7VoesewjMftek9u86ZWCvv23UKqdMF92R6at5J6SIO0Pl012T3fxX2dV8TL/VMrJX37TqF1Gn6PZmem3dSuogDdD7T77Z/8hmgOsf7ds3IAar5eSelizhA5zP5bts3eNZ53rdrRg5Qzc87KV3EATqfqXfb7k8B3rdrRg5Qzc87KV3EATqfaYdw+6EQ7k+d4327ZuQA1fy8k9JFHKDX+On72pfTNumVgNvPxHV/asAVtfK+Xaf5KnjNzzspXcQBeo32UpjyXmjV3/n6Iw26vFbv3rfrNN8HVPPzTkoXcYBeo70Uhj4NYmRjVp9U9v0/3uaX1NJcXKv9F3vfrlGkThMrp6fnnZQu4gC9Rnsp8E9Qrr7OA6gRl9bq8MVWS+P8LHjNzzspXcIBOqPOqRs7ZduXHzX/56J0AqwV+2s9O1KnaZWTvJPSJRygM/rl++YTYaqnwQzNzO3+9Cn9olitDrxv10mkTtMqJ3knpUs4QGe0fWV7/czOkbf59O2XNA2q1Xvj771v1zhSp2mVk7yT0iUcoHP6ufHczuY/N3lvrolIrWret+s0UqdJlZO8k9IlHKBz2v7PwO283F7nHBqav/j4uyYCtTryvl2nkTpNqpzknZQu4QCd1c/fN9XPgqmeErM7cLvD2eadu047W6sG79t1BqnTyG2kEd5JaToH6Lyap/B4xI6H8Jf+/nSA6pxztWrwvl3nkDoN30Ya452UJnOAzuy4MBtXDY6HsP0/Ex2gYs7UqsH7dp1F6jR4G2mUd1KaygE6u1/6d9rHQ9h4j3EHqCY4WasG79sFkDoN3EY6wTspTeMAlSRJ0k05QCVJknRTDlBJkiTdlANUkiRJN+UAlSRJ0k05QCVJknRTDlBJkiTdlANUkiRJN+UAlSRJ0k05QCVJknRTDlBJkiTdlANUkiRJN+UAlSRJ0k05QCVJknRTDlBJkiTdlANUkiRJN+UAlSRJ0k05QCVJknRTDlBJkiTdlANUkiRJN+UAlSRJ0k05QCVJknRTDlBJkiTdlANUkiRJN+UAlSRJ0k05QCVJknRTDlBJkiTdlANUkiRJN+UAlTSbP/325Ys/+9cJX7Ka+gVDP/PjxV+9eTk4/BLrl66vfhz6yup2H9p/9Mcfqpt//buhm742/2BVf+8P3dtK0lNwgEqazX7OvZ6/Ze3qAVqtuzkH6HEcnhygv37XnY+79T2wKqtd2l6lDlBJz84BKmk2+2HVvwZ4+kuuGaDbITjjAN1dxTw7QHdr80PvT4YC6F0AdYBKenoOUElzOYy34cesh105QHc/csYBuh205wfoqjcf1/tb9hZx9Qcfhr7aASrpeTlAJc2lWnN/3nto+rTrBuh+8l45QD92/+DsAN305mP1m+xuWA3O5pesRhb59nd3gEp6Tg5QSTPZPgj94eondU5wuOQ64wBdk1//8HMb83Fz/Nf2s1IHLoA2vokDVNJzcoBKmsn2wefX7aSb8jKky9VXK2ccoKveUzj76qd7Nubj6vhfXeVw/BZjF0AdoJKemQNU0kx2z4Lc7qopL0O62PGZlPMN0N1V3DNfVL9T0/GG1dcddmaVQH0RdTP66zlAJT0xB6ikeWy325fluZr4MqQL7S9//vkMr4JvfPl2FZ65frt9kuc/tedjc3Q2/7kKZeQRfQeopCfmAJU0j8OW21z16u76VeinV+Dh0fePc7wN08f2v59Zz9uh/fGPpwfo4XuMXwB1gEp6Zg5QSfM4XPncDrTWVb9197XkuydRfjx8VX3j5ntpnn4t0Obw+vSZByh4DdLuWaJsgFb/QWNPR3CASnpiDlBJszg+93PdvYC525WNIbY+/ntzgPbeg3N8WNaXWWceoKuzo3Cz+4XPDND9P/ffg/699SUOUElPygEqaRbresptN2Hrut9uWdY7b9O4ItoYoAPvAT+6LDeHnzDvAN09vF7/KgPz8PAk0c58HH4RUv9DOLvfyQEq6Tk5QCXNofHA+/Yf20+kXDcfUm99etGq/WWHC4b7fxl9NHzTumo62wDdzcvGx8F3f4H6VfLd+dh4G6ZNvb9PXQB1gEp6Zg5QSXP4tfEJSOve1cPWR6evmn99HKC/tj9DqXPV9OTPnW2Anr0IWz9HtDsf1y/9N6IffQ/6LQeopCfmAJU0h+YTP7fTqn3tcLfstn+/aV1ZPA7Q7ut/2Kvp5x2gAx/E2foVjh+z2Z2P7Y/i3P13jL4Hff0VDlBJT8oBKmkG7c25aqzRvfpB+N0D8PVfHgdo9zOIvtwQDMt5B+iq9cD7unsNdPu7fzz+Y3M+rvfPOzj+QqcvgDpAJT0zB6ikGbQvV27/rf3qm/qdl1oPwHcH6PQPkZ91gLaehnr4nRpXMRsbuT8fG88c/XD4g1NvKeoAlfTEHKCSZtD++KPttuqMr+1S/OrH7jZtPwQ//TM8Zx2gnauz75253HyX+oH5WC/Qj/Wt9995/dL9vsPfQZKehQNU0vW677zUucy5tV1hf9GdpscBun/+5cQJOvP7gP7pt+1fuzmltz/qtfkXnf/C1vudHj+Es35lU3uSO0AlPTEHqKTrrTs7rv1Co53jxxw192LvbZi6Nzhj5gHas6pvUL8D0//f3t0kN4qDARjOMvscxQfwHMBb3/8qMzGgf0G6cETX6HlWnbSL4N1bAn16OczHsACa7qxPF0EFKDAxAQqcVk3+XGKyeOa8lVi2xtkbRH9wIHt+0V8M0Phya75L/ygfwzT6cELUrfhWAhSYmAAFTmuMz2w9TV8esucLoztHcf6oQX87QMPLBY88qY/yMcygjwNC7x/V4CYBCkxKgAKn3T6ayoKszoR/lnvf7/sXaPjtAN3mSyUTmOLv96fMv75ockZnel788RUA/s8EKHDWsnm8obUNqei9avhSFrPHBToqQFsj6ptfchEWQL/vb0vu5LjOpwAFpiZAgbO6cdY6Damoytb0z+RR/OFg0L8zQOMM+kfyiftHNdVegAJzEqDAWY2DjxojNeMu9/QhfG/8/BZ8R205JED/u+E/C9A4gz598fORfVqAAhMToMBJrwasIvJWpubrAfxnHGsUP9Ze5lwS9mgs6DsD9JXIxc28rv+5s8rbasjkEM501VOAAqwEKHDSvZlhr2JLnravmVoekpQEaHn4exhgtOetK6C9M+y//ixAk41HAhSgRYAC5zRnfm6//qw+VZzFGQJ0W2osrjA0QOuUriacbvbyMTmE0yN4gBYBCpxTnu6+edVceKAd2m4p0WzRMQ5sz1JvfIDWLxM8qiRd7eRjPITzaRMSQJMABc4p3+rcLHvZv5IflrxM/vlMH8FX58cfbhAKV3vbJqTyHroLoHv5+Cib1hgmgIIABU6pVy5X6dj5bNnzni6ZxgBdgjUWWR6qPe8N0Cyaq9cIUv18zOfNG0QP0CBAgVN6T+CzbUhZc2Y1mmxCWkfQfyUfCoHWrdE3j2FaZuWvf2i5ofZLAP18DDPo44+O4gTICVDgjOKVztQyR+k7sYp8XNYZl0hLAjQOCg1C/I0K0PpU0c4o/G4+hkM40w9+/6IcOCVAgYkJUOCMvQfltzXglhIt1xnjm59bllUFGkNuWICWBdrbBNXNx/xFz2d2rlP2HwIUmJgABc6471TaY32kXs2kj2ujxbrgPYu/JNfGBWgWjP0r9/Ix3XSUfvSjun8BCkxMgAIn1CduJtZtSP/U8fUIgVk+mA6roHmaDQzQZ1gF3TuIvpePt9Ztxq/7gysATECAAhP70ain3yFAgYkJUGBiAhTgCgIUmJgABbiCAAUmJkABriBAgYkJUIArCFBgYgIU4AoCFJiYAAW4ggAFJvYII+f3hn6+WzxtSYACcxKgwMQEKMAVBCgwMQEKcAUBCkxMgAJcQYACADCUAAUAYCgBCgDAUAIUAIChBCgAAEMJUAAAhhKgAAAMJUABABhKgAIAMJQABQBgKAEKAMBQAhQAgKEEKAAAQwlQAACGEqAAAAwlQAEAGEqAAgAwlAAFAGAoAQoAwFACFACAoQQoAABD/Qv0a37+s+t5DgAAAABJRU5ErkJggg==">
            <a:extLst>
              <a:ext uri="{FF2B5EF4-FFF2-40B4-BE49-F238E27FC236}">
                <a16:creationId xmlns:a16="http://schemas.microsoft.com/office/drawing/2014/main" id="{3D4434FF-CFB2-438B-BAE5-4B539578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54E118EB-7F21-46B1-AE31-33F16162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544763"/>
            <a:ext cx="27066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19" descr="data:image/png;base64,iVBORw0KGgoAAAANSUhEUgAABgAAAAPACAMAAADE4EJKAAACH1BMVEUAAAAAADoAAGYAOjoAOmYAOpAAZpAAZrYAu0sAv3YAwJgAwLcCr/oCuOgCvE0CvtECwHcCwZkCwbgZGR8ZGSIZGUgZGXEZHycZIisZSEgZSHEZSJcZcZcZcboZtvoZvuoZwl0Zw9YZxYMZxqIZxr4aGhofGRkfJy4iGRkiKzMnHxknLjMrIhkrJx8rMzMuJx8uMzMvtgAxtwIzKyIzLiczMyszMy4zMzM6AAA6OgA6Ojo6ZmY6kJA6kNs/ov9DvRlIGRlISBlISEhIcXFIl91NTU1NTW5NTY5NbqtNjshQqv9mAABmAGZmOgBmOpBmZmZmkJBmtrZmtttmtv9uTU1uq+RxGRlxSBlxcXFxl5dxut1xuv9/uBmOTU2Oq6uOyP+Pkf+QOgCQOmaQkDqQkGaQkLaQkv+Q27aQ2/+XSBmXl3GX3bqX3f+anP+hsRmrbk2rjk2r5P+2ZgC2Zma2kDq225C2/7a2/9u2//+6cRm6l0i6qRm63Ze6/7q6/926//++gP++vr6/gf/EjP/Ijk3I///KlwDKmALPoRnbkDrb25Db/9vb///djQDdjgLdl0jd3Zfd/93d///ecfnecvngmBnhf/rkq27k///sgjzsgz7ujk/yZufzdOn4dm34d275g3v+Ys/+cNT/ZLP/ZbT/bZP/c7r/ep3/tmb/unH/yI7/25D/3Zf/5Kv//7b//7r//8j//9v//93//+T///8Pqz4JAAAACXBIWXMAAB2HAAAdhwGP5fFlAAAgAElEQVR4nOy9/ZMcx53m16RNz0m6O4lcvdkyCBLg6GVXsTpB0mJOjAnQK4xWIvYs2YOldQa5CjguzuRaIlZt+Y6ztE/BIFZE34kYWxEgtMTxVqGfegYESAD9B7oqX7+ZlVmVWZVVnTn9fCKA6e7KzPpWdtfzVOVbzVYAAAA2ktm6AwAAALAeYAAAALChwAAAAGBDgQEAAMCGAgMAAIANBQYAAAAbCgwAAAA2FBgAAABsKDAAAADYUGAAAACwocAAAABgQ4EBAADAhgIDAACADWUiAzifC5mGdR5hxVBCWAAUwFQGMM1uumgYwHrCaGBL2prCsEFYMcAAQHnAAHKgDElDWK3AAEB5wAByoAxJQ1itwABAecAAcqAMSUNYrcAAQHnAAHKgDElDWK3AAEB5wAByoAxJQ1itwABAecAAcqAMSUNYrcAAQHnAAHKgDElDWK3AAEB5wAByoAxJQ1itwABAecAAcqAMSUNYrcAAQHnAAHKgDElDWK3AAEB5wAByoAxJQ1itwABAecAAcqAMSUNYrcAAQHnAAHKgDElDWK3AAEB5wAByoAxJQ1itwABAecAAcqAMSUNYrcAAQHlkbQCH29vbp5KGYcXxRX/SD1/Y5nz+V61FHm5fXH300ud/Vf9LFdf5mABWh2FVVAcqOQqrViusz/6KlMO+m/YyD7avhMTlDYWW3hJWZzWRcg48RdJvz185voCcYQFQADkbwFF9XredcvFhWHF8xZ9U6e92u4yNbwAdAQSKeQID4IHwcvh3k8AAWkKJMwB/NcEAAPCQswEcpr38X0U1AX34wpd+y14cdF6Cj2UAYQGEGkCPPFZYXyeBNL+b9AYQGNYXuqopmQFEhQVAAeRtAEkv/1f9DODha506Nq4BdAQwnQH8GQmk+d2s2wD81QQDAMBDvgbAGhkS3wP0MQApGrxJ5qLcKpscrCYgTyqmT7qd2kjFtjTDCguAZWa1RHZwtH3xiGzm5ZC2+ytC47qCtX2JBVKXI78bR5lkjwf1h2b5UeEf+o77a0ZYX6DVdCAjOmWX8+ELn/tZvbkuQVureC2+vcaBBAbEqg0GAMoDBuDBvgA/EA3NLKBD/vriyjYAXyrVos+kwkjFtzTDCgtAKSjdwdH297jKHZHWca5evJSfsFI6g/2a6w6gaQC0TLrHg+ozVX6P8GnpZkYjLOMOwDQAUk61A7b5e2xHrGpJrPTb4wcSF1D9+flv+39NAORJvgaQSxPQAVOLo+3q+lH+qcThYv26Fg3DALypPnqJ6cUhe2OkYls6+gBaA+AXrNYOuMJVybjQ13kOeRYug1wfu4L97J8aYX2dlXqofM9RprHHA2lCV/qFL0pvZPyW0wB4NZkGoMupdiBctPqImwGNVXx7+kCiAuJH8p2v+n9NAOQJDMCDHoTDmgGEsDwUF8HiovaKZQAtqU7pQ2qmah8F1B7AkVAqsgOhUerDg/ov2XVVyKnWQ5JlmaOktkUziWUAtExjjwdSNqs//cJ3Vtbq/NfNsBzVdEgcri6nyn6R75KFJNqydKzk2zMPJCggfiTfMH0JgAKAAXhwjsI8YO+M7kbHMNBmqoevcQUhDfsqVb0leBioIwCmoOYOjrjMqWTsPQ/UdIaOYL/8BSMs2pSk/6dlmnsUUtlaMy3hm523JGPbMFDTAFQ5svP3QDbcWLHyb5AeSExAvNr++I9WABQGDMCDkmreXlC3CUiZkUqhgtQG4EnFm7rVdSpJJbc0wwoNQCgo3cGR7NkUyVhsMlCVJyDYzxphffsFectjGoAu09yjGAXExTQ+fLGPZkb3KCDZyO8ygO1tZQBqsxErtfAj7g4RAfFq+2PcAYDigAF40NfqR6LZuOIUu+QzRnwaBuBLpTSD6YmZqtMAOgI4Ek3WhmCd4nsVyZQBfPgCMYCAYD9rhqXuJKgB0DLNPVID6BH+Snbe2hndBmDcdQgDkOVsf+8FrtSGAZBY63/mgcQExIv5KgwAFAcMwIPW3/os5w3DolXFewfgTWXkcKRq7QTuCEAoKPlEG0DbHUBAsHZYqpzoO4A+4bPSXRk9BkB7YSwDOKUb68PuAOIC4sV8FU1AoDhgAB5M/ZVnOhtM4u0D8KYycjhSdRuAPwDZhkJmQR0RjeLvHX0AAcEGGkBHH0B9Zd0nfKN0mjHeAMgoILW5ow8gJiBebWgCAuUBA/BgtsDI0/5om4wfOZSDa2wDcKXipbnKqra0G0B7AHIYjd6Bcelb4xwFFBKs2QnsbgIKGAXUtrPW8C86M57/hhGW0QTEU/BgjJabo8Yo0Y5RQBEB8T8YBQTKAwbgQenv0ba+8T/kvYl89PeHqk/UagJypKquF/lgfn7ZSFKxLa0G0BEAVza6AyVYzXkAPCMb6h4SrDnl9ltC8ywDIGU25gGcch5zYPiHnuP+9peNsL5AqkntrWEAD18jYzgP7VhlD446kKiA+JFgHgAoDxiABzIKUygBe/l36vTf3hYvjYlgnlRyC3tjpjrydgKHBfChOemXFylGeTZnAvOMPxHK3BHsF+3xls6JYLRMY490JnCf8OU0s2ZGKyxSTQ/Z8J3P/U3DAHhnNTUAGitv/3cdSFhA7MbkW/5fEwB5AgPwoPX3in5/RVywetcC8qUSyqQGl9NUD31rAYUFUGuQkj7ZPCGH+T9srAXEFrU5UtrbGqw94P6KLof+T8ukexRrAfUOXwp3I6N5Y2JWU13O53911DQA1tRjGACJVXQANw4kMCCsBQQKJWcDSA+eCBYFwooBBgDKAwaQA2VIGsJqBQYAygMGkANlSBrCagUGAMojdwOQfXEOQh44a4dhxZG08AE4VreZNgA3ZShtpmEBUAAwABiAlzKUNtOwACiA3A0gLWgCigJhxQADAOUBA8iBMiQNYbUCAwDlAQPIgTIkDWG1AgMA5QEDyIEyJA1htQIDAOUBA8iBMiQNYbUCAwDlAQPIgTIkDWG1AgMA5QEDyIEyJA1htQIDAOUxlQHkQqZhnUdYMZQQFgAFAAPIA4QVQwlhAVAAeTUBvfXWyGH0awIaO6y+jRpjxXWrgsWRV1iSMsICoABgAAFsmAHcuiUcIK+wFGWEBUAB5GUAY4NO4ABu3ZIOkFVYmjLCAqAAYAA5kJOk3VJkFRahjLAAKAAYQA7kJGkwgJ7AAEB5wAByICdJgwH0BAYAygMGkAM5SRoMoCcwAFAeMIAcyErS0AncDxgAKA8YQA7kJWlDh4GOTRlhAVAAMIAcyEzSBk4EG5sywgKgAPIygBM9EezO+++/f8e9ac1Tm27dvPnuTXXdn01YPsoIC4ACgAEEkCSsWv99DrBeSav1/913b968aTtAGUqbaVgAFAAMIIAUYXH99zjAWiWN6z+zAMsBylDaTMMCoABgAAEkCEvqv9sB1ilpSv+bDrBepb1R4dwAAwAgETCAAGAA04fF9N/tADAAABIxyAA+fmVvb++vzM+uVx/t/dROCQOAAcRx44bXAWAAACRiiAHcu1yL/d4Pfqc/YpZQ8UMrKQwABhDFjRt+B4ABAJCIAQZQif0PmQvoe4BH19ib23vf/4WZduMNAJ3AccAAAJiAAQZwzK/9713+i7+3PqocwLoFyOTcWOdEsBGGgfbGFPrUw0BTMIIBjA0MAJTHAAO4zi/9q6t+2eRPXlpkcm6sdSZw+olgfbHnfCWeCJYCGAAAE9DfAB5dE+08t1Ub0Mev6JsBk0zODSwFUaNXe+tgnUqbvhN4bGAAoDz6G4BSe93ec+/yD353vLdHewDOC4bEmA4YwMpY77mDtSpt8mGgY5PLjxyAcBIYwDE1gL/lo4BUvzAMIAQYgIPUE8HGJpcfOQDhJDWAYzEA9LjvKKCxmcQA7lREZoEBxFBGWAAUQGoD4Jf+mzwK6M6deAeAAcRQRlgAFEDiPgBx5V93BhiJMzk3JjCAO3d6OAA6gWMoIywACiDpKCA1JYDODWBszESwO3f6OMDEU5sC9b+QGVeZhgVAAQyaB8AG/RvzAAbeAcAAYsLqX11h+l+I0mYaFgAFkHYm8HXRGnTbXiIOBtBKGZKGsFqBAYDySLsWkHjTexQQDCAmLCgtfxuYDQYAgM2Q1UCP9/RqoKL/V3zUWBFiYwxg0k5gKC17G5gNBgCATarnAcgBQI+uVR81F4TYHAOYchgolJa9DcwGAwDABk8ECyAurOkmgkFp2dvAbDAAAGxgAAGMHVYhkoawWoEBgPLIywDGBmsBRYGwYoABgPKAAeRAGZKGsFqBAYDygAHkQBmShrBagQGA8oAB5EAZkoawWoEBgPKAAeRAGZKGsFqBAYDygAHkQBmShrBagQGA8oAB5EAZkoawWoEBgPKAAeRAGZKGsFqBAYDyyMsAMBGMvw3MhhlX7G1gNkwEA8AGBhAADIC/DcyGsAAoBBhAADAA/jYwG8ICoBBSrQZKaTwPLBulhQFEgbBigAGA8hhiAPcu6+cBEB5da3yUi9LCAKJYQ1jvVNyoaEtTRm0BUABpnwjGuN30hFyUFgYQxfRh1fr/6193OEAZtQVAAaR9JvBqxe8LYABxlCFp44fF9b/LAcqoLQAKYIABXOeX/o+uGQ+ArN7+NfoAIilD0kYO68aNX/+a63+HA5RRWwAUQH8DeHRNPPn9ttEGdH3vh/07gccGE8GimDSsG7UB/HpEAxgbGAAoj/4G8PErounndt0VIKnbhagBnBf0jzAlMIAopgzrBjcAwTswAAAmIIEBHBMD+PiV6rYABhBLGZI2Zlg3LAN4BwYAwPgkNgDWL4AmoFjKkLTRDeCG1v933skirBhgAKA80hrAbTb+BwYQSxmSNr4B3ND6jzsAAMYnaR/AvcusXxgGEEsZkjaBAdzQ+g8DAGB0ko4Cur2nMOcG5HKSwgCimLoT2CSLsCKAAYDyGDQPgI3/J/MAYAA9GU/SblX0zjz1MNBa9WEAAExH+pnAWAwuntGmNt26NcQBpp4IxkS/U/8xEQyAVIywFhAMIJqxJO3WrUEOsB6l7dJ/GAAAqRiyGujxnl4NVPT/MmAAsYwkabduDXOANSktVgMFYCJSPQ8ABjAEGEAMZYQFQAHgiWABwACShjWUicJ6syImPQwAlAcMIAAYQNKwhjJNWG++GekAMABQHjCAAEo1gEYnsHodZgqbbABvvhnrADAAUB4wgACKNYBVU//Zu8Dbgg02gDffjHYAGAAoj7wMYGw2eyKYuh8IbRgqY8bVKGHBAMBGAAPIgUmUVnUI3AztGoABwADAyQYGkAMwgBhgAAAkAgaQAzCAGCYJC53AYBOAAeTAdAZwsyZLA+ia/0vimCQsDAMFGwAMIAemkbRY/V/DctBBSScKCxPBwMkHBpADo0laLflkGFCc/q/jgTAhactomQKgAGAAOTCWpPFLfiX1t+L0f0KlDXgKAIkDBgBAGlItBie5d7n5NJhVNjOuNmwimGjyUQ4QuzTEdBPBpjAALAYHgM0QA2BiL5aDFlwXDwSzHxGQidJOYQDvV0Qk53GMImlS/9999+a79et3K8QdwDrDMrCeAgMDAGBK0j4Q5phL//U9vTY0Z3MM4P33ezjAqAbwLhf+d999VzvAOsOiSNGHAQCwDtI+EvK6MIPrtTVQNsYA3n+/jwMklzSx4oPSfwLtFZ46LBut+hN0AsMAALAZ9FB4pvbkofCProkr/+NNNYD33+/lAKklTU35aup/7QDrCsuGXvePPwwUBgCATX8DUGp/u9HiDwNYrwHozl6nAQQ/HWBKAxh/IhgMAACb/gbw8Sui6ee2rfb0puC8IKxMGEBMWL64bsnRnx79z9MAwoEBAJCIBAbQuNyvLEGNDIIBhJDaAMToz5u3+BCgmzCAmLB6AgMA5TGGARw3BgHlMlln/Ilgk3YCexD6f/Pdm7wV6NbNfvo//oyrXvqPiWAApGIEA3Dofy4n6QQzgaccBmqgV32Q+v/uu6If4FY//R9PaZXo99F/GAAAqUjfB3Dbof+5nKRTLAUx4UQwCln1Qc//Uss/y3kAUfo/mtIS2e+h/zAAAFKRehTQo2uOhSCyOUlP7lpAdNUHMef3XbXuzyr4KcCpw3LC5P/XFSsYAABrZdA8ADbUhwz5YW/oyhCKTM6NE2sAUv/52B853p8YwKqH/o+ktEr/KwdAExAA6yTtTGCf/udykm6CAcg+X1P/1xOWE63/v/41OoEBWCdp1wK67dH/XE7SgQZwpyJdMDSOdAZAlv8Zqv/jGcCvfz3EAWAAACRiyGqgx3t6NdB7l7//C7489F5jidBVNifpMAO4c2csB0htAMwB2GpAQ/QfBhAFDACUR6rnATADON4baABZTwS7c2c0Bxg+tclY94c+BWCIB4w042pNBoCJYADY5PVEsJwN4M6d8RwggaTdotO9tAEMagUaS2lhAADkAQwggBIMYGXO9zX0v68DjKa0a+kEhgEAYAMDCKAMA7h1izqAeB7AIAfoH9aNdyqq/5zrfK5pGCgMAAAbGEAAhRgAvQXgPcADh4L2DqvW/0rf32EOYIv8jTVNBIMBAGADAwiggE5gtgCEseT/Lb0q9OQGwPWfO8A7VjNPvwXgkoTVf5chwABAecAAAnjrLab72Q0DNarLWPSfjwC9dVM5wLRhCf2vHeDX75gO0HMJ6CRh9d5jEDAAUB4wgACYAdzJbyKYMQrI6AOW3b/SACYOCwYAQBHkZQBj088ARmz7kXEMnNpkPfuLPwxMOsCkw0BrZZfqn5kBjA0MAJQHDKCTMXt/ZRzDJK2h/zd1/+/NuBWgB4Zl6T8MAICsgQF0kr0BWA//ZQ8A0A4wZVhM/995h+h/Rp3AYwMDAOUBAzBgMm9pfQYGwJ/q4lnbhy0CcdO8/r+lJgRPYABKzoX+kx4AOQxUzAhQqYbofxoDeLNiQAwOYACgPGAAFCbz71tiv34DkNfz7kv6mzdvGqtA3NJTwoZ0AHSHJdCCrgyAzwLQE8F4MxDN0D+oNAbw5pvJHQAGAMpjYgP4xwr24vcV0+zaCMNjAGKQz/vvV+LP/hNqrwf/TN4JTGRcr+8jnux4kyerp37dfLfBSmcc2AjkUtpa3VdCxGuhvyHb+FfSAFT7j8o4vNWnM6xI3nwzvQPAAEB5pFoNtOWjGnFu/OM/Cgf4/e/X4gAeAxAC/77iDlX+MScAuOM679B/0wzqVObUX4L5DPi0q4Hy63vxVC893ZfLuz0ESORL0O/bFVYkb745ggPAAEB5DDGAe5cbKz87PmLwc+MfBUL/p3cAtwEY8v8P2gD0lf/I+t+UtHb9FwP9PfpvpEtsALKBh+k/belXtwDGGCCeDwYAQKakfSKY4yMOOzek/v/jf/m9xwHWMhFM6T/T/n/4B2kAmrHDakhal/4zZb/57ltvTWwAuoGfrun/jm7iZy1Ab71lOkAmBkC+RRgAAIy0zwR2fMSBAcTEVa4BrGAAABTEAAO4zq/zH13b+2nLR5wiDEC1AZktQAUawE2dKmkncJsB8DR1G5BtAJl0AtNvEZ3AANT0N4BH177/C/bitmrwcXwkKMMA7ji6gEsxAKNDYEUfC58urDYDEGmcBjB86H97WGEY3yKGgQKwGmIAH78i2nlu1+3+vo/OC9ibzk7g9SwGJx2A24CeCKY6gSc3AHcn8E3d7cs7gYkBGJMBqiLqNyM8FN7VCWzM8qodQBmAORB0QCBdYQVhfouYCAZAEgM4bhrAsdsAOoeBrmk1UNreTzfLT6Y3AIcD8BU+b8rX9TtuADflM+Bvaf0fKyzHMFBb2m/ckAbwzmocsBooAIkY2wAEgRPB1rUctG+wp/hkDQZAHeAm0XzmAHIiWGUAN9+9qZd8u5VW/8MmgjUu7aUBjKX/MAAAUjGVAeRCpmGdR1gxlBAWAAUwdh+AYN2npiLTsIqQtHUHoykhLAAKYKJRQAAAAHJj0DwANtjfnAfQ+AgAAECeTDQTGABgsphRtmKyzmdP/Eb/AaA3E60FBAAwgQGA9TNkNdDjPb30573LrPmffgQA8AMDAOsn1fMAhAH4ngcAADBZzB5/Y1gJMAAwlImeCAYAMIEBgPUDAwBgLcAAwPqBAQCwFlwGcP8S6xDYZW8eXJ1trZayg+DuTvVCCD7tA1iqYuZxHQkAwAAAWBMOA5jLLmG2pTaAuXwvXjz2Kk+nDaDyjH2WWb0AIBgYAABrgY4C4law4Nf+9W1AfS1fGQB/MZd3AYuZMfyH/5EX/svBTUpg84ABALAWGgZQCT+X8upFrey1AeyK92LLnKc0DEAKP1qAQDwwAADWQsMAlqKBp1b++gPxZ1Vru9iy4C8MAxBNP2gBAj2YyADWvU6jItOwiljfct3BaEoIq5OWUUBzaQCq01ckXToMQFz6owUI9GAqA5hmN134Hgizbno+4mRsEFYMqQyANf0LAxCNOu0GwKUfLUCgBzCAHChD0hBWKwkMYGm0CYUaAGv8QQsQ6AMMIAfKkDSE1cpgA2CX/hX7ugkoyADYxf8Sk8JAD2AAOVCGpCGsVgYbwELOAIs1gCWbJ7A7JHiwocAAcqAMSUNYrQw1AN3ne/9SnAFU6f+nS2KcEAAxwAByoAxJQ1itpDOARVwfQP3i+R20AIEewAByoAxJQ1itpGgCqgWfrQdU63y4ASzV+kEARAEDyIEyJA1htTLYAMRKcLPZE7+se4IjDKDKiRYg0AcYQA6UIWkIq5UEw0DnYgQoXxQi3ACwMDToCQwgB8qQNITVSqwBpGSBFiDQCxhADpQhaQirlTUawIOraAECvYAB5EAZkoawWlmjAdzFGCDQDxhADpQhaQirlfUZwIOrWAYC9AMGkANlSBrCamVdBrDQj4oEIBIYQA6UIWkIq5U1GgD0H/QEBpADZUgawmplnaOAAOhHtgZwsH0lINXhKe+W7YuOMDoM4KOXtiu+9Fv++vO/Ct0z3dnR9inP3v20SZr/EA3GqC8rrG2BvaPACJPhCqv1uyKM8rNyhgVAAZRtAExs3fQwAC7/NRdXXQZg7nlEA2g5RIMx6ivMAEIjTMboBhD7s3KGBUABTGQAX4nOMfRMddJqALX+X+G7rs/yGAMYEpMjrnUYgIuwtpZ1G0CU7o7ysxJxwABAcUxkAJ8NvEDTTG8AB6Ltp77Mq7QfBgADiAIGAMpjIgPgN84fviDbV6pz7OJR3ZpQnZBHqtl99fA19VpsEDfcJKd4c0WkZucqe8X1WhZ82Nhl9ebL22ZY9JT98AUl+FVxF6UBkJBEGxHZs7Wzw/o1bQJyhq0OVO6v3mCE9XVVKa2HOHp9ffvLvto66BGhowZcGxqvG/XnMYAD+SWcol+Vta9RflY8IwwAlMeUfQAHog25PreOtr/3Qn1SHmz/uW7DPSKNzAfbP1GJjZxMZtnZp85UfjryfLJgfqY2MjrCEhxYrbvcAGhIcjeniAE0d/YTbQDusFdmwDyVseuvq0ppPcQJ6stXWwc9IjRqwLuBvvbUX4AB6K9qmp9VnREGAMpjQgM42v7cz9SfI3FJdsDOoiN2llUn3Cn2UZ3gQArIFStnlepi/ZrLs7jaq/8cio94wYc8lZnxK/4moOq0NxsHmAHQkNh9QV0Mj5/bmLGzugR+QM69q7CtgD/3M0s7vk4qpeUQJ6gvX20d9IiQBtK2gUTrPozz33GGRQzA+KrGryae8U9hAKA4JjQAcYJypRXnkGx4Z9sORdPrQf33QJ5w1R8j56G8elPaI/PRk5O/sTO29AF89BLPRz6oTnwaktEpIA2gsbNqX6c8e1dhGwHXqRoGoCul9RBHrq8vOkcB1fs56BGhqwZ8Gw64l7oP4/w3GmGdWhkGYHxV4/+seMavwQBAcUw+DPRgW1x9yTZZcRt9Sl+DH5Gzk5zKPKdxpc7O1IevCen+8AV2cccLJuP1dMZYAzBCqt5oWZEGoHcmCzi0hoE2wzYDZnHYBqAqpeUQx6+vr7UYQHSEZg10bdA0D+PP/rgRlmUA9Kua4GfF36MJCJTHlAagxtkbBkAu28QZx85OMVyDn4YkpyHU4kzdllT5zDPVythiAOp8l9RRmCEd6lZrpwHI7sJTnr3rXdGAeSpj118nrdn+Qxy/vv7EO9zmID5CGkj3BvHOeRiWAbj6AMhXNcHPSsQBAwDFMaEB8D61U7IJSN6XN+/bG2cqzdlsiNHzt/iZSm7c7YytBuDoAzBDWonexFMrbQB6Z3IUkTYAX9hmwDyVseuGATgPcfz6+tNwA+iO0KyBrg01vsP4zledYRmjgPRXNcHPSsQBAwDFMdUwUNacws6hFgPwXKoZOZuXauZVIz1TGxnb5gHIJl9eCNclMyS+ZXtbN3zTnTXuALxhGwGzVI0moIa8Og5x/PqKuAPojjD6DsB7GCEGsFJf1QQ/KxEHDAAUx1QGoPW9urJyG4Czsba+rjZyuhpr6bW7qclWxjYDIPMAVJ+vGZLgkI8jaRqA1QfgDdsImKXqMgDnIY5fX1+LagLqiDC6D8B7GAFNQIJDWvx4PysRBwwAFMdEBvBHP1OnzRG5grYbbl3DNU5ZOQ/t/keuyCtxhrvOVJUxcCYwG/LRGAUkHUJ0CtoG0BgF5A+bBhxkAL5DHLm+vhhuAAERmjXQvqH1MKxRQDIsnoLVv/FVjf+z4hu+CAMAxTHdWkDixvlw22sA9oBtdiryiyySk4+7rv5XXcnVlVj9h45KN+7VdcaWeQB6LaAqV53cNQ+g3g0v9Ejs0mwZvkjnAfjDpgF3NwF5D3GC+vLV1kGPCGkgbRvka+9heOYByGPnN5P6qxq/mvj/GAYKymPSiWCML/2dvshy99xt21M2jZxihAd7+aE537RxUd7M2AxL41oN1DUTWExYqvZs7EwEpmcCe8O2Am7tBG45xAnqywhL1o5uSYmK0FkDjQ2HtBT3YXhmAj9kw3Y+9zcyJvlVTfGzqlOhCQiUx5TDQMWaKcYttdlw+7CxaAtvX6U5jdViDrflpd72trwvp+TxPt0AACAASURBVJpsZWxbC0jtx3weAAlJSMxFvWdzZ0wY6FpA3rBpwPxzIwxqAC2HOHp9WWsBeQwgNML4tYA8h+FbDK4u8vO/OpItQeqrGv1nhbWAQKlk+zyAUcATwaJAWDHAAEB5wAByoAxJQ1itwABAecAAcqAMSUNYrcAAQHlstgFsa+wlaCalDElDWK1MYgCL2Wy2NcF+Cqajipaz2WOvitcPrs5m+3WO3UkiyxEYAAzAC8KKYQoDqNRrtsFqFUJXFS3J5rs7MIBpdpPJSYomoCgQVgwJDOD3Fa0JFht/+f9sRWuCripakhuE+mZhP1FghQIDyIEyJA1htTLcAH7/+y4H2ORrVcazz3Y5QFcVLWf/9b96/A328sHVx/4lDGASMjlJYQBRIKwYBhvA73/f4QCsdWOj7wGefbbDAbqraDl74pdC9e/u/DdXSRNQ3SDEtyxnu0v+uu4lmD3xm9XKTNCyofFaGlIjt7AhM5WxZQJgADlQhqQhrFaGGsDvf9/lABtvAM8+2+UAQQbwH3d4gsXsfyYGsGBZ2cvl7PkdJu+8OKHbJIF/A309F4m27A1c8kVuI5WxZQpgADlQhqQhrFbGN4CNbwLqNoCQJqAn/tNVdon94Orj/14bQCW9u/XWetNSXNxXn9WyPGfjhmiCtg2kFDbcaNlIdP8Sy71opjK2TAIMIAfKkDSE1QoMYHQSGcBvFuwK++7O1gNtAKLzeF5/IERZdSjP6780QdcG9nrOI5H7aOZm+3WlmvB7hgHkQBmShrBagQGMTioDWIrr7H1tAPwVSbNa6c/q9zRB9wbNnDXomInERIS7O7ITQaVqbhmZqQwgFzIN6zzCiqGEsOLp1v9NN4DuTuAwA7h/6fE36hagN7QB3L+kpocpA1Cf1elpgu4N4p3qKaAbWD8vRzQIyVTWlimAAeQBwoqhhLB6gGGgnaQYBlqJe90Sc3dna0UNgEguv0PQn3Gd1wm6N9TwDl3ezGQmojJvpjqxBhCW7K23Rg6jXxNQwrBermh+2rNRI3l1XaigcWQSlkUZYfUhYCLYhhtAyESwAAOoFX6hWmYcdwDCAIbcAVRlb4m/5h2AsStvqomAAQSQLqyXX3Y6QCaSduGC6QCZhGVTRlijAAPoJMgAKuH+91dZM5CnD0CLsswT3Qcg1by6rLf7AMiuvKkmIi8DGJt1dwK//LLbAfLo1rxwwXKAPMJqUEZYowAD6CTIAFbz2Y/ryQDNUUDsz1INxmkO9lmQ194N9R8p7cuZXfxCzCDj3RFmKr0lZaX4gQFMyMsvexwgC0m7cMF2gCzCalJGWKMAA+gkzACWs++Kib7mPIDq/31tAI7h/jxB2wb5WjTuLPjsL5qoutrnMTRS0S3TAAOYEBhAEsoIaxRgAJ2EGUCltHU364PmTOCtlTYA54TfrdYNRimMJ36pJN7O3UxFt0wCDGBCYABJKCOsUYABdBJmALzxxjAAYy0gKcCD1gISL5dqWrGZW435p6nolimAAUwIDCAJZYQFQAHAAKYEncApKCMsAAoABjApaYeBpibRMNCxKSMsAAoABjAtSSeCJSfNRLCxKSOs0ZD9hA42/OEmClRRMHkZQIK5Oq9X+MNY90QwD5lNbZI+sM6wnqnwbMqjts5UmHHAAHIBVRTMSTOA119vcwAYQAiqJWiNYT3zjN8BsqitM2dsB0ATECiPE2YAr7/e6gAwgAB0X/D6wnrmmRYHyKG2zpxpOAAMAJTHyTKA119vdwAYQDdkNOjawnrmmTYHyKC2zpxpOgAMAJQHDGCCsDrJQNIUMIAAYADgZDDIAD5+ZW9v76/Mz65XH+391E4JA2glA0lTwAACgAGAk8EQA7h3uRb7vR/8Tn/ELKHih1ZSGEArGUiaAgYQAAwAnAwGGEAl9j9kLqDvAR5dY29u733/F2ZadAK3koGkadAJHAA6gcGJYIABHPNr/3uX/+LvrY8qB7BuASY7N0YZBjo6eUxtksP/hw4DTcEIw0DTgmGg4CQwwACu80v/6qpfNvmTlxbTnRtjTAQbnSwkTS8EMXAiWBLSTwRLzNomggGQjv4G8OiaaOe5rdqAPn5F3wyYZHJuwAD8NJaCyyMsB2WEBUAB9DcApfa6vefe5R/87nhvj/YAnBcMiTEdMAAvzcWgswjLRRlhAVAACQzgmBrA3/JRQKpfGAYQQgaSBgMYSi4/cgDCSWoAx2IA6HHfUUBjAwPwAgMYCgwAlEdqA+CX/usbBdQODMALDGAoMABQHon7AMSVf90ZYCTO5NyAAfhBJ/BAYACgPJKOAlJTAujcAEYmM64wEayFhv7nEVaTMsICoAAGzQNgg/6NeQAD7wBgAPxtYLbEcdn6n0lYDcoIC4ACSDsT+LpoDbptLxGXidLCAKJAWDHAAEB5pF0LSLzpPQoIBsDfBmaD0rK3gdlgAADYDFkN9HhPrwYq+n/FR40VITJRWhhAFAgrBhgAKI9UzwOQA4AeXas+ai4IkYnSwgCiQFgxwABAeZysJ4J1hgEDiAFhxQADAOUBAwgABsDfBmZDWAAUQl4GMDaYCBYFwooBBgDKAwaQA2VIGsJqZRIDWMxmsy3/5rs7M87jb3QUs7u6f+nxN+p/iSNcOx1VdP9SdezyZe+jX9a7WKiSygUGkANlSBrCamUKA1jW4t6iOsoAZrP9tnJOsAF0VVFlAI+9Kl/CAGAAOVCGpCGsVhIYwJ2K1gSLtmvbVW0AT/yGvZh33QOsCjWA0xWtCbqqqDIAmWKoAZwEYAA5UIakIaxWhhvAnTtdDtB1zakM4MHV9luAVaEGcPp0lwN0VdH9S4/9S1E3MAAYQB6UIWkIq5XBBnDnTocDsNaNVuVRBlDdAuzyD0iLCHvDtM9qAvKkYj6i+xOMVMaWyTh9usMBuquoOuT/a4cHLg2AHYusOHr45IiXs90l31D3MezTJqBias8FDCAHypA0hNXKUAO4c6fLASIMQNwBzEWHAMuz4K93V7YB+FKpLgUmaEYqY8tknD7d5QBBBvCGaCYSBrCkvSb08OkRL2fP7zCX4B/+SBtAMbXnBAaQA2VIGsJqZXwDiGgCmrMr2iXv7+R/KtXZrV/XomcYgDfV/UtMrxbsjZHK2DId3QYQ0gT0+BvCHrkBVEdcH8u8cfjGES/FPcKSyfZ8pgygnNpzkpcBYCIYfxuYDTOu2NvAbLlPBEtjAHIQENMW0Q7E9U5c9s75a2IALam29F5dqaYeB5PKAKp64hLNzZAfy5xruj5844iFgosPq8+2Wuolz9pzAgMIAAbA3wZmQ1i9SGsApHlhzt4Z3cKOYaDNVA+uivGSumdBpWpumYJkBsDVnr1UR7ysLvEdfef8iNlWlpsf+cIaBlpC7TmBAQQAA+BvA7MhrH506394E1DlBLyRQ9mBlC5VjjYATyrWU6nvJ0gqa8t0dOt/oAGw42Qv1RHz+iCVRI9YGwA/YNIJXE7tuUi1Giil8TywbJQWBhAFwoohq2GgXLD4DcEWuzA1xjwaBuBLpTSLCZWZal0SlmIYqOj5feI3wgDEITSGxdIjluM+7+7YBlBS7TkYYgD3LuvnARAeXWt8lIvSwgCiQFgxTDMRLNQARF8nUy0hO547AG8qI4e/rGkJmAgWZAB1q3z7HYBxxNIAGncAZdVek7RPBGPcbnpCLkoLA4gCYcUwxVIQcQYglaa65GzpA/CmMnL4y8qMUAOoDuh/b+0DMI5YG4DVB1B67aV9JvBqxe8LYABxlCFpCKuVvAyAN3Fw2VmygekLOVJ9y20ArlS8NFdZessoB9qfUAOoYv+vdnyjgOo/5hEvVSpzFFDptTfAAK7zS/9H14wHQFZv/xp9AJGUIWkIq5WsDIApjWh4qCcn7cox6rx32NEE5EhVXa/y2QT8spWkolsyI9gA6jE5nnkA7PDNI5YGwBPoeQCl115/A3h0TTz5/bbRBnR974f9O4HHBhPBokBYMeRhAKp/UUgMe/lLJT+zmXhpTATzpFJzZLdWdll0S16EG0BVWd6ZwI0jVov/8AR6JnDhtdffAD5+RTT93K67AiR1uxA1gPOC/hGmBAYQBcKKIS8D2Nfv92Vbg28tIF8qMZZRjVqnqeiWrAg3ADUV17cWED1ivfobWxKIDAMtu/YSGMAxMYCPX6luC2AAsYwvaRcqojOVobSZhgVAASQ2ANYvgCagWEaXtAsX+jhAGUqbaVgAFEBaA7jNxv/AAGIZW9IuXOjlAGUobaZhAVAASfsA7l1m/cIwgFhGlrQLF/o5QBlKm2lYoyF7EB2sf1BJHqCKgkk6Cuj2nsKcG5DLSQoDiKIMpc00rNGAunWCKgpm0DwANv6fzAOAAfQEBhBDGWEBUADpZwJjMbh4Rp7aNLEBYCIYAIUwwlpAMIBoxpa0aTuBYQAAFMKQ1UCP9/RqoKL/lwEDiGV0SZt0GCgMAIBCSPU8ABjAEMaXtCkngsEAACgEPBEsgHINoJfu6ziKUNpMwwKgAGAAARRrAP1afnQcRShtpmEBUAAwgABKNYCefb86jiKUNtOwACgAGEAAfcJ6uSI48TiS5h39GWoKZShtpmEBUAB5GcDYTDcR7OWXYxxgnKlNPgMIvi0oY8ZVpmEBUAAwgFF4+eUoBxjTAM5V6PermIahMpQ207AAKAAYwBi8/HKcA4xoALX+n7ug3l6ImRZchtJmGhYABQADGIM8DGCl9L8W+wsN1hXWUMoIC4ACgAGMQSYGsFL6TzgHAxgHGAAoDxjAGORiAKum/sMAxgIGAMoDBjAKWXQCr1ztPhEtQIUobaZhAVAAMIBxyGEY6MptABgGOg4wAFAeeRkAJoLxt4HZAuLSl/vkwj9Q/wuZcZVpWAAUQKrVQCX3LjcfB7YaR2lfr4hIzsLYzKUgmP5/syK48WfUsAyeqYhIzuKYwgDOVMSkhwGAEhliAEzsxfMABNfFEyHtZ8SMoLSvvx7vAJtlAA39j3WACZT2mWfiHWAKAzhzJtoBYACgPNI+EeyYS//1Pf1wAE56pX399R4OsFEGQDt7hf5HOsD4SvvMMz0cYAIDOHMm3gFgAKA80j4T+Lowg+u1NVCSK+3rr/dxgE0yAD4JzLj+j3WA0ZX2mWf6OMD4BnDmTA8HgAGA8hhgAELtH13b+6n45NE1ceV/DAOIYhQDOKdnAZ+DAcAAAGjS3wCU2t9utPjDACJJL2kXxEV/7QCVF8AAWsJqCj0MAGwI/Q3g41dE089tW+3pTcF5QViZMAD+NjCbP64LSvPZPQAMoCUsh9LnawCL2Wy25d98d2fGefyNjnJaCjF2t6teL9t2nBGhVUQOzV1O++GG1mDmlZbAABqX+5UlqJFBcQYQwZSdwKOTemoT1fxzK2oAU3QCRzBlJ7AHp9Tn2gm87BAurW6z/fZyTqwBRFTRE79pLaf1cANrI/tKG8MAjhuDgMbQjgmHgY5OCklTk3z5y28SAzh3TjpA3FOCJ5hyO+EwUDeei/31DAO9VdGaYNGhJ3d3hKjN2+8B+uhSHlr2dEVrguAqqpyg7R4ABtCB1wAc+j+Kdkw3EWx0EkgaE/Zzeq0Hpf/cALgDXAifBZworE6mmwjmxtfas46JYLdudTnAoqPdQqnbg6uttwDFGsDTT3c5QHAVVQfUZpIwgA58fQC3Hfqfi9KeXAPg+s+HfZ47py/5z33znPiAbZw6rFEYHhZR917N/SFhxXPrVocDsNaNVkXR6jbnOsgbPHblVt40VLmDKIe94jK4nO0uyWZejlDTull9X2iZs8SVWZaVytgyiKef7nCAmCq6f4nFRKKbz/brwHcbVSSy3L80M2vQqrSwUpq15trQeD1OnaceBfTommMhiGy048QawAUl/PWfb5JO33PaACKu/ROFNQ6Dw6KCn48B3LrV5QAR6ibuAOaitZvlWci+T6VLsj18nxX+/A6ToiXpROAGwEv5ESvFXeLKLMtMZWwZxNNPdzlAvAHQ6OazH+/w/KqKaG3IpFvEAESlRZRi1Jp3A309Zp0PmgfAhvqQIT/sDV0ZQpGJdmyCAdDr/9oAiDVE6v9JNQBT8VPp/wQGENG+MWdXlcvZY6+u5B/e5s3bPfjVfHVBu8UK5R/xC9EqGRf6Os+CZ6l1ZC6UzFOiVRZJZWwZRrcBxDUBVa+M6ObSAfdlFdHaqOR8l31UHxXfLCstohSj1to2kC9rxDpPOxPYp/+5aMdJNYAL58iFfv1atv/IYT/nohaBSxBWj6b9YAbW1mc+8YlPfKbhAMnDiiaNAYjLQH7mi3YgfjsgekfnWpdkf6mQeSYg6sN5/Zdt4aVUhWy1lGiU5UrVGXsASQ1gyS6jrbhZtS24gNMqqmtDNBmtRG5uAGalBZTirDXfhjm33hHrPO1aQLc9+p+L0p5QAxCrPhADOMcaf86JG4DIRUAThNVncE8ww2rrzCc+IR1AfpJE/zMzAHLzP2fvjG5hpksPrnL14pq45NeyKhl7X+/v/iVT5JwlmmWZqZpb+pLGAFQVVfGY0QkRZUovqojURvVGO4A0AFFpUaWQWuvaoBmpzoesBnq8p1cDvXf5+7/gy0PvNZYIXWUz4+pkTgSTjTwXpAuo/mD9PMhpw+o1vD+YQbV15jOfUA4waljxdOt/+OVtJXO1UPBeSyYKUscZUpfI/cJSNmaIZEy/uAHIXuItf4lmWTSVtWUY3fofYQD7jbjnXF2ZfrLDtWtDO6tlAOGl0Frr3iDejVfnqZ4HwAzgeG+wAfQY2xnByTOA+jJfXf5f+Oa5c2ryb90m9E3lANOG1WuCbzBDDODMZ4QB1A4walg9SDgMlEsTF7stdtnYbMBQiiEMgF3gq2TKAO7uEAPwlWiWZaZKaABJh4E243ZIN60N2WXLpV//H1WKWWtdG3jEI9Z5bk8E6zG7KyaMk2YAvMNXO4B6x+8K5MDQfvp/Qg1A3QKMG1YfAiaChapbrRS82V40KDTvAMzLTKVlbXcA3hKNsvz7HU7ARLA4A6DRddwB1MiJxpYBhJcSfQcwbp1naQCjOcDJMoALb70lBnyK8Z+86Yd9ds6YGjBpWNkbAHeAz4wc1ijEGYDUgeqC0N0HQBual0RA+HtHH4C3RKMs/34nIM4AzOjU5Aln673eg+rdtSstoJToPoBx6zwrA3hdGsBYDnCiDOBCbQBqtL+cAyDGgKrG//rjScMqwACYA6S+AcjMAGpJkaJgjHdZ8NGcfHAKT73UitYxCshfIi3LTkX2Mj5xBmBGxwfPmlWka0O2hYk+c2IAMaVYtda+YTF6ncMAAsjSAC40DED0Bcsmof6jf4aEtcq+E5iTXP/zMoClmPDF5YeJAh9BznuHuTBUV4t8toAeGeqaB8Azzme6CchRIi3LTGXsZXwiDcCITs510FVkzQOoP+JHtxTZtmJLMWqtbYN8PW6dwwACyNEALhgGIBf6PCd6gVnz//oMIMthoOJbPCP1P9HoT19YoxA3xlF2Wj7xSyUOogvzrjnpl17MOmYC84w/mm21lGiVRVPRLeMTaQBGdPPqIEUbv11FdCawnED8xG8alRZQirPWGhvI61HrHAYQQBEGIO8AsjCAHCeCyW/xjNb/pA6QlwHs6/f7siWArCKzmMmr2dlMth1IsWiuBcTWu1GTWt0l0rKsVHTL6MQaAI1uXh+lq4r0AhszudrOwjCAmFKi1wIas86zMoB+i/zHhHFyJoJdMNZ8Zq3+6tEvojloqP6fkKUg3DpvrQBxZnirEJ4IVjzzJK1UaUqZiLwMoNci/zFhnCwDOGfcADAHOKcXABqs/yfDANxX+tYacGcS9AvAAIoHBjAWwedGlhPBRqdfJzBd9M3oBOYGELf2f6qwJiAqLM9ab6YBJOkZhgEUDwxgLDI5N8o2AEvPxXhPexSo/H+ysCYnKCyh7WcMzM3qM7Y80GAHmMoAZP+eg4KEZ1T6VhEMYCwy0Y6iDcBu0blg6b9cDW7Y2P/osKYnJCwp7krnP2M6gGEAYmYYDOCkAAMIBgaQAyGS1mjTP2dxQTtAkuv/kg1AqbvS/8+ccTvAiqwPV4YBAJCOVIvBtXxUk8m5UZAByEE+6vleaqHPeiPt/pXTwAY8+is8LMY/r6ADPccc8xkYltnAw6f6avH/zCekAdgOwF6o9eFgAGDDGGIA9y43Fv50fMTI5NwoxwDsQZ5kum9D/+W4T/norzQdAM6wGLX+//N/oqd6jTrrKywsU9z5kv+fELcAfO0HdzeA+JtkfTgYACiPtA+EcXzEyWTGVTETwVz6Lx1A67+aCMaa/LUDJNJ/jwFw/f8nygEa6z5M/C2ebzzkUVzQf4J9whf/qS7u33rLMRpoxTNzB8AwULBppH0kpOMjTiZKW4oBuPVftfV80zYA5gD6HmCssNj/Uv+lA6iF35QDTG4A1pjOT3xCO4C4A6hpMwDmAAPXB4UBgPIY9FB4dp1PHwrv+IiTidKeBAO44DOAZjdx6rDY/0UZgLo5kAbgKq/ZOpQiLAAKoL8BPLr2/V+wF7dVg4/jI0EmSnsCDOCC3wAaA0VTh8X+L8kAVisyDKg2AHeBSfQfBgAKpL8BfPyKaOe5Xbf7+z46LwgrEwbA3/oN4EKbAQye+tsRFvu/UAM4UxuAr8QU+g8DAAWSwACOmwZwDAOIIqwTWD7d0dMJPEFYjHI6gfk7uW3qHxcA+TO2AQgyUdpiDMDlAPrpvnLJN2kAI+l/32Gg0xuAexiofCe2wQAAsJnKAHIh07DOI6wYSggLgAIYuw9AsO5TU5FpWEVI2rqD0ZQQFgAFMNEoIAAAALkxaB4AG+xvzgNofAQAACBPJpoJDAAAIDcmWgsIAABAbgxZDfR4Ty/9ee8ya/6nHwEAAMiZVM8DEAbgex4AAACA3JjoiWAAAAByAwYAAAAbCgwAAAA2FBgAAABsKDAAAADYUGAAAACwobQYwHw2e+zV1Xx3umAAAK0sZrPZln/z3Z0Z5/E3eOpdlUm8ZiwbZcxn+yF79+6alr5mQquoT8SNCrh/6fE36n/xRWWC1wDqaqwM4MHVWYqjW/c6jYpMwypifct1B6MpIaxRWHYIl1Y3JuhclnmmBAbQzKbIxwAiquiJ30SXvTEGwPS/MoD7l3rUU5NMVsrt+UCY0fE8eWXdIKwYEhjAjYrWBIu2a9tVrW7iZJ2T67ZmpvQGMBkvVrQmCK6iygliTWtzDKCqnPrAHnt1VTtAyN1hO5mcpDCAKBBWDMMN4MaNLgfoutBW6lbduauztpmpXAN48cUuBwiuoupwYoV7cwxgXl/2MwOof0rDv/ZMTlIYQBQIK4bBBnDjRocDsNaN1rNRq9u81sFaDGUm0h+wL4SsOrXl/f28/lA1nfBmEvpmX6RmGdkrLnrL2W6db1+U7sy4MrNYqYwtXbz4YocDxFQRE255ACQQZZ48qaolVwUQAxj72MfBbQC8CrgB9DDKJpmcpDCAKBBWDEMN4MaNLgeIUDd+BjcNYM7e/YgVsiS9BfPqM1X4XGxgbxayx1Tpn2xF32dlPL9TyyMt3c64MrOYqYwtXbz4YpcD9DAAfgA0ENmKxA5K15KrArQBjH3sI+E2AC79wgDu7sAARqYMSUNYrYxvABHtG+wWXiQn/y+Z2syljG2xlPVZPmciyDcvZ+LCr/7DW8r5RSC/cbh/if1ZiI/4LYQo3ZPRykJSGVs66TaAuCYgfsjsPQ1EXNI/uFpFaNRSswKUAYx+7CMBA8iBMiQNYbWShwGIK0wuKg0DYA1DolVXXufO679zqePVH55I3USIm4J9qX/W9THTCFq6I6ORxZUqcBRRUgNYzswDMELclymNWmpWgDKA0Y99JAKagBYJhgFlcpLCAKJAWDHkZQBkGKj+X5zRTHpUS/eSiD7pz5zLZg/dQMH0j10X832xC2guDiSwZkYzi5mquaWFNAagqqjepTgA+6i2RElmLTUrwOoEHvHYR8LbCcxub8TtDDqBR6YMSUNYrYzfCRxxeVudtfsuA5Bdt1vKDFbiApZJFheleuSfMBGVSmYTLeHyLsM0AE9GMwtNZW3ppFv/Iwxgnx+TMAAaCKsSVhdmLTUrQBvA6Mc+Dv5hoPUcgOo4FrMZ+Qn0JZOTFAYQBcKKIathoFzYbAOQrbncAITsNAyAS+QWu441hjgy/VMSJgyANGP4MppZzFSRIphyGKg+JjtEVh1LPhKS1lKzApQBTHDso9A+EYyToIUqk5MUBhAFwophmolgoerGRKjXHYAc9y1Uyr4DMD4xDMCb0cjiLz6IgIlg/QzACKT+dE6awU0DIEmlAUxy7GPQvhREKv3P5SSFAUSBsGKYYimIwQbQ0QdQ3yLIRNUVqrsPgA5bXBodop6MRhZ/8WnoZwBWIFXt/btLxpwA2gdgHI28C8jh2HvQvhjcLMk6EKtsTlIYQBQIK4a8DMDZBBQwCkjfGvBRMgs5sJ0MguH70JK4Mg2gmZFmsVORwiauohXfsTwAI5D57Mc7Ov6VNQqIHo1pAOs99h5MtBx0JicpDCAKhBVDVgYgJcYyAD5A3T0PYEtMExDtFAt+889z8D5lrlTV5SsfPqNHhhpNQI6MNIuZyihs2ipaiYriB2AFspSdxNY8ALsCrCagNR97D2AAOVCGpCGsVvIwANVy65wIJlp222cCi8+f+KVSK7Hh7o6cLkbSNifNNjNaWWgqumWiKnIagBVIJc6iZ5bWUrMCyESwDI69B14DuH+J1eMyzSSFTE5SGEAUCCuGvAxgXyen//NLW+9aQPu6lH3ZNEGWtVmQRXFkYwadzOTNSLNYqeiWFPQ1ACuQufm5yNOoAD0MNIdj74HPAJbavpI8D2B4ESmAAUSBsGKYwgAASIt/HoDsFUriAH/aneRg+2L/8g/DMtvn6Hde+vyvQko/ZX9ysH0lLKiPqj181LkXK65vbW9/7mfi9cPXtut9BR5gWlqV9qOXVEjdB+jlaPtU9ME5w2p+RwYdmyOTOYEBx6fA1AAAIABJREFUgPLwzgSmK5YObwUq2gCYSJmMbgDqeD58IV8DkC6VgQE4vqPGbgKj6QsMAJSHdy0gLfrzBKOUxjaAQKY1gJreBiB3ebi9Hbqv5HQZgAxyqAEkCGuDDEB2HTrIYFx5FqCKgmlbDVSQYjVQGEBMXN/a/u/+F5Hl4Wuf+x9yNQAVGQyAxQEDyAVUUTBrMIC6UUM1cbA3TEYqA6jffOm37PWVo23xmjeDy9f1dafKcKXOwApijQhH2xeP+EbPLlbn/8wMyzIAZza2dyYMJA4R4MWWfI0mIF9QrFwjrG9tf+nvxMYPX/jvXyNNQDqbPlhaPY1ynRsar31RmWHZBvD5//sFXn3SANp3yHei42b3NrQJqD0U+U3VG4xAvuL5jvRvRW626oyXqH9G7lIiqnQFQGG0LQctSDFRjRjAwTaHXWsd8tcX2effYwJQn14H23/OPmen6JHIUJ9qXCN45oPtf/2CfC0M4HvcQXy7WH37y2ZYpgG4sylZoHEcbP9EJ/XtzjQAb1BN7agM4P99gV+LHm7/r8QASDZ1sDQso1zvBvq6PaoOA/jVIc8nDMC7Q7oT60v6iTaAjlCU7dthVRmc35H+rWgDEPumJeqfkbOUmCpdAVAYbctBc5I8E1gbwBHvOuR/qhORCbcQSH5qXmGv+XnIr+a53FcZqlO0Pt8+fKHOfCD174oyAH5x5t3FR1+1zlHDALzZeMMAjcPYtzefYQD+oF7aPtVoAvrS//cai+zha5//D9oAzKD4wRph0QRtG0gpLVF1NQF9/lcPWWzCALw7NHaivyT9RYtvry2UOpEsywpLfAn2d2T8Vo6E+fB9GyWaX2Xjmw6v0vPfaj8HAMiPlmGgchGkFO1m2gBEU/9DIWviEpppgWj9uWi+FmmqN6fMxuYDfoNwWKelEuLfxeH2F82wvmOW58l2JORCxyEDPOSXst7dEQNoSdVQ2soAfnsormJPPdQGYAbFD9YIyy63bYOo9Jaoug2gio9LNPc7zw6NnZhfUvWZNID2UFYklRXWN7iA29/RR6a5cwMw60yUqH9Gjm86vEoxCgiUh28i2Jz0mySYqWx3Ah+w+2hxASk/Evf+p4zXKs1RdYZWb/RZLRSDnejCAGTrrHsXD1/7oz8xw3B0AjsiY7JgxGHs25vPMQzUFVQlSg4DkFp0RRuAFRQ7WLt6SLldG9qrqpbKbgPg3xR76d2hsRMZ90cvES0mw0B9oaxqMxRfrxXWd/gNlv0dGb8VaQCizmiJ9Kt0lhJapTAAUB7epSDmKfWfGgDvmmPnuVQBxoFsTT1lvFZphNCrJlg5EoedzqYBeHbx0O5stQzAF9kRFzkaB923N59pAC1B2c3HtQEIUZXNLLwsIyhDSMWOdILuDV1VFdAHIEpjL707NHai4+Y1TzqBO0LZ3t5W1WgE8mf1l+D4juhvxTIAWiL9KpulRFQpDACUx0TLQWsD4P1vvGHjI0cLTNMARBr+4kh27DkN4FTrLmrtMMMyDMAb2ZG6ylVx0H178xkG0BaUywDYLj58Qd4CybLMoKywzHK7NnRVVZABMFEVBuDZobETGfeHL9gG0BUKl2tH3zQ1AN9v5Yj8b5XoMIB+VQoDAOUx0WqgygB4o6+4a46/A6g5EmMvfAbg3cVHL7U1Afkja78D8OejBtASlLsJiO31UDWHOO4ATqnsMqzoO4D2qEKagNh31X4HYOzENi5lAB2h0LKssHx3ALx4/luxDIDenuAOAGwwUxuAPG+qq7BGH4DTAMy2dwHtfGXXktQAvLuoXn/NDOs7xmWcLzJ/H0C9b38+agBtQV1xGkCV6z+8ptrWHX0ARFVXPfsA2qMKM4CqjP+jtQ/A2In9Jak+gI5QaFlWWN9+wdl6LzeT3l27zhj0Z4Q+ALBhrMsAjrbJsBZb9I3XdOiFbDgQvXdiJI4eSHiqfReH218ww3IZQDNb2yigU627axqAK9WXfusyADZAXenRoTso98iURr25NnTFXoUQZABV5v/2Bd8ooOZOjlQqcxRQRygr2djUNIBvuL8j47diGIBRovEz8o8CCqhSGAAoj4BO4BTLgdpNQIf8zpyPpZZj/90GYI3trs9WXgidLOBoAnLsonUegD8bv5605wHIffvzOZqAXEG9tP2lf+EygKPtP9++YhiAGZTq8NBh0QRtG+Tr9qhsX/IYQF0ZnlHyjp2QuC/SeQAdodDKds8DsL8j47dyJIo4JULXJRo/I8c3HV6l57/t//0DkCceA7h/aZbUAGSn2xXZM/elv1Pnu+rTdRuAzLFNZ3fyEYh8Nq6cdKvOb+8uKmU1w/qO7g5siezD5pRbOhPYm8+aCOYL6sjdCVzLVH2YxABoNrVsjWt26qnWDUYprVEFdALz+vHOBG7sRMXNE+iZwF2h0LLM39ZF93dEfyt8c6POTq3Mn5GjlJgqXQFQGB4DWMzGMgC5gsqRmsiq1wKq/zQNoJZAc12gbbHAwJUjfTISA/DuwrEW0HZAZPXpLS4mrbWArrTuzhwG6i2dlWuE9S05D+7UyjQAYy0gcbBG9USvBdQeVZgBrA6329cCojvRcbMKJMNAO0JRY/ftsL7m+Y7ob4VvtupMzkgjX6WjFKwFBE4w3rWA0i6bN0bzaPCKnCQMPBEsho0Iq8fPyA36AEB5+FYDTfMoYAUMoJWNUNpkwAAASETActApgAG0shFKmwwYAACJ8K4GmvbBCTCAVspQ2m1KItXsAwwAgER4DCDFMwAoMIBWYAAxwAAASIRvHsAiwdAfQibnBgwgCoQVAwwAlIe3EzjtMNBMzg0YQBQIKwYYACgPGEAOlCFpCKsVGAAoDxhADpQhaQirFRgAKI+JFoPL5NyAAUSBsGKAAYDygAHkQBmShrBagQGA8oAB5EAZkoawWpnEABbtz2i9u9PZarvQk/znnvn+9y/p7Evv7haJVwtIRWgVxYfvr4ueJC8wnvZHQj726mqe5FvO5CSFAUSBsGKYwgCWHcKl1c07k/OkG0BEFcXOddooA2DrgT726oOrSSYEnM+FTMM6j7BiKCGsPrxZ0Zpg0aEYd3eEqM29p20yA1gPP69oTRBcRZUTRDrYJhkAXw/6sVfr8UAJJgWv+9RUZBpWEZK27mA0JYTVgzff7HKArqtupW7VhZvnFqBsA/j5z7scILiKqkOLvLbdIAOo3PHxN9iScLUDDF8XKPDceOutgfs5y2B/nnyy/o+/V2H0awIaHFYXPRs1xo4LYVk8zfBsHGwAb77Z4QCsdaNVM7S6MXEXCs8uipez3Tr/PhfIuzt18+5st24Q0Z4hXgsDqC8C94VGsY1cL82CRJPKrty/bnwiWaxUxpYofv7zDgeIqSJ+mHzIezNmWneOuuCFzGf79ZHtigSr5ualbmoy6oAWOGkVWngXg6uC5muCVrsablMTtdNy/Wey/2RF/Z/hAOgDiAJhmTz9dJsDDDWAN9/scoAIdeN3AKYBPM/Enul2JSZs8/M7qi18qfsOuDLyh8L+iO1PNpzvr6yC1KNjlUxKkaJZzFTGlih+/vMuB4g2ABlMIzLDAGhdkIqqPv8xl+U5bzBpbP4ue82U2qgDWuCkVWjjfSDMvloUOvpOycE0J6nUfy79Tz75ySctB4ABRIGwDJ5+utUBxjeAiPYNdgVnGQAX+rqI6qqX61P9ETeD6n8uRuyuvzrjlzPuEfXHVfqtlVwgjBZUvREaUf/hrepcL6wsJJWxJY5uA4hrAnriN5XSqRsiMzKr7lRd0IoSH/Grf36l7NjMcxt1QAuctgpt2p4HIAzg7g4MYGSgtDHAALzoIS7iopOKGH/GR1WEUD3hEjyV7DudV3+ZAfC8XNXkRqr5/I3YA79iXMir230riytVn1FESQ1gOWNWSMTNFTP7zFUXc76hLkx0J7MllB2bjeY4emvGC5y2Cm1gADkApY0BBuDFGgZqGgAXvkXdXsFLmctWhy3daVwnq1VRPhOKbxTPh2LiSQqSu53LS2DVJGFmMVM1t4SSxgBUFVX7p6MczchI3Zl1QSpKJFJNJeyOwtisKtioA1qgsWH8KrQJaAJaJBgGBANoBUobwwk1gO5O4IjLW9nI7zIA2cTs0rgVF3/+r36/5KJHbixMA1DLhmlZqzGz0FTWlji69T/CAPZVdfCXZmRG5ei6MCqqaQCuzULnjZrSBU5dhRbeTuCqZB6NaNQaBjqBW4HSxnBCO4GTDgOlF6jSAGSzwez5HS4zDo1TBiDv+7nomQZA2h+4nG6xK0banGJmMVMNUa+Uw0A5otN2y46ZVI5ZF6SixJMTDQMwN+v6p3VAC5y8Ck38w0DrOQDVcS1E5/YwpjpJxxkGOjpQ2hjWF9a4w0CDJoKFqltDgLRub+mW5rA7APMR4dQA5BBBoUs6mZHFm6oHARPB4gxgpSYPm5EF3gE0DMBzB2DVgXF7NXEVGrRPBOMkmPE92Ukq9F7cCpxdGfoPA4gDYdm06P8kS0EkMQAyCojqU1sfAB1vaBbEU7ECzQZsksWbagx6GMCKt3ObkQX2AVgG4OoiMMpgdUALXHMVti8FkUr/p5txxa/8vWFMPxHsuQr1V77piAszrlopI6xRiGwC4lf6/OrRaLlZNkaJdowC4sWybC4DWM7ISKKFncVORQpLT5wByMYY9qkRGa27llFAlgHYmxsGwOuAFLjmKmxfDG6WZB2I1ZQzgXm/ry+MyQ3guee46LM/Tz3ncYAyJA1htZKVAXChWMouQ9sA+EBQq4nanAfAxzaqeQB1uXJAe6MJaMGvE3kW3v9Ms5ipjMLWWEWMKrT6LY/QOkxdd7QurIH+tgFYm+0mIKOmWIFrrsK8loMeeo5y/fc7wOQG8Bzlqad8DlCGpCGsVvIwAHXjLnSt4rF/0zAAfuVrDFJpzATmbQDm7Ff+2riV4Dv7pdInkcrKQlPRLeuoIuOaVtYYuxGgkdG6c9YFb0SzDcDabEwma9TUj3wbpqvCE2UAUv+9DjC1AWjp5/rvc4AyJA1htZKXAeh1aR5/Y9k0ANZEYS5301gLiK34Q9e/ka0QppOwnYnGiMZCNmrAOk1FtyQntg+ACz1dYkdERurOURdqsZ+VZQDmZlLBZh2QAtdahbYBWE8DJu44CBgADCAZZYQFQAEMMoCPX9nb2/sr87Pr1Ud7P7VTwgBgAMkoIywACmCIAdy7XIv93g9+pz9illDxQyspDAAGkIwywgKgAAb0AVRi/0PmAvoe4NE19ub23vd/YaZFJzA6gZNRRlijsXRcohkN/wBVFMwAAzjm1/73Lv/F31sfVQ5g3QJMNxN4jGGgAxh1GOjYIKwYYADZgCoKZoABXOeX/tVVv2zyJy8tJpwJPMJEsCGMORFsbBBWDGgCAuURYgD3/9LVB/Dommjnua3agD5+Rd8MmGRybmApiCgQVgwwAFAeXgOYk9smZyewUnvd3nPv8g9+d7y3R3sAUj0vuxVzwZ8WYABRIKwYYACgPDwGQFac7jSAY2oAf8tHAal+4SkM4OzZUAeAAUSBsGKAAYDy8BjAorvjxGEAx2IA6HHfUUC9UCt/dgMDiAJhxQADAOXhfSLYY6/yOd/3L3mmVrsNgF/6TzkK6OzZcAeAAUSBsGKAAYDy8D0TmK85V7f9qAdQWjj7AMSVf90ZYCSGAbRShqQhrFZgAKA82h4KL6R/6V5zzjEKSE0JoHMDGCPOuJrAAMaeQlTI1CaE1QoMAJRHmwGote7czwS4zgf9G/MABt4BwAD428BsUFr2NjAbDAAAm1YDWIhn3rvXAnLMBL4uWoNu20vEjam043cCwwD428BsCAuAQvB2AtfSz588Jp+aZuNYC0i86T0KqN85OvowUBgAfxuYDWEBUAj+YaDySWjioWkOjvf0aqCi/1d81FgRYlylHXsiGAyAvw3MhrAAKASPAdSrQj/+hpwO5nvwGHkegBwA9Oha9VFzQYhMlBYGEAXCigEGAMrDtxTEkj3VbOmfCBxHJkoLA4gCYcUAAwDl4V0L6MHV+rq/vhPwNABFkYnSwgCiQFgxwABAeeT1UPixwUSwKBBWDDAAUB4wgBwoQ9IQViswAFAeJ9MAfFMDYABRIKwYYACgPHwTwdwLwPVm2nOj1v76wWANB4ABRIGwYoABgPLwLgaX9umZk54bXP9dDgADiAJhxQADAOXRYgApPWDKc0Pqv8MBYABRIKwYYACgPLx9AHd3mAW4l4KOBgbQShmShrBagQGA8mjrBE7oAcnPjZbVH2AAqUBYMcAAQHl0jALiHjB8KnDqGVdt67+lNwBMBONvA7MhLAAKoXsY6P1L+RlA+wrQyTuBYQD8bWA2hDUei5aluQS8A6/X/P15UK/fwhvAwvP42EnpqCLZv6lSsaBjI6/XyPetk18UHQaQajGgtErb9QyY1MNAYQD8bWA2hDUa7HxslSqtbz20OMgAPE8IrMnBALqqiBgAFzYYgI/lrEP+yWqglMbzwKY2gNQTwWAA/G1gNoTVl9crWhMsQi7/mYjP+zjAUAOYgLcrWhN0VZGW7bs7OikMwGYx6+wBvndZPw+A8Oha46OpDcAHDCAKhBXDcAN4/fUuB+jUqblq+1n0uHHP3wDefrvLAbqqiMg2edQVDMBA3Ca1j/9xPBGMcbvpCckNwN3E3wkMoOLZirCU61Pa0xXejSfVAF5/vcMBlq1P56ghkiae6ifGcezy/Lt1EfuVzi91NwF76gd/LTbsysJm1pt9kZrFwF7x3cmCF41d6owrM4uVytji5+23Oxygu4qIbPOXpAno7g6TPBKMo6rYBmIA4x3tFAyYCex4JvBqxe8LRjaAlRzkE5aahAEDYPof6ABrU9rTp9sc4IQawOuvdzlAt7rNGxeyc9LhuZw9v1OL2Xz2Xd24Kxp62ek+n/1I74LmlA0Cu9oAxCBxlk8WzGXUnXFlZjFTGVv8vP12lwNEGcByZhpAFcW+FYxRVWSDNoDxjnYSBqwFdJ1f+j+6ZjwAsnr71+P3AXAHCCuUhgEDePbZcAdYl9KePt3qABtrAJ0tFZU6W6Ky5Lfx/M9SXMrOmRAtmQKJhvA5SzCXj4Hat3Kyh8MKweRNQNU14tZKNjTJghc8lSejlYWkMra00G0AMU1Ay5nYqzCAKop9+8hoVdENygBGPNpJ6L8a6KNr4snvt402oOt7P+zfCRyGHuYZmxMTwZ59NsIB1jTj6vTpdgc4oRPBEhjA/Ut2q624JeDOIGRIdhTMufJtiYRbasOi/mPkXMibgn1pADIf1Xz+xpvRyOJK1SneaQxgptCuVf0n28ysMJtVxc1CGMCIRzsJLQYwZ50Ac1+QH78imn5u110BkrpdiBrAeUGKWCW9+4BhADCA8cjSADjzmbiol039or1iS98zLInok1YSntO4s2AG8OCq2NPdHXbPwAsm4TUzmlnMVM0tThIbwL7OUP2nRJoGY1QV2WB1Ao9ytJPQPgrosVerY/LcqCgDOCYG8PEr1W0BDCAWGABlQw2guxM4oAmoYQBK7wwDUJe6yjLE5ey+LobkNIxFGICSUdYOQg3Ak9HMQlNZW1ro1v/QJqCFGuIiDEA23ZvBkKoyNmgDGPFop8BnALw347FX/Q8FdhoA6xeYogkIBtAPGMBoZDAMtNkHwPsbt2QTkGzuIQYgRKhhADSnMeCRlUKuo5kBkEYNX0Yzi5kqWBLTDQNdWHcAs+f5ECAzGKOqXAYw6tFOgMcAqoDrA6xqRM0ssXEZwG02/mdsA+hYCaIFGMAUncCDGacTeGymmQjWrm50FlTdF1kpDvugxQA8dwBGzuYdgNnYRA3Am9HI4i++g4CJYIGdwPOZdALRvr8Qvds0GFdVyVLqfyMf7fh4DID1ffBIZfA2jj6Ae5dZv/DoBtC6FlwbMIAphoEOZ5RhoGMzxVIQXepG5gGw5mspNnyAi8MAnH0AdSlGTlcfAL0spAbgzWhk8Rc/lGADEINx7FFAZjCuqpKl8H/rPdrBuA2AxyjCXrrvVByjgG7vKcy5AclP0n76DwOoGX0iWALGmAg2NjkYAJkJzEbmSOVZzvhgnYYBeEYBbVk5F7ovVI0C4jta8oGjTQNoZqRZ7FSksJGrSLfTiEYgPQ+A794IxqwqGr9pAOs62sH45gHwXiAWNr2qoFzn4//JPIDpDKAnMIAoEFYMWRiAbLGtexp31e37YuY1AHsegBz1bubkA9z5RCmuW9WO6j9yzkCjCciRkWYxUxmFjVxF2gCqGLjgSwPgA0GNYGhV0Q1WE9DajnYwAwzAMxN4gsXgeoOJYFEgrBiyMAB7NVAxz/eJX+prd1PVvDOBjZxyimv98u6OnC5G0hqTAjwZrSw0Fd0ychUZawEp7ZdLQYhpbSoYZ1VtkZnAaz7awQQ0AS28w4DcawHBAKIpQ9IQVit5GIAchSPPWbE4jdFSY6iaYy2g/UZOY5GbBU/O8smmDTq1yZuRZrFS0S3DiDAA3g9Ml4Oe61WO5Jy5RlWJsUJyGOh6j3Yw3k5gNt1ZTG/2ONXxnl4NVPT/MmAAsZQhaQirFTwRDJSHfxhoPQegMoBFi1WR5wHAAIZQhqQhrFZgAKA82ieCkcbEYWSitDCAKBBWDDAAUB5dD4RJo/+5KC0MIAqEFcNUBrCceclgVEkWoIqCaV8Mbtbz4dINMlFaGEAUCCsGGEA2oIqC6b8cdBTjKm29OPTZkMlhMIAoEFbN0xUh6dAEBMrDNwoo8TJFo54bZ+UDwjodABPBokBYK67/QQ4AAwDl4X0kZNpnFYx1bpyVD4d58pOfDHAAGEAUCEvqf4gDwABAeZRtAEz+P8n1P8QBYABRICyl/wEOAAMA5dG2GmhCxjk3+PX/Jz8JAxgHhAUDACcb/zyApL0Ao5wbZ6UBfBIGMAoICwYATjbeJiDKcC+AAbQCpY0BBgBAIso3ANUGhE7g1CAsdAKDk03BBnBWDv3k3cAYBpochLXCMFBwoil3Ihgf/3lWDgTFRLD0IKwaTAQDJ5dBBkBWA5Xcu9x8HNhqBKU9yxr9PynvAZ4Me0LkBAbw3FOf+tRTz4Wn53FAaSMoIywACmCIATCxF88DEFwXT4S0nxGTWmmZ/isH4A1AAdnGN4Ba/+MdoAxJQ1itwABAefgNgD21pu2xZY4ngh1z6b++px8OwEmstGzoD3MAqf9hDjC6AXD9j3aAMiQNYbUCAwDl4TMAIf9tFuB4JvB1YQbXa2ugpFXas09KA6juAYT+BznAOAbwXIV4JfQ/1gHKkDSE1QoMAJSHxwCI/nsdQKj9o2t7PxWfPLomrvyPN8kAnntOOQAMoAZhAVAIHgNYzMgToN1raCu1v91o8Z/SAJ5ctwE895x2ABhATYFh8ZE+oeN9gsICoADcBlDdAKi1gO5fct8CfPyKaPq5bas9vSk4LwiLJt4Azq7bAJ57jjgADKCmvLCefjpixm9gWAAUgG8iGHkQ/NI9EUwZQONyv7IENTIozgBC0Z3A9fD/0TuB2zAMYOJO4LHZlLC48v/TfzrMAWAAoDx8BkA0/+5OpAEcNwYB9TxJ9dQu9Uq8eFI1AK1W4w8DbcM0gGmHgY7NhoQl9X+gA8AAQHn4moCMOwDn0tBeA3Dof7+T9Kxa3EG9ki/4LYCQ/dEngrVhGcCkE8HGZkPCggGAjcXTCUyafR5cdXcC+/oAbjv0P/YkZSov1nqj1/jqo7Nn9dYIxlgLyNT/foyotM9W9M07sgGcruiTDwYAQCJ88wCWM/FMsKVvGKh7FNCja46FIGJPUr68gxZ52cpPP8rGAFbD9X9EpX322QEOMK4BnD7d0wFgAAAkImg1UPeaoNf5UB8y5Ie9oStDKKLODSn6lv4/ST5Z9dL/kVYDHaz/4ynts88OcYBRDeD06b4OgE5gABIxwAAcM4F9+h91kmrVt/X/k+oz2kEQwaYtB/3ss4McYEwDOH26twOkDwvDQMGGMsAAHGsB3fbofxoDYA9+Ucv+99B/GEAcG2MAmAgGNpQhq4Ee7+nVQO9d/v4v+PLQe40lQldxM650w49s7qH6zz7tG/GmPQ9gPQYQVF3TG8CJWApi0bo+I4NfvfGRe8Z4bkdptKiF6PWrWdY7oR8UREcVkYvbjooUpRVZCcGkeh4AM4DjvZQGICb5snm/Qv+5FfTWfxhAHmHVwAD6sKx1q1WRtL7trroMYDk7gQbQVUW0dSPgUYdlVkI4OT4RTHXwyqE/zAH00s8DwtgwA1hPJ3BYdU3eCVyAAbxc0ZpgEXL5z0Ztz5kKxhhA2JZ1815Fa4KuKtJVcncn26OcjpwM4OxZcY7SkT5svQdmBGoM0IAwNs0A1jIMNLC6ph4Gaoc1rMW/yXADePnlLgfovB6dq1mbi/r69sQZwHvvdTlAVxWRKvGscbBRZGQAZ2sDIAs+SP0XDkDGgPYPY+MMYB0TwUKra+KJYFZYA8f8NBlsAC+/3OEAy86WayJpD65WSijUjq3uLpyBN4HsyyXft6pSd+uC94VysuV/aRNQdaGsG1XYm321B92KYqQytqTkvfc6HKC7iogB8Jdzedxb9ev9+kB29SrIrBLmdY2oGqS12awQ14bG60yqc5WTAZzlBnDW+OBJ/dyvnkP/zTA2zwCGcJLDGjzqs8FQA3j55S4H6Fa3uXX5yyVuKZq8a6XhylKXog3g+Z1at7jez9nWH2kDmNMe04XuXlAlyRYnncrYkpL33utygCgD4OsdmAbwY6687Hjq9XCEAXxX9xnQ2jQqxLuBvs6pOmuyMYCz0gDOkk+elAbwpDX0v6cRwACiOMFhJRj33xFWNN0G0Nm+0Vi2hamdaOue14LG7gtqTanFjTf0LMVVKyt7yXRmPlMGsGQyKP5UJe1K3RTLxLOWJjOVsSUp3QYQ0wQkFjkwDYAfeF0LVVVtKQOoX/K6obVpVEjbBvU6q+qsKcIA9KpvRP/7OAAMIIoTHNbJNABjGXf+QaUaslt0Xv01OgWkAfCTX5rGAAAgAElEQVRMQurqHRjax/bIrUWUNCev/alGGECTxgBmCmZ8pgHUH3Fh5qtgisPTKWltOivEt2HOrTWj6qzJywBMXT97Vj/466wrbXwYMQaQYpW3QDZk2c1EpAhrgwxA3RbUgla90Q4gDYA3Wy9Yn4E0A3MY6FxeE6sbDLVg8N0dtViwTNXckojEBsAPxjQAPnhWXIBrA9iSSezaJBXStUGTSXXW5GwAq7OfVHQlDQwjwgBq7X/qqWkc4AQr7QicUAPo7gQOaAJyGIByBXE7oKXPZQDcHkgnsBLMfcNfyFPDRQuGTGVtSUq3/oc2AS1m8liCDEAlMWqTVkj3BvEuo+pcZWQAzst6pf9PulKOagBc/ydygBOstCOQJKz8OoETDAN19gGoVh+jR5hLv/6fly1HEWkD4D2QW6xk2n5ELqR5NwNJNaJipRsGunDfAeyvugyA1KZZIV0bajKrzjADuP+Xg3fsPze0jjc1XTcBffJJ0hcwtgHItp+nnprKAU6E0vaf2RVJmtrKbxho0ESwdnWjs6DqzsXmHQDfwoeeNA2gcQfAewOEtXiva72p0hMwESywE3guBDXWAIbcAWRXnX4DmM9mCZ3He25QIW9IOjEA6QP0sTAjGQAXfxhAZFi19v+zfzaFAySqrfwmgnXTpW50apPs8zUap3VB1WuXAVh9APKD6jrUbrQmNxveVGsg2ADE6JpIAxjWB5BfdXoMgDQ8jWoA7UreNADTAeLDCDAAefUPA4gKi+v/JA5QRm2NQsRMYDa4pzEKSDoE61FsGkBjFJDUouWMjIAR9sD3VOudnUpvSXv4IYQPA13IqV71QfFD7jYA52CfoA30/iGf6vQYwILqv9eByGJwLR/V1OeGkOxaxsUUrydd1/Jn+cPA6pdPNg2AOkD80foMoH6Qu3iwi27+Wa8BfLpCfzJkPm9/gpSWK77U/ykcwBdW9CV9bn0A3XQagFwLqL6Ck2sBWfMAahnhcsclxTAAPgJSzwMQrREL3mbEt1b/77M98dxqyLxMRbdMT7gBiLqQRxBoAI7h/rxC2jbI1/lVp++h8PVRsF9GtXtfhd673Fj40/ER47xq7OEyLq/tXWM/z6olnx13AKQboMfRegzgU4znDOQtwJo6gT/9aeoAg1b0SRlWE9Hun4EBRDfq5zYKKIDuseCu1UBdM4HFDKVKWwwDEJd+eiawyPvEL5UmiR5kVerWyk5Ft0xO1FpAdVre2vHYvwk0AOeEX6NCGhvI6+yq0/tAGLWUYGNomcTxQBjHR5zzstnG1nPTANhEML3ofyO1MoCeuA3gU58iDvCUcgA9DHT6iWCf/jR1AN+anhnMuDpNkAawnrA6h/W4FoNL6QB5GICUeON5AHSRGq53u6K4hgEwuaFrAYnlakQDRGPxGjVInaaiW6YmwgBEP3Ad7eNvLEMNYNhaQLlVp88A6t0J6fetDOh4JKTjI855j/4rB+DJagPQj/9dNVOPYQCf+hR1gKeees5iDTOBP/1p6gDeVf3XbwBa/NdtAN0D+52LwSV0ADwRDJRHmwEoP3R3Plzn1/n0ofCOjzhdBiCSWQbgbQHqS4ABqFsAkgwGwN82U5w+bd8CnIYBAFAMrQawIO2IDR5d+/4v2IvbqsHH8ZGgwwBkMtsA3MNA+xNiAI4FIGAA/G0zBXmulx4GCgMAoBC8ncC8Q4gvjeQ0gI9fEe08t+t2f99H5wU+A3jS6M5tGMCTSfU/zABWjX5fGAB/20xBH+yoXsEARkX2CTpY5/j7nEAVBeMfBrolesnFYKkGSu2PmwZw3DAATyew9XhHqxN4JR4Gz58GP/RQV0GdwK4hP+gEFmE1cU3/RSfwqEDdOkEVBeMxgHowGZtD6B9/FGYAAs8wUFvUq3OUDgOVDpBK/0OGgbqyrWE56KBhoBkYgOvBjmsKq0vOG2EVOAwUgLT4loLgT4ngTuqeCBxnALmQaVjnEVYMJYQFQAF41wJ6cLW+7q/vBDwTkMP6AATrPjUVmYZVhKStOxhNCWEBUAD9l4OOGgUEAAAgNwY8D+A6H+xvzgNofAQAACBPBhhAzExgAAAAueGZCPY/0nb/B/+bpxc4fC0gAAAAueFdDE6Pl136ngdwvKeX/rx3mTX/048AAADkjNcA6OKBvgfCkMX/hQH4ngcAAAAgNzx9AGqZ0iVmzwEAwMmk9ZnAT/ynq755wAAAAArHPwpIPDpoTY91AAAAMDItw0Af4PIfAABOMLgDAACADcVnAOLxlnPcBAAAwAnFYwBq8A99ajEAAIATROc8gHo4kG8eQDjrXqdRkWlYRaxvue5gNCWEBUABBMwE9jwSMopMzg3PA2HWTsiTV9YAwooBBgDKI2QtoNX/CQMYlzIkDWG1AgMA5TFgNdAYMjk3YABRIKwYYACgPEIM4P5f4g5gXMqQNITVCgwAlEfrUhAS9AGMTBmShrBagQGA8vAYAJsGAAOYijIkDWG1AgMA5eExgAXV/wTzADI5N2AAUSCsGGAAoDzcBlDdADz26mpZTwK+f2m2O3w3mZwbMIAoEFYMkxjAon1qvli/xXnZtgib0j8Put7zF7ZIoRdD6Kiilby8FYcZWC2ByYrDOw9gt/6/bvt5cDXBckCZnKQwgCgQVgxTGACbod8isC0GsAxc0yXIAFoKW7cBdFURm+WqW7YDqyW09orDZwC16AvpT3HsmZykMIAoEFYMCQzgQkVrgkXHuXh354nfeDZNZQAj80FFa4KuKnpwlS9yUHllnRAG4IIbgPgt3L/k/VEFk8lJCgOIAmHFMNwALlzocoCuy+sTbwAffNDlAN1VJMa03N2pRQ4G4EIYAK9L3hI0jExOUhhAFAgrhsEGcOFChwOw1o1WJbIMoBLzJVvVVwzrq7OyV/yMXs52l7ytSCz+S/LsygJn1huZ2leYEGBnxpWZxUplbHHzwQcdDtBdRUrKq93tyyOxaoIHUdVEHd9u44BlHTcOy7Wh8Tp5pQzC2wlc73/BjghrAY1OGZKGsFoZagAXLnQ5QA8D+K5o7VYSJnsJ+AO/n99hqrUk3Qbz2Y/0buRsIPZGDA3cXbUWxg3AnXFlZjFTGVvcfPBBlwOEVBGRM20AoiZoEPPZj3f4ZnXAtKKMw/JuoK/HqZRh+IeB8u93V7WZDSKTkxQGEAXCimF8A4huAppL1dqXV773L7E/C3ZRuZwZzeFz9vSnubQElkf0AtZ/mBpUr3lOb2ELnsqT0cpCUhlbPHQbQHcV1WJODGIpegJ48EYQZk1s2RVFD6ttA6m0USplGB4DqHvK5WVDikfCZHKSwgCiQFgx5GEAM0ktaHMua3OuNVxKtnRBQmvUh/P671zqePVnzndXN5aoVHOth57Cdlf+jEYWV6rWQ0xhAHIUkEglDcCsCREek90FtwF6wKyiXIfl28Bej1Qpw/AtBbEkt4YJ3CeTkxQGEAXCiiFLAxCtDVtC6dSYbnarsORaz7VmteLvhQCRnr85a4JQqXhKX2E0xGZGM4uZqrmlQRIDULVEhoGqmqBB0JoQB0wqyjysrg2a5JUyDO9aQA+uipu8BA1A9CT98IVtwcX4Yg5PWR989NLnf1X/Cw2jpwEcbds7HohVYKukffSSrDGR6bCuusPI+ousKVdY20G1EBtYPI2wrog9h31JgcmiGb8TuEcTkGiH1gagDIKpmmj3EDLDpE6MAuLao8bM7+tUNf7C1MgRZ0YzC01lbfHQrf+hF8tzsSPLAGgQtCbEpFhSUfSwujeId6NUyiAmXw5aG8D2l34bWUpThzfMALbZka7PALYD8q/BAHhYgV9S8u9SkuEw0IYBKHERms1uENTFfsMA+KXyFrtcNQYD+gvjIfoymlnMVEFaN3wYqIK3r0sD2GqG5zAAUlHmYXVtqBmtUoZgG0CalR8aUAMQul85QaxSbKoByOOrqkxlW4MBnKf7XyOesMo3gJCJYEMNgF6RKtnz3AFUIrTFXzvvAJyFsRC9GY0s/uJbCJgI1lpFZD9L3bhv1wQj8R3AiJUygPUZQHUmxskRDKCqPPVyHQZA979GHGF97mcnwgA6SdAERNqkl0Rr+Hvd8l2PlpT6w54Q6+oDcBTGQvRmNLL4ix9CRxWR/YiuC2IAZhCkJlL0AayzUvys0QCYHB1tXzzaZq24D18T9/LViyskKftcvWBnr0pKZY23LV2Ue9lWTcM6deMcdSY64IUccqE4rNMI0VCh1Imu1Pu4KBKsmpuPdCOXERotUG4INQD+kjQBcekzo6d77l1TYoMVFi+AVlCzHlhgjijk197YoWtD47UR7tessOpfjPx1OH5QNErrR5QwqCslGICY2mNc/fpGAW0pMVqyMTMLu0fZV9huS0aaxU5FChuxivSQSnIkOngSBKmJllFAC/Lau6G9NsevFD/rN4DvvcBON9k3cEVJL5eSo235uTp3SVItawe0n/SQdDOT1KvzXzfDUhloIsMAeLE/EW0MNNG/5hLAEjAVNjf/uW6zN0KjBaoNoQbAb5q0AVRhX2lET/bcv6ZEKissvn/TAOx6EAZAoqAVY+zQu4G+doXrqC1tAM0flIrylP4RpQ/qK7kbQL2pOr/rP3Rwe3MegJw7IJoj6ilLu3LkevX/fmthpAnIkZFmMVMZhY1YRXW7uphwxZeC4Hvdkht1EOYsCj4ntjHcnx9W2wb5ep2V4metTUDVqyNxsfXRS+xkOqwlQyjew9cqPRHtuwfb+ibfTiqMRIhw/Yd3L3C1oqlX39q2w+KX0EYiqm9HTAgOpO/oUPhH/Kq3EhX3Zp7bCI0WqDf8SZgBHG2LMIUBVGFfWTWi13seUFNss+1LYv+mAdj1IAxAR2FUDN1h2wb12hHut1wGIH8drh9UHQ7/rV2RyZIHdbT92T91/fLTEjEMlDTnLMSsTjrpl173emcCi8+f+KUSJbGhpTAxKcCT0cpCU9EtI1YRqaN9dSSNmtgiNbHbPGA64dc4rMYG8nqNleJnfQZwtM3PG3YqmVf9B+K6tkopPz/ggnLKSqpkTYgSbz46lBfb9u3E1xsGsFo59k717SIv9dTKDOWAyYzoyGZW5tjMsxuh0QL1hq+FjgJipUoDqDLSxioZvd7zgJpiqZrDbXTZqoKa9eCJ4oBUorFD34YDXWFGuNZ9nGyIkQbg/EGJ4VPMBuiPKFlQ1Wdmy9QoDDCAWnHqq0k2tFA2M0hdaa4FtK/L25ctEGT1Gn9hCyWYzow0i5WKbhmvilbWehELwwBoEEZN0APuuxbQ+irFzxoMwFCzI64U7Gqfbybn6EXdH3Ckzl0jqdW1eSCvRK/I3ZkFezqBzURE3z56SauJGQpPJLbXn9ibT8l8Rmi0QLIh1AD4HqQBKBkyo1d7HlJTPA5LaUXipkOSepCKS6IgFWPusGuDxgi3dRio8wclIhZ3QKdC9h0b1DSdwGBCwh6NUzgOA2iScjE4bQDstFHnqxI52QbETmEpmOa5q5NqWVMyqVV21Sj4/HfMsEQQZiLDALhiHhEzWJHraCJ8rs1C543QdIFkQ4cBiMtXeVSHss9VXYe6ox9SUyKVEcgfibRBBtAwUXEPonfYvUG8s8O1lPbrImLLAMxKEd9zlZ8lSx8UDODEAQMYxwCM+V9iOAy5yuVttlf4mayuWbUBGEmVrHFfOcUux+hoR7Pgb3/ZDIvlsRMR8ZLDHo+IGUiF563vxADMzVojaWi0QLIhxABqyTfuALa/x4cAeaMfUlM81Ret2nLdAVj14DAAUjHmDrs21DjCbXSZ8/Z+aQCOH5TDAFIHBQM4ccAApjQAen3FPj3g3ZiNOwAjqTxNeaO6uFH3Xrg9/GOrD+Bb/DLa3HvgHUDDADx3AFZoukCyIcgAZEu2NIBT6gbDG33/mmKpGpfazXGyIQYw5GLbFW5zzJRuIHT/oBLfAbjrcCoDWDrOUMEGCFYQaapoUw1gqlFAjCNyKmmqs+//ecmYE0D7AEhSKWvyLGTjYrxNtx999Y8aYR1abb1O8XL1AVjC5+oiMMpgodECyYYwAxADW+xRQN7oh9QUS2VJ2ndekt2dMQYwrLndFW7TAEjPkfMHdSDHuabpA3DXIQwgG2AAwWRiAHyAxko14dYDt41uVGMUkE5qy9rRNhl3csgHcpDUDgMQY43I3nnuh2SgzkPXKKCm8BmbGwbAQyMFkg1fCTIA2Qik5wHw2jKip+o8oKZcBnBe7Z9WUJcBOMfVBG1o1p4YBfQNu7YOG01AdqWI4VONoWTJgqr+mA1mABRALgZQXUzxQUGyb1i8sOYB1GloUqth45B3jPJRiXyWFE3daAI6L2TM2PuRnHV2SpbknAdgC5+12W4CMkI72DY3BBpAlYMLvjSAh2wgqBE9ld4BNcWbgCylFfunFRRgAI6R9XyHbRvka1e4Vk/OeePX4fxBmdMyxMDVtEFV/08wDBSAtORiACs5AVOdvkL16MTMD1+QE3pkUjK9ifGlv1OnpiyLFmxPBJOdzkaih2wAyef+hpTkmglsC5+12ZhM1gjtJ+aGLwavBaS0Xy4Fwce/6OiN8Uf9a0q8tsLi+6cVFGAARsU4d9jYcNgIxAy38SXqX4fzB3VQVXjNxeaPKF1QX0QnMCiObAyAy4rqaDswPxd5DsmqQGIEjByrIRZqEU1IjbVdeMHnv22Gta2Wc6F7r19//ldHWg/cawGtLAMwNxMBNEMjBaoNX/gXntparczxJ6wfmC4HfaA9i0dvrmTUu6bci+6IfmhSQSEGYHyF0cvuOMI1w1KPKTg0DMCslCvqntL4ESUMapK1gABIy+QGsFbwRLAoTkxYB41JXCMAAwDlAQPIgROjtJMAAwAgEZM/EWytwACiODFhwQAAcDKRAWxLJjgRWyjEALYpa6wxGEAMMABQHjCAHIABxAADACARaALKgROjtJNQRlgAFAAMIAfKkDSE1QoMAJQHDCAHypA0hNUKDACUBwwgB8qQNITVCgwAlAcMIAfKkDSE1QoMAJQHDCAHypA0hNUKDACUBwwgB8qQNITVCgwAlAcMIAfKkDSE1QoMAJTHVAaQC5mGdR5hxVBCWAAUAAwgDxBWDCWEBUAB5NUE9NZbI4fRrwlo7LD6NmpMXF0IS/IBw/oQBgDKIy8DGBv0AUSBsNx88IHLAWAAoDxgADmwdklzg7CcfPCB0wFgAKA8YAA5sG5J84CwnMAAwIkBBpAD65Y0DwjLCQwAnBhgADmwbknzgLCcrNMAFrPZbMu/+e7OTLFvZ23Jd5Jor6I5eeTtwk63qDbev/T4G/W/sJ3Fpc4QGEAOrFvSPCAsN+vrBF7Wyt7y0O4WA1i2GccJoqOKlrMnfiNePrhq1xEMYCwy0Q4YQBQIy8NYw0CfqWhN0Lhmtbi7o+TN5oQYwB8qWhN0VNH9S0r17+64hBsGMAaZaAcMIAqE5cOh/wkM4Jlnuhxg0Xb5v9oAA/jDH7ocoKuK5qoe3ClhAGOQyYyrtU4E+3kF/6/B+qc2OVlzWO9VuD5fb1ju9p9VAgN45pkOB2CtG606bhnAfLZf56k+e3BVZmWvuGItZ7tL3lbEPpRZWTuSuEz2bmi8lmrayC3V0UhlbAnnD3/ocIDuKlrK3d6/9NirVihWExA5eF2TZhaSerpaSAkMIIAkYdXS//N/+3OnA8AAHLz3nscB1hpWrf3/+T+PcQfwzDNdDtDDAL7Lsjz+hjIA2Uuwz8p7foeJ2pJ2Gyz46129R8cG+nouEm3ZG+i+zFTGlnD+8IcuB+iuItXyL3oDaCimAdCD1zVpZtGpp6uFpMAAAkgRFtf/f+t2ABhAk/fe8znAOsPi+u90gPENILoJaM6UZskkhjcB3b/E/ixmQuGkBm6x1PUlcfVmV14nt21Qr5dsq/hDN1j7IqmMLRF0G0B3FalOAj4eyAjFMADj4GlN0iwq9YS1kBQYQAAJwpL673YAGECD997zOsAaw5L673KAPAxgJqmlfc4Ffs7liKvNli5IyBGRxC31Zl5LXdcG9loMrORX1q7cbF+uVN1ibZHEAETfr2i4MUIxDMA4eFqTNItKPWEtJAUGEAAMgL8NzAYD6MUoBiAaJLaEATy4yiWf3yqIRhCjUYSOjezeoJmzpgwzEd2Xmaq5JYgkBiBiXIoeERoKlXSzqYjUpJHF6gSepBaSAgMIAAbA3wZmgwH0o1v/45uARIO9NgBlEKzZgqWWvaFC+8SboA3inWospxvMfdFU1pYIuvU/4Hp6KZp29htBUgMwDp7WpJFFG8CEtZCSQQbw8St7e3t/ZX52vfpo76d2ShgADCCODTSA9MNAGwag9EcYALusVVew9pjG7g18n6xXk132monovsxUvaVv+DBQEb2I1AzFNABy8LQmjSy0x2C6WkjIEAO4d7kW+70f/E5/xCyh4odW0o03AHQCx7JxncCroIlgQw2AXrorAxhyB1CJ2Zb4a177GvvypoolYCJYZ4t6ffFvH7vK23kHYGQhDUZT1kI6BhhAJfY/ZC6g7wEeXWNvbu99/xdm2kzmEK1zItgIw0DHZr1hUf03nGCtYY03DDSEBE1ApPF+SeSIv+/RByB1jE2x9XYUeFMlJ8AA6uOeq0kAJJS2PgDaBESPy7SLXGohmAEGcMyv/e9d/ou/tz6qHMC6BchE0tY6Ezj9RLCxWXNYpv5rB1hvWONNBAtgqAFUL3mCJR/+L4ehNAf7LMhr7wZ6QbyckREyIpHel52KRJGYAAOoFPvfXRJ7NkJpGwWka9I8LtMAcqmFYAYYwHV+6V9d9csmf/LSIhNJw1IQUeQSltUalEtYFtkbQL2puvas/9CpAc7h/tX/++0b5GvRrFFPfdo1E9F9mamMKCauIp7mRzKVEUrbPABdkzSL1QSUTS0E098AHl0T7Ty3VRvQx6/omwGTTE5SGEAUmYRl9wdnEpZNHgagOhathgu2iUz6rYVILQ/kmvC71bphQUvhu/ulEjc7dzMV3TJxFdVUdaHa32kobTOBdU3SLGQiWFa1EEx/A1Bqr9t77l3+we+O9/ZoD8B5wZAY0wEDiCKTsGAAigEGUItSfcHJRh/KlggpPYPWAhIv6dIKNLca7U5T0S1pCTEA2RlrB9m2FhCpSZJFp86rFoJJYADH1AD+lo8CUv3CMIAQypA0GEArufzIAQgnqQEciwGgxxgFFEcZkgYDaAUGAMojtQHwS3+MAoqjDElDJ3ArMABQHon7AMSVf90ZYCTGRLBWMBGsnSTDQKf+cY3FcuYlg3HlWYAqCibpKCA1JYDODWBkorQwgCjyCSvFRDAYwMaAKgpm0DwANujfmAeAO4BelCFpCKsVNAGB8kg7E/i6aA26bS8Rl4nSwgCiQFgxwABAeaRdC0i86T0KCAbA3wZmg9Kyt4HZYAAA2AxZDfR4T68GKvp/xUeNFSEyUVoYQBQIKwYYACiPVM8DkAOAHl2rPmouCJGJ0sIAokBYMcAAQHngiWABwAD428BsCAuAQsjLAMYGE8GiQFgxwABAecAAcqAMSUNYrcAAQHmcTAN4scIZBgygi7crVBz5hEUpIywACuBEGsCLL3ocAAbQxdtvEwfIJyyDMsICoABOogG8+KLPAWAAHbz9NnWAbMIyKSMsAArgBBrAiy96HQAG0M7bbxsOkEtYFmWEBUABwAByIBdJgwEMAAYAygMGkAO5SBoMYAAwAFAeeRlAkrk66Q1gYyaCpTEATAQDoBBOoAGk7wTeGANI0wkMAwCgEE6iASQfBro5BpBkGCgMAPz/7Z3bj91GfuePjTXOH5ArEOjFdueGWexDLi1k0sZg1+3EEgIHOJ1BAkHxCLsxJosVen0wGFgLLCKrlYcDDCAgErrzMH4YSdN91JrWSOnzB4asexWryCqyiiyS3w8wPoeHVcUfq0ffb7FuBCMh1mZwKpXXwfSutJEXgs3IAGIsBIMBADASuhjA1ZHcDlrh+rjyUy5KCwMIAmGFAAMA4yPuC2EIZ1VPyEVpYQBBIKwQYABgfMR9JeRuR58LYABhjEPSEFYtMAAwPjq9FJ40/ZWXwrPDf+x9DODWrU8+sff6G2HAAEJAWCHAAMD4aG8A18fsxb/6G+AfH37efhC4JaX+ezkAFoIFgbBCgAGA8dHeAN7eZV0/Z+VQAKfsF1INYJ/RPsJmqP77OAAMIAiEFQIMAIyPCAZwqRjA27vFY0HPBsD138MBYABBIKwQejGAzWKxWLpPv7654Lz/jV+J68XK57rOi24WB34X6ov6Klor4W7qqrJTBD5Volb8cJUY2QDIuEDPXUAwgFQgrBD6MIBtKe01WpHKALZuqczNABqqaLv44Gfs67t7Xt4XznwN4IzM/4EBhDIOSUNYtUQwgA8LahM0tVlf3/TVfUFXA+iZ84LaBA1V9Oa2uN8WlRUTv0ev1EQdA7g6IuPCMIBQxiFpCKuW7gbw4YdNDtDUUpy8AZyfNzlAUxWtxa0M/OwydgOwzAI6OxToawPS/iPFIHAiEFYInQ3gww8bHID0btRKsW4ArL+btomLpm8B05x394rvtC+k0KGt7DShfUjqwYqlJoWQb/QS28VBmW/FZNSacadnMVJpZ/w4P29wgOYq2vJLvrn93o+NMPg98U+tAqt3JSqwPHNARx9WO+EsMj0vz1nxvVaiRqd1AGT+v7IOYCADwDTQRCCsELoawIcfNjlAFwPgowNLWRCVl/XiC3livVBSbej3A2kAvJAVKeP7N0sto9plz7jTs+iptDN+nJ83OUBzFYmefzYaYLsn/qkZgHpXegX+LVVkcnelqdAqUdLz8pwV32cl6sRfCTzEZnBYCJYEhBVCegMI7QJS9KuQvQNyvhSoQjWW5HR5sObKtCqFijSK6UeR6oA3mLf8IYKqFf2JCuiGpnJkNLIoqbQznjQbgEfHDh8koLVjvSf+aTiouCuzApe89V9U85KFoFefMBt7xfdZiToJ9gLKYDdQFzCAIBBWCHkYwEJpHyr69ea2IqDwhFkAACAASURBVBFSApflf5iOFx8sA20kb/hDwYobAM+nyhU9cGbUsthSBfXERzEAZpKsRqz3xD9VA7DdlVKBVLDpY8WG9gep1cfrylHxfVaiTpfdQC8P5W6gbPyXAAMIZRyShrBqydoACr0QDqB3grBEikOseWNW9isQA3h3j8pYcRXSdKVd2UpI1Yx6Fj1V9UwjUQyAxbdlgxq2e9qKbnq1AldGCVoFshEFYQBG9ZHy3BXfZyXqxHofAAygC+OQNIRVS/pB4A5dQKxLmYgKH/2k2sMmo1AtoSPFJKFIVcIMgLtLaSa6ATgy6lnUVMYZT5r136MxvGXuuKoEWGMA6l2ZFWgzAKP6SHnuiu+1EjUm+UYwdxgwgBAQVgj5TQPVxjC34slANPYrOkQfIJak+al1Gm1pPl0sld4HV0Y9i56qlXZ1nwbKbptFab+nreiqsfah2SqwagBm9dVVfL+VqAID8AAGQA89syGstngsBGttADuxSNbZEKVDmKyrovoEoP2iGYAzo5bFXXwAHgvBGrvDy1sWmmy7J6sBuJ8A7AZgVl/TE0CPlagAA/AABkAPPbMhrGR0M4AdHXK0dkWXObmekNWytjEAdbahagDOjFoWd/Ex8TCAMvS1WARguSeLAdSNAdgMoFp9jjEA8icbrhJhAB7AAOihZ7ZJhfVdgV/K/AxgwxdvLcUJMlpon4wiW7nbhTKNhXzwWUBKF7nNAKoZ1SxmKr2/PRYeBlA0wH96m13Vek/y3kQFGnelVaDNACzV55oFtByyEvMygNRgIVgQCIvov6cD5GcAWz5QSBqwpURQLbNMY9/KWexkvFhMZC/+u+ICU7Q6yw++ZqDSBWTJqGbRU2mF9VhFNM0XPJX1nuSnqEDtrowKtBqAXn20PFfFD1iJMIAcgNKG0GNY333n7wD5GQCdJPLe/1IX8ZLzrgWp7PcPfqIufV3uaG5lIStNq02gd2Q0sqip1DM9VtGO3o7oPLfdE/9UK9B6V7QCrQagphdbKdWuBB6kEmEAOQClDaG/sL77LsAB8jMAImDvf8NnvNMhYHFC35JmxfKTr+ouCSt2Yf4EsRCLpdQ1SM6MahYjlXomHj4GwEdSzQBNA9AqsGYvoJ3NALS9gJY7Wz5R8cNVIgwgB2avtEHM2AAAiAsMIAdmr7RBwAAAiAQMIAdmr7RBwAAAiAQMIAdmr7RBzHgQuISP+1nI4Q0jOYAq8mYaBnDrls9m0DCAQIYJ67SgNsGMp4GWQN0aQRV5k5cBtFxCdOuWpwNgIVgQg4R1etrkADNeCAZAXGLtBsq5Oqq+DmyXWGlv3fJ1gD4M4H5BQHIaR1+SdlLgOhokrIrYn542OkAPYX3385//3FP3ZRwwADA6uhgAEXv2PgDGY/ZGSPMdMSkN4NYtbwfowQDu32/hAH0ZwMmJqvn60SBhVcT+9LTZAdKHVep/sAPAAMD4iPtGsEsq/Y8P5csBKLMxgPv32zhATwZwcqJqvn40SFhVsc/CAKj+hzoADACMj7jvBH7MzOBxaQ0qczGA+/e/Kgh2gH4M4OTkUQHX/JOTRgdIHZZF7XMwAK7/gQ4AAwDjo4MBMLW/Pj78kv1yfcxa/pezNYCvvmIO4JuDxtGPATx6xByAHMEAHMAAwGxobwBC7c8qPf79GkBOg8BffcUdwDcHjaMXA3j0iDtAeZSnAeQwCAwDALOhvQG8vcu6fs5MtVcfCvYZfmWOfRro/a+EA3jmsMaVxgBOHgkHIId5GkAG00BhAGA2RDCASnO/sAQxMyjMANqSy0Kw+8IBwvL1srTpRDgAP040COyPtbk//EIwDAKDuZDCAC4rk4Ai/SPVdf7WJ5984iX7ShhpDaDtA0A/BlAo/0P5ALBLNw20gl3Sfbr7k4alo674wjRQMBMSGIBF/+P8I9V7ekr9D3WAtAYg2/89TQMNgrT/H4ohAPJTmoVgJnaVb63/aWpL3/MBC8HAPIg/BnBm0f8o/0j1sV6q/4EOkNQAysmfrSaB9mIAJ6wHqEHz9TiihGXX+bbqHy0snZBd3xzAAMD4iD0L6PrYshFElH+k+mxPrv9hDpDSAOgCsDbt/z4MgPT2aB1AHkQJyz7V59mz9g7QLSyrzAft++wXFgAjoNM6ADLVR5nyQw7UnSEEszGA++EDALveDOBEjgB7kcoATksDeDaMAdhlHgYA5knclcAu/Z+RAbTYCq4/A2jq9DeIagCF4j+jek+PiAOU/w0usUtYDp2HAYB5EncvoDOH/sMA6pmBATx7xjR/Jw+ZDYSW2CEsl9DDAMA86bIb6OWh3A306uizr+n20IeVLUJ3cVZcDTcI7LeEqL3+97EQrIX+RwpL0X/Z86/9EBJTt7CcQo9BYDBLYr0PgBjA5WEyA6hu+NPjNFBPoW2t/5ENQNN5cRCu/7HCUuT+6VNhAsWB+B4UVRIDCHn1l19YAIyAkbwRzLbhW38LwXxb2m31P64BaEqvHATrf7Sw6AAA0f9C9J/yZ4CnLQeCkxhAwKu//MICYASMwwD8t3trCCPxXkBtiaS0ROKVvp5y2k+Lhn/ssHb8IeApMQClH6jdVNAuYUXo6nEBAwDjYxQGELDhc0MYkzYAOtNTjvbK/f9bOkBkA3jKDOCUOkDrtcCdwkqm/zAAMEJgAO3DikcUpeVT/eWEH7H2d3ADIA7A9V+Ifsu1YN3CSqX/MAAwQkZmAB1NYMoGIDX/RDwKiDfADG4AOz4C8Ew0/nc+Wz+nDisiMAAwPsZlAJ90dAAYQO9hMWgXkN7/v/PY+jlxWDGBAYDxkZcBuND0v4MDpH4fQFtirLiS3T6WPqDhwqKIxcAdxn4ThBWVXgxgs1gslu7Tb26//01zIevFQZcIOmTug/oqUu99U6Sr3s5muau/y7KS/Sp6BIzDAHaa/rd3gHEbwMnJw4fuvXyY5D+kPFJ2/2mr//GUlg4APDsVi3/5quBhw4o7HNCHAWwLcasTYBhAUxVtFx/8jH19d2+xqt7OdgEDiE/nfxtxhgFGbQBU3Bsc4CHnRBkUThqWD6dsBtCp2ACi3SYQccOKPCEoggF8VFCbYFPX/N/1YgADc1FQm6Chit7cLlSf8vqmrbK2DVUMA2hD0L8NIfHki7L7w5wNoFBy0bh3oMi/4gBpw/KD6n/hAOU6MDYY3GofuJhhxV4S0N0APvqoyQGamt+TN4CLiyYHaKqitRB4e0oYQApC/m0IjTfHfedsAFL/axzg4cOqA6QNy4/TpwJhBYQhw4qx/5seR9f/N330UYMDkN6NWn0ydOn1TaU/hByQ1m9hAOUB6QtZL1Zlsaxf5N09+b1oK8sMqzIDKYjI5nZxsKUnHZdgRfFotFTamTAuLhocoLmKtvzSb26/92PhAjxyEhsdGiA9RPRcWSPyFhQD6PfuU5CfAQiRp/r/icUB2ocxVgM4OXmkSLujlEePNAMI2fm/ZVienD57ajL8E0B2BvDRR00OEGoA68VC5tjQ7wfk9+8TSSp1bb34C/I7ybdlGUoVo6pFM68Xf3uTf2cG8H3qIK5LiOyrSiDamTAuLpocoLmKhK7T0QBqACJyxQBEZxJJotyCNIB+7z4JsTaDq/mpxP/fhj7lk274ZjhA+4AbDeD+j370o6/Y18rGPq23+gmNqzwSMl52+p+YvTsS3sonI8S6AXRq/TvCIpRz+r22cqZTfU4r8s9XBMQNS1Ir6+zkCA0gsAtouyibuOyjEJ4D3vxdE+0uflmR70uim7Q1T+W+yFAoYXmp1zfLzDQDTcQMgD4nOC9RPD5QtygPtFTamUCaDcBjkJrr+ppJ/4EeuRwEZpX57l4RtnoLwgB6vvskdDGAq6PKxp+WnwiRDGDXTf8bDaDUf+YA1a0922/2GRrXvtqbUzqA2wB4P7+RIqkBsDVdT582aTib7WnT/6cpZwHV6jo/OX0DYF39tMnLZG9NRZ/1/hzo36U0Ls2SyMGmTMsMgIia+xJG67maqtVsoigGwMZ+2Q1ulBsnkSuzgNbsUYg86chbEAbQ890nIe4LYSw/UfxXXNUbQEcaDIDqP3EAbXN/soSow3b/oXHta735dCa/0roXHfvffqtM+TcNoMPsH2dYBLarG1fxaja+4opv+umS/1TrABzCru4FpDpAyyiawgomugFQ1qS/QXR80J9Yn8VS+651jhQHsiimYaR0ZgBiMqX1EqTVXEL7z7VU1TPeRDEAFueW3/iBXjmKAVRmhNJbMAaBe7v7JMR9JaTlJ8ooDIDrf+EA+uu9Suno8sKv0Lj2DSl/9PBEGQQ+qRoAsYiK/qcxAEX/HQ7ADKBW/9u3/xsNwNW013YDlQ7QNoqmsMJp1v9AA6DDuEy0mPKUrPlw7lL7LtIwoZdd1bQpTOVLNwDHJWhXuhhcUFIZZwJp1n+PtvWWdXSteHKtchTVJ/XANFu7UW4APd99Cjq9FJ6089WXwlt+ogTsuVAzCNyZsRoA3dbB1H/DAB7F1v8UBkAOT0+76H80A8huIVjkaaB0vHEpui3ECacBiPkxtO9aDF1aDGBZewmheUTo9FSdJLD7NFB2ezxapbOfojb7y/umXmfeKMnS+90noL0BXB9/9jX5ciY6fCw/MUI23XFOA+3OaA1gp27sI9IZBiAdousCAEdY5L/dDOC0W+PfHZbE3wDi0s9CMH8DKBRnyT7bPAGU8FW1LgNwXkK7nDuQFngsBGvsXae6LjvjXU8A5PuazQ5Vb4EawAB3H5/2BvD2LuvnOSv7/V0/7TP8yqTS4VoI1p3xGsCObu+mN+xNA3jEnxDi6H8SA+jW+HeHJRmxATQSYgBcbMjaV2MMwGoAxgRJfkU5BEqGT1UDcF5Cu5w7kBR4GADRdabEdWMAZXX+lPX1KLfADSDHuw8mggFcVg3gspMBpGOsg8CObPog8Emnvf+9wiJ0GQROGJbEcxA4NrkawHahTHQxRV/7rs4C4vsksDkwxBFYoqoBVC+xYR5SeomZSp6JVCsaHgZAdJ1dfWNGro38lgsgljvjRk0DyOnug0ltAIxxGIBrGigNa8BpoA6KuJRpoPxtYCnDIjRNAxV/xco00KRhSewSr7wQZrSvhGzRBbShvTh0mjqf+283AGMdQClRtBB1sYClC8hyiaK9W2bfspFPJZV6Zogqomm+4Kk2ZuTq+rAdW+6s34LRBZTV3QfTlwHkQqZh7SOsEMYQVhKaDUAMMq74KO4HPxEKJMZ07QZgXQlMV459sWDDAfogsPMSoqhlJZV6ZoAq2tF7433x2krgJT1XaPSGT3xlg7XqLSgLwbK7+2BSjwEwhv6nKcg0rFFI2tDBSMYQVhKCDIBvTsO6G7S9gGhhpgFoewHRKYusJ2TF28K6ATgvwbKLWe9qKvVMfHwMgA/MyuRK5BvFAOTWccotyGmg+d19MD3NAgIzooUS9iGemYY1Bta5dFiA2HRaB0Am++vrACo/gdmRqdJmGtYYgAFMlp5WAoMZkanSZhrWGIABTJae9gICMyJTpc00rGC2CyepZHpsBjBAFY2VLruBXh7KrT+vjkj3v/oTmCmZKm2mYQUDA2gEBuBNrPcBMANwvQ8AzIhMlTbTsAAYkJ7eCAYAACA3YAAAADBTYAAAADBTYAAAADBTYAAAADBTYAAAADBTYAAAADBTYAAAADBTejKAoTfqFWQa1nQ2OL4+povBvXeDenu3XDd4GZKlBZmGBcCw9GUA/VymiaY3gg1F4zuuhqGFAYiNwC9914MTpT0rNw95ezfZHrKZhgXAwMAAcmAyBnB9LPT1zHNDqFJpmcb6Zgkm07AAGBoYQA5MxgCU1vKlZ9dJqbRXR1+GZAkm07AAGBoYQA5MxgAybWpnGhYAQwMDyIHJGMDujL8LLqCzvRyc/XzHx12TkGlYAAwMDCAHpmMATDjDXglR5Pnsa39tbkOmYQEwLDCAHJiQAQAAxgMMIAdgAACAAYAB5AAMAAAwADCAHIABAAAGAAaQAzAAAMAAwAByAAYAABgAGEAOwAAAAAMAA8gBGAAAYABgADkAAwB+bBaLxdJ9+s3t97/xKaVSxHqx8rn4AbmC51XACOjbAB7sfSp+fLJ3Q0/1pDj56x/+9r+U//MrNyx1SgN4otyYmwd7d2w56g3ArLPqpZ7caIggsJ7sYYHB2Rb6X6iwEz9p3lY9BAYwU/o2gFd7v/dv7Ot//LOihgQYADvUM5l1VrnUqz0YwCT4uKA2waau+b9LbQD8CjCA6dC3Afz6h0ICf/UDmyCN1QD8eGB6Houj1gAa6+yV+ShVAQYwBj7+uMkBNnXN/x0MAITS+xjAAyFW9hYrDKAaVlOdwQAmwccfNzgA6QCqfQYwpPn1TaXLiBwUMv/uHi+FfPvgZ+XJwgC2RlIzX6ULyJGKlcsD0VJpZ0AG9G4Ar/aYDP36h7/1f8rP//jnvT32m9EFRM7Q3o9COF+JAyWLkvpXPyh+5PpIDpjWKhewGcCrvU/Lou/wT9bjzgYoKgWJeMozn5bp6HkmzTI9L892H5/ujBx7jtqy1plxKVI8HRoQvWq/+kF5PVklgfXEU/1B9S8JUvHxx00OEGoA68VC5tjQ7wfSALbs9Iok/UImteczDcCVikk+swMtlXYG5EDvBiA0ivVsU6WRIiql6tWePPNg77+T74qEkRMy9QOWmsj2E/pdEVhazP739LD+iMTxP35Q6jP/1AxALUiP5x+ojpLLSlVW0vPyjHx/L6KkOVjcjtqy1plxKcUAxLg6SaJUSWA9iVThf2nQlmYDCOwC2i7e+7H4KLT3oPxenqddQMUv5ceanF6TR4Et0WZnPs0AnKne3CblbtillFTaGZAF/U8D5Rr1gDVNmRiW4qQZQCFIN0iyUl4fEMV6xURfZhGpX5Fk7KPI+ilvN2sX+BND0X6T+gxxIv6pGoBakCUe2vovBPgGk1w1PS/PzEct4Q7LQQPe/xNXbdnqzHIpbiji2akoVa2SwHpiqczqAimJbgBrmrho8a/E8PGaKjzV4SVLtiz/Q7qCNuWHM59mADWpljJWW6rGuwD90b8BsHFMJlVak1UzACl6N8r/SHFWs4jUTLZpW5mleKB8pxf4nqFoUoLlp2oAtoKUeKiA0nb5EyU0kp6XZ7uPJyIHvdr+n7tqy15nlUuJJwo6yEB6gNQqCawnlurP/7jubwriEt0AKGvS5UIVmEEMQPyyVURfyW/JZ5kGWk317h5p85dPBXR4QUlVPQMGpn8DYP0ZVLRIU7WESJYq6Xq3xwPeZXFDz2IMbj7gTfI78mrqBcwxgN8nzXHaPf9KdNMLA9AL0uOhjy+sOc1i1ya2svJs+XbM4cSA7vfqu4D0OrNdShhAZUYorZLAehKpzEBAQpr1P9AA3twWvfxvbjPxLSEGIH5h7Xmi4FSjXfl0A3CkokMMBCOVcQbkwAArgV+xLpFSfGj/Ne/eVw2AjxHv1IYrU2WZRQrbr38outpF1soF9v9MD2uPdIo4DUAtyBaPaQBqel6eme8Ojar48QnvA2scA9DrzHYpofrkKkzNtSoJqieRyvrHBImIPA2UDrkuSfPcGBxYKkkrBuDMpxmAK5VQfCLzeioYQHYMYABEiFhzVMiRxQDEzBfdALQs6ohBObIp+jvkxdQL/Onv62FRA6B9H69EV41yKbUgPZ47O5sBKBMtWXm2fIoB0Lh/t6ELSKsz16X4oPId5j1mlQTUE0uFLqCe8VgI5m8Ahegu2WfQE4A7n2oAzlRaDndZIA+G2AuIahSTR6Uh6/cEoGVROoxIeUzYLA13cvaPjSYtnQZaYwDuJwC7AVSa5Q1PACzupjEArc5qnwDI9wdsdqhaJUH1xFLBAHIjxAC43hYNb+8xgNc3S3l35VMNwJlKy+EuC+TBEAZANEosAlBWRtWNAVg75it2QRbNWrvuydk//I1qWDUGUDcGYDMAS8e8fQyADOoqOm50TVkMQKmz2jGAskb+P+vrUaoksJ5Yqj/7w2ogYEjaGMCWTM/f8Pn6y/pZQMuafDYDsKWiQ7ylsZip5Jl4dQK6MIQBEI1iQ41P1B74ullA6tQcmcUUtld7ygyZamrTAOicTN0AnrDRaWUWkDojiMdjMwAtvV6eOQvohtaQb5oGataZ9VJs5LdconBDBkerJLCeWCpMA82NFl1AG7o+i87UL/674gJsrgOgS8NWNfksXUCWVEVrvyzeUpZ6BuTBINtBP9n7ez5NpWiKlsIjZ8a71gFIA1CzGF0bT+iqJjo9s/jvHT11pQtIzqFUP2njWK4DoAUZ8VgNQE3Py3OuZ1C6gP5b0yCwVmeWS8n1YTu2/HinVUlgPYlUgX9mkJhmAxDjrCu+0veDnwgRZityy5FZuuzLuhLYmc9YCOZIJcqtlqWeAVkwiAEUkiN6nPk6WXUpk20lsLI8V8miLHAi/N7/Uxfw3jAvYDZpf3dXNQA6H+a3/rezIBqP1QDU9GKDntqVwOzk79TUVqXOKpf6FVly/IRPMWX7OahVElhPPKr/Wv9XBX0TZAB8fx7W46Ls1rOhWwBV9wKip1359GmgztJpuWLOv5pKPQNyYBAD4IOM/GBPrJly7wWkbtAjs8jUbFcbdYOJO5UL7P9pNSzTAEj63/4XdujeC2hnMwBtLyB+j3o+3kJnOUiGP2p+IYxSZ5VLlUIuDEBuHadUSWA9sd+NnikAwMTAG8FyAG8EAwAMAAwgB2AAAIABgAHkAAwAeLNdOMHkGhBITwYglpla34fSGyMxgD2dweoMBpAjMAAQDxhADsAAAAADgC6gHEAXEABgAGAAOQADAAAMAAwgB2AAAIABgAHkAAwAADAAMIAcgAEAAAYABpADMAAAwADAAHIABgAAGAAYQA7AAAAAA9CXAeRCpmHtjyEsAMDEgAHkwRjCAgBMjLy6gL79NnEY7bqAood1TlDiaNcF1Hd1AQCmRV4GkJpMxgDOzw0HwBgAAGAAYAD9c35uOgAMAAAwADCA/oEBAACyAAbQPzAAAEAWwAD6BwYAAMgCGMAAYBAYAJADMIAhiDQNNDUwAACmDQxgEHT9hwEAAIYgLwOYy0Iwk8EXgl0UVH+FAQAwbWAAHkzeAC4urA4AAwBg2sAAPJi6AVxc2B0ABgDAtJmQATwvaAoDBmDh4sLhADAAAKbNdAzg+fNmB4AB2IABADBTJmMAz597OAAMwAYMAICZ0skA3t49PDz8O/23x8VPh1+aKZMr7fPnPg4AA7ABAwBgpnQxgKujUuwP//rf5U/EEgo+N5LCAGrBIDAAYAA6GEAh9p8TF5DPANfH5ODs8LOv9bTJlSSpASRn6IVgmAYKwCzpYACXtO1/dfRX/2r8VDiA8QgAA6hlaAPAQjAAZkkHA3hMm/5Fq593+StfDdIrScpB4OQMbgB2YAAATJv2BnB9zPp5zkQf0Nu78mFApwclSTgNNDkwAADAALQ3AKH2sr/n6uiv//3y8FAdAdhndInRk3QLwZIDAwAADEAEA7hUDeD/0llAYlw4tQE8/8UvftEk+xIYQBAwAACmTVQDuGQTQC97mwVU6n+AA8AAgoABADBtYhsAbfr3NQuI6r+/A8AAgoABADBtIo8BsJZ/ORigJU6z4orrv7cDYCFYEDAAAKZN1FlAYkmAujaAAAOoBQYAABiATusAyKR/bR0AngBaAQMAAAxA3JXAj1lv0Jm5RRwMoBYYAABgAOLuBcQOWs8CClW0ngaBYQAAgCnSZTfQy0O5Gygb/2U/VXaESKW0/UwDhQEAAKZIrPcB8AlA18fFT9UNIZIpbS8LwWAAAIApMpk3gvmFAQMIAQYAwLTJywBSg4VgQcAAAJg2MIAcgAEAAAYABpADMAAAwADAAHIABgAAGAAYQA7AAAAAAwADyAEYAABgAGAAOQADAAAMAAwgB2AAAIAByMsAsBCMHnpmw0IwAEAXYAAewAAAAFMEBuABDAAAMEVibQanUnkdTDZKCwMIAgYAwLTpYgBXR3I7aIXr48pPuSgtDCAIGAAA0ybuC2EIZ1VPyEVpYQBBwAAAmDZxXwm529HnAhhAGDAAAMAAdHopPGn6Ky+FZ4f/iDGAQGAAAIABaG8A18fsxb/6G+AfH37efhA4NVgIFgQMAIBp094A3t5lXT9n5VAAp+wXUg1gn9E+wpjAAILI5c8GAEhDBAO4VAzg7d3isQAGEAoMAAAwAJENgIwLoAsoFBgAAGAA4hrAGZn/AwMIBQYAABiAqGMAV0dkXBgGEAoMAAAwAFFnAZ0dCvS1AblIGgwgCBgAANOm0zoAMv9fWQcAA2gJDAAAMADxVwJjM7hwsBAMADAACfYCggEEAwMAAAxAl91ALw/lbqBs/JcAAwgFBgAAGIBY7wOAAXQBBgAAGAC8EcwDGAAAYIrAADyAAQAApggMwAMYAABgisAAPIgQ1nmB+ywMAAAwAHkZQGoGWwh2fl7rAFgIBgAYABhAH5yf1zsADAAAMAAwgB44P29wABgAAGAAYAA9AAMAAOQIDKAHYAAAgByBAfQADAAAkCMwgD7AIDAAIENgAL2AaaAAgPzIywCwEIweehaKhWAAgC7E2g2Uc3VUfR3YLo3SPi8ISE7CSGYAhb6/rNX4WvowgIuCgOQkDhgAAJOmiwEQsWfvA2A8Zm+ENN8Rk8AAnj8Pd4BkBlDq/8v2DtCDAVxchDsADACAaRP3jWCXVPofH8qXA1DiG8Dz5y0cIJUBUP1v7wDpDeDiooUDwAAAmDZx3wn8mJnB49IaVKIbwPPnbRwgkQFw/W/tAPENwBD7i4s2DgADAGDadDAApvbXx4dfsl+uj1nL/xIGEER0AzDFHgYAAKjS3gCE2p9VevxhAIHENoCK2sMAAABV2hvA27us6+fMVHv1oWCf4Vfm6AyASP+LFy9eZmUAVbmHAQAAqkQwgEpzv7AEMTMozAAC6HMQ2Emp/y8InfQ/9kIwi9xjEBgAUCGFAVxWJgEFS5qHtPc4DdSFkH/mAH1Pb1nrxAAADJZJREFUA3Vha+9jGigAwCSBAVj0P1TSvMS9v4VgDlT9Lx2g94VgLqwdPlgIBgAwiD8GcGbR/0BJa9W940NkA3ipGMDLtuJviauz7rbq8KkCAwBg2sSeBXR9bNkIIlDS2g3w+hDXAF5mawCtOnyqwAAAmDad1gGQqT7KlB9yoO4MIYABhMQVQXdj6D8MAICJE3clsEv/p2kA54oDdNJ/bAcNABiCuHsBnTn0f6IGIB2gm/7DAAAAQ9BlN9DLQ7kb6NXRZ1/T7aEPK1uE7kJXXOU2COxacCUcoKP+430AAIAhiPU+AGIAl4dxDKDVHH8fYq8EbnjRlzcwAADAAGT6RrA0+p9kK4gI+g8DAAAMQaYGkCqMwV4JWQ8MAAAwADAAD9SwIrX5jThgAACA/oEBeKCEFavX34gDBgAA6B8YgAc0rHOFtHHBAAAAfQAD8ICEdU72/k/jADAAAMAA5GUAqemwEOycGsDLnAwgNTAAAKYNDMCPUvTZml9qAFFdINQAouz00wwMAIBpAwPwg+v/ixcphgICDSDOXp/NwAAAmDYwAAeGvgv9f/EygQOEGUCk3f6bgQEAMG1gAHZMfRf6n8QBggyg3Qve2wADAGDawACsVPVd2/kfBgAAmAA9G4DY4yfRZj9NYTgMgPbt8x5+ov/lNp8vlV0+pQGc8ymh5ZSgJHHxI7vIM/X/5S9/mdoBYAAATJtYu4HW/FTClETs8plqu88GHAagvNr9BZviw7Z5fslTnpsG8JKQ1AAczXyh/79M/QwAAwBg2nQxgKujys7Plp8IVEnEPv+uDf+HWQj24oXpAOf6i16+/VZOAnpBfmH6n9QAnB09Qv+//TatA8AAAJg2cd8IZvmJQpREvOjrF65Xfg1iAC9eVBzgxUt5sGMGcK7oPzeAWIMANgOo6ern7f/CAJI6AAwAgGkT953Alp8oIzMA8a7fl4oBnEv93/EhgGEMYEcGAGAAAIBudDCAx7Sdf318+GXNT5SxGQBr7r/UDEDR+8jTgEINgJ2EAQAAutDeAK6PP/uafDkTHT6WnxijMwA2BgwDAABMl/YG8PYu6+c5K/v9XT/tM8jBaAaBd2KWjxwE1uW+h3UAtbP9uQHEub5fWACAiRHBAC6rBnBpN4DGaaADbQdd0X/Zyc/Dqsh9D1tB1K72ogYQ6fp+YQEAJkZqA2Ds50KmYe2PISwAwMSAAeTBGMICAEyM1GMAYbRQnD5EKtOwWlwEkg4AkPQ0C8iTTJU207BgAACATnRaB0Am++vrACo/BZGp0mYaFgwAANCJnlYCe5Kp0mYaFgwAANCJnvYC8iRTpc00LBgAAKATXXYDvTyUW39eHZHuf/WnFmSqtJmGBQMAAHQi1vsAmAG43gcAAAAgN3p6IxgAAIDcgAEAAMBMgQEAAMBMgQEAAMBMgQEAAMBMgQEAAMBMgQEAAMBMyckAro/pMjLvfSTe3i1XHFyGZEFYicMCAIyHjAxAbCF66buSjEjaWbns+O3ddrvPISwAwHzJxwCuj4WQnXluJVFKGhMz3ywIK2lYAIAxkY8BKM3SS88+ilLSro6+DMmCsJKGBQAYE/kYQKZtWoQFAJgq+RjA7oy/RSagV7scBf18xwc4EdbgYQEARkRGBsAUKmwz6SLPZ1/7iyDCSh0WAGA85GQAAAAAegQGAAAAMwUGAAAAMwUGAAAAMwUGAAAAMwUGAAAAMwUGAAAAMwUGAAAAMwUGAAAAMwUGAAAAMwUGAAAAMwUGAAAAMwUGAAAAMwUGAAAAMwUGAAAAMwUGAAAAMwUGAAAAM2UOBvDu3mLxwc+GjmK3W9dH0XC6jje3Fwftcm4W73/T8qIOXt9c7jrdTDP2wt/di30rAEydORjA65uLxXs/HjoKtyhu6c/TMIA3t0mBAxhA8XfOweYBGBFzMIDN4r/8zWI5dBRO3eI/T8MA1jSSIQyAXxsA4MkMDODdvcUyfk9HCxoMoAP5GABvhQ9iAK9vZvBXBmBEzMAAtovFqvzf0HHMwQAKs6X1PIgBFCcyeNADYDzMwADWhcYVCjl8//AMDGDLixvGAF7fzGGsB4DRMH0DKMRxWQodlYbXN4VUbulP5RwhMUuobMGWY8akHVvkLBHSSk4spWZqOTlaCXoKoVtqwZsF/16ebghPvy0ZHDGA9UKMdUtDoMGS403tzVTL09OTOKS8OsISTfC1UqNaQvO6WnlG+fJQ/1M4Cy+OMQoAgD/TNwDa+8OVtZAIXY+ZAC+ochWnvygPSnVa8zNUqqjYFEf/k/2g5+SoJRgp5GivUrBuAA3hSfTgCn38SyqRNLvFAPh5x804y2M6zeNY7rRDI6yilldq9ErCg531uvKPVHc5409RKVxEscngQQ+A8TB5Aygkp1QN9iEfBZglbJhkrqmKlAJVnH/3T+RMKVpl25PoC0ux5jJk5FSup5SgpWC6VS1YGTetD09glEEayEuZzmIAxAbL4A4cN1MpT03P4ljrh5WwRA+Qcq/8+ivbdRnFzfLkS/vlbDVmiWKbxXxfAMbC5A2g0BauKUSChDYSqeVnuTGUikfbsLTniH4pZUZ0zjBNM3NyZAmVFFS3zIJ1A6gPj2OWUUqjks1qACsWne1mbOWp6XmozEZdYSmd82stn5JRuy5HdAiteTjq5Rw1Zoui/WAIAHNk8gagdP5znSViU04OVcdA6bF4UJBtSfaT2lmuHbOcHFlCJQXVLbNgYx1AbXgcswwW046LpcUAmDKvWe+WfjOW8rT0YhIVTVhz7/yId2BxZeYPNPp1zT+SuD3tco4as0WhxwMAqGfqBiA61YsvVEaYupDualUviKooffA7eaIQGk3b9GN9Uop6QSOFOXllbTOA2vCqrPU2svkcIQ1gqRybN1NT3sZwO/udMZT2t+ZmO1ai87pbbSjXPTVJrTFrFLa/HwDAxdQNQIwuioFIJhxEZNjkEjnCWGlBklFLmpJrmz2nkkH0VxgpTKNY2AygNjwDUYamvFq0G+M8L5ff5caI3SxvU43cHZZpAIock69mJUrW6kixc68frcbsUSSdfgrA1Ji6AayrKqFoYK0BbNUTMQ1gq+cztoKoC0+il1EkXBnRNRiAKcSV8iIZgNZIdxsAnR26WKiDJc67hQEAEImJG4CuElQlSe/Klg+WVhr8sjeZZVnbGs2VnJUSqilEE18tuGIAdeEpF9HK6PoE4C7PYQD2sDyeAKxPHtpNrSoqbq8xexQwAAACmLgBbJWlTFs5138pxVjXC2kAG6VDwj4GYFcakbCaQszsVwuuGEBdeByzDFN55bFV0Ct98e7yuAG8L9a+Ld1htR4DUG+syKdfzlFj1igwBgBACNM2ADHyW1JoEB8Gfv+nt/l8eH6eSodFvs1ZP+zYzKlcUqxeMlIYusVnwpi7gdaEtzMPWBly1g7VYNE6lrN6NEFXFzNrbibL09JvlamtK597l2bHuqaoEztmAZnGoF/OVWO2KDALCIAQpm0Acqp4CW9JFjryBdMfMTmUiY7FAOS8f3MdgJaTIyWoksIwgI19DKAuPHkNvQwxb5+pokiwtffpi3rZLHQD2NjTC4NZ1957h3UAcqInfYBRLueqMVsUWAcAQAjTNoCNpk/KUgB1TwOiPWxVqdYFJNbE8hTm4lk1J0dpg5opRKvYLJiqn1BPd3jKfWllkC8H1ZW7G8egrnneUp6efivSH9SEpSzEra4E5hltK4G5gfFVdPrlKjUmCzejwEpgAEKYtAHIRVmUNfOD7WKhzJphyA54ghg+/uAnchsDMt+ksheQOWKp7EyjpRCtYr1gMsVlqRiAOzyOWcYbuXePeIDh560GYNyMpTwjvWsvIL3HXc5GcuwFVKlEBp8EJBc0K5er1FilcBEF9gICIIRJG4A6BMyO+TCwlJ936j6U+sTFBZ8BSn+z7wZqNDm1Xmg9hbYZnFIwWwalrmZyhCfRy3jDdwOV+Yg4ruyzgEre3NZuxlKenv6dbTdQS1j23UBllTh2A2ViLtLplzNqzChciwo9QAD4M2kDSANmGrrZmrruIk0l4pVgAAQBA/DEmJoIrDQ0wVNXIl4KDEAQMABPNsrURKiMk/o2eOJKxAMAAGHAADwp+67ZkC1UpobaRnjiSsQDAABhwAB8MV9aBay8uV1XP0kr8fVNDM4AEAQMwB86hXHVnHDWvL5Z27ufrhLf3YM1AxAGDAAAAGYKDAAAAGYKDAAAAGYKDAAAAGYKDAAAAGYKDAAAAGYKDAAAAGYKDAAAAGYKDAAAAGYKDAAAAGYKDAAAAGYKDAAAAGYKDAAAAGYKDAAAAGbKfwKGZQ8nKO/UrAAAAABJRU5ErkJggg==">
            <a:extLst>
              <a:ext uri="{FF2B5EF4-FFF2-40B4-BE49-F238E27FC236}">
                <a16:creationId xmlns:a16="http://schemas.microsoft.com/office/drawing/2014/main" id="{AC975772-C3AF-421D-8E1D-A7CA32BAE9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9E58B03A-BEA8-4D73-BAE1-908D30F8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42"/>
          <a:stretch>
            <a:fillRect/>
          </a:stretch>
        </p:blipFill>
        <p:spPr bwMode="auto">
          <a:xfrm>
            <a:off x="3054350" y="4806950"/>
            <a:ext cx="21748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AFC4FD-C668-4D7E-9F84-B014C7B6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54" y="4490070"/>
            <a:ext cx="162095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OTU prevalence</a:t>
            </a:r>
          </a:p>
        </p:txBody>
      </p:sp>
      <p:sp>
        <p:nvSpPr>
          <p:cNvPr id="27" name="Right Arrow 34">
            <a:extLst>
              <a:ext uri="{FF2B5EF4-FFF2-40B4-BE49-F238E27FC236}">
                <a16:creationId xmlns:a16="http://schemas.microsoft.com/office/drawing/2014/main" id="{2BAF11C0-E7A2-4D2D-9707-4BD8FE7E92B8}"/>
              </a:ext>
            </a:extLst>
          </p:cNvPr>
          <p:cNvSpPr/>
          <p:nvPr/>
        </p:nvSpPr>
        <p:spPr>
          <a:xfrm rot="5400000">
            <a:off x="1058069" y="869156"/>
            <a:ext cx="574675" cy="14446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8" name="Right Arrow 35">
            <a:extLst>
              <a:ext uri="{FF2B5EF4-FFF2-40B4-BE49-F238E27FC236}">
                <a16:creationId xmlns:a16="http://schemas.microsoft.com/office/drawing/2014/main" id="{B374F634-EE77-41BB-BB84-22CF810AC5B1}"/>
              </a:ext>
            </a:extLst>
          </p:cNvPr>
          <p:cNvSpPr/>
          <p:nvPr/>
        </p:nvSpPr>
        <p:spPr>
          <a:xfrm rot="4628919">
            <a:off x="1367632" y="2467769"/>
            <a:ext cx="4002087" cy="20637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9" name="Right Arrow 36">
            <a:extLst>
              <a:ext uri="{FF2B5EF4-FFF2-40B4-BE49-F238E27FC236}">
                <a16:creationId xmlns:a16="http://schemas.microsoft.com/office/drawing/2014/main" id="{6014E6E1-356A-48A9-A59A-24F5AEB8492F}"/>
              </a:ext>
            </a:extLst>
          </p:cNvPr>
          <p:cNvSpPr/>
          <p:nvPr/>
        </p:nvSpPr>
        <p:spPr>
          <a:xfrm rot="3360199" flipV="1">
            <a:off x="1955007" y="2863056"/>
            <a:ext cx="5364162" cy="18097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30" name="Picture 12" descr="E:\R_studio_pacakes\Microbiome_seq_testing\Sequencing_analysis_tutorial_files\figure-html\unnamed-chunk-14-1.png">
            <a:extLst>
              <a:ext uri="{FF2B5EF4-FFF2-40B4-BE49-F238E27FC236}">
                <a16:creationId xmlns:a16="http://schemas.microsoft.com/office/drawing/2014/main" id="{70A4FEF4-5B1D-4E3E-AC38-1D370ED9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643188"/>
            <a:ext cx="2255838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EE7CF8-DC47-4793-A46F-E7C7599F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2347913"/>
            <a:ext cx="1484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Composition</a:t>
            </a:r>
          </a:p>
        </p:txBody>
      </p:sp>
      <p:sp>
        <p:nvSpPr>
          <p:cNvPr id="32" name="Right Arrow 40">
            <a:extLst>
              <a:ext uri="{FF2B5EF4-FFF2-40B4-BE49-F238E27FC236}">
                <a16:creationId xmlns:a16="http://schemas.microsoft.com/office/drawing/2014/main" id="{692E97D7-A2BA-4307-BD1A-642453F90507}"/>
              </a:ext>
            </a:extLst>
          </p:cNvPr>
          <p:cNvSpPr/>
          <p:nvPr/>
        </p:nvSpPr>
        <p:spPr>
          <a:xfrm>
            <a:off x="3303588" y="549275"/>
            <a:ext cx="3932237" cy="19367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33" name="Picture 10" descr="E:\R_studio_pacakes\Microbiome_seq_testing\Sequencing_analysis_tutorial_files\figure-html\unnamed-chunk-11-1.png">
            <a:extLst>
              <a:ext uri="{FF2B5EF4-FFF2-40B4-BE49-F238E27FC236}">
                <a16:creationId xmlns:a16="http://schemas.microsoft.com/office/drawing/2014/main" id="{9355BAE1-E6E7-4E20-9309-E9523895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1675"/>
            <a:ext cx="2459038" cy="167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2641A17-E07B-4D7B-B5AE-A481B1E9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7025"/>
            <a:ext cx="16834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Alpha diversity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CA8365-9F98-4900-BBF2-9262A957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174875"/>
            <a:ext cx="212429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Ordination analysis</a:t>
            </a:r>
          </a:p>
        </p:txBody>
      </p:sp>
      <p:sp>
        <p:nvSpPr>
          <p:cNvPr id="36" name="Right Arrow 44">
            <a:extLst>
              <a:ext uri="{FF2B5EF4-FFF2-40B4-BE49-F238E27FC236}">
                <a16:creationId xmlns:a16="http://schemas.microsoft.com/office/drawing/2014/main" id="{ED4A66A3-548B-4F44-8698-26378ADD2B5B}"/>
              </a:ext>
            </a:extLst>
          </p:cNvPr>
          <p:cNvSpPr/>
          <p:nvPr/>
        </p:nvSpPr>
        <p:spPr>
          <a:xfrm rot="2991232">
            <a:off x="2841625" y="1441450"/>
            <a:ext cx="2214563" cy="17621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7" name="Right Arrow 46">
            <a:extLst>
              <a:ext uri="{FF2B5EF4-FFF2-40B4-BE49-F238E27FC236}">
                <a16:creationId xmlns:a16="http://schemas.microsoft.com/office/drawing/2014/main" id="{1C242B7E-AAF1-4348-B545-9512F0E6C7BB}"/>
              </a:ext>
            </a:extLst>
          </p:cNvPr>
          <p:cNvSpPr/>
          <p:nvPr/>
        </p:nvSpPr>
        <p:spPr>
          <a:xfrm>
            <a:off x="2987675" y="414338"/>
            <a:ext cx="1649413" cy="15557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63C81E-E399-402E-BE37-13320B4404EF}"/>
              </a:ext>
            </a:extLst>
          </p:cNvPr>
          <p:cNvSpPr/>
          <p:nvPr/>
        </p:nvSpPr>
        <p:spPr>
          <a:xfrm>
            <a:off x="2828925" y="379413"/>
            <a:ext cx="503238" cy="476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39" name="Picture 2" descr="N:\MOLECO\Sudarshan\R_for_NG_Tax\Bonus tutorials\Correlation networks\Correlation_networks_files\figure-html\unnamed-chunk-12-1.png">
            <a:extLst>
              <a:ext uri="{FF2B5EF4-FFF2-40B4-BE49-F238E27FC236}">
                <a16:creationId xmlns:a16="http://schemas.microsoft.com/office/drawing/2014/main" id="{F3C7CD14-5DE1-45B5-94EE-3B4999F7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4400550"/>
            <a:ext cx="14462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CBC90E8-E035-4A6C-BE18-7DC3851C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4119563"/>
            <a:ext cx="184858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>
                <a:solidFill>
                  <a:srgbClr val="0070C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Network inference</a:t>
            </a:r>
          </a:p>
        </p:txBody>
      </p:sp>
    </p:spTree>
    <p:extLst>
      <p:ext uri="{BB962C8B-B14F-4D97-AF65-F5344CB8AC3E}">
        <p14:creationId xmlns:p14="http://schemas.microsoft.com/office/powerpoint/2010/main" val="13114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5" grpId="0"/>
      <p:bldP spid="16" grpId="0" animBg="1"/>
      <p:bldP spid="19" grpId="0" animBg="1"/>
      <p:bldP spid="21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BD6D-96A5-4E01-84E0-A0CD5DABF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20432" y="5741199"/>
            <a:ext cx="468000" cy="164250"/>
          </a:xfrm>
        </p:spPr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31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F599CF-A9D7-43B1-9BE8-64E83867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9734"/>
            <a:ext cx="5432006" cy="272892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7E599D-05C2-4380-9694-CE0E4D8A9AAB}"/>
              </a:ext>
            </a:extLst>
          </p:cNvPr>
          <p:cNvSpPr txBox="1">
            <a:spLocks/>
          </p:cNvSpPr>
          <p:nvPr/>
        </p:nvSpPr>
        <p:spPr>
          <a:xfrm>
            <a:off x="323528" y="1649848"/>
            <a:ext cx="8820472" cy="1292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Subscribe to the </a:t>
            </a:r>
            <a:r>
              <a:rPr lang="en-IN" dirty="0">
                <a:hlinkClick r:id="rId3"/>
              </a:rPr>
              <a:t>mailing list</a:t>
            </a:r>
            <a:r>
              <a:rPr lang="en-IN" dirty="0"/>
              <a:t> (</a:t>
            </a:r>
            <a:r>
              <a:rPr lang="en-IN" dirty="0">
                <a:hlinkClick r:id="rId4"/>
              </a:rPr>
              <a:t>microbiome-devel@googlegroups.com</a:t>
            </a:r>
            <a:r>
              <a:rPr lang="en-IN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Chat with us on</a:t>
            </a:r>
            <a:endParaRPr lang="en-US" dirty="0"/>
          </a:p>
        </p:txBody>
      </p:sp>
      <p:pic>
        <p:nvPicPr>
          <p:cNvPr id="15" name="Picture 6" descr="Image result for github">
            <a:extLst>
              <a:ext uri="{FF2B5EF4-FFF2-40B4-BE49-F238E27FC236}">
                <a16:creationId xmlns:a16="http://schemas.microsoft.com/office/drawing/2014/main" id="{E87A0616-6589-4268-9162-DE45EF6C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150"/>
            <a:ext cx="2316005" cy="91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07833C-074D-4A2A-A088-2F043507F34C}"/>
              </a:ext>
            </a:extLst>
          </p:cNvPr>
          <p:cNvSpPr/>
          <p:nvPr/>
        </p:nvSpPr>
        <p:spPr>
          <a:xfrm>
            <a:off x="2764360" y="659914"/>
            <a:ext cx="5797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https://github.com/microbiome/microbiome</a:t>
            </a:r>
          </a:p>
        </p:txBody>
      </p:sp>
      <p:pic>
        <p:nvPicPr>
          <p:cNvPr id="17" name="Picture 8" descr="Image result for gitter">
            <a:extLst>
              <a:ext uri="{FF2B5EF4-FFF2-40B4-BE49-F238E27FC236}">
                <a16:creationId xmlns:a16="http://schemas.microsoft.com/office/drawing/2014/main" id="{8754C696-C28C-4D14-9DDA-14774364B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9271" r="1963" b="28161"/>
          <a:stretch/>
        </p:blipFill>
        <p:spPr bwMode="auto">
          <a:xfrm>
            <a:off x="2195736" y="2241358"/>
            <a:ext cx="2027973" cy="4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84427" y="3987742"/>
            <a:ext cx="1741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@</a:t>
            </a:r>
            <a:r>
              <a:rPr lang="en-GB" sz="2000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gutmicrobe</a:t>
            </a:r>
            <a:endParaRPr lang="en-GB" sz="2000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GB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@</a:t>
            </a:r>
            <a:r>
              <a:rPr lang="en-GB" sz="2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antagomir</a:t>
            </a:r>
            <a:endParaRPr lang="en-GB" sz="20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098" name="Picture 2" descr="Image result for twitter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29" y="4114143"/>
            <a:ext cx="632398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C064-0591-4B32-B60C-BD0BBC7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Acknowledgement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90C6-D4CF-4658-BC17-15300DA8F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B8160-3E46-42B5-8783-D9C8859D686A}"/>
              </a:ext>
            </a:extLst>
          </p:cNvPr>
          <p:cNvSpPr/>
          <p:nvPr/>
        </p:nvSpPr>
        <p:spPr>
          <a:xfrm>
            <a:off x="383488" y="1069975"/>
            <a:ext cx="80287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Financial Support to microbiome project: </a:t>
            </a:r>
          </a:p>
          <a:p>
            <a:r>
              <a:rPr lang="en-US" dirty="0">
                <a:solidFill>
                  <a:schemeClr val="accent6"/>
                </a:solidFill>
              </a:rPr>
              <a:t>Academy of Finland (grants 256950 and 295741).</a:t>
            </a:r>
          </a:p>
          <a:p>
            <a:r>
              <a:rPr lang="en-US" dirty="0">
                <a:solidFill>
                  <a:schemeClr val="accent6"/>
                </a:solidFill>
              </a:rPr>
              <a:t>University of Turku, Dept. of Mathematics and Statistics.</a:t>
            </a:r>
          </a:p>
          <a:p>
            <a:r>
              <a:rPr lang="en-US" dirty="0">
                <a:solidFill>
                  <a:schemeClr val="accent6"/>
                </a:solidFill>
              </a:rPr>
              <a:t>VIB Lab for Bioinformatics and (eco-) systems biology, VIB/KU Leuven, Belgium.</a:t>
            </a:r>
          </a:p>
          <a:p>
            <a:r>
              <a:rPr lang="en-US" dirty="0">
                <a:solidFill>
                  <a:schemeClr val="accent6"/>
                </a:solidFill>
              </a:rPr>
              <a:t>Molecular Ecology group, Laboratory of Microbiology, Wageningen UR, Netherlands.</a:t>
            </a:r>
          </a:p>
          <a:p>
            <a:r>
              <a:rPr lang="en-US" dirty="0">
                <a:solidFill>
                  <a:schemeClr val="accent6"/>
                </a:solidFill>
              </a:rPr>
              <a:t>Department of Veterinary Bioscience, University of Helsinki, Finland. 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67782-3745-4D19-AA2E-2E63C06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" y="3132078"/>
            <a:ext cx="5736436" cy="3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D9574-65FA-4F1F-AEED-A88DF3730E91}"/>
              </a:ext>
            </a:extLst>
          </p:cNvPr>
          <p:cNvSpPr txBox="1"/>
          <p:nvPr/>
        </p:nvSpPr>
        <p:spPr>
          <a:xfrm>
            <a:off x="3220816" y="2763562"/>
            <a:ext cx="2930610" cy="43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44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Questions?</a:t>
            </a:r>
            <a:endParaRPr lang="en-GB" sz="4400" dirty="0" err="1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FD050-F2AC-4AEA-870D-BF88D04C4653}"/>
              </a:ext>
            </a:extLst>
          </p:cNvPr>
          <p:cNvSpPr/>
          <p:nvPr/>
        </p:nvSpPr>
        <p:spPr>
          <a:xfrm>
            <a:off x="2037379" y="1769807"/>
            <a:ext cx="5297485" cy="2125162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C8E10-A61B-471E-852A-D81DF8AB5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B4BFC-DFAF-46D5-B21B-FBB08B86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77" y="1288283"/>
            <a:ext cx="5514975" cy="378142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1C971CC-9704-4484-AF85-DDC4A362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2" y="202723"/>
            <a:ext cx="8442796" cy="840125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Experience with 16S rRNA gene analysis</a:t>
            </a:r>
          </a:p>
        </p:txBody>
      </p:sp>
    </p:spTree>
    <p:extLst>
      <p:ext uri="{BB962C8B-B14F-4D97-AF65-F5344CB8AC3E}">
        <p14:creationId xmlns:p14="http://schemas.microsoft.com/office/powerpoint/2010/main" val="7312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48615-CBC4-419F-868D-BB931E2E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66850"/>
            <a:ext cx="7800975" cy="39243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7457A7B-083F-4319-AC7A-474C3404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2" y="202723"/>
            <a:ext cx="8442796" cy="840125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Amongst us we have different skills sets</a:t>
            </a:r>
          </a:p>
        </p:txBody>
      </p:sp>
    </p:spTree>
    <p:extLst>
      <p:ext uri="{BB962C8B-B14F-4D97-AF65-F5344CB8AC3E}">
        <p14:creationId xmlns:p14="http://schemas.microsoft.com/office/powerpoint/2010/main" val="9694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4CA1A-8A8F-41DF-AB02-7C03037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B04114F-B804-4FCA-A89D-CD107B90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35" y="1274440"/>
            <a:ext cx="7254420" cy="2879145"/>
          </a:xfrm>
          <a:ln>
            <a:noFill/>
          </a:ln>
        </p:spPr>
        <p:txBody>
          <a:bodyPr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Work together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Share knowledge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Share codes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Awesome networking opportunity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Have fun!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72C43-ED67-4AC5-86E4-CA0D6829761A}"/>
              </a:ext>
            </a:extLst>
          </p:cNvPr>
          <p:cNvSpPr/>
          <p:nvPr/>
        </p:nvSpPr>
        <p:spPr>
          <a:xfrm>
            <a:off x="1201344" y="1010886"/>
            <a:ext cx="7018401" cy="3134386"/>
          </a:xfrm>
          <a:prstGeom prst="rect">
            <a:avLst/>
          </a:prstGeom>
          <a:noFill/>
          <a:ln w="6350">
            <a:solidFill>
              <a:srgbClr val="29292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785-FBE2-41BA-84FF-C15165BC1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6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6C65-052A-416A-820F-926498C2F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F46FB-73A3-4CBC-A2C1-3DBE7694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6" y="2107911"/>
            <a:ext cx="6823736" cy="4262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F45730-D0A2-4FE4-BECD-51FEFA80FEBF}"/>
              </a:ext>
            </a:extLst>
          </p:cNvPr>
          <p:cNvSpPr/>
          <p:nvPr/>
        </p:nvSpPr>
        <p:spPr>
          <a:xfrm>
            <a:off x="253157" y="1483392"/>
            <a:ext cx="8637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5"/>
                </a:solidFill>
                <a:latin typeface="Source Sans Pro"/>
              </a:rPr>
              <a:t>Open &amp; reproducible microbiome data analysis spring school</a:t>
            </a:r>
          </a:p>
          <a:p>
            <a:pPr algn="ctr"/>
            <a:r>
              <a:rPr lang="en-GB" sz="2000" dirty="0" smtClean="0">
                <a:solidFill>
                  <a:schemeClr val="accent5"/>
                </a:solidFill>
                <a:latin typeface="Source Sans Pro"/>
              </a:rPr>
              <a:t>Wageningen, The Netherlands, May 28-30, 2018</a:t>
            </a:r>
            <a:endParaRPr lang="en-GB" sz="2000" b="0" i="0" dirty="0">
              <a:solidFill>
                <a:schemeClr val="accent5"/>
              </a:solidFill>
              <a:effectLst/>
              <a:latin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97198-5D98-44BB-8815-40BF65D2D97C}"/>
              </a:ext>
            </a:extLst>
          </p:cNvPr>
          <p:cNvSpPr txBox="1"/>
          <p:nvPr/>
        </p:nvSpPr>
        <p:spPr>
          <a:xfrm>
            <a:off x="3028335" y="757084"/>
            <a:ext cx="2433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4400" dirty="0" smtClean="0">
                <a:solidFill>
                  <a:schemeClr val="accent5"/>
                </a:solidFill>
                <a:latin typeface="Tw Cen MT Condensed Extra Bold" panose="020B0803020202020204" pitchFamily="34" charset="0"/>
              </a:rPr>
              <a:t>WELCOME!</a:t>
            </a:r>
            <a:endParaRPr lang="en-GB" sz="4400" dirty="0">
              <a:solidFill>
                <a:schemeClr val="accent5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870FD-3294-4491-BABE-37A8AA66F719}"/>
              </a:ext>
            </a:extLst>
          </p:cNvPr>
          <p:cNvSpPr/>
          <p:nvPr/>
        </p:nvSpPr>
        <p:spPr>
          <a:xfrm>
            <a:off x="374073" y="6076605"/>
            <a:ext cx="3248833" cy="628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8669" y="1197033"/>
            <a:ext cx="795411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b="1" dirty="0" smtClean="0">
                <a:solidFill>
                  <a:schemeClr val="accent5"/>
                </a:solidFill>
                <a:latin typeface="Verdana" pitchFamily="34" charset="0"/>
              </a:rPr>
              <a:t>DAY 2</a:t>
            </a:r>
            <a:endParaRPr lang="en-GB" sz="1400" b="1" dirty="0" smtClean="0">
              <a:solidFill>
                <a:schemeClr val="accent5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4742" y="202723"/>
            <a:ext cx="8442796" cy="84012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Making sense of </a:t>
            </a:r>
            <a:r>
              <a:rPr lang="en-GB" dirty="0" smtClean="0">
                <a:solidFill>
                  <a:schemeClr val="accent6"/>
                </a:solidFill>
              </a:rPr>
              <a:t>OTU/ASVs/</a:t>
            </a:r>
            <a:r>
              <a:rPr lang="en-GB" dirty="0" err="1" smtClean="0">
                <a:solidFill>
                  <a:schemeClr val="accent6"/>
                </a:solidFill>
              </a:rPr>
              <a:t>sOTUs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91643" y="1294874"/>
            <a:ext cx="8365895" cy="745682"/>
          </a:xfrm>
        </p:spPr>
        <p:txBody>
          <a:bodyPr/>
          <a:lstStyle/>
          <a:p>
            <a:pPr algn="ctr"/>
            <a:r>
              <a:rPr lang="en-GB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Essential properties of taxonomic profiling data, Reproducibility, Microbiome and </a:t>
            </a:r>
            <a:r>
              <a:rPr lang="en-GB" sz="20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Phyloseq</a:t>
            </a:r>
            <a:r>
              <a:rPr lang="en-GB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GB" sz="20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BioC</a:t>
            </a:r>
            <a:r>
              <a:rPr lang="en-GB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/R packages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ABC038-A5B1-4261-9CD3-393980B7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4" y="4085033"/>
            <a:ext cx="4275245" cy="2670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C8A92F5-2DD7-4313-A9E3-7A73A8184F40}"/>
              </a:ext>
            </a:extLst>
          </p:cNvPr>
          <p:cNvSpPr/>
          <p:nvPr/>
        </p:nvSpPr>
        <p:spPr>
          <a:xfrm>
            <a:off x="458339" y="2840244"/>
            <a:ext cx="863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333333"/>
                </a:solidFill>
                <a:latin typeface="Source Sans Pro"/>
              </a:rPr>
              <a:t>Open &amp; reproducible microbiome data analysis spring school</a:t>
            </a:r>
          </a:p>
          <a:p>
            <a:pPr algn="ctr"/>
            <a:r>
              <a:rPr lang="en-IN" dirty="0">
                <a:solidFill>
                  <a:srgbClr val="333333"/>
                </a:solidFill>
                <a:latin typeface="Source Sans Pro"/>
              </a:rPr>
              <a:t>Wageningen, The Netherlands, May 28-30, 2018</a:t>
            </a:r>
            <a:endParaRPr lang="en-IN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40B0EDBC-01D8-4D00-9DC4-D24EF631D4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6632" y="4546192"/>
            <a:ext cx="4047807" cy="1746453"/>
          </a:xfrm>
        </p:spPr>
        <p:txBody>
          <a:bodyPr/>
          <a:lstStyle/>
          <a:p>
            <a:r>
              <a:rPr lang="en-GB" sz="20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Sudarshan A. Shetty</a:t>
            </a:r>
            <a:endParaRPr lang="en-GB" sz="1800" dirty="0">
              <a:solidFill>
                <a:schemeClr val="accent6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</a:t>
            </a:r>
            <a:r>
              <a:rPr lang="en-GB" sz="1800" dirty="0" err="1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aboratory</a:t>
            </a:r>
            <a:r>
              <a:rPr lang="en-GB" sz="18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of Microbiology,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accent6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Wageningen University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12603</TotalTime>
  <Words>1067</Words>
  <Application>Microsoft Office PowerPoint</Application>
  <PresentationFormat>On-screen Show (4:3)</PresentationFormat>
  <Paragraphs>208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Microsoft New Tai Lue</vt:lpstr>
      <vt:lpstr>Microsoft Tai Le</vt:lpstr>
      <vt:lpstr>Source Sans Pro</vt:lpstr>
      <vt:lpstr>Tw Cen MT Condensed Extra Bold</vt:lpstr>
      <vt:lpstr>Verdana</vt:lpstr>
      <vt:lpstr>Wingdings</vt:lpstr>
      <vt:lpstr>WUR</vt:lpstr>
      <vt:lpstr>PowerPoint Presentation</vt:lpstr>
      <vt:lpstr>PowerPoint Presentation</vt:lpstr>
      <vt:lpstr>From entry level to more seasoned researchers</vt:lpstr>
      <vt:lpstr>Experience with 16S rRNA gene analysis</vt:lpstr>
      <vt:lpstr>Amongst us we have different skills sets</vt:lpstr>
      <vt:lpstr>Work together Share knowledge Share codes Awesome networking opportunity Have fun!</vt:lpstr>
      <vt:lpstr>PowerPoint Presentation</vt:lpstr>
      <vt:lpstr>PowerPoint Presentation</vt:lpstr>
      <vt:lpstr>Making sense of OTU/ASVs/sOTUs </vt:lpstr>
      <vt:lpstr>PowerPoint Presentation</vt:lpstr>
      <vt:lpstr>Operational taxonomic units/Amplicon sequence variants/subOTU</vt:lpstr>
      <vt:lpstr>Bacterial Taxonomy </vt:lpstr>
      <vt:lpstr>The bacterial classification and challenges</vt:lpstr>
      <vt:lpstr>Case of Eubacterium  </vt:lpstr>
      <vt:lpstr>Different databases, different potential</vt:lpstr>
      <vt:lpstr>PowerPoint Presentation</vt:lpstr>
      <vt:lpstr>PowerPoint Presentation</vt:lpstr>
      <vt:lpstr>Reproducibility</vt:lpstr>
      <vt:lpstr>Why reproducibility is important?</vt:lpstr>
      <vt:lpstr>Help yourself by ensuring reproducibility</vt:lpstr>
      <vt:lpstr>Why use R?</vt:lpstr>
      <vt:lpstr>Reproducibility tools in R</vt:lpstr>
      <vt:lpstr>PowerPoint Presentation</vt:lpstr>
      <vt:lpstr>PowerPoint Presentation</vt:lpstr>
      <vt:lpstr>Data types</vt:lpstr>
      <vt:lpstr>PowerPoint Presentation</vt:lpstr>
      <vt:lpstr>PowerPoint Presentation</vt:lpstr>
      <vt:lpstr>Microbiome R package</vt:lpstr>
      <vt:lpstr>Microbiome R package</vt:lpstr>
      <vt:lpstr>PowerPoint Presentation</vt:lpstr>
      <vt:lpstr>PowerPoint Presentation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Shetty, Sudarshan</cp:lastModifiedBy>
  <cp:revision>338</cp:revision>
  <dcterms:created xsi:type="dcterms:W3CDTF">2011-09-29T08:30:03Z</dcterms:created>
  <dcterms:modified xsi:type="dcterms:W3CDTF">2018-05-28T16:16:37Z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