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6"/>
  </p:notesMasterIdLst>
  <p:handoutMasterIdLst>
    <p:handoutMasterId r:id="rId67"/>
  </p:handoutMasterIdLst>
  <p:sldIdLst>
    <p:sldId id="256" r:id="rId5"/>
    <p:sldId id="260" r:id="rId6"/>
    <p:sldId id="279" r:id="rId7"/>
    <p:sldId id="349" r:id="rId8"/>
    <p:sldId id="262" r:id="rId9"/>
    <p:sldId id="280" r:id="rId10"/>
    <p:sldId id="350" r:id="rId11"/>
    <p:sldId id="351" r:id="rId12"/>
    <p:sldId id="352" r:id="rId13"/>
    <p:sldId id="353" r:id="rId14"/>
    <p:sldId id="354" r:id="rId15"/>
    <p:sldId id="355" r:id="rId16"/>
    <p:sldId id="356" r:id="rId17"/>
    <p:sldId id="281" r:id="rId18"/>
    <p:sldId id="357" r:id="rId19"/>
    <p:sldId id="358" r:id="rId20"/>
    <p:sldId id="283" r:id="rId21"/>
    <p:sldId id="284" r:id="rId22"/>
    <p:sldId id="285" r:id="rId23"/>
    <p:sldId id="359" r:id="rId24"/>
    <p:sldId id="287" r:id="rId25"/>
    <p:sldId id="288" r:id="rId26"/>
    <p:sldId id="289" r:id="rId27"/>
    <p:sldId id="290" r:id="rId28"/>
    <p:sldId id="291" r:id="rId29"/>
    <p:sldId id="293" r:id="rId30"/>
    <p:sldId id="292" r:id="rId31"/>
    <p:sldId id="360" r:id="rId32"/>
    <p:sldId id="362" r:id="rId33"/>
    <p:sldId id="361" r:id="rId34"/>
    <p:sldId id="364" r:id="rId35"/>
    <p:sldId id="294" r:id="rId36"/>
    <p:sldId id="363" r:id="rId37"/>
    <p:sldId id="296" r:id="rId38"/>
    <p:sldId id="297" r:id="rId39"/>
    <p:sldId id="298" r:id="rId40"/>
    <p:sldId id="365" r:id="rId41"/>
    <p:sldId id="366" r:id="rId42"/>
    <p:sldId id="367" r:id="rId43"/>
    <p:sldId id="299" r:id="rId44"/>
    <p:sldId id="368" r:id="rId45"/>
    <p:sldId id="370" r:id="rId46"/>
    <p:sldId id="369" r:id="rId47"/>
    <p:sldId id="371" r:id="rId48"/>
    <p:sldId id="372" r:id="rId49"/>
    <p:sldId id="373" r:id="rId50"/>
    <p:sldId id="374" r:id="rId51"/>
    <p:sldId id="375" r:id="rId52"/>
    <p:sldId id="376" r:id="rId53"/>
    <p:sldId id="377" r:id="rId54"/>
    <p:sldId id="378" r:id="rId55"/>
    <p:sldId id="379" r:id="rId56"/>
    <p:sldId id="382" r:id="rId57"/>
    <p:sldId id="383" r:id="rId58"/>
    <p:sldId id="380" r:id="rId59"/>
    <p:sldId id="381" r:id="rId60"/>
    <p:sldId id="384" r:id="rId61"/>
    <p:sldId id="385" r:id="rId62"/>
    <p:sldId id="386" r:id="rId63"/>
    <p:sldId id="387" r:id="rId64"/>
    <p:sldId id="348"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B501D3-0DB0-4D2B-A25D-5D560B1D7E07}">
          <p14:sldIdLst>
            <p14:sldId id="256"/>
            <p14:sldId id="260"/>
            <p14:sldId id="279"/>
            <p14:sldId id="349"/>
            <p14:sldId id="262"/>
            <p14:sldId id="280"/>
            <p14:sldId id="350"/>
            <p14:sldId id="351"/>
            <p14:sldId id="352"/>
            <p14:sldId id="353"/>
            <p14:sldId id="354"/>
            <p14:sldId id="355"/>
            <p14:sldId id="356"/>
            <p14:sldId id="281"/>
            <p14:sldId id="357"/>
            <p14:sldId id="358"/>
            <p14:sldId id="283"/>
            <p14:sldId id="284"/>
            <p14:sldId id="285"/>
            <p14:sldId id="359"/>
            <p14:sldId id="287"/>
            <p14:sldId id="288"/>
            <p14:sldId id="289"/>
            <p14:sldId id="290"/>
            <p14:sldId id="291"/>
            <p14:sldId id="293"/>
            <p14:sldId id="292"/>
            <p14:sldId id="360"/>
            <p14:sldId id="362"/>
            <p14:sldId id="361"/>
            <p14:sldId id="364"/>
            <p14:sldId id="294"/>
            <p14:sldId id="363"/>
            <p14:sldId id="296"/>
            <p14:sldId id="297"/>
            <p14:sldId id="298"/>
            <p14:sldId id="365"/>
            <p14:sldId id="366"/>
            <p14:sldId id="367"/>
            <p14:sldId id="299"/>
            <p14:sldId id="368"/>
            <p14:sldId id="370"/>
            <p14:sldId id="369"/>
            <p14:sldId id="371"/>
            <p14:sldId id="372"/>
            <p14:sldId id="373"/>
            <p14:sldId id="374"/>
            <p14:sldId id="375"/>
            <p14:sldId id="376"/>
            <p14:sldId id="377"/>
            <p14:sldId id="378"/>
            <p14:sldId id="379"/>
            <p14:sldId id="382"/>
            <p14:sldId id="383"/>
            <p14:sldId id="380"/>
            <p14:sldId id="381"/>
            <p14:sldId id="384"/>
            <p14:sldId id="385"/>
            <p14:sldId id="386"/>
            <p14:sldId id="387"/>
            <p14:sldId id="348"/>
          </p14:sldIdLst>
        </p14:section>
      </p14:sectionLst>
    </p:ext>
    <p:ext uri="{EFAFB233-063F-42B5-8137-9DF3F51BA10A}">
      <p15:sldGuideLst xmlns:p15="http://schemas.microsoft.com/office/powerpoint/2012/main" xmlns="">
        <p15:guide id="1" orient="horz" pos="2174">
          <p15:clr>
            <a:srgbClr val="A4A3A4"/>
          </p15:clr>
        </p15:guide>
        <p15:guide id="2" orient="horz" pos="744">
          <p15:clr>
            <a:srgbClr val="A4A3A4"/>
          </p15:clr>
        </p15:guide>
        <p15:guide id="3" orient="horz" pos="4192">
          <p15:clr>
            <a:srgbClr val="A4A3A4"/>
          </p15:clr>
        </p15:guide>
        <p15:guide id="4" orient="horz" pos="650">
          <p15:clr>
            <a:srgbClr val="A4A3A4"/>
          </p15:clr>
        </p15:guide>
        <p15:guide id="5" orient="horz">
          <p15:clr>
            <a:srgbClr val="A4A3A4"/>
          </p15:clr>
        </p15:guide>
        <p15:guide id="6" pos="2880">
          <p15:clr>
            <a:srgbClr val="A4A3A4"/>
          </p15:clr>
        </p15:guide>
        <p15:guide id="7" pos="256">
          <p15:clr>
            <a:srgbClr val="A4A3A4"/>
          </p15:clr>
        </p15:guide>
        <p15:guide id="8" pos="55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535"/>
    <a:srgbClr val="D0D4E8"/>
    <a:srgbClr val="00A1E4"/>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8" autoAdjust="0"/>
    <p:restoredTop sz="93428" autoAdjust="0"/>
  </p:normalViewPr>
  <p:slideViewPr>
    <p:cSldViewPr snapToGrid="0">
      <p:cViewPr>
        <p:scale>
          <a:sx n="75" d="100"/>
          <a:sy n="75" d="100"/>
        </p:scale>
        <p:origin x="-1434" y="156"/>
      </p:cViewPr>
      <p:guideLst>
        <p:guide orient="horz" pos="2174"/>
        <p:guide orient="horz" pos="744"/>
        <p:guide orient="horz" pos="4192"/>
        <p:guide orient="horz" pos="650"/>
        <p:guide orient="horz"/>
        <p:guide pos="2880"/>
        <p:guide pos="256"/>
        <p:guide pos="55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4928"/>
    </p:cViewPr>
  </p:sorterViewPr>
  <p:notesViewPr>
    <p:cSldViewPr snapToGrid="0">
      <p:cViewPr varScale="1">
        <p:scale>
          <a:sx n="68" d="100"/>
          <a:sy n="68" d="100"/>
        </p:scale>
        <p:origin x="-32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6/28/2017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dirty="0"/>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6/28/2017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dirty="0"/>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C0AA9-5F18-48B3-BC22-AF761F352F78}" type="slidenum">
              <a:rPr lang="en-US" smtClean="0"/>
              <a:t>1</a:t>
            </a:fld>
            <a:endParaRPr lang="en-US" dirty="0"/>
          </a:p>
        </p:txBody>
      </p:sp>
    </p:spTree>
    <p:extLst>
      <p:ext uri="{BB962C8B-B14F-4D97-AF65-F5344CB8AC3E}">
        <p14:creationId xmlns:p14="http://schemas.microsoft.com/office/powerpoint/2010/main" val="1659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33</a:t>
            </a:fld>
            <a:endParaRPr lang="en-US" dirty="0"/>
          </a:p>
        </p:txBody>
      </p:sp>
    </p:spTree>
    <p:extLst>
      <p:ext uri="{BB962C8B-B14F-4D97-AF65-F5344CB8AC3E}">
        <p14:creationId xmlns:p14="http://schemas.microsoft.com/office/powerpoint/2010/main" val="2370100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34</a:t>
            </a:fld>
            <a:endParaRPr lang="en-US" dirty="0"/>
          </a:p>
        </p:txBody>
      </p:sp>
    </p:spTree>
    <p:extLst>
      <p:ext uri="{BB962C8B-B14F-4D97-AF65-F5344CB8AC3E}">
        <p14:creationId xmlns:p14="http://schemas.microsoft.com/office/powerpoint/2010/main" val="3221938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35</a:t>
            </a:fld>
            <a:endParaRPr lang="en-US" dirty="0"/>
          </a:p>
        </p:txBody>
      </p:sp>
    </p:spTree>
    <p:extLst>
      <p:ext uri="{BB962C8B-B14F-4D97-AF65-F5344CB8AC3E}">
        <p14:creationId xmlns:p14="http://schemas.microsoft.com/office/powerpoint/2010/main" val="2618457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36</a:t>
            </a:fld>
            <a:endParaRPr lang="en-US" dirty="0"/>
          </a:p>
        </p:txBody>
      </p:sp>
    </p:spTree>
    <p:extLst>
      <p:ext uri="{BB962C8B-B14F-4D97-AF65-F5344CB8AC3E}">
        <p14:creationId xmlns:p14="http://schemas.microsoft.com/office/powerpoint/2010/main" val="504737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37</a:t>
            </a:fld>
            <a:endParaRPr lang="en-US" dirty="0"/>
          </a:p>
        </p:txBody>
      </p:sp>
    </p:spTree>
    <p:extLst>
      <p:ext uri="{BB962C8B-B14F-4D97-AF65-F5344CB8AC3E}">
        <p14:creationId xmlns:p14="http://schemas.microsoft.com/office/powerpoint/2010/main" val="504737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38</a:t>
            </a:fld>
            <a:endParaRPr lang="en-US" dirty="0"/>
          </a:p>
        </p:txBody>
      </p:sp>
    </p:spTree>
    <p:extLst>
      <p:ext uri="{BB962C8B-B14F-4D97-AF65-F5344CB8AC3E}">
        <p14:creationId xmlns:p14="http://schemas.microsoft.com/office/powerpoint/2010/main" val="504737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39</a:t>
            </a:fld>
            <a:endParaRPr lang="en-US" dirty="0"/>
          </a:p>
        </p:txBody>
      </p:sp>
    </p:spTree>
    <p:extLst>
      <p:ext uri="{BB962C8B-B14F-4D97-AF65-F5344CB8AC3E}">
        <p14:creationId xmlns:p14="http://schemas.microsoft.com/office/powerpoint/2010/main" val="504737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40</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41</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42</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C0AA9-5F18-48B3-BC22-AF761F352F78}" type="slidenum">
              <a:rPr lang="en-US" smtClean="0"/>
              <a:t>5</a:t>
            </a:fld>
            <a:endParaRPr lang="en-US" dirty="0"/>
          </a:p>
        </p:txBody>
      </p:sp>
    </p:spTree>
    <p:extLst>
      <p:ext uri="{BB962C8B-B14F-4D97-AF65-F5344CB8AC3E}">
        <p14:creationId xmlns:p14="http://schemas.microsoft.com/office/powerpoint/2010/main" val="516046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43</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44</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45</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46</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47</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48</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49</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50</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51</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52</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C0AA9-5F18-48B3-BC22-AF761F352F78}" type="slidenum">
              <a:rPr lang="en-US" smtClean="0"/>
              <a:t>15</a:t>
            </a:fld>
            <a:endParaRPr lang="en-US" dirty="0"/>
          </a:p>
        </p:txBody>
      </p:sp>
    </p:spTree>
    <p:extLst>
      <p:ext uri="{BB962C8B-B14F-4D97-AF65-F5344CB8AC3E}">
        <p14:creationId xmlns:p14="http://schemas.microsoft.com/office/powerpoint/2010/main" val="2655845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53</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54</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55</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56</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57</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58</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59</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60</a:t>
            </a:fld>
            <a:endParaRPr lang="en-US" dirty="0"/>
          </a:p>
        </p:txBody>
      </p:sp>
    </p:spTree>
    <p:extLst>
      <p:ext uri="{BB962C8B-B14F-4D97-AF65-F5344CB8AC3E}">
        <p14:creationId xmlns:p14="http://schemas.microsoft.com/office/powerpoint/2010/main" val="9937672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C0AA9-5F18-48B3-BC22-AF761F352F78}" type="slidenum">
              <a:rPr lang="en-US" smtClean="0"/>
              <a:t>61</a:t>
            </a:fld>
            <a:endParaRPr lang="en-US" dirty="0"/>
          </a:p>
        </p:txBody>
      </p:sp>
    </p:spTree>
    <p:extLst>
      <p:ext uri="{BB962C8B-B14F-4D97-AF65-F5344CB8AC3E}">
        <p14:creationId xmlns:p14="http://schemas.microsoft.com/office/powerpoint/2010/main" val="16592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27</a:t>
            </a:fld>
            <a:endParaRPr lang="en-US" dirty="0"/>
          </a:p>
        </p:txBody>
      </p:sp>
    </p:spTree>
    <p:extLst>
      <p:ext uri="{BB962C8B-B14F-4D97-AF65-F5344CB8AC3E}">
        <p14:creationId xmlns:p14="http://schemas.microsoft.com/office/powerpoint/2010/main" val="1551637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28</a:t>
            </a:fld>
            <a:endParaRPr lang="en-US" dirty="0"/>
          </a:p>
        </p:txBody>
      </p:sp>
    </p:spTree>
    <p:extLst>
      <p:ext uri="{BB962C8B-B14F-4D97-AF65-F5344CB8AC3E}">
        <p14:creationId xmlns:p14="http://schemas.microsoft.com/office/powerpoint/2010/main" val="1551637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29</a:t>
            </a:fld>
            <a:endParaRPr lang="en-US" dirty="0"/>
          </a:p>
        </p:txBody>
      </p:sp>
    </p:spTree>
    <p:extLst>
      <p:ext uri="{BB962C8B-B14F-4D97-AF65-F5344CB8AC3E}">
        <p14:creationId xmlns:p14="http://schemas.microsoft.com/office/powerpoint/2010/main" val="1551637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30</a:t>
            </a:fld>
            <a:endParaRPr lang="en-US" dirty="0"/>
          </a:p>
        </p:txBody>
      </p:sp>
    </p:spTree>
    <p:extLst>
      <p:ext uri="{BB962C8B-B14F-4D97-AF65-F5344CB8AC3E}">
        <p14:creationId xmlns:p14="http://schemas.microsoft.com/office/powerpoint/2010/main" val="155163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31</a:t>
            </a:fld>
            <a:endParaRPr lang="en-US" dirty="0"/>
          </a:p>
        </p:txBody>
      </p:sp>
    </p:spTree>
    <p:extLst>
      <p:ext uri="{BB962C8B-B14F-4D97-AF65-F5344CB8AC3E}">
        <p14:creationId xmlns:p14="http://schemas.microsoft.com/office/powerpoint/2010/main" val="155163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2C0AA9-5F18-48B3-BC22-AF761F352F78}" type="slidenum">
              <a:rPr lang="en-US" smtClean="0"/>
              <a:t>32</a:t>
            </a:fld>
            <a:endParaRPr lang="en-US" dirty="0"/>
          </a:p>
        </p:txBody>
      </p:sp>
    </p:spTree>
    <p:extLst>
      <p:ext uri="{BB962C8B-B14F-4D97-AF65-F5344CB8AC3E}">
        <p14:creationId xmlns:p14="http://schemas.microsoft.com/office/powerpoint/2010/main" val="284295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6/28/2017</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39805510"/>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6/28/2017</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6/28/2017</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6/28/2017</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6/28/2017</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6/28/2017</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6/28/2017</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6/28/2017</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6/28/2017</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6/28/2017</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6/28/2017</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dirty="0"/>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Freeform 4"/>
          <p:cNvSpPr>
            <a:spLocks/>
          </p:cNvSpPr>
          <p:nvPr>
            <p:custDataLst>
              <p:tags r:id="rId13"/>
            </p:custDataLst>
          </p:nvPr>
        </p:nvSpPr>
        <p:spPr bwMode="auto">
          <a:xfrm>
            <a:off x="3" y="510812"/>
            <a:ext cx="9143998"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pic>
        <p:nvPicPr>
          <p:cNvPr id="16" name="Picture 103" descr="C:\Users\UserSim\Desktop\Capgemini\Capgemini_logo_cmyk.png"/>
          <p:cNvPicPr>
            <a:picLocks noChangeAspect="1" noChangeArrowheads="1"/>
          </p:cNvPicPr>
          <p:nvPr>
            <p:custDataLst>
              <p:tags r:id="rId14"/>
            </p:custDataLst>
          </p:nvPr>
        </p:nvPicPr>
        <p:blipFill>
          <a:blip r:embed="rId16" cstate="email"/>
          <a:srcRect/>
          <a:stretch>
            <a:fillRect/>
          </a:stretch>
        </p:blipFill>
        <p:spPr bwMode="auto">
          <a:xfrm>
            <a:off x="468630" y="6435205"/>
            <a:ext cx="1360170" cy="320040"/>
          </a:xfrm>
          <a:prstGeom prst="rect">
            <a:avLst/>
          </a:prstGeom>
          <a:noFill/>
        </p:spPr>
      </p:pic>
      <p:pic>
        <p:nvPicPr>
          <p:cNvPr id="17" name="Picture 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274268" y="6529065"/>
            <a:ext cx="457200" cy="189470"/>
          </a:xfrm>
          <a:prstGeom prst="rect">
            <a:avLst/>
          </a:prstGeom>
        </p:spPr>
      </p:pic>
      <p:cxnSp>
        <p:nvCxnSpPr>
          <p:cNvPr id="18" name="Straight Connector 17"/>
          <p:cNvCxnSpPr/>
          <p:nvPr>
            <p:custDataLst>
              <p:tags r:id="rId15"/>
            </p:custDataLst>
          </p:nvPr>
        </p:nvCxnSpPr>
        <p:spPr>
          <a:xfrm flipH="1">
            <a:off x="1" y="6330430"/>
            <a:ext cx="9143999" cy="0"/>
          </a:xfrm>
          <a:prstGeom prst="line">
            <a:avLst/>
          </a:prstGeom>
          <a:ln w="9525"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9" name="Rectangle 20"/>
          <p:cNvSpPr txBox="1">
            <a:spLocks noChangeArrowheads="1"/>
          </p:cNvSpPr>
          <p:nvPr/>
        </p:nvSpPr>
        <p:spPr>
          <a:xfrm>
            <a:off x="3225414" y="6493566"/>
            <a:ext cx="1219200" cy="228600"/>
          </a:xfrm>
          <a:prstGeom prst="rect">
            <a:avLst/>
          </a:prstGeom>
          <a:noFill/>
        </p:spPr>
        <p:txBody>
          <a:bodyPr/>
          <a:lstStyle/>
          <a:p>
            <a:pPr>
              <a:defRPr/>
            </a:pPr>
            <a:fld id="{634B1AA2-1421-4123-B46B-C773544C4A12}" type="datetime4">
              <a:rPr lang="en-US" sz="800">
                <a:solidFill>
                  <a:prstClr val="white">
                    <a:lumMod val="50000"/>
                  </a:prstClr>
                </a:solidFill>
                <a:latin typeface="Candara" panose="020E0502030303020204" pitchFamily="34" charset="0"/>
              </a:rPr>
              <a:pPr>
                <a:defRPr/>
              </a:pPr>
              <a:t>June 28, 2017</a:t>
            </a:fld>
            <a:endParaRPr lang="en-US" sz="800" dirty="0">
              <a:solidFill>
                <a:prstClr val="white">
                  <a:lumMod val="50000"/>
                </a:prstClr>
              </a:solidFill>
              <a:latin typeface="Candara" panose="020E0502030303020204" pitchFamily="34" charset="0"/>
            </a:endParaRPr>
          </a:p>
        </p:txBody>
      </p:sp>
      <p:sp>
        <p:nvSpPr>
          <p:cNvPr id="20" name="Text Box 9"/>
          <p:cNvSpPr txBox="1">
            <a:spLocks noChangeArrowheads="1"/>
          </p:cNvSpPr>
          <p:nvPr/>
        </p:nvSpPr>
        <p:spPr bwMode="auto">
          <a:xfrm>
            <a:off x="4115231" y="6493566"/>
            <a:ext cx="1431802" cy="215444"/>
          </a:xfrm>
          <a:prstGeom prst="rect">
            <a:avLst/>
          </a:prstGeom>
          <a:noFill/>
          <a:ln w="9525">
            <a:noFill/>
            <a:miter lim="800000"/>
            <a:headEnd/>
            <a:tailEnd/>
          </a:ln>
        </p:spPr>
        <p:txBody>
          <a:bodyPr wrap="none">
            <a:spAutoFit/>
          </a:bodyPr>
          <a:lstStyle/>
          <a:p>
            <a:pPr>
              <a:defRPr/>
            </a:pPr>
            <a:r>
              <a:rPr lang="en-US" altLang="ja-JP" sz="800" dirty="0">
                <a:solidFill>
                  <a:prstClr val="white">
                    <a:lumMod val="50000"/>
                  </a:prstClr>
                </a:solidFill>
                <a:latin typeface="Candara" panose="020E0502030303020204" pitchFamily="34" charset="0"/>
              </a:rPr>
              <a:t>Proprietary and Confidential </a:t>
            </a:r>
          </a:p>
        </p:txBody>
      </p:sp>
      <p:sp>
        <p:nvSpPr>
          <p:cNvPr id="21" name="Text Box 5"/>
          <p:cNvSpPr txBox="1">
            <a:spLocks noChangeArrowheads="1"/>
          </p:cNvSpPr>
          <p:nvPr/>
        </p:nvSpPr>
        <p:spPr bwMode="gray">
          <a:xfrm>
            <a:off x="5719819" y="6543081"/>
            <a:ext cx="198772" cy="123111"/>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rgbClr val="1F497D"/>
                </a:solidFill>
                <a:latin typeface="Candara" panose="020E0502030303020204" pitchFamily="34" charset="0"/>
                <a:ea typeface="ＭＳ Ｐゴシック"/>
                <a:cs typeface="Arial" pitchFamily="34" charset="0"/>
              </a:rPr>
              <a:t>- </a:t>
            </a:r>
            <a:fld id="{F47D9766-21FB-48EB-955B-1DFC7B4C9F61}" type="slidenum">
              <a:rPr lang="en-US" sz="800">
                <a:solidFill>
                  <a:prstClr val="white">
                    <a:lumMod val="50000"/>
                  </a:prstClr>
                </a:solidFill>
                <a:latin typeface="Candara" panose="020E0502030303020204" pitchFamily="34" charset="0"/>
              </a:rPr>
              <a:pPr algn="ctr" eaLnBrk="0" hangingPunct="0">
                <a:buClr>
                  <a:srgbClr val="000000"/>
                </a:buClr>
                <a:buSzPct val="65000"/>
                <a:buFont typeface="Wingdings" pitchFamily="2" charset="2"/>
                <a:buNone/>
                <a:defRPr/>
              </a:pPr>
              <a:t>‹#›</a:t>
            </a:fld>
            <a:r>
              <a:rPr lang="en-US" sz="800" dirty="0">
                <a:solidFill>
                  <a:prstClr val="white">
                    <a:lumMod val="50000"/>
                  </a:prstClr>
                </a:solidFill>
                <a:latin typeface="Candara" panose="020E0502030303020204" pitchFamily="34" charset="0"/>
              </a:rPr>
              <a:t> </a:t>
            </a:r>
            <a:r>
              <a:rPr lang="en-US" sz="800" dirty="0">
                <a:solidFill>
                  <a:srgbClr val="1F497D"/>
                </a:solidFill>
                <a:latin typeface="Candara" panose="020E0502030303020204" pitchFamily="34" charset="0"/>
                <a:ea typeface="ＭＳ Ｐゴシック"/>
                <a:cs typeface="Arial" pitchFamily="34" charset="0"/>
              </a:rPr>
              <a:t>-</a:t>
            </a:r>
          </a:p>
        </p:txBody>
      </p:sp>
      <p:cxnSp>
        <p:nvCxnSpPr>
          <p:cNvPr id="22" name="Straight Connector 21"/>
          <p:cNvCxnSpPr/>
          <p:nvPr/>
        </p:nvCxnSpPr>
        <p:spPr>
          <a:xfrm>
            <a:off x="4104141" y="6479068"/>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6207" y="6479068"/>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761/eurek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42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65511"/>
            <a:ext cx="9144000" cy="1337310"/>
          </a:xfrm>
          <a:prstGeom prst="rect">
            <a:avLst/>
          </a:prstGeom>
        </p:spPr>
      </p:pic>
      <p:sp>
        <p:nvSpPr>
          <p:cNvPr id="10" name="Rectangle 9"/>
          <p:cNvSpPr/>
          <p:nvPr/>
        </p:nvSpPr>
        <p:spPr>
          <a:xfrm>
            <a:off x="0" y="6310489"/>
            <a:ext cx="9144000" cy="54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28062" y="1839878"/>
            <a:ext cx="7816563" cy="646331"/>
          </a:xfrm>
          <a:prstGeom prst="rect">
            <a:avLst/>
          </a:prstGeom>
          <a:noFill/>
        </p:spPr>
        <p:txBody>
          <a:bodyPr wrap="none" rtlCol="0">
            <a:spAutoFit/>
          </a:bodyPr>
          <a:lstStyle/>
          <a:p>
            <a:pPr algn="ctr"/>
            <a:r>
              <a:rPr lang="en-US" sz="3600" dirty="0" err="1" smtClean="0">
                <a:solidFill>
                  <a:schemeClr val="bg1"/>
                </a:solidFill>
                <a:latin typeface="Candara" panose="020E0502030303020204" pitchFamily="34" charset="0"/>
              </a:rPr>
              <a:t>Microservices</a:t>
            </a:r>
            <a:r>
              <a:rPr lang="en-US" sz="3600" dirty="0" smtClean="0">
                <a:solidFill>
                  <a:schemeClr val="bg1"/>
                </a:solidFill>
                <a:latin typeface="Candara" panose="020E0502030303020204" pitchFamily="34" charset="0"/>
              </a:rPr>
              <a:t> with Spring Cloud Netflix</a:t>
            </a:r>
          </a:p>
        </p:txBody>
      </p:sp>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11516" y="6246119"/>
            <a:ext cx="2163952" cy="1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1"/>
            <a:ext cx="9144000" cy="541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298625" y="4101818"/>
            <a:ext cx="2444575" cy="307777"/>
          </a:xfrm>
          <a:prstGeom prst="rect">
            <a:avLst/>
          </a:prstGeom>
          <a:noFill/>
        </p:spPr>
        <p:txBody>
          <a:bodyPr wrap="square" rtlCol="0">
            <a:spAutoFit/>
          </a:bodyPr>
          <a:lstStyle/>
          <a:p>
            <a:r>
              <a:rPr lang="en-US" sz="1400" dirty="0" smtClean="0">
                <a:latin typeface="Candara" panose="020E0502030303020204" pitchFamily="34" charset="0"/>
              </a:rPr>
              <a:t>Date: 27</a:t>
            </a:r>
            <a:r>
              <a:rPr lang="en-US" sz="1400" baseline="30000" dirty="0" smtClean="0">
                <a:latin typeface="Candara" panose="020E0502030303020204" pitchFamily="34" charset="0"/>
              </a:rPr>
              <a:t>th</a:t>
            </a:r>
            <a:r>
              <a:rPr lang="en-US" sz="1400" dirty="0" smtClean="0">
                <a:latin typeface="Candara" panose="020E0502030303020204" pitchFamily="34" charset="0"/>
              </a:rPr>
              <a:t> May,  2016</a:t>
            </a:r>
            <a:endParaRPr lang="en-US" sz="1400" dirty="0">
              <a:latin typeface="Candara" panose="020E0502030303020204" pitchFamily="34" charset="0"/>
            </a:endParaRPr>
          </a:p>
        </p:txBody>
      </p:sp>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7640" y="5921664"/>
            <a:ext cx="2163952" cy="501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69991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06645"/>
            <a:ext cx="8610600" cy="5078313"/>
          </a:xfrm>
          <a:prstGeom prst="rect">
            <a:avLst/>
          </a:prstGeom>
        </p:spPr>
        <p:txBody>
          <a:bodyPr wrap="square">
            <a:spAutoFit/>
          </a:bodyPr>
          <a:lstStyle/>
          <a:p>
            <a:pPr algn="just"/>
            <a:r>
              <a:rPr lang="en-US" dirty="0"/>
              <a:t>For example, suppose that in addition to saying "Hello World!", you want the application to print the current date and time. You could use the date and time facilities in the native Java libraries, but you can make things more interesting by using the </a:t>
            </a:r>
            <a:r>
              <a:rPr lang="en-US" dirty="0" err="1"/>
              <a:t>Joda</a:t>
            </a:r>
            <a:r>
              <a:rPr lang="en-US" dirty="0"/>
              <a:t> Time libraries.</a:t>
            </a:r>
            <a:endParaRPr lang="en-US" b="1" dirty="0"/>
          </a:p>
          <a:p>
            <a:pPr algn="just"/>
            <a:endParaRPr lang="en-US" dirty="0" smtClean="0"/>
          </a:p>
          <a:p>
            <a:pPr algn="just"/>
            <a:r>
              <a:rPr lang="en-US" dirty="0" smtClean="0"/>
              <a:t>First</a:t>
            </a:r>
            <a:r>
              <a:rPr lang="en-US" dirty="0"/>
              <a:t>, change HelloWorld.java to look like this</a:t>
            </a:r>
            <a:r>
              <a:rPr lang="en-US" dirty="0" smtClean="0"/>
              <a:t>:</a:t>
            </a:r>
          </a:p>
          <a:p>
            <a:pPr algn="just"/>
            <a:endParaRPr lang="en-US" b="1" dirty="0"/>
          </a:p>
          <a:p>
            <a:pPr algn="just"/>
            <a:r>
              <a:rPr lang="en-US" dirty="0" smtClean="0">
                <a:solidFill>
                  <a:srgbClr val="000000"/>
                </a:solidFill>
              </a:rPr>
              <a:t>package </a:t>
            </a:r>
            <a:r>
              <a:rPr lang="en-US" dirty="0">
                <a:solidFill>
                  <a:srgbClr val="000000"/>
                </a:solidFill>
              </a:rPr>
              <a:t>com.cg</a:t>
            </a:r>
            <a:r>
              <a:rPr lang="en-US" dirty="0" smtClean="0">
                <a:solidFill>
                  <a:srgbClr val="000000"/>
                </a:solidFill>
              </a:rPr>
              <a:t>;</a:t>
            </a:r>
          </a:p>
          <a:p>
            <a:pPr algn="just"/>
            <a:endParaRPr lang="en-US" dirty="0" smtClean="0"/>
          </a:p>
          <a:p>
            <a:pPr algn="just"/>
            <a:r>
              <a:rPr lang="en-US" dirty="0" smtClean="0"/>
              <a:t>import </a:t>
            </a:r>
            <a:r>
              <a:rPr lang="en-US" dirty="0" err="1"/>
              <a:t>org.joda.time.LocalTime</a:t>
            </a:r>
            <a:r>
              <a:rPr lang="en-US" dirty="0"/>
              <a:t>;</a:t>
            </a:r>
            <a:endParaRPr lang="en-US" dirty="0">
              <a:solidFill>
                <a:srgbClr val="000000"/>
              </a:solidFill>
            </a:endParaRPr>
          </a:p>
          <a:p>
            <a:pPr algn="just"/>
            <a:endParaRPr lang="en-US" dirty="0">
              <a:solidFill>
                <a:srgbClr val="000000"/>
              </a:solidFill>
            </a:endParaRPr>
          </a:p>
          <a:p>
            <a:pPr algn="just"/>
            <a:r>
              <a:rPr lang="en-US" dirty="0">
                <a:solidFill>
                  <a:srgbClr val="000000"/>
                </a:solidFill>
              </a:rPr>
              <a:t>public class </a:t>
            </a:r>
            <a:r>
              <a:rPr lang="en-US" dirty="0" err="1">
                <a:solidFill>
                  <a:srgbClr val="000000"/>
                </a:solidFill>
              </a:rPr>
              <a:t>HelloWorld</a:t>
            </a:r>
            <a:r>
              <a:rPr lang="en-US" dirty="0">
                <a:solidFill>
                  <a:srgbClr val="000000"/>
                </a:solidFill>
              </a:rPr>
              <a:t> {</a:t>
            </a:r>
          </a:p>
          <a:p>
            <a:pPr algn="just"/>
            <a:r>
              <a:rPr lang="en-US" dirty="0">
                <a:solidFill>
                  <a:srgbClr val="000000"/>
                </a:solidFill>
              </a:rPr>
              <a:t>  public static void main(String[] </a:t>
            </a:r>
            <a:r>
              <a:rPr lang="en-US" dirty="0" err="1">
                <a:solidFill>
                  <a:srgbClr val="000000"/>
                </a:solidFill>
              </a:rPr>
              <a:t>args</a:t>
            </a:r>
            <a:r>
              <a:rPr lang="en-US" dirty="0">
                <a:solidFill>
                  <a:srgbClr val="000000"/>
                </a:solidFill>
              </a:rPr>
              <a:t>) </a:t>
            </a:r>
            <a:r>
              <a:rPr lang="en-US" dirty="0" smtClean="0">
                <a:solidFill>
                  <a:srgbClr val="000000"/>
                </a:solidFill>
              </a:rPr>
              <a:t>{</a:t>
            </a:r>
          </a:p>
          <a:p>
            <a:pPr algn="just"/>
            <a:r>
              <a:rPr lang="en-US" dirty="0">
                <a:solidFill>
                  <a:srgbClr val="000000"/>
                </a:solidFill>
              </a:rPr>
              <a:t>	</a:t>
            </a:r>
            <a:r>
              <a:rPr lang="en-US" dirty="0" err="1"/>
              <a:t>LocalTime</a:t>
            </a:r>
            <a:r>
              <a:rPr lang="en-US" dirty="0"/>
              <a:t> </a:t>
            </a:r>
            <a:r>
              <a:rPr lang="en-US" dirty="0" err="1"/>
              <a:t>currentTime</a:t>
            </a:r>
            <a:r>
              <a:rPr lang="en-US" dirty="0"/>
              <a:t> = new </a:t>
            </a:r>
            <a:r>
              <a:rPr lang="en-US" dirty="0" err="1"/>
              <a:t>LocalTime</a:t>
            </a:r>
            <a:r>
              <a:rPr lang="en-US" dirty="0" smtClean="0"/>
              <a:t>();</a:t>
            </a:r>
          </a:p>
          <a:p>
            <a:pPr algn="just"/>
            <a:r>
              <a:rPr lang="en-US" dirty="0" smtClean="0"/>
              <a:t>	</a:t>
            </a:r>
            <a:r>
              <a:rPr lang="en-US" dirty="0" err="1" smtClean="0"/>
              <a:t>System.out.println</a:t>
            </a:r>
            <a:r>
              <a:rPr lang="en-US" dirty="0"/>
              <a:t>("The current local time is: " + </a:t>
            </a:r>
            <a:r>
              <a:rPr lang="en-US" dirty="0" err="1"/>
              <a:t>currentTime</a:t>
            </a:r>
            <a:r>
              <a:rPr lang="en-US" dirty="0"/>
              <a:t>);</a:t>
            </a:r>
            <a:endParaRPr lang="en-US" dirty="0">
              <a:solidFill>
                <a:srgbClr val="000000"/>
              </a:solidFill>
            </a:endParaRPr>
          </a:p>
          <a:p>
            <a:pPr algn="just"/>
            <a:r>
              <a:rPr lang="en-US" dirty="0">
                <a:solidFill>
                  <a:srgbClr val="000000"/>
                </a:solidFill>
              </a:rPr>
              <a:t>	</a:t>
            </a:r>
            <a:r>
              <a:rPr lang="en-US" dirty="0" err="1">
                <a:solidFill>
                  <a:srgbClr val="000000"/>
                </a:solidFill>
              </a:rPr>
              <a:t>System.out.println</a:t>
            </a:r>
            <a:r>
              <a:rPr lang="en-US" dirty="0">
                <a:solidFill>
                  <a:srgbClr val="000000"/>
                </a:solidFill>
              </a:rPr>
              <a:t>(“Hello World!”);</a:t>
            </a:r>
          </a:p>
          <a:p>
            <a:pPr algn="just"/>
            <a:r>
              <a:rPr lang="en-US" dirty="0">
                <a:solidFill>
                  <a:srgbClr val="000000"/>
                </a:solidFill>
              </a:rPr>
              <a:t>  }</a:t>
            </a:r>
          </a:p>
          <a:p>
            <a:pPr algn="just"/>
            <a:r>
              <a:rPr lang="en-US" dirty="0">
                <a:solidFill>
                  <a:srgbClr val="000000"/>
                </a:solidFill>
              </a:rPr>
              <a:t>}</a:t>
            </a:r>
          </a:p>
          <a:p>
            <a:pPr algn="just"/>
            <a:endParaRPr lang="en-US" b="1" dirty="0" smtClean="0"/>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err="1" smtClean="0">
                <a:latin typeface="Candara" panose="020E0502030303020204" pitchFamily="34" charset="0"/>
              </a:rPr>
              <a:t>Gradle</a:t>
            </a:r>
            <a:endParaRPr lang="en-US" sz="2800" dirty="0">
              <a:latin typeface="Candara" panose="020E0502030303020204" pitchFamily="34" charset="0"/>
            </a:endParaRPr>
          </a:p>
        </p:txBody>
      </p:sp>
      <p:sp>
        <p:nvSpPr>
          <p:cNvPr id="3" name="Footer Placeholder 2"/>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213358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06645"/>
            <a:ext cx="8610600" cy="3416320"/>
          </a:xfrm>
          <a:prstGeom prst="rect">
            <a:avLst/>
          </a:prstGeom>
        </p:spPr>
        <p:txBody>
          <a:bodyPr wrap="square">
            <a:spAutoFit/>
          </a:bodyPr>
          <a:lstStyle/>
          <a:p>
            <a:pPr algn="just"/>
            <a:r>
              <a:rPr lang="en-US" dirty="0"/>
              <a:t>If you ran </a:t>
            </a:r>
            <a:r>
              <a:rPr lang="en-US" dirty="0" err="1"/>
              <a:t>gradle</a:t>
            </a:r>
            <a:r>
              <a:rPr lang="en-US" dirty="0"/>
              <a:t> build to build the project now, the build would fail because you have not declared </a:t>
            </a:r>
            <a:r>
              <a:rPr lang="en-US" dirty="0" err="1"/>
              <a:t>Joda</a:t>
            </a:r>
            <a:r>
              <a:rPr lang="en-US" dirty="0"/>
              <a:t> Time as a compile dependency in the build</a:t>
            </a:r>
            <a:r>
              <a:rPr lang="en-US" dirty="0" smtClean="0"/>
              <a:t>.</a:t>
            </a:r>
          </a:p>
          <a:p>
            <a:pPr algn="just"/>
            <a:endParaRPr lang="en-US" b="1" dirty="0" smtClean="0"/>
          </a:p>
          <a:p>
            <a:pPr algn="just"/>
            <a:r>
              <a:rPr lang="en-US" dirty="0" smtClean="0"/>
              <a:t>repositories {</a:t>
            </a:r>
          </a:p>
          <a:p>
            <a:pPr algn="just"/>
            <a:r>
              <a:rPr lang="en-US" dirty="0" smtClean="0"/>
              <a:t>    </a:t>
            </a:r>
            <a:r>
              <a:rPr lang="en-US" dirty="0" err="1" smtClean="0"/>
              <a:t>mavenCentral</a:t>
            </a:r>
            <a:r>
              <a:rPr lang="en-US" dirty="0" smtClean="0"/>
              <a:t>()</a:t>
            </a:r>
          </a:p>
          <a:p>
            <a:pPr algn="just"/>
            <a:r>
              <a:rPr lang="en-US" dirty="0" smtClean="0"/>
              <a:t>}</a:t>
            </a:r>
          </a:p>
          <a:p>
            <a:pPr algn="just"/>
            <a:endParaRPr lang="en-US" dirty="0"/>
          </a:p>
          <a:p>
            <a:pPr algn="just"/>
            <a:r>
              <a:rPr lang="en-US" dirty="0"/>
              <a:t>The repositories block indicates that the build should resolve its dependencies from the Maven Central repository. </a:t>
            </a:r>
            <a:r>
              <a:rPr lang="en-US" dirty="0" err="1"/>
              <a:t>Gradle</a:t>
            </a:r>
            <a:r>
              <a:rPr lang="en-US" dirty="0"/>
              <a:t> leans heavily on many conventions and facilities established by the Maven build tool, including the option of using Maven Central as a source of library dependencies</a:t>
            </a:r>
            <a:r>
              <a:rPr lang="en-US" dirty="0" smtClean="0"/>
              <a:t>.</a:t>
            </a:r>
          </a:p>
          <a:p>
            <a:pPr algn="just"/>
            <a:endParaRPr lang="en-US" dirty="0"/>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err="1" smtClean="0">
                <a:latin typeface="Candara" panose="020E0502030303020204" pitchFamily="34" charset="0"/>
              </a:rPr>
              <a:t>Gradle</a:t>
            </a:r>
            <a:endParaRPr lang="en-US" sz="2800" dirty="0">
              <a:latin typeface="Candara" panose="020E0502030303020204" pitchFamily="34" charset="0"/>
            </a:endParaRPr>
          </a:p>
        </p:txBody>
      </p:sp>
      <p:sp>
        <p:nvSpPr>
          <p:cNvPr id="3" name="Footer Placeholder 2"/>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2982130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06645"/>
            <a:ext cx="8610600" cy="5078313"/>
          </a:xfrm>
          <a:prstGeom prst="rect">
            <a:avLst/>
          </a:prstGeom>
        </p:spPr>
        <p:txBody>
          <a:bodyPr wrap="square">
            <a:spAutoFit/>
          </a:bodyPr>
          <a:lstStyle/>
          <a:p>
            <a:pPr algn="just"/>
            <a:r>
              <a:rPr lang="en-US" dirty="0" err="1"/>
              <a:t>sourceCompatibility</a:t>
            </a:r>
            <a:r>
              <a:rPr lang="en-US" dirty="0"/>
              <a:t> = 1.8</a:t>
            </a:r>
          </a:p>
          <a:p>
            <a:pPr algn="just"/>
            <a:r>
              <a:rPr lang="en-US" dirty="0" err="1"/>
              <a:t>targetCompatibility</a:t>
            </a:r>
            <a:r>
              <a:rPr lang="en-US" dirty="0"/>
              <a:t> = 1.8</a:t>
            </a:r>
          </a:p>
          <a:p>
            <a:pPr algn="just"/>
            <a:endParaRPr lang="en-US" dirty="0"/>
          </a:p>
          <a:p>
            <a:pPr algn="just"/>
            <a:r>
              <a:rPr lang="en-US" dirty="0"/>
              <a:t>dependencies {</a:t>
            </a:r>
          </a:p>
          <a:p>
            <a:pPr algn="just"/>
            <a:r>
              <a:rPr lang="en-US" dirty="0"/>
              <a:t>    compile "joda-time:joda-time:2.2"</a:t>
            </a:r>
          </a:p>
          <a:p>
            <a:pPr algn="just"/>
            <a:r>
              <a:rPr lang="en-US" dirty="0"/>
              <a:t>}</a:t>
            </a:r>
          </a:p>
          <a:p>
            <a:pPr algn="just"/>
            <a:endParaRPr lang="en-US" dirty="0" smtClean="0"/>
          </a:p>
          <a:p>
            <a:pPr algn="just"/>
            <a:r>
              <a:rPr lang="en-US" dirty="0"/>
              <a:t>With the dependencies block, </a:t>
            </a:r>
            <a:r>
              <a:rPr lang="en-US" dirty="0" smtClean="0"/>
              <a:t>declare </a:t>
            </a:r>
            <a:r>
              <a:rPr lang="en-US" dirty="0"/>
              <a:t>a single dependency for </a:t>
            </a:r>
            <a:r>
              <a:rPr lang="en-US" dirty="0" err="1"/>
              <a:t>Joda</a:t>
            </a:r>
            <a:r>
              <a:rPr lang="en-US" dirty="0"/>
              <a:t> Time. Specifically, </a:t>
            </a:r>
            <a:r>
              <a:rPr lang="en-US" dirty="0" smtClean="0"/>
              <a:t>asking </a:t>
            </a:r>
            <a:r>
              <a:rPr lang="en-US" dirty="0"/>
              <a:t>for (reading right to left) version 2.2 of the </a:t>
            </a:r>
            <a:r>
              <a:rPr lang="en-US" dirty="0" err="1"/>
              <a:t>joda</a:t>
            </a:r>
            <a:r>
              <a:rPr lang="en-US" dirty="0"/>
              <a:t>-time library, in the </a:t>
            </a:r>
            <a:r>
              <a:rPr lang="en-US" dirty="0" err="1"/>
              <a:t>joda</a:t>
            </a:r>
            <a:r>
              <a:rPr lang="en-US" dirty="0"/>
              <a:t>-time group</a:t>
            </a:r>
            <a:r>
              <a:rPr lang="en-US" dirty="0" smtClean="0"/>
              <a:t>.</a:t>
            </a:r>
          </a:p>
          <a:p>
            <a:pPr algn="just"/>
            <a:endParaRPr lang="en-US" dirty="0"/>
          </a:p>
          <a:p>
            <a:pPr algn="just"/>
            <a:r>
              <a:rPr lang="en-US" dirty="0" smtClean="0"/>
              <a:t>It </a:t>
            </a:r>
            <a:r>
              <a:rPr lang="en-US" dirty="0"/>
              <a:t>is a compile dependency, indicating that it should be available during compile-time </a:t>
            </a:r>
            <a:endParaRPr lang="en-US" dirty="0" smtClean="0"/>
          </a:p>
          <a:p>
            <a:pPr algn="just"/>
            <a:endParaRPr lang="en-US" dirty="0"/>
          </a:p>
          <a:p>
            <a:pPr algn="just"/>
            <a:r>
              <a:rPr lang="en-US" dirty="0"/>
              <a:t>Other notable types of dependencies include:</a:t>
            </a:r>
          </a:p>
          <a:p>
            <a:pPr marL="285750" indent="-285750" algn="just">
              <a:buFont typeface="Arial" pitchFamily="34" charset="0"/>
              <a:buChar char="•"/>
            </a:pPr>
            <a:r>
              <a:rPr lang="en-US" b="1" dirty="0" err="1" smtClean="0"/>
              <a:t>providedCompile</a:t>
            </a:r>
            <a:r>
              <a:rPr lang="en-US" dirty="0"/>
              <a:t>:</a:t>
            </a:r>
            <a:r>
              <a:rPr lang="en-US" dirty="0" smtClean="0"/>
              <a:t> </a:t>
            </a:r>
            <a:r>
              <a:rPr lang="en-US" dirty="0"/>
              <a:t>Required dependencies for compiling the project code, but that will be provided at runtime by a container running the code (for example, the Java Servlet API).</a:t>
            </a:r>
          </a:p>
          <a:p>
            <a:pPr marL="285750" indent="-285750" algn="just">
              <a:buFont typeface="Arial" pitchFamily="34" charset="0"/>
              <a:buChar char="•"/>
            </a:pPr>
            <a:r>
              <a:rPr lang="en-US" b="1" dirty="0" err="1" smtClean="0"/>
              <a:t>testCompile</a:t>
            </a:r>
            <a:r>
              <a:rPr lang="en-US" b="1" dirty="0" smtClean="0"/>
              <a:t>:</a:t>
            </a:r>
            <a:r>
              <a:rPr lang="en-US" dirty="0" smtClean="0"/>
              <a:t> Dependencies used for compiling and running tests, but not required for building or running the project’s runtime code.</a:t>
            </a:r>
            <a:endParaRPr lang="en-US" dirty="0"/>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err="1" smtClean="0">
                <a:latin typeface="Candara" panose="020E0502030303020204" pitchFamily="34" charset="0"/>
              </a:rPr>
              <a:t>Gradle</a:t>
            </a:r>
            <a:endParaRPr lang="en-US" sz="2800" dirty="0">
              <a:latin typeface="Candara" panose="020E0502030303020204" pitchFamily="34" charset="0"/>
            </a:endParaRPr>
          </a:p>
        </p:txBody>
      </p:sp>
      <p:sp>
        <p:nvSpPr>
          <p:cNvPr id="3" name="Footer Placeholder 2"/>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367530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06645"/>
            <a:ext cx="8610600" cy="2862322"/>
          </a:xfrm>
          <a:prstGeom prst="rect">
            <a:avLst/>
          </a:prstGeom>
        </p:spPr>
        <p:txBody>
          <a:bodyPr wrap="square">
            <a:spAutoFit/>
          </a:bodyPr>
          <a:lstStyle/>
          <a:p>
            <a:pPr algn="just"/>
            <a:r>
              <a:rPr lang="en-US" dirty="0" err="1"/>
              <a:t>sourceCompatibility</a:t>
            </a:r>
            <a:r>
              <a:rPr lang="en-US" dirty="0"/>
              <a:t> is "Java version compatibility to use when compiling Java source." </a:t>
            </a:r>
            <a:r>
              <a:rPr lang="en-US" dirty="0" err="1"/>
              <a:t>targetCompatibility</a:t>
            </a:r>
            <a:r>
              <a:rPr lang="en-US" dirty="0"/>
              <a:t> is "Java version to generate classes for</a:t>
            </a:r>
            <a:r>
              <a:rPr lang="en-US" dirty="0" smtClean="0"/>
              <a:t>.“</a:t>
            </a:r>
          </a:p>
          <a:p>
            <a:pPr algn="just"/>
            <a:endParaRPr lang="en-US" dirty="0"/>
          </a:p>
          <a:p>
            <a:pPr algn="just"/>
            <a:r>
              <a:rPr lang="en-US" dirty="0" smtClean="0"/>
              <a:t>On running</a:t>
            </a:r>
            <a:r>
              <a:rPr lang="en-US" dirty="0"/>
              <a:t> </a:t>
            </a:r>
            <a:r>
              <a:rPr lang="en-US" dirty="0" err="1"/>
              <a:t>gradle</a:t>
            </a:r>
            <a:r>
              <a:rPr lang="en-US" dirty="0"/>
              <a:t> build, </a:t>
            </a:r>
            <a:r>
              <a:rPr lang="en-US" dirty="0" err="1"/>
              <a:t>Gradle</a:t>
            </a:r>
            <a:r>
              <a:rPr lang="en-US" dirty="0"/>
              <a:t> </a:t>
            </a:r>
            <a:r>
              <a:rPr lang="en-US" dirty="0" smtClean="0"/>
              <a:t>will resolve </a:t>
            </a:r>
            <a:r>
              <a:rPr lang="en-US" dirty="0"/>
              <a:t>the </a:t>
            </a:r>
            <a:r>
              <a:rPr lang="en-US" dirty="0" err="1"/>
              <a:t>Joda</a:t>
            </a:r>
            <a:r>
              <a:rPr lang="en-US" dirty="0"/>
              <a:t> Time dependency from the Maven Central repository and the build will succeed</a:t>
            </a:r>
            <a:r>
              <a:rPr lang="en-US" dirty="0" smtClean="0"/>
              <a:t>.</a:t>
            </a:r>
          </a:p>
          <a:p>
            <a:pPr algn="just"/>
            <a:endParaRPr lang="en-US" dirty="0"/>
          </a:p>
          <a:p>
            <a:pPr algn="just"/>
            <a:r>
              <a:rPr lang="en-US" dirty="0" smtClean="0"/>
              <a:t>On executing </a:t>
            </a:r>
            <a:r>
              <a:rPr lang="en-US" dirty="0" err="1" smtClean="0"/>
              <a:t>gradle</a:t>
            </a:r>
            <a:r>
              <a:rPr lang="en-US" dirty="0" smtClean="0"/>
              <a:t> run successfully:</a:t>
            </a:r>
          </a:p>
          <a:p>
            <a:pPr algn="just"/>
            <a:endParaRPr lang="en-US" dirty="0"/>
          </a:p>
          <a:p>
            <a:pPr algn="just"/>
            <a:r>
              <a:rPr lang="en-US" dirty="0"/>
              <a:t>The current local time is: </a:t>
            </a:r>
            <a:r>
              <a:rPr lang="en-US" dirty="0" smtClean="0"/>
              <a:t>13:16:10.744</a:t>
            </a:r>
            <a:endParaRPr lang="en-US" dirty="0"/>
          </a:p>
          <a:p>
            <a:pPr algn="just"/>
            <a:r>
              <a:rPr lang="en-US" dirty="0"/>
              <a:t>Hello world!</a:t>
            </a:r>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err="1" smtClean="0">
                <a:latin typeface="Candara" panose="020E0502030303020204" pitchFamily="34" charset="0"/>
              </a:rPr>
              <a:t>Gradle</a:t>
            </a:r>
            <a:endParaRPr lang="en-US" sz="2800" dirty="0">
              <a:latin typeface="Candara" panose="020E0502030303020204" pitchFamily="34" charset="0"/>
            </a:endParaRPr>
          </a:p>
        </p:txBody>
      </p:sp>
      <p:sp>
        <p:nvSpPr>
          <p:cNvPr id="3" name="Footer Placeholder 2"/>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2947125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2653" y="1215808"/>
            <a:ext cx="8506496" cy="5355312"/>
          </a:xfrm>
          <a:prstGeom prst="rect">
            <a:avLst/>
          </a:prstGeom>
        </p:spPr>
        <p:txBody>
          <a:bodyPr wrap="square">
            <a:spAutoFit/>
          </a:bodyPr>
          <a:lstStyle/>
          <a:p>
            <a:pPr marL="285750" indent="-285750" algn="just">
              <a:buFont typeface="Arial" pitchFamily="34" charset="0"/>
              <a:buChar char="•"/>
            </a:pPr>
            <a:r>
              <a:rPr lang="en-US" dirty="0"/>
              <a:t>YAML </a:t>
            </a:r>
            <a:r>
              <a:rPr lang="en-US" dirty="0" smtClean="0"/>
              <a:t>is </a:t>
            </a:r>
            <a:r>
              <a:rPr lang="en-US" dirty="0"/>
              <a:t>a human-readable data serialization language that takes concepts from programming languages such as C, Perl, and Python, and ideas from XML and the data format of electronic </a:t>
            </a:r>
            <a:r>
              <a:rPr lang="en-US" dirty="0" smtClean="0"/>
              <a:t>mail.</a:t>
            </a:r>
          </a:p>
          <a:p>
            <a:pPr marL="285750" indent="-285750" algn="just">
              <a:buFont typeface="Arial" pitchFamily="34" charset="0"/>
              <a:buChar char="•"/>
            </a:pPr>
            <a:endParaRPr lang="en-US" dirty="0"/>
          </a:p>
          <a:p>
            <a:pPr marL="285750" indent="-285750" algn="just">
              <a:buFont typeface="Arial" pitchFamily="34" charset="0"/>
              <a:buChar char="•"/>
            </a:pPr>
            <a:r>
              <a:rPr lang="en-US" dirty="0"/>
              <a:t>YAML is a recursive acronym for "YAML </a:t>
            </a:r>
            <a:r>
              <a:rPr lang="en-US" dirty="0" err="1"/>
              <a:t>Ain't</a:t>
            </a:r>
            <a:r>
              <a:rPr lang="en-US" dirty="0"/>
              <a:t> Markup </a:t>
            </a:r>
            <a:r>
              <a:rPr lang="en-US" dirty="0" smtClean="0"/>
              <a:t>Language“ to </a:t>
            </a:r>
            <a:r>
              <a:rPr lang="en-US" dirty="0"/>
              <a:t>distinguish its purpose as data-oriented, rather than document markup</a:t>
            </a:r>
            <a:r>
              <a:rPr lang="en-US" dirty="0" smtClean="0"/>
              <a:t>.</a:t>
            </a:r>
          </a:p>
          <a:p>
            <a:pPr marL="285750" indent="-285750" algn="just">
              <a:buFont typeface="Arial" pitchFamily="34" charset="0"/>
              <a:buChar char="•"/>
            </a:pPr>
            <a:endParaRPr lang="en-US" dirty="0"/>
          </a:p>
          <a:p>
            <a:pPr marL="285750" indent="-285750" algn="just">
              <a:buFont typeface="Arial" pitchFamily="34" charset="0"/>
              <a:buChar char="•"/>
            </a:pPr>
            <a:r>
              <a:rPr lang="en-US" dirty="0"/>
              <a:t>A recursive acronym is an acronym that refers to itself</a:t>
            </a:r>
            <a:r>
              <a:rPr lang="en-US" dirty="0" smtClean="0"/>
              <a:t>. A </a:t>
            </a:r>
            <a:r>
              <a:rPr lang="en-US" dirty="0"/>
              <a:t>markup language is a system for annotating a document in a way that is syntactically distinguishable from the </a:t>
            </a:r>
            <a:r>
              <a:rPr lang="en-US" dirty="0" smtClean="0"/>
              <a:t>text.</a:t>
            </a:r>
          </a:p>
          <a:p>
            <a:pPr marL="285750" indent="-285750" algn="just">
              <a:buFont typeface="Arial" pitchFamily="34" charset="0"/>
              <a:buChar char="•"/>
            </a:pPr>
            <a:endParaRPr lang="en-US" dirty="0"/>
          </a:p>
          <a:p>
            <a:pPr marL="285750" indent="-285750" algn="just">
              <a:buFont typeface="Arial" pitchFamily="34" charset="0"/>
              <a:buChar char="•"/>
            </a:pPr>
            <a:r>
              <a:rPr lang="en-US" dirty="0"/>
              <a:t>YAML syntax was designed to be easily mapped to data types common to most high-level </a:t>
            </a:r>
            <a:r>
              <a:rPr lang="en-US" dirty="0" smtClean="0"/>
              <a:t>languages</a:t>
            </a:r>
          </a:p>
          <a:p>
            <a:pPr marL="285750" indent="-285750" algn="just">
              <a:buFont typeface="Arial" pitchFamily="34" charset="0"/>
              <a:buChar char="•"/>
            </a:pPr>
            <a:endParaRPr lang="en-US" dirty="0"/>
          </a:p>
          <a:p>
            <a:pPr marL="285750" indent="-285750" algn="just">
              <a:buFont typeface="Arial" pitchFamily="34" charset="0"/>
              <a:buChar char="•"/>
            </a:pPr>
            <a:r>
              <a:rPr lang="en-US" dirty="0"/>
              <a:t>Its familiar indented outline and lean appearance make it especially suited for tasks where humans are likely to view or edit data </a:t>
            </a:r>
            <a:r>
              <a:rPr lang="en-US" dirty="0" smtClean="0"/>
              <a:t>structures </a:t>
            </a:r>
            <a:r>
              <a:rPr lang="en-US" dirty="0"/>
              <a:t>such as configuration files, dumping during debugging, and document headers</a:t>
            </a:r>
            <a:endParaRPr lang="en-US" dirty="0" smtClean="0"/>
          </a:p>
          <a:p>
            <a:pPr algn="just"/>
            <a:endParaRPr lang="en-US" dirty="0"/>
          </a:p>
          <a:p>
            <a:pPr algn="just"/>
            <a:endParaRPr lang="en-US" b="1" dirty="0"/>
          </a:p>
          <a:p>
            <a:pPr algn="just"/>
            <a:endParaRPr lang="en-US" dirty="0"/>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YAML</a:t>
            </a:r>
            <a:endParaRPr lang="en-US" sz="2800" dirty="0">
              <a:latin typeface="Candara" panose="020E0502030303020204" pitchFamily="34" charset="0"/>
            </a:endParaRPr>
          </a:p>
        </p:txBody>
      </p:sp>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693433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553" y="1034616"/>
            <a:ext cx="8506496" cy="6017032"/>
          </a:xfrm>
          <a:prstGeom prst="rect">
            <a:avLst/>
          </a:prstGeom>
        </p:spPr>
        <p:txBody>
          <a:bodyPr wrap="square">
            <a:spAutoFit/>
          </a:bodyPr>
          <a:lstStyle/>
          <a:p>
            <a:pPr lvl="0" algn="just"/>
            <a:r>
              <a:rPr lang="en-US" b="1" dirty="0">
                <a:solidFill>
                  <a:srgbClr val="000000"/>
                </a:solidFill>
              </a:rPr>
              <a:t>Sample </a:t>
            </a:r>
            <a:r>
              <a:rPr lang="en-US" b="1" dirty="0" smtClean="0">
                <a:solidFill>
                  <a:srgbClr val="000000"/>
                </a:solidFill>
              </a:rPr>
              <a:t>document</a:t>
            </a:r>
          </a:p>
          <a:p>
            <a:pPr lvl="0" algn="just"/>
            <a:endParaRPr lang="en-US" sz="1100" b="1" dirty="0">
              <a:solidFill>
                <a:srgbClr val="000000"/>
              </a:solidFill>
            </a:endParaRPr>
          </a:p>
          <a:p>
            <a:pPr lvl="0" algn="just"/>
            <a:r>
              <a:rPr lang="en-US" sz="1100" dirty="0" smtClean="0"/>
              <a:t>receipt</a:t>
            </a:r>
            <a:r>
              <a:rPr lang="en-US" sz="1100" dirty="0"/>
              <a:t>:     Oz-Ware Purchase Invoice</a:t>
            </a:r>
          </a:p>
          <a:p>
            <a:pPr algn="just"/>
            <a:r>
              <a:rPr lang="en-US" sz="1100" dirty="0"/>
              <a:t>date:        2012-08-06</a:t>
            </a:r>
          </a:p>
          <a:p>
            <a:pPr algn="just"/>
            <a:r>
              <a:rPr lang="en-US" sz="1100" dirty="0"/>
              <a:t>customer:</a:t>
            </a:r>
          </a:p>
          <a:p>
            <a:pPr algn="just"/>
            <a:r>
              <a:rPr lang="en-US" sz="1100" dirty="0"/>
              <a:t>    </a:t>
            </a:r>
            <a:r>
              <a:rPr lang="en-US" sz="1100" dirty="0" err="1"/>
              <a:t>first_name</a:t>
            </a:r>
            <a:r>
              <a:rPr lang="en-US" sz="1100" dirty="0"/>
              <a:t>:   Dorothy</a:t>
            </a:r>
          </a:p>
          <a:p>
            <a:pPr algn="just"/>
            <a:r>
              <a:rPr lang="en-US" sz="1100" dirty="0"/>
              <a:t>    </a:t>
            </a:r>
            <a:r>
              <a:rPr lang="en-US" sz="1100" dirty="0" err="1"/>
              <a:t>family_name</a:t>
            </a:r>
            <a:r>
              <a:rPr lang="en-US" sz="1100" dirty="0"/>
              <a:t>:  Gale</a:t>
            </a:r>
          </a:p>
          <a:p>
            <a:pPr algn="just"/>
            <a:r>
              <a:rPr lang="en-US" sz="1100" dirty="0" smtClean="0"/>
              <a:t>items</a:t>
            </a:r>
            <a:r>
              <a:rPr lang="en-US" sz="1100" dirty="0"/>
              <a:t>:</a:t>
            </a:r>
          </a:p>
          <a:p>
            <a:pPr algn="just"/>
            <a:r>
              <a:rPr lang="en-US" sz="1100" dirty="0"/>
              <a:t>    - </a:t>
            </a:r>
            <a:r>
              <a:rPr lang="en-US" sz="1100" dirty="0" err="1"/>
              <a:t>part_no</a:t>
            </a:r>
            <a:r>
              <a:rPr lang="en-US" sz="1100" dirty="0"/>
              <a:t>:   A4786</a:t>
            </a:r>
          </a:p>
          <a:p>
            <a:pPr algn="just"/>
            <a:r>
              <a:rPr lang="en-US" sz="1100" dirty="0"/>
              <a:t>      </a:t>
            </a:r>
            <a:r>
              <a:rPr lang="en-US" sz="1100" dirty="0" err="1"/>
              <a:t>descrip</a:t>
            </a:r>
            <a:r>
              <a:rPr lang="en-US" sz="1100" dirty="0"/>
              <a:t>:   Water Bucket (Filled)</a:t>
            </a:r>
          </a:p>
          <a:p>
            <a:pPr algn="just"/>
            <a:r>
              <a:rPr lang="en-US" sz="1100" dirty="0"/>
              <a:t>      price:     1.47</a:t>
            </a:r>
          </a:p>
          <a:p>
            <a:pPr algn="just"/>
            <a:r>
              <a:rPr lang="en-US" sz="1100" dirty="0"/>
              <a:t>      quantity:  4</a:t>
            </a:r>
          </a:p>
          <a:p>
            <a:pPr algn="just"/>
            <a:endParaRPr lang="en-US" sz="1100" dirty="0"/>
          </a:p>
          <a:p>
            <a:pPr algn="just"/>
            <a:r>
              <a:rPr lang="en-US" sz="1100" dirty="0"/>
              <a:t>    - </a:t>
            </a:r>
            <a:r>
              <a:rPr lang="en-US" sz="1100" dirty="0" err="1"/>
              <a:t>part_no</a:t>
            </a:r>
            <a:r>
              <a:rPr lang="en-US" sz="1100" dirty="0"/>
              <a:t>:   E1628</a:t>
            </a:r>
          </a:p>
          <a:p>
            <a:pPr algn="just"/>
            <a:r>
              <a:rPr lang="en-US" sz="1100" dirty="0"/>
              <a:t>      </a:t>
            </a:r>
            <a:r>
              <a:rPr lang="en-US" sz="1100" dirty="0" err="1"/>
              <a:t>descrip</a:t>
            </a:r>
            <a:r>
              <a:rPr lang="en-US" sz="1100" dirty="0"/>
              <a:t>:   High Heeled "Ruby" Slippers</a:t>
            </a:r>
          </a:p>
          <a:p>
            <a:pPr algn="just"/>
            <a:r>
              <a:rPr lang="en-US" sz="1100" dirty="0"/>
              <a:t>      size:      8</a:t>
            </a:r>
          </a:p>
          <a:p>
            <a:pPr algn="just"/>
            <a:r>
              <a:rPr lang="en-US" sz="1100" dirty="0"/>
              <a:t>      price:     133.7</a:t>
            </a:r>
          </a:p>
          <a:p>
            <a:pPr algn="just"/>
            <a:r>
              <a:rPr lang="en-US" sz="1100" dirty="0"/>
              <a:t>      quantity:  1</a:t>
            </a:r>
          </a:p>
          <a:p>
            <a:pPr algn="just"/>
            <a:endParaRPr lang="en-US" sz="1100" dirty="0"/>
          </a:p>
          <a:p>
            <a:pPr algn="just"/>
            <a:r>
              <a:rPr lang="en-US" sz="1100" dirty="0"/>
              <a:t>bill-to:  &amp;id001</a:t>
            </a:r>
          </a:p>
          <a:p>
            <a:pPr algn="just"/>
            <a:r>
              <a:rPr lang="en-US" sz="1100" dirty="0"/>
              <a:t>    street: |</a:t>
            </a:r>
          </a:p>
          <a:p>
            <a:pPr algn="just"/>
            <a:r>
              <a:rPr lang="en-US" sz="1100" dirty="0"/>
              <a:t>            123 Tornado Alley</a:t>
            </a:r>
          </a:p>
          <a:p>
            <a:pPr algn="just"/>
            <a:r>
              <a:rPr lang="en-US" sz="1100" dirty="0"/>
              <a:t>            Suite 16</a:t>
            </a:r>
          </a:p>
          <a:p>
            <a:pPr algn="just"/>
            <a:r>
              <a:rPr lang="en-US" sz="1100" dirty="0"/>
              <a:t>    city:   East Centerville</a:t>
            </a:r>
          </a:p>
          <a:p>
            <a:pPr algn="just"/>
            <a:r>
              <a:rPr lang="en-US" sz="1100" dirty="0"/>
              <a:t>    state:  </a:t>
            </a:r>
            <a:r>
              <a:rPr lang="en-US" sz="1100" dirty="0" smtClean="0"/>
              <a:t>KS</a:t>
            </a:r>
          </a:p>
          <a:p>
            <a:pPr algn="just"/>
            <a:r>
              <a:rPr lang="en-US" sz="1100" dirty="0"/>
              <a:t>ship-to:  *id001</a:t>
            </a:r>
          </a:p>
          <a:p>
            <a:pPr algn="just"/>
            <a:endParaRPr lang="en-US" sz="1100" dirty="0"/>
          </a:p>
          <a:p>
            <a:pPr algn="just"/>
            <a:r>
              <a:rPr lang="en-US" sz="1100" dirty="0" err="1"/>
              <a:t>specialDelivery</a:t>
            </a:r>
            <a:r>
              <a:rPr lang="en-US" sz="1100" dirty="0"/>
              <a:t>:  &gt;</a:t>
            </a:r>
          </a:p>
          <a:p>
            <a:pPr algn="just"/>
            <a:r>
              <a:rPr lang="en-US" sz="1100" dirty="0"/>
              <a:t>    Follow the Yellow Brick</a:t>
            </a:r>
          </a:p>
          <a:p>
            <a:pPr algn="just"/>
            <a:r>
              <a:rPr lang="en-US" sz="1100" dirty="0"/>
              <a:t>    Road to the Emerald City.</a:t>
            </a:r>
          </a:p>
          <a:p>
            <a:pPr algn="just"/>
            <a:endParaRPr lang="en-US" sz="1200" dirty="0"/>
          </a:p>
          <a:p>
            <a:pPr algn="just"/>
            <a:endParaRPr lang="en-US" dirty="0"/>
          </a:p>
          <a:p>
            <a:pPr algn="just"/>
            <a:endParaRPr lang="en-US" dirty="0"/>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YAML</a:t>
            </a:r>
            <a:endParaRPr lang="en-US" sz="2800" dirty="0">
              <a:latin typeface="Candara" panose="020E0502030303020204" pitchFamily="34" charset="0"/>
            </a:endParaRPr>
          </a:p>
        </p:txBody>
      </p:sp>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199955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2653" y="1215808"/>
            <a:ext cx="8506496" cy="4801314"/>
          </a:xfrm>
          <a:prstGeom prst="rect">
            <a:avLst/>
          </a:prstGeom>
        </p:spPr>
        <p:txBody>
          <a:bodyPr wrap="square">
            <a:spAutoFit/>
          </a:bodyPr>
          <a:lstStyle/>
          <a:p>
            <a:pPr marL="285750" indent="-285750" algn="just">
              <a:buFont typeface="Arial" pitchFamily="34" charset="0"/>
              <a:buChar char="•"/>
            </a:pPr>
            <a:r>
              <a:rPr lang="en-US" dirty="0" smtClean="0"/>
              <a:t>Strings </a:t>
            </a:r>
            <a:r>
              <a:rPr lang="en-US" dirty="0"/>
              <a:t>do not require enclosure in quotations. </a:t>
            </a:r>
            <a:endParaRPr lang="en-US" dirty="0" smtClean="0"/>
          </a:p>
          <a:p>
            <a:pPr marL="285750" indent="-285750" algn="just">
              <a:buFont typeface="Arial" pitchFamily="34" charset="0"/>
              <a:buChar char="•"/>
            </a:pPr>
            <a:r>
              <a:rPr lang="en-US" dirty="0" smtClean="0"/>
              <a:t>The </a:t>
            </a:r>
            <a:r>
              <a:rPr lang="en-US" dirty="0"/>
              <a:t>specific number of spaces in the indentation is unimportant as long as parallel elements have the same left justification and the hierarchically nested elements are indented further</a:t>
            </a:r>
            <a:r>
              <a:rPr lang="en-US" dirty="0" smtClean="0"/>
              <a:t>.</a:t>
            </a:r>
          </a:p>
          <a:p>
            <a:pPr marL="285750" indent="-285750" algn="just">
              <a:buFont typeface="Arial" pitchFamily="34" charset="0"/>
              <a:buChar char="•"/>
            </a:pPr>
            <a:r>
              <a:rPr lang="en-US" dirty="0"/>
              <a:t>This sample document defines an associative array with 7 top level keys: one of the keys, "items", contains a 2-element array (or "</a:t>
            </a:r>
            <a:r>
              <a:rPr lang="en-US" dirty="0" smtClean="0"/>
              <a:t>list“; indicated by ‘-’), </a:t>
            </a:r>
            <a:r>
              <a:rPr lang="en-US" dirty="0"/>
              <a:t>each element of which is itself an associative array with differing keys. </a:t>
            </a:r>
            <a:endParaRPr lang="en-US" dirty="0" smtClean="0"/>
          </a:p>
          <a:p>
            <a:pPr marL="285750" indent="-285750" algn="just">
              <a:buFont typeface="Arial" pitchFamily="34" charset="0"/>
              <a:buChar char="•"/>
            </a:pPr>
            <a:r>
              <a:rPr lang="en-US" dirty="0" smtClean="0"/>
              <a:t>Relational </a:t>
            </a:r>
            <a:r>
              <a:rPr lang="en-US" dirty="0"/>
              <a:t>data and redundancy removal are displayed: the "ship-to" associative array content is copied from the "bill-to" associative array's content as indicated by the anchor (</a:t>
            </a:r>
            <a:r>
              <a:rPr lang="en-US" b="1" dirty="0"/>
              <a:t>&amp;</a:t>
            </a:r>
            <a:r>
              <a:rPr lang="en-US" dirty="0"/>
              <a:t>) and reference (</a:t>
            </a:r>
            <a:r>
              <a:rPr lang="en-US" b="1" dirty="0"/>
              <a:t>*</a:t>
            </a:r>
            <a:r>
              <a:rPr lang="en-US" dirty="0"/>
              <a:t>) labels. </a:t>
            </a:r>
            <a:endParaRPr lang="en-US" dirty="0" smtClean="0"/>
          </a:p>
          <a:p>
            <a:pPr marL="285750" indent="-285750" algn="just">
              <a:buFont typeface="Arial" pitchFamily="34" charset="0"/>
              <a:buChar char="•"/>
            </a:pPr>
            <a:r>
              <a:rPr lang="en-US" dirty="0"/>
              <a:t>Optional blank lines can be added for readability. Multiple documents can exist in a single file/stream and are separated by "</a:t>
            </a:r>
            <a:r>
              <a:rPr lang="en-US" b="1" dirty="0"/>
              <a:t>---</a:t>
            </a:r>
            <a:r>
              <a:rPr lang="en-US" dirty="0"/>
              <a:t>". An optional "</a:t>
            </a:r>
            <a:r>
              <a:rPr lang="en-US" b="1" dirty="0"/>
              <a:t>...</a:t>
            </a:r>
            <a:r>
              <a:rPr lang="en-US" dirty="0"/>
              <a:t>" can be used at the end of a file </a:t>
            </a:r>
            <a:endParaRPr lang="en-US" dirty="0" smtClean="0"/>
          </a:p>
          <a:p>
            <a:pPr marL="285750" indent="-285750" algn="just">
              <a:buFont typeface="Arial" pitchFamily="34" charset="0"/>
              <a:buChar char="•"/>
            </a:pPr>
            <a:r>
              <a:rPr lang="en-US" dirty="0" smtClean="0"/>
              <a:t>Keys </a:t>
            </a:r>
            <a:r>
              <a:rPr lang="en-US" dirty="0"/>
              <a:t>are separated from values by a </a:t>
            </a:r>
            <a:r>
              <a:rPr lang="en-US" dirty="0" err="1" smtClean="0"/>
              <a:t>colon+space</a:t>
            </a:r>
            <a:r>
              <a:rPr lang="en-US" dirty="0"/>
              <a:t> {name: John Smith, age: </a:t>
            </a:r>
            <a:r>
              <a:rPr lang="en-US" dirty="0" smtClean="0"/>
              <a:t>33}</a:t>
            </a:r>
          </a:p>
          <a:p>
            <a:pPr marL="285750" indent="-285750" algn="just">
              <a:buFont typeface="Arial" pitchFamily="34" charset="0"/>
              <a:buChar char="•"/>
            </a:pPr>
            <a:r>
              <a:rPr lang="en-US" dirty="0" smtClean="0"/>
              <a:t>Strings </a:t>
            </a:r>
            <a:r>
              <a:rPr lang="en-US" dirty="0"/>
              <a:t>do not require quotation. There are two ways to write multi-line strings, one preserving newlines (using the | character) and one that folds the newlines (using the &gt;character), both followed by a newline character.</a:t>
            </a:r>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YAML</a:t>
            </a:r>
            <a:endParaRPr lang="en-US" sz="2800" dirty="0">
              <a:latin typeface="Candara" panose="020E0502030303020204" pitchFamily="34" charset="0"/>
            </a:endParaRPr>
          </a:p>
        </p:txBody>
      </p:sp>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022180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653" y="758600"/>
            <a:ext cx="8506496" cy="5355312"/>
          </a:xfrm>
          <a:prstGeom prst="rect">
            <a:avLst/>
          </a:prstGeom>
        </p:spPr>
        <p:txBody>
          <a:bodyPr wrap="square">
            <a:spAutoFit/>
          </a:bodyPr>
          <a:lstStyle/>
          <a:p>
            <a:pPr algn="just"/>
            <a:endParaRPr lang="en-US" dirty="0" smtClean="0"/>
          </a:p>
          <a:p>
            <a:pPr algn="just"/>
            <a:r>
              <a:rPr lang="en-US" dirty="0"/>
              <a:t>Spring Boot makes it easy to create stand-alone, production-grade Spring based Applications that you can “just run”. </a:t>
            </a:r>
            <a:endParaRPr lang="en-US" dirty="0" smtClean="0"/>
          </a:p>
          <a:p>
            <a:pPr algn="just"/>
            <a:endParaRPr lang="en-US" dirty="0"/>
          </a:p>
          <a:p>
            <a:pPr algn="just"/>
            <a:r>
              <a:rPr lang="en-US" dirty="0" smtClean="0"/>
              <a:t>Primary </a:t>
            </a:r>
            <a:r>
              <a:rPr lang="en-US" dirty="0"/>
              <a:t>goals </a:t>
            </a:r>
            <a:r>
              <a:rPr lang="en-US" dirty="0" smtClean="0"/>
              <a:t>for Spring Boot:</a:t>
            </a:r>
            <a:endParaRPr lang="en-US" dirty="0"/>
          </a:p>
          <a:p>
            <a:pPr algn="just"/>
            <a:endParaRPr lang="en-US" dirty="0"/>
          </a:p>
          <a:p>
            <a:pPr marL="285750" indent="-285750" algn="just">
              <a:buFont typeface="Arial" pitchFamily="34" charset="0"/>
              <a:buChar char="•"/>
            </a:pPr>
            <a:r>
              <a:rPr lang="en-US" dirty="0"/>
              <a:t>Provide a radically faster and widely accessible getting started experience for all Spring development</a:t>
            </a:r>
            <a:r>
              <a:rPr lang="en-US" dirty="0" smtClean="0"/>
              <a:t>.</a:t>
            </a:r>
          </a:p>
          <a:p>
            <a:pPr marL="285750" indent="-285750" algn="just">
              <a:buFont typeface="Arial" pitchFamily="34" charset="0"/>
              <a:buChar char="•"/>
            </a:pPr>
            <a:r>
              <a:rPr lang="en-US" dirty="0"/>
              <a:t>Create stand-alone Spring applications</a:t>
            </a:r>
          </a:p>
          <a:p>
            <a:pPr marL="285750" indent="-285750" algn="just">
              <a:buFont typeface="Arial" pitchFamily="34" charset="0"/>
              <a:buChar char="•"/>
            </a:pPr>
            <a:r>
              <a:rPr lang="en-US" dirty="0" smtClean="0"/>
              <a:t>Provide </a:t>
            </a:r>
            <a:r>
              <a:rPr lang="en-US" dirty="0"/>
              <a:t>a range of non-functional features that are common to large classes of projects (e.g. embedded servers, security, metrics, health checks, externalized configuration).</a:t>
            </a:r>
          </a:p>
          <a:p>
            <a:pPr marL="285750" indent="-285750" algn="just">
              <a:buFont typeface="Arial" pitchFamily="34" charset="0"/>
              <a:buChar char="•"/>
            </a:pPr>
            <a:r>
              <a:rPr lang="en-US" dirty="0"/>
              <a:t>Absolutely no code generation and no requirement for XML configuration</a:t>
            </a:r>
            <a:r>
              <a:rPr lang="en-US" dirty="0" smtClean="0"/>
              <a:t>.</a:t>
            </a:r>
          </a:p>
          <a:p>
            <a:pPr marL="285750" indent="-285750" algn="just">
              <a:buFont typeface="Arial" pitchFamily="34" charset="0"/>
              <a:buChar char="•"/>
            </a:pPr>
            <a:endParaRPr lang="en-US" dirty="0"/>
          </a:p>
          <a:p>
            <a:pPr algn="just"/>
            <a:r>
              <a:rPr lang="en-US" dirty="0" smtClean="0"/>
              <a:t>Requirements:</a:t>
            </a:r>
          </a:p>
          <a:p>
            <a:pPr algn="just"/>
            <a:endParaRPr lang="en-US" dirty="0"/>
          </a:p>
          <a:p>
            <a:pPr marL="285750" indent="-285750" algn="just">
              <a:buFont typeface="Arial" pitchFamily="34" charset="0"/>
              <a:buChar char="•"/>
            </a:pPr>
            <a:r>
              <a:rPr lang="en-US" dirty="0"/>
              <a:t>By default, Spring Boot </a:t>
            </a:r>
            <a:r>
              <a:rPr lang="en-US" dirty="0" smtClean="0"/>
              <a:t>requires </a:t>
            </a:r>
            <a:r>
              <a:rPr lang="en-US" dirty="0"/>
              <a:t>Java 7 and Spring Framework 4.3.0.RC2 or above</a:t>
            </a:r>
            <a:r>
              <a:rPr lang="en-US" dirty="0" smtClean="0"/>
              <a:t>.</a:t>
            </a:r>
          </a:p>
          <a:p>
            <a:pPr marL="285750" indent="-285750" algn="just">
              <a:buFont typeface="Arial" pitchFamily="34" charset="0"/>
              <a:buChar char="•"/>
            </a:pPr>
            <a:r>
              <a:rPr lang="en-US" dirty="0"/>
              <a:t>Explicit build support is provided for Maven (3.2+) and </a:t>
            </a:r>
            <a:r>
              <a:rPr lang="en-US" dirty="0" err="1"/>
              <a:t>Gradle</a:t>
            </a:r>
            <a:r>
              <a:rPr lang="en-US" dirty="0"/>
              <a:t> (1.12</a:t>
            </a:r>
            <a:r>
              <a:rPr lang="en-US" dirty="0" smtClean="0"/>
              <a:t>+).</a:t>
            </a:r>
          </a:p>
          <a:p>
            <a:pPr marL="285750" indent="-285750" algn="just">
              <a:buFont typeface="Arial" pitchFamily="34" charset="0"/>
              <a:buChar char="•"/>
            </a:pPr>
            <a:r>
              <a:rPr lang="en-US" dirty="0" smtClean="0"/>
              <a:t>Spring Boot applications can be deployed </a:t>
            </a:r>
            <a:r>
              <a:rPr lang="en-US" dirty="0"/>
              <a:t>to any Servlet 3.0+ compatible container</a:t>
            </a:r>
            <a:r>
              <a:rPr lang="en-US" dirty="0" smtClean="0"/>
              <a:t>.</a:t>
            </a:r>
            <a:endParaRPr lang="en-US" dirty="0"/>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Spring Boot</a:t>
            </a:r>
            <a:endParaRPr lang="en-US" sz="2800" dirty="0">
              <a:latin typeface="Candara" panose="020E0502030303020204" pitchFamily="34" charset="0"/>
            </a:endParaRPr>
          </a:p>
        </p:txBody>
      </p:sp>
      <p:sp>
        <p:nvSpPr>
          <p:cNvPr id="3" name="Footer Placeholder 2"/>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4129198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nSpc>
                <a:spcPts val="2800"/>
              </a:lnSpc>
            </a:pPr>
            <a:r>
              <a:rPr lang="en-US" sz="2800" dirty="0">
                <a:latin typeface="Candara" panose="020E0502030303020204" pitchFamily="34" charset="0"/>
              </a:rPr>
              <a:t>Spring Boot</a:t>
            </a:r>
          </a:p>
        </p:txBody>
      </p:sp>
      <p:sp>
        <p:nvSpPr>
          <p:cNvPr id="4" name="Rectangle 3"/>
          <p:cNvSpPr/>
          <p:nvPr/>
        </p:nvSpPr>
        <p:spPr>
          <a:xfrm>
            <a:off x="304800" y="1223638"/>
            <a:ext cx="8458200" cy="5632311"/>
          </a:xfrm>
          <a:prstGeom prst="rect">
            <a:avLst/>
          </a:prstGeom>
        </p:spPr>
        <p:txBody>
          <a:bodyPr wrap="square">
            <a:spAutoFit/>
          </a:bodyPr>
          <a:lstStyle/>
          <a:p>
            <a:pPr algn="just"/>
            <a:r>
              <a:rPr lang="en-IN" dirty="0" err="1">
                <a:solidFill>
                  <a:srgbClr val="333333"/>
                </a:solidFill>
              </a:rPr>
              <a:t>Gradle</a:t>
            </a:r>
            <a:r>
              <a:rPr lang="en-IN" dirty="0">
                <a:solidFill>
                  <a:srgbClr val="333333"/>
                </a:solidFill>
              </a:rPr>
              <a:t> </a:t>
            </a:r>
            <a:r>
              <a:rPr lang="en-IN" dirty="0" smtClean="0">
                <a:solidFill>
                  <a:srgbClr val="333333"/>
                </a:solidFill>
              </a:rPr>
              <a:t>installation for Spring Boot – </a:t>
            </a:r>
            <a:r>
              <a:rPr lang="en-IN" dirty="0" err="1" smtClean="0">
                <a:solidFill>
                  <a:srgbClr val="333333"/>
                </a:solidFill>
              </a:rPr>
              <a:t>build.gradle</a:t>
            </a:r>
            <a:r>
              <a:rPr lang="en-IN" dirty="0" smtClean="0">
                <a:solidFill>
                  <a:srgbClr val="333333"/>
                </a:solidFill>
              </a:rPr>
              <a:t>:</a:t>
            </a:r>
          </a:p>
          <a:p>
            <a:pPr algn="just"/>
            <a:endParaRPr lang="en-IN" sz="1200" dirty="0" smtClean="0">
              <a:solidFill>
                <a:srgbClr val="333333"/>
              </a:solidFill>
            </a:endParaRPr>
          </a:p>
          <a:p>
            <a:pPr algn="just"/>
            <a:r>
              <a:rPr lang="en-IN" sz="1200" dirty="0" err="1" smtClean="0"/>
              <a:t>buildscript</a:t>
            </a:r>
            <a:r>
              <a:rPr lang="en-IN" sz="1200" dirty="0" smtClean="0"/>
              <a:t> </a:t>
            </a:r>
            <a:r>
              <a:rPr lang="en-IN" sz="1200" dirty="0"/>
              <a:t>{</a:t>
            </a:r>
          </a:p>
          <a:p>
            <a:pPr algn="just"/>
            <a:r>
              <a:rPr lang="en-IN" sz="1200" dirty="0"/>
              <a:t>    repositories {</a:t>
            </a:r>
          </a:p>
          <a:p>
            <a:pPr algn="just"/>
            <a:r>
              <a:rPr lang="en-IN" sz="1200" dirty="0"/>
              <a:t>        </a:t>
            </a:r>
            <a:r>
              <a:rPr lang="en-IN" sz="1200" dirty="0" err="1"/>
              <a:t>mavenCentral</a:t>
            </a:r>
            <a:r>
              <a:rPr lang="en-IN" sz="1200" dirty="0"/>
              <a:t>()</a:t>
            </a:r>
          </a:p>
          <a:p>
            <a:pPr algn="just"/>
            <a:r>
              <a:rPr lang="en-IN" sz="1200" dirty="0"/>
              <a:t>    }</a:t>
            </a:r>
          </a:p>
          <a:p>
            <a:pPr algn="just"/>
            <a:r>
              <a:rPr lang="en-IN" sz="1200" dirty="0"/>
              <a:t>    dependencies {</a:t>
            </a:r>
          </a:p>
          <a:p>
            <a:pPr algn="just"/>
            <a:r>
              <a:rPr lang="en-IN" sz="1200" dirty="0"/>
              <a:t>        </a:t>
            </a:r>
            <a:r>
              <a:rPr lang="en-IN" sz="1200" dirty="0" err="1"/>
              <a:t>classpath</a:t>
            </a:r>
            <a:r>
              <a:rPr lang="en-IN" sz="1200" dirty="0"/>
              <a:t>("org.springframework.boot:spring-boot-gradle-plugin:1.3.5.RELEASE")</a:t>
            </a:r>
          </a:p>
          <a:p>
            <a:pPr algn="just"/>
            <a:r>
              <a:rPr lang="en-IN" sz="1200" dirty="0"/>
              <a:t>    }</a:t>
            </a:r>
          </a:p>
          <a:p>
            <a:pPr algn="just"/>
            <a:r>
              <a:rPr lang="en-IN" sz="1200" dirty="0"/>
              <a:t>}</a:t>
            </a:r>
          </a:p>
          <a:p>
            <a:pPr algn="just"/>
            <a:endParaRPr lang="en-IN" sz="1200" dirty="0" smtClean="0"/>
          </a:p>
          <a:p>
            <a:pPr algn="just"/>
            <a:r>
              <a:rPr lang="en-IN" sz="1200" dirty="0"/>
              <a:t>apply plugin: 'application'</a:t>
            </a:r>
          </a:p>
          <a:p>
            <a:pPr algn="just"/>
            <a:r>
              <a:rPr lang="en-IN" sz="1200" dirty="0"/>
              <a:t>apply plugin: 'java'</a:t>
            </a:r>
          </a:p>
          <a:p>
            <a:pPr algn="just"/>
            <a:r>
              <a:rPr lang="en-IN" sz="1200" dirty="0"/>
              <a:t>apply plugin: 'eclipse'</a:t>
            </a:r>
          </a:p>
          <a:p>
            <a:pPr algn="just"/>
            <a:r>
              <a:rPr lang="en-IN" sz="1200" dirty="0" smtClean="0"/>
              <a:t>apply </a:t>
            </a:r>
            <a:r>
              <a:rPr lang="en-IN" sz="1200" dirty="0"/>
              <a:t>plugin: 'spring-boot'</a:t>
            </a:r>
          </a:p>
          <a:p>
            <a:pPr algn="just"/>
            <a:endParaRPr lang="en-IN" sz="1200" dirty="0"/>
          </a:p>
          <a:p>
            <a:pPr algn="just"/>
            <a:r>
              <a:rPr lang="en-IN" sz="1200" dirty="0" smtClean="0"/>
              <a:t>repositories </a:t>
            </a:r>
            <a:r>
              <a:rPr lang="en-IN" sz="1200" dirty="0"/>
              <a:t>{</a:t>
            </a:r>
          </a:p>
          <a:p>
            <a:pPr algn="just"/>
            <a:r>
              <a:rPr lang="en-IN" sz="1200" dirty="0"/>
              <a:t>    </a:t>
            </a:r>
            <a:r>
              <a:rPr lang="en-IN" sz="1200" dirty="0" err="1"/>
              <a:t>mavenCentral</a:t>
            </a:r>
            <a:r>
              <a:rPr lang="en-IN" sz="1200" dirty="0"/>
              <a:t>()</a:t>
            </a:r>
          </a:p>
          <a:p>
            <a:pPr algn="just"/>
            <a:r>
              <a:rPr lang="en-IN" sz="1200" dirty="0"/>
              <a:t>}</a:t>
            </a:r>
          </a:p>
          <a:p>
            <a:pPr algn="just"/>
            <a:endParaRPr lang="en-IN" sz="1200" dirty="0"/>
          </a:p>
          <a:p>
            <a:pPr algn="just"/>
            <a:r>
              <a:rPr lang="en-IN" sz="1200" dirty="0" err="1"/>
              <a:t>sourceCompatibility</a:t>
            </a:r>
            <a:r>
              <a:rPr lang="en-IN" sz="1200" dirty="0"/>
              <a:t> = 1.8</a:t>
            </a:r>
          </a:p>
          <a:p>
            <a:pPr algn="just"/>
            <a:r>
              <a:rPr lang="en-IN" sz="1200" dirty="0" err="1"/>
              <a:t>targetCompatibility</a:t>
            </a:r>
            <a:r>
              <a:rPr lang="en-IN" sz="1200" dirty="0"/>
              <a:t> = 1.8</a:t>
            </a:r>
          </a:p>
          <a:p>
            <a:pPr algn="just"/>
            <a:endParaRPr lang="en-IN" sz="1200" dirty="0"/>
          </a:p>
          <a:p>
            <a:pPr algn="just"/>
            <a:r>
              <a:rPr lang="en-IN" sz="1200" dirty="0"/>
              <a:t>dependencies {</a:t>
            </a:r>
          </a:p>
          <a:p>
            <a:pPr algn="just"/>
            <a:r>
              <a:rPr lang="en-IN" sz="1200" dirty="0" smtClean="0"/>
              <a:t>   compile</a:t>
            </a:r>
            <a:r>
              <a:rPr lang="en-IN" sz="1200" dirty="0"/>
              <a:t>("</a:t>
            </a:r>
            <a:r>
              <a:rPr lang="en-IN" sz="1200" dirty="0" err="1"/>
              <a:t>org.springframework.boot:spring-boot-starter-web</a:t>
            </a:r>
            <a:r>
              <a:rPr lang="en-IN" sz="1200" dirty="0" smtClean="0"/>
              <a:t>")</a:t>
            </a:r>
            <a:endParaRPr lang="en-IN" sz="1200" dirty="0"/>
          </a:p>
          <a:p>
            <a:pPr algn="just"/>
            <a:r>
              <a:rPr lang="en-IN" sz="1200" dirty="0" smtClean="0"/>
              <a:t>}</a:t>
            </a:r>
            <a:endParaRPr lang="en-IN" sz="1200" dirty="0"/>
          </a:p>
          <a:p>
            <a:pPr algn="just"/>
            <a:endParaRPr lang="en-IN" sz="1000" dirty="0"/>
          </a:p>
          <a:p>
            <a:pPr algn="just"/>
            <a:endParaRPr lang="en-IN" sz="1000" dirty="0">
              <a:solidFill>
                <a:srgbClr val="333333"/>
              </a:solidFill>
            </a:endParaRPr>
          </a:p>
          <a:p>
            <a:pPr algn="just"/>
            <a:endParaRPr lang="en-IN" sz="1000" dirty="0">
              <a:solidFill>
                <a:srgbClr val="333333"/>
              </a:solidFill>
            </a:endParaRPr>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247017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Spring Boot</a:t>
            </a:r>
            <a:endParaRPr lang="en-US" sz="2800" dirty="0">
              <a:latin typeface="Candara" panose="020E0502030303020204" pitchFamily="34" charset="0"/>
            </a:endParaRPr>
          </a:p>
        </p:txBody>
      </p:sp>
      <p:sp>
        <p:nvSpPr>
          <p:cNvPr id="4" name="Rectangle 3"/>
          <p:cNvSpPr/>
          <p:nvPr/>
        </p:nvSpPr>
        <p:spPr>
          <a:xfrm>
            <a:off x="304800" y="1223638"/>
            <a:ext cx="8458200" cy="5355312"/>
          </a:xfrm>
          <a:prstGeom prst="rect">
            <a:avLst/>
          </a:prstGeom>
        </p:spPr>
        <p:txBody>
          <a:bodyPr wrap="square">
            <a:spAutoFit/>
          </a:bodyPr>
          <a:lstStyle/>
          <a:p>
            <a:pPr algn="just"/>
            <a:r>
              <a:rPr lang="en-US" b="1" dirty="0" smtClean="0"/>
              <a:t>Create </a:t>
            </a:r>
            <a:r>
              <a:rPr lang="en-US" b="1" dirty="0"/>
              <a:t>a simple web </a:t>
            </a:r>
            <a:r>
              <a:rPr lang="en-US" b="1" dirty="0" smtClean="0"/>
              <a:t>application</a:t>
            </a:r>
          </a:p>
          <a:p>
            <a:pPr algn="just"/>
            <a:endParaRPr lang="en-US" b="1" dirty="0"/>
          </a:p>
          <a:p>
            <a:pPr algn="just"/>
            <a:r>
              <a:rPr lang="en-US" dirty="0" err="1" smtClean="0"/>
              <a:t>src</a:t>
            </a:r>
            <a:r>
              <a:rPr lang="en-US" dirty="0" smtClean="0"/>
              <a:t>/main/java/com/</a:t>
            </a:r>
            <a:r>
              <a:rPr lang="en-US" dirty="0" err="1" smtClean="0"/>
              <a:t>ig</a:t>
            </a:r>
            <a:r>
              <a:rPr lang="en-US" dirty="0" smtClean="0"/>
              <a:t>/HelloController.java</a:t>
            </a:r>
            <a:endParaRPr lang="en-US" b="1" dirty="0" smtClean="0"/>
          </a:p>
          <a:p>
            <a:pPr algn="just"/>
            <a:endParaRPr lang="en-US" b="1" dirty="0"/>
          </a:p>
          <a:p>
            <a:pPr algn="just"/>
            <a:r>
              <a:rPr lang="en-US" dirty="0"/>
              <a:t>package </a:t>
            </a:r>
            <a:r>
              <a:rPr lang="en-US" dirty="0" err="1" smtClean="0"/>
              <a:t>com.ig</a:t>
            </a:r>
            <a:r>
              <a:rPr lang="en-US" dirty="0" smtClean="0"/>
              <a:t>;</a:t>
            </a:r>
            <a:endParaRPr lang="en-US" dirty="0"/>
          </a:p>
          <a:p>
            <a:pPr algn="just"/>
            <a:endParaRPr lang="en-US" dirty="0"/>
          </a:p>
          <a:p>
            <a:pPr algn="just"/>
            <a:r>
              <a:rPr lang="en-US" dirty="0"/>
              <a:t>import </a:t>
            </a:r>
            <a:r>
              <a:rPr lang="en-US" dirty="0" err="1"/>
              <a:t>org.springframework.web.bind.annotation.RestController</a:t>
            </a:r>
            <a:r>
              <a:rPr lang="en-US" dirty="0"/>
              <a:t>;</a:t>
            </a:r>
          </a:p>
          <a:p>
            <a:pPr algn="just"/>
            <a:r>
              <a:rPr lang="en-US" dirty="0"/>
              <a:t>import </a:t>
            </a:r>
            <a:r>
              <a:rPr lang="en-US" dirty="0" err="1"/>
              <a:t>org.springframework.web.bind.annotation.RequestMapping</a:t>
            </a:r>
            <a:r>
              <a:rPr lang="en-US" dirty="0"/>
              <a:t>;</a:t>
            </a:r>
          </a:p>
          <a:p>
            <a:pPr algn="just"/>
            <a:endParaRPr lang="en-US" dirty="0"/>
          </a:p>
          <a:p>
            <a:pPr algn="just"/>
            <a:r>
              <a:rPr lang="en-US" dirty="0"/>
              <a:t>@</a:t>
            </a:r>
            <a:r>
              <a:rPr lang="en-US" dirty="0" err="1"/>
              <a:t>RestController</a:t>
            </a:r>
            <a:endParaRPr lang="en-US" dirty="0"/>
          </a:p>
          <a:p>
            <a:pPr algn="just"/>
            <a:r>
              <a:rPr lang="en-US" dirty="0"/>
              <a:t>public class </a:t>
            </a:r>
            <a:r>
              <a:rPr lang="en-US" dirty="0" err="1"/>
              <a:t>HelloController</a:t>
            </a:r>
            <a:r>
              <a:rPr lang="en-US" dirty="0"/>
              <a:t> {</a:t>
            </a:r>
          </a:p>
          <a:p>
            <a:pPr algn="just"/>
            <a:endParaRPr lang="en-US" dirty="0"/>
          </a:p>
          <a:p>
            <a:pPr algn="just"/>
            <a:r>
              <a:rPr lang="en-US" dirty="0"/>
              <a:t>    @</a:t>
            </a:r>
            <a:r>
              <a:rPr lang="en-US" dirty="0" err="1"/>
              <a:t>RequestMapping</a:t>
            </a:r>
            <a:r>
              <a:rPr lang="en-US" dirty="0" smtClean="0"/>
              <a:t>("/greetings")</a:t>
            </a:r>
            <a:endParaRPr lang="en-US" dirty="0"/>
          </a:p>
          <a:p>
            <a:pPr algn="just"/>
            <a:r>
              <a:rPr lang="en-US" dirty="0"/>
              <a:t>    public String </a:t>
            </a:r>
            <a:r>
              <a:rPr lang="en-US" dirty="0" smtClean="0"/>
              <a:t>greetings() </a:t>
            </a:r>
            <a:r>
              <a:rPr lang="en-US" dirty="0"/>
              <a:t>{</a:t>
            </a:r>
          </a:p>
          <a:p>
            <a:pPr algn="just"/>
            <a:r>
              <a:rPr lang="en-US" dirty="0"/>
              <a:t>        return "Greetings from Spring Boot!";</a:t>
            </a:r>
          </a:p>
          <a:p>
            <a:pPr algn="just"/>
            <a:r>
              <a:rPr lang="en-US" dirty="0"/>
              <a:t>    }</a:t>
            </a:r>
          </a:p>
          <a:p>
            <a:pPr algn="just"/>
            <a:endParaRPr lang="en-US" dirty="0"/>
          </a:p>
          <a:p>
            <a:pPr algn="just"/>
            <a:r>
              <a:rPr lang="en-US" dirty="0"/>
              <a:t>}</a:t>
            </a:r>
          </a:p>
          <a:p>
            <a:pPr marL="285750" indent="-285750" algn="just">
              <a:buFont typeface="Arial" pitchFamily="34" charset="0"/>
              <a:buChar char="•"/>
            </a:pPr>
            <a:endParaRPr lang="en-US" dirty="0"/>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608616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Table of Contents</a:t>
            </a:r>
            <a:endParaRPr lang="en-US" sz="2800" dirty="0">
              <a:latin typeface="Candara" panose="020E0502030303020204" pitchFamily="34" charset="0"/>
            </a:endParaRPr>
          </a:p>
        </p:txBody>
      </p:sp>
      <p:grpSp>
        <p:nvGrpSpPr>
          <p:cNvPr id="47" name="Group 130"/>
          <p:cNvGrpSpPr/>
          <p:nvPr/>
        </p:nvGrpSpPr>
        <p:grpSpPr>
          <a:xfrm>
            <a:off x="594308" y="1202760"/>
            <a:ext cx="805717" cy="549840"/>
            <a:chOff x="2473325" y="1447800"/>
            <a:chExt cx="574634" cy="363543"/>
          </a:xfrm>
        </p:grpSpPr>
        <p:sp>
          <p:nvSpPr>
            <p:cNvPr id="48" name="Rectangle 5" descr="Horizontal dünn"/>
            <p:cNvSpPr>
              <a:spLocks noChangeArrowheads="1"/>
            </p:cNvSpPr>
            <p:nvPr/>
          </p:nvSpPr>
          <p:spPr bwMode="auto">
            <a:xfrm>
              <a:off x="2473325" y="1447800"/>
              <a:ext cx="395288" cy="360363"/>
            </a:xfrm>
            <a:prstGeom prst="rect">
              <a:avLst/>
            </a:prstGeom>
            <a:pattFill prst="horzBrick">
              <a:fgClr>
                <a:srgbClr val="00A1E4"/>
              </a:fgClr>
              <a:bgClr>
                <a:sysClr val="window" lastClr="FFFFFF"/>
              </a:bgClr>
            </a:pattFill>
            <a:ln w="3175"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49" name="Group 6"/>
            <p:cNvGrpSpPr>
              <a:grpSpLocks/>
            </p:cNvGrpSpPr>
            <p:nvPr/>
          </p:nvGrpSpPr>
          <p:grpSpPr bwMode="auto">
            <a:xfrm>
              <a:off x="2687622" y="1447805"/>
              <a:ext cx="360337" cy="363538"/>
              <a:chOff x="135" y="1138"/>
              <a:chExt cx="227" cy="229"/>
            </a:xfrm>
            <a:solidFill>
              <a:srgbClr val="4C7013"/>
            </a:solidFill>
            <a:scene3d>
              <a:camera prst="orthographicFront">
                <a:rot lat="0" lon="0" rev="0"/>
              </a:camera>
              <a:lightRig rig="balanced" dir="t">
                <a:rot lat="0" lon="0" rev="8700000"/>
              </a:lightRig>
            </a:scene3d>
          </p:grpSpPr>
          <p:sp>
            <p:nvSpPr>
              <p:cNvPr id="50" name="Oval 7"/>
              <p:cNvSpPr>
                <a:spLocks noChangeArrowheads="1"/>
              </p:cNvSpPr>
              <p:nvPr/>
            </p:nvSpPr>
            <p:spPr bwMode="auto">
              <a:xfrm>
                <a:off x="161" y="1165"/>
                <a:ext cx="176" cy="176"/>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51" name="Group 8"/>
              <p:cNvGrpSpPr>
                <a:grpSpLocks/>
              </p:cNvGrpSpPr>
              <p:nvPr/>
            </p:nvGrpSpPr>
            <p:grpSpPr bwMode="auto">
              <a:xfrm>
                <a:off x="135" y="1138"/>
                <a:ext cx="227" cy="229"/>
                <a:chOff x="1020" y="1480"/>
                <a:chExt cx="227" cy="229"/>
              </a:xfrm>
              <a:grpFill/>
            </p:grpSpPr>
            <p:sp>
              <p:nvSpPr>
                <p:cNvPr id="52" name="Oval 9"/>
                <p:cNvSpPr>
                  <a:spLocks noChangeArrowheads="1"/>
                </p:cNvSpPr>
                <p:nvPr/>
              </p:nvSpPr>
              <p:spPr bwMode="auto">
                <a:xfrm>
                  <a:off x="1020" y="1482"/>
                  <a:ext cx="227" cy="227"/>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
                      <a:srgbClr val="4F81BD"/>
                    </a:buClr>
                    <a:buSzTx/>
                    <a:buFont typeface="Wingdings" pitchFamily="2" charset="2"/>
                    <a:buNone/>
                    <a:tabLst/>
                    <a:defRPr/>
                  </a:pPr>
                  <a:endParaRPr kumimoji="0" lang="de-DE" sz="1600" b="1" i="0" u="none" strike="noStrike" kern="0" cap="none" spc="0" normalizeH="0" baseline="0" noProof="0">
                    <a:ln>
                      <a:noFill/>
                    </a:ln>
                    <a:solidFill>
                      <a:prstClr val="white"/>
                    </a:solidFill>
                    <a:effectLst/>
                    <a:uLnTx/>
                    <a:uFillTx/>
                    <a:latin typeface="+mj-lt"/>
                    <a:ea typeface="ＭＳ Ｐゴシック" charset="-128"/>
                  </a:endParaRPr>
                </a:p>
              </p:txBody>
            </p:sp>
            <p:sp>
              <p:nvSpPr>
                <p:cNvPr id="53" name="Oval 10"/>
                <p:cNvSpPr>
                  <a:spLocks noChangeArrowheads="1"/>
                </p:cNvSpPr>
                <p:nvPr/>
              </p:nvSpPr>
              <p:spPr bwMode="auto">
                <a:xfrm>
                  <a:off x="1020" y="1480"/>
                  <a:ext cx="227" cy="227"/>
                </a:xfrm>
                <a:prstGeom prst="ellipse">
                  <a:avLst/>
                </a:prstGeom>
                <a:solidFill>
                  <a:srgbClr val="00A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lt1"/>
                      </a:solidFill>
                      <a:latin typeface="Candara" pitchFamily="34" charset="0"/>
                    </a:rPr>
                    <a:t>1</a:t>
                  </a:r>
                </a:p>
              </p:txBody>
            </p:sp>
          </p:grpSp>
        </p:grpSp>
      </p:grpSp>
      <p:sp>
        <p:nvSpPr>
          <p:cNvPr id="54" name="Rectangle 53"/>
          <p:cNvSpPr/>
          <p:nvPr/>
        </p:nvSpPr>
        <p:spPr bwMode="auto">
          <a:xfrm>
            <a:off x="1657812" y="1205644"/>
            <a:ext cx="4438188" cy="545030"/>
          </a:xfrm>
          <a:prstGeom prst="rect">
            <a:avLst/>
          </a:prstGeom>
          <a:solidFill>
            <a:srgbClr val="E6E8F2"/>
          </a:solidFill>
          <a:ln w="9525" cap="flat" cmpd="sng" algn="ctr">
            <a:solidFill>
              <a:sysClr val="window" lastClr="FFFFFF"/>
            </a:solidFill>
            <a:prstDash val="solid"/>
            <a:headEnd/>
            <a:tailEnd/>
          </a:ln>
          <a:effectLst>
            <a:outerShdw blurRad="50800" dist="38100" dir="2700000" algn="tl" rotWithShape="0">
              <a:prstClr val="black">
                <a:alpha val="40000"/>
              </a:prstClr>
            </a:outerShdw>
          </a:effectLst>
        </p:spPr>
        <p:txBody>
          <a:bodyPr anchor="ctr"/>
          <a:lstStyle/>
          <a:p>
            <a:pPr eaLnBrk="0" hangingPunct="0">
              <a:defRPr/>
            </a:pPr>
            <a:r>
              <a:rPr lang="en-US" b="1" dirty="0" err="1">
                <a:solidFill>
                  <a:schemeClr val="bg1">
                    <a:lumMod val="50000"/>
                  </a:schemeClr>
                </a:solidFill>
                <a:latin typeface="Candara" panose="020E0502030303020204" pitchFamily="34" charset="0"/>
              </a:rPr>
              <a:t>Microservices</a:t>
            </a:r>
            <a:r>
              <a:rPr lang="en-US" b="1" dirty="0">
                <a:solidFill>
                  <a:schemeClr val="bg1">
                    <a:lumMod val="50000"/>
                  </a:schemeClr>
                </a:solidFill>
                <a:latin typeface="Candara" panose="020E0502030303020204" pitchFamily="34" charset="0"/>
              </a:rPr>
              <a:t> Architecture </a:t>
            </a:r>
            <a:r>
              <a:rPr lang="en-US" b="1" dirty="0" smtClean="0">
                <a:solidFill>
                  <a:schemeClr val="bg1">
                    <a:lumMod val="50000"/>
                  </a:schemeClr>
                </a:solidFill>
                <a:latin typeface="Candara" panose="020E0502030303020204" pitchFamily="34" charset="0"/>
              </a:rPr>
              <a:t>with Spring Cloud Netflix</a:t>
            </a:r>
            <a:endParaRPr lang="en-US" b="1" dirty="0">
              <a:solidFill>
                <a:schemeClr val="bg1">
                  <a:lumMod val="50000"/>
                </a:schemeClr>
              </a:solidFill>
              <a:latin typeface="Candara" panose="020E0502030303020204" pitchFamily="34" charset="0"/>
            </a:endParaRPr>
          </a:p>
        </p:txBody>
      </p:sp>
      <p:grpSp>
        <p:nvGrpSpPr>
          <p:cNvPr id="55" name="Group 130"/>
          <p:cNvGrpSpPr/>
          <p:nvPr/>
        </p:nvGrpSpPr>
        <p:grpSpPr>
          <a:xfrm>
            <a:off x="594308" y="2055474"/>
            <a:ext cx="805717" cy="549840"/>
            <a:chOff x="2473325" y="1447800"/>
            <a:chExt cx="574634" cy="363543"/>
          </a:xfrm>
        </p:grpSpPr>
        <p:sp>
          <p:nvSpPr>
            <p:cNvPr id="56" name="Rectangle 5" descr="Horizontal dünn"/>
            <p:cNvSpPr>
              <a:spLocks noChangeArrowheads="1"/>
            </p:cNvSpPr>
            <p:nvPr/>
          </p:nvSpPr>
          <p:spPr bwMode="auto">
            <a:xfrm>
              <a:off x="2473325" y="1447800"/>
              <a:ext cx="395288" cy="360363"/>
            </a:xfrm>
            <a:prstGeom prst="rect">
              <a:avLst/>
            </a:prstGeom>
            <a:pattFill prst="horzBrick">
              <a:fgClr>
                <a:srgbClr val="00A1E4"/>
              </a:fgClr>
              <a:bgClr>
                <a:sysClr val="window" lastClr="FFFFFF"/>
              </a:bgClr>
            </a:pattFill>
            <a:ln w="3175"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57" name="Group 6"/>
            <p:cNvGrpSpPr>
              <a:grpSpLocks/>
            </p:cNvGrpSpPr>
            <p:nvPr/>
          </p:nvGrpSpPr>
          <p:grpSpPr bwMode="auto">
            <a:xfrm>
              <a:off x="2687622" y="1447805"/>
              <a:ext cx="360337" cy="363538"/>
              <a:chOff x="135" y="1138"/>
              <a:chExt cx="227" cy="229"/>
            </a:xfrm>
            <a:solidFill>
              <a:srgbClr val="4C7013"/>
            </a:solidFill>
            <a:scene3d>
              <a:camera prst="orthographicFront">
                <a:rot lat="0" lon="0" rev="0"/>
              </a:camera>
              <a:lightRig rig="balanced" dir="t">
                <a:rot lat="0" lon="0" rev="8700000"/>
              </a:lightRig>
            </a:scene3d>
          </p:grpSpPr>
          <p:sp>
            <p:nvSpPr>
              <p:cNvPr id="58" name="Oval 7"/>
              <p:cNvSpPr>
                <a:spLocks noChangeArrowheads="1"/>
              </p:cNvSpPr>
              <p:nvPr/>
            </p:nvSpPr>
            <p:spPr bwMode="auto">
              <a:xfrm>
                <a:off x="161" y="1165"/>
                <a:ext cx="176" cy="176"/>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59" name="Group 8"/>
              <p:cNvGrpSpPr>
                <a:grpSpLocks/>
              </p:cNvGrpSpPr>
              <p:nvPr/>
            </p:nvGrpSpPr>
            <p:grpSpPr bwMode="auto">
              <a:xfrm>
                <a:off x="135" y="1138"/>
                <a:ext cx="227" cy="229"/>
                <a:chOff x="1020" y="1480"/>
                <a:chExt cx="227" cy="229"/>
              </a:xfrm>
              <a:grpFill/>
            </p:grpSpPr>
            <p:sp>
              <p:nvSpPr>
                <p:cNvPr id="60" name="Oval 9"/>
                <p:cNvSpPr>
                  <a:spLocks noChangeArrowheads="1"/>
                </p:cNvSpPr>
                <p:nvPr/>
              </p:nvSpPr>
              <p:spPr bwMode="auto">
                <a:xfrm>
                  <a:off x="1020" y="1482"/>
                  <a:ext cx="227" cy="227"/>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
                      <a:srgbClr val="4F81BD"/>
                    </a:buClr>
                    <a:buSzTx/>
                    <a:buFont typeface="Wingdings" pitchFamily="2" charset="2"/>
                    <a:buNone/>
                    <a:tabLst/>
                    <a:defRPr/>
                  </a:pPr>
                  <a:endParaRPr kumimoji="0" lang="de-DE" sz="1600" b="1" i="0" u="none" strike="noStrike" kern="0" cap="none" spc="0" normalizeH="0" baseline="0" noProof="0">
                    <a:ln>
                      <a:noFill/>
                    </a:ln>
                    <a:solidFill>
                      <a:prstClr val="white"/>
                    </a:solidFill>
                    <a:effectLst/>
                    <a:uLnTx/>
                    <a:uFillTx/>
                    <a:latin typeface="+mj-lt"/>
                    <a:ea typeface="ＭＳ Ｐゴシック" charset="-128"/>
                  </a:endParaRPr>
                </a:p>
              </p:txBody>
            </p:sp>
            <p:sp>
              <p:nvSpPr>
                <p:cNvPr id="61" name="Oval 10"/>
                <p:cNvSpPr>
                  <a:spLocks noChangeArrowheads="1"/>
                </p:cNvSpPr>
                <p:nvPr/>
              </p:nvSpPr>
              <p:spPr bwMode="auto">
                <a:xfrm>
                  <a:off x="1020" y="1480"/>
                  <a:ext cx="227" cy="227"/>
                </a:xfrm>
                <a:prstGeom prst="ellipse">
                  <a:avLst/>
                </a:prstGeom>
                <a:solidFill>
                  <a:srgbClr val="00A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ndara" pitchFamily="34" charset="0"/>
                    </a:rPr>
                    <a:t>2</a:t>
                  </a:r>
                  <a:endParaRPr lang="en-US" sz="2400" dirty="0">
                    <a:solidFill>
                      <a:schemeClr val="lt1"/>
                    </a:solidFill>
                    <a:latin typeface="Candara" pitchFamily="34" charset="0"/>
                  </a:endParaRPr>
                </a:p>
              </p:txBody>
            </p:sp>
          </p:grpSp>
        </p:grpSp>
      </p:grpSp>
      <p:sp>
        <p:nvSpPr>
          <p:cNvPr id="62" name="Rectangle 61"/>
          <p:cNvSpPr/>
          <p:nvPr/>
        </p:nvSpPr>
        <p:spPr bwMode="auto">
          <a:xfrm>
            <a:off x="1657812" y="2058358"/>
            <a:ext cx="4438188" cy="545030"/>
          </a:xfrm>
          <a:prstGeom prst="rect">
            <a:avLst/>
          </a:prstGeom>
          <a:solidFill>
            <a:srgbClr val="E6E8F2"/>
          </a:solidFill>
          <a:ln w="9525" cap="flat" cmpd="sng" algn="ctr">
            <a:solidFill>
              <a:sysClr val="window" lastClr="FFFFFF"/>
            </a:solidFill>
            <a:prstDash val="solid"/>
            <a:headEnd/>
            <a:tailEnd/>
          </a:ln>
          <a:effectLst>
            <a:outerShdw blurRad="50800" dist="38100" dir="2700000" algn="tl" rotWithShape="0">
              <a:prstClr val="black">
                <a:alpha val="40000"/>
              </a:prstClr>
            </a:outerShdw>
          </a:effectLst>
        </p:spPr>
        <p:txBody>
          <a:bodyPr anchor="ctr"/>
          <a:lstStyle/>
          <a:p>
            <a:pPr eaLnBrk="0" hangingPunct="0">
              <a:defRPr/>
            </a:pPr>
            <a:r>
              <a:rPr lang="en-US" b="1" dirty="0">
                <a:solidFill>
                  <a:schemeClr val="bg1">
                    <a:lumMod val="50000"/>
                  </a:schemeClr>
                </a:solidFill>
                <a:latin typeface="Candara" panose="020E0502030303020204" pitchFamily="34" charset="0"/>
              </a:rPr>
              <a:t>Spring Cloud Netflix</a:t>
            </a:r>
          </a:p>
        </p:txBody>
      </p:sp>
      <p:grpSp>
        <p:nvGrpSpPr>
          <p:cNvPr id="63" name="Group 130"/>
          <p:cNvGrpSpPr/>
          <p:nvPr/>
        </p:nvGrpSpPr>
        <p:grpSpPr>
          <a:xfrm>
            <a:off x="580572" y="2893674"/>
            <a:ext cx="805717" cy="549840"/>
            <a:chOff x="2473325" y="1447800"/>
            <a:chExt cx="574634" cy="363543"/>
          </a:xfrm>
        </p:grpSpPr>
        <p:sp>
          <p:nvSpPr>
            <p:cNvPr id="64" name="Rectangle 5" descr="Horizontal dünn"/>
            <p:cNvSpPr>
              <a:spLocks noChangeArrowheads="1"/>
            </p:cNvSpPr>
            <p:nvPr/>
          </p:nvSpPr>
          <p:spPr bwMode="auto">
            <a:xfrm>
              <a:off x="2473325" y="1447800"/>
              <a:ext cx="395288" cy="360363"/>
            </a:xfrm>
            <a:prstGeom prst="rect">
              <a:avLst/>
            </a:prstGeom>
            <a:pattFill prst="horzBrick">
              <a:fgClr>
                <a:srgbClr val="00A1E4"/>
              </a:fgClr>
              <a:bgClr>
                <a:sysClr val="window" lastClr="FFFFFF"/>
              </a:bgClr>
            </a:pattFill>
            <a:ln w="3175"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65" name="Group 6"/>
            <p:cNvGrpSpPr>
              <a:grpSpLocks/>
            </p:cNvGrpSpPr>
            <p:nvPr/>
          </p:nvGrpSpPr>
          <p:grpSpPr bwMode="auto">
            <a:xfrm>
              <a:off x="2687622" y="1447805"/>
              <a:ext cx="360337" cy="363538"/>
              <a:chOff x="135" y="1138"/>
              <a:chExt cx="227" cy="229"/>
            </a:xfrm>
            <a:solidFill>
              <a:srgbClr val="4C7013"/>
            </a:solidFill>
            <a:scene3d>
              <a:camera prst="orthographicFront">
                <a:rot lat="0" lon="0" rev="0"/>
              </a:camera>
              <a:lightRig rig="balanced" dir="t">
                <a:rot lat="0" lon="0" rev="8700000"/>
              </a:lightRig>
            </a:scene3d>
          </p:grpSpPr>
          <p:sp>
            <p:nvSpPr>
              <p:cNvPr id="66" name="Oval 7"/>
              <p:cNvSpPr>
                <a:spLocks noChangeArrowheads="1"/>
              </p:cNvSpPr>
              <p:nvPr/>
            </p:nvSpPr>
            <p:spPr bwMode="auto">
              <a:xfrm>
                <a:off x="161" y="1165"/>
                <a:ext cx="176" cy="176"/>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67" name="Group 8"/>
              <p:cNvGrpSpPr>
                <a:grpSpLocks/>
              </p:cNvGrpSpPr>
              <p:nvPr/>
            </p:nvGrpSpPr>
            <p:grpSpPr bwMode="auto">
              <a:xfrm>
                <a:off x="135" y="1138"/>
                <a:ext cx="227" cy="229"/>
                <a:chOff x="1020" y="1480"/>
                <a:chExt cx="227" cy="229"/>
              </a:xfrm>
              <a:grpFill/>
            </p:grpSpPr>
            <p:sp>
              <p:nvSpPr>
                <p:cNvPr id="68" name="Oval 9"/>
                <p:cNvSpPr>
                  <a:spLocks noChangeArrowheads="1"/>
                </p:cNvSpPr>
                <p:nvPr/>
              </p:nvSpPr>
              <p:spPr bwMode="auto">
                <a:xfrm>
                  <a:off x="1020" y="1482"/>
                  <a:ext cx="227" cy="227"/>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
                      <a:srgbClr val="4F81BD"/>
                    </a:buClr>
                    <a:buSzTx/>
                    <a:buFont typeface="Wingdings" pitchFamily="2" charset="2"/>
                    <a:buNone/>
                    <a:tabLst/>
                    <a:defRPr/>
                  </a:pPr>
                  <a:endParaRPr kumimoji="0" lang="de-DE" sz="1600" b="1" i="0" u="none" strike="noStrike" kern="0" cap="none" spc="0" normalizeH="0" baseline="0" noProof="0">
                    <a:ln>
                      <a:noFill/>
                    </a:ln>
                    <a:solidFill>
                      <a:prstClr val="white"/>
                    </a:solidFill>
                    <a:effectLst/>
                    <a:uLnTx/>
                    <a:uFillTx/>
                    <a:latin typeface="+mj-lt"/>
                    <a:ea typeface="ＭＳ Ｐゴシック" charset="-128"/>
                  </a:endParaRPr>
                </a:p>
              </p:txBody>
            </p:sp>
            <p:sp>
              <p:nvSpPr>
                <p:cNvPr id="69" name="Oval 10"/>
                <p:cNvSpPr>
                  <a:spLocks noChangeArrowheads="1"/>
                </p:cNvSpPr>
                <p:nvPr/>
              </p:nvSpPr>
              <p:spPr bwMode="auto">
                <a:xfrm>
                  <a:off x="1020" y="1480"/>
                  <a:ext cx="227" cy="227"/>
                </a:xfrm>
                <a:prstGeom prst="ellipse">
                  <a:avLst/>
                </a:prstGeom>
                <a:solidFill>
                  <a:srgbClr val="00A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lt1"/>
                      </a:solidFill>
                      <a:latin typeface="Candara" pitchFamily="34" charset="0"/>
                    </a:rPr>
                    <a:t>3</a:t>
                  </a:r>
                  <a:endParaRPr lang="en-US" sz="2400" dirty="0">
                    <a:solidFill>
                      <a:schemeClr val="lt1"/>
                    </a:solidFill>
                    <a:latin typeface="Candara" pitchFamily="34" charset="0"/>
                  </a:endParaRPr>
                </a:p>
              </p:txBody>
            </p:sp>
          </p:grpSp>
        </p:grpSp>
      </p:grpSp>
      <p:sp>
        <p:nvSpPr>
          <p:cNvPr id="70" name="Rectangle 69"/>
          <p:cNvSpPr/>
          <p:nvPr/>
        </p:nvSpPr>
        <p:spPr bwMode="auto">
          <a:xfrm>
            <a:off x="1644076" y="2896558"/>
            <a:ext cx="4438188" cy="545030"/>
          </a:xfrm>
          <a:prstGeom prst="rect">
            <a:avLst/>
          </a:prstGeom>
          <a:solidFill>
            <a:srgbClr val="E6E8F2"/>
          </a:solidFill>
          <a:ln w="9525" cap="flat" cmpd="sng" algn="ctr">
            <a:solidFill>
              <a:sysClr val="window" lastClr="FFFFFF"/>
            </a:solidFill>
            <a:prstDash val="solid"/>
            <a:headEnd/>
            <a:tailEnd/>
          </a:ln>
          <a:effectLst>
            <a:outerShdw blurRad="50800" dist="38100" dir="2700000" algn="tl" rotWithShape="0">
              <a:prstClr val="black">
                <a:alpha val="40000"/>
              </a:prstClr>
            </a:outerShdw>
          </a:effectLst>
        </p:spPr>
        <p:txBody>
          <a:bodyPr anchor="ctr"/>
          <a:lstStyle/>
          <a:p>
            <a:pPr eaLnBrk="0" hangingPunct="0">
              <a:defRPr/>
            </a:pPr>
            <a:r>
              <a:rPr lang="en-US" b="1" dirty="0" err="1">
                <a:solidFill>
                  <a:schemeClr val="bg1">
                    <a:lumMod val="50000"/>
                  </a:schemeClr>
                </a:solidFill>
                <a:latin typeface="Candara" panose="020E0502030303020204" pitchFamily="34" charset="0"/>
              </a:rPr>
              <a:t>Gradle</a:t>
            </a:r>
            <a:r>
              <a:rPr lang="en-US" b="1" dirty="0">
                <a:solidFill>
                  <a:schemeClr val="bg1">
                    <a:lumMod val="50000"/>
                  </a:schemeClr>
                </a:solidFill>
                <a:latin typeface="Candara" panose="020E0502030303020204" pitchFamily="34" charset="0"/>
              </a:rPr>
              <a:t>	</a:t>
            </a:r>
          </a:p>
        </p:txBody>
      </p:sp>
      <p:grpSp>
        <p:nvGrpSpPr>
          <p:cNvPr id="27" name="Group 130"/>
          <p:cNvGrpSpPr/>
          <p:nvPr/>
        </p:nvGrpSpPr>
        <p:grpSpPr>
          <a:xfrm>
            <a:off x="580572" y="3750589"/>
            <a:ext cx="805717" cy="549840"/>
            <a:chOff x="2473325" y="1447800"/>
            <a:chExt cx="574634" cy="363543"/>
          </a:xfrm>
        </p:grpSpPr>
        <p:sp>
          <p:nvSpPr>
            <p:cNvPr id="28" name="Rectangle 5" descr="Horizontal dünn"/>
            <p:cNvSpPr>
              <a:spLocks noChangeArrowheads="1"/>
            </p:cNvSpPr>
            <p:nvPr/>
          </p:nvSpPr>
          <p:spPr bwMode="auto">
            <a:xfrm>
              <a:off x="2473325" y="1447800"/>
              <a:ext cx="395288" cy="360363"/>
            </a:xfrm>
            <a:prstGeom prst="rect">
              <a:avLst/>
            </a:prstGeom>
            <a:pattFill prst="horzBrick">
              <a:fgClr>
                <a:srgbClr val="00A1E4"/>
              </a:fgClr>
              <a:bgClr>
                <a:sysClr val="window" lastClr="FFFFFF"/>
              </a:bgClr>
            </a:pattFill>
            <a:ln w="3175"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29" name="Group 6"/>
            <p:cNvGrpSpPr>
              <a:grpSpLocks/>
            </p:cNvGrpSpPr>
            <p:nvPr/>
          </p:nvGrpSpPr>
          <p:grpSpPr bwMode="auto">
            <a:xfrm>
              <a:off x="2687622" y="1447805"/>
              <a:ext cx="360337" cy="363538"/>
              <a:chOff x="135" y="1138"/>
              <a:chExt cx="227" cy="229"/>
            </a:xfrm>
            <a:solidFill>
              <a:srgbClr val="4C7013"/>
            </a:solidFill>
            <a:scene3d>
              <a:camera prst="orthographicFront">
                <a:rot lat="0" lon="0" rev="0"/>
              </a:camera>
              <a:lightRig rig="balanced" dir="t">
                <a:rot lat="0" lon="0" rev="8700000"/>
              </a:lightRig>
            </a:scene3d>
          </p:grpSpPr>
          <p:sp>
            <p:nvSpPr>
              <p:cNvPr id="30" name="Oval 7"/>
              <p:cNvSpPr>
                <a:spLocks noChangeArrowheads="1"/>
              </p:cNvSpPr>
              <p:nvPr/>
            </p:nvSpPr>
            <p:spPr bwMode="auto">
              <a:xfrm>
                <a:off x="161" y="1165"/>
                <a:ext cx="176" cy="176"/>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31" name="Group 8"/>
              <p:cNvGrpSpPr>
                <a:grpSpLocks/>
              </p:cNvGrpSpPr>
              <p:nvPr/>
            </p:nvGrpSpPr>
            <p:grpSpPr bwMode="auto">
              <a:xfrm>
                <a:off x="135" y="1138"/>
                <a:ext cx="227" cy="229"/>
                <a:chOff x="1020" y="1480"/>
                <a:chExt cx="227" cy="229"/>
              </a:xfrm>
              <a:grpFill/>
            </p:grpSpPr>
            <p:sp>
              <p:nvSpPr>
                <p:cNvPr id="32" name="Oval 9"/>
                <p:cNvSpPr>
                  <a:spLocks noChangeArrowheads="1"/>
                </p:cNvSpPr>
                <p:nvPr/>
              </p:nvSpPr>
              <p:spPr bwMode="auto">
                <a:xfrm>
                  <a:off x="1020" y="1482"/>
                  <a:ext cx="227" cy="227"/>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
                      <a:srgbClr val="4F81BD"/>
                    </a:buClr>
                    <a:buSzTx/>
                    <a:buFont typeface="Wingdings" pitchFamily="2" charset="2"/>
                    <a:buNone/>
                    <a:tabLst/>
                    <a:defRPr/>
                  </a:pPr>
                  <a:endParaRPr kumimoji="0" lang="de-DE" sz="1600" b="1" i="0" u="none" strike="noStrike" kern="0" cap="none" spc="0" normalizeH="0" baseline="0" noProof="0">
                    <a:ln>
                      <a:noFill/>
                    </a:ln>
                    <a:solidFill>
                      <a:prstClr val="white"/>
                    </a:solidFill>
                    <a:effectLst/>
                    <a:uLnTx/>
                    <a:uFillTx/>
                    <a:latin typeface="+mj-lt"/>
                    <a:ea typeface="ＭＳ Ｐゴシック" charset="-128"/>
                  </a:endParaRPr>
                </a:p>
              </p:txBody>
            </p:sp>
            <p:sp>
              <p:nvSpPr>
                <p:cNvPr id="33" name="Oval 10"/>
                <p:cNvSpPr>
                  <a:spLocks noChangeArrowheads="1"/>
                </p:cNvSpPr>
                <p:nvPr/>
              </p:nvSpPr>
              <p:spPr bwMode="auto">
                <a:xfrm>
                  <a:off x="1020" y="1480"/>
                  <a:ext cx="227" cy="227"/>
                </a:xfrm>
                <a:prstGeom prst="ellipse">
                  <a:avLst/>
                </a:prstGeom>
                <a:solidFill>
                  <a:srgbClr val="00A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ndara" pitchFamily="34" charset="0"/>
                    </a:rPr>
                    <a:t>4</a:t>
                  </a:r>
                  <a:endParaRPr lang="en-US" sz="2400" dirty="0">
                    <a:solidFill>
                      <a:schemeClr val="lt1"/>
                    </a:solidFill>
                    <a:latin typeface="Candara" pitchFamily="34" charset="0"/>
                  </a:endParaRPr>
                </a:p>
              </p:txBody>
            </p:sp>
          </p:grpSp>
        </p:grpSp>
      </p:grpSp>
      <p:sp>
        <p:nvSpPr>
          <p:cNvPr id="34" name="Rectangle 33"/>
          <p:cNvSpPr/>
          <p:nvPr/>
        </p:nvSpPr>
        <p:spPr bwMode="auto">
          <a:xfrm>
            <a:off x="1644076" y="3753473"/>
            <a:ext cx="4438188" cy="545030"/>
          </a:xfrm>
          <a:prstGeom prst="rect">
            <a:avLst/>
          </a:prstGeom>
          <a:solidFill>
            <a:srgbClr val="E6E8F2"/>
          </a:solidFill>
          <a:ln w="9525" cap="flat" cmpd="sng" algn="ctr">
            <a:solidFill>
              <a:sysClr val="window" lastClr="FFFFFF"/>
            </a:solidFill>
            <a:prstDash val="solid"/>
            <a:headEnd/>
            <a:tailEnd/>
          </a:ln>
          <a:effectLst>
            <a:outerShdw blurRad="50800" dist="38100" dir="2700000" algn="tl" rotWithShape="0">
              <a:prstClr val="black">
                <a:alpha val="40000"/>
              </a:prstClr>
            </a:outerShdw>
          </a:effectLst>
        </p:spPr>
        <p:txBody>
          <a:bodyPr anchor="ctr"/>
          <a:lstStyle/>
          <a:p>
            <a:pPr eaLnBrk="0" hangingPunct="0">
              <a:defRPr/>
            </a:pPr>
            <a:r>
              <a:rPr lang="en-US" b="1" dirty="0">
                <a:solidFill>
                  <a:schemeClr val="bg1">
                    <a:lumMod val="50000"/>
                  </a:schemeClr>
                </a:solidFill>
                <a:latin typeface="Candara" panose="020E0502030303020204" pitchFamily="34" charset="0"/>
              </a:rPr>
              <a:t>YAML</a:t>
            </a:r>
          </a:p>
        </p:txBody>
      </p:sp>
      <p:grpSp>
        <p:nvGrpSpPr>
          <p:cNvPr id="35" name="Group 130"/>
          <p:cNvGrpSpPr/>
          <p:nvPr/>
        </p:nvGrpSpPr>
        <p:grpSpPr>
          <a:xfrm>
            <a:off x="580572" y="4603303"/>
            <a:ext cx="805717" cy="549840"/>
            <a:chOff x="2473325" y="1447800"/>
            <a:chExt cx="574634" cy="363543"/>
          </a:xfrm>
        </p:grpSpPr>
        <p:sp>
          <p:nvSpPr>
            <p:cNvPr id="36" name="Rectangle 5" descr="Horizontal dünn"/>
            <p:cNvSpPr>
              <a:spLocks noChangeArrowheads="1"/>
            </p:cNvSpPr>
            <p:nvPr/>
          </p:nvSpPr>
          <p:spPr bwMode="auto">
            <a:xfrm>
              <a:off x="2473325" y="1447800"/>
              <a:ext cx="395288" cy="360363"/>
            </a:xfrm>
            <a:prstGeom prst="rect">
              <a:avLst/>
            </a:prstGeom>
            <a:pattFill prst="horzBrick">
              <a:fgClr>
                <a:srgbClr val="00A1E4"/>
              </a:fgClr>
              <a:bgClr>
                <a:sysClr val="window" lastClr="FFFFFF"/>
              </a:bgClr>
            </a:pattFill>
            <a:ln w="3175"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37" name="Group 6"/>
            <p:cNvGrpSpPr>
              <a:grpSpLocks/>
            </p:cNvGrpSpPr>
            <p:nvPr/>
          </p:nvGrpSpPr>
          <p:grpSpPr bwMode="auto">
            <a:xfrm>
              <a:off x="2687622" y="1447805"/>
              <a:ext cx="360337" cy="363538"/>
              <a:chOff x="135" y="1138"/>
              <a:chExt cx="227" cy="229"/>
            </a:xfrm>
            <a:solidFill>
              <a:srgbClr val="4C7013"/>
            </a:solidFill>
            <a:scene3d>
              <a:camera prst="orthographicFront">
                <a:rot lat="0" lon="0" rev="0"/>
              </a:camera>
              <a:lightRig rig="balanced" dir="t">
                <a:rot lat="0" lon="0" rev="8700000"/>
              </a:lightRig>
            </a:scene3d>
          </p:grpSpPr>
          <p:sp>
            <p:nvSpPr>
              <p:cNvPr id="38" name="Oval 7"/>
              <p:cNvSpPr>
                <a:spLocks noChangeArrowheads="1"/>
              </p:cNvSpPr>
              <p:nvPr/>
            </p:nvSpPr>
            <p:spPr bwMode="auto">
              <a:xfrm>
                <a:off x="161" y="1165"/>
                <a:ext cx="176" cy="176"/>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39" name="Group 8"/>
              <p:cNvGrpSpPr>
                <a:grpSpLocks/>
              </p:cNvGrpSpPr>
              <p:nvPr/>
            </p:nvGrpSpPr>
            <p:grpSpPr bwMode="auto">
              <a:xfrm>
                <a:off x="135" y="1138"/>
                <a:ext cx="227" cy="229"/>
                <a:chOff x="1020" y="1480"/>
                <a:chExt cx="227" cy="229"/>
              </a:xfrm>
              <a:grpFill/>
            </p:grpSpPr>
            <p:sp>
              <p:nvSpPr>
                <p:cNvPr id="40" name="Oval 9"/>
                <p:cNvSpPr>
                  <a:spLocks noChangeArrowheads="1"/>
                </p:cNvSpPr>
                <p:nvPr/>
              </p:nvSpPr>
              <p:spPr bwMode="auto">
                <a:xfrm>
                  <a:off x="1020" y="1482"/>
                  <a:ext cx="227" cy="227"/>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
                      <a:srgbClr val="4F81BD"/>
                    </a:buClr>
                    <a:buSzTx/>
                    <a:buFont typeface="Wingdings" pitchFamily="2" charset="2"/>
                    <a:buNone/>
                    <a:tabLst/>
                    <a:defRPr/>
                  </a:pPr>
                  <a:endParaRPr kumimoji="0" lang="de-DE" sz="1600" b="1" i="0" u="none" strike="noStrike" kern="0" cap="none" spc="0" normalizeH="0" baseline="0" noProof="0">
                    <a:ln>
                      <a:noFill/>
                    </a:ln>
                    <a:solidFill>
                      <a:prstClr val="white"/>
                    </a:solidFill>
                    <a:effectLst/>
                    <a:uLnTx/>
                    <a:uFillTx/>
                    <a:latin typeface="+mj-lt"/>
                    <a:ea typeface="ＭＳ Ｐゴシック" charset="-128"/>
                  </a:endParaRPr>
                </a:p>
              </p:txBody>
            </p:sp>
            <p:sp>
              <p:nvSpPr>
                <p:cNvPr id="41" name="Oval 10"/>
                <p:cNvSpPr>
                  <a:spLocks noChangeArrowheads="1"/>
                </p:cNvSpPr>
                <p:nvPr/>
              </p:nvSpPr>
              <p:spPr bwMode="auto">
                <a:xfrm>
                  <a:off x="1020" y="1480"/>
                  <a:ext cx="227" cy="227"/>
                </a:xfrm>
                <a:prstGeom prst="ellipse">
                  <a:avLst/>
                </a:prstGeom>
                <a:solidFill>
                  <a:srgbClr val="00A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lt1"/>
                      </a:solidFill>
                      <a:latin typeface="Candara" pitchFamily="34" charset="0"/>
                    </a:rPr>
                    <a:t>5</a:t>
                  </a:r>
                  <a:endParaRPr lang="en-US" sz="2400" dirty="0">
                    <a:solidFill>
                      <a:schemeClr val="lt1"/>
                    </a:solidFill>
                    <a:latin typeface="Candara" pitchFamily="34" charset="0"/>
                  </a:endParaRPr>
                </a:p>
              </p:txBody>
            </p:sp>
          </p:grpSp>
        </p:grpSp>
      </p:grpSp>
      <p:sp>
        <p:nvSpPr>
          <p:cNvPr id="42" name="Rectangle 41"/>
          <p:cNvSpPr/>
          <p:nvPr/>
        </p:nvSpPr>
        <p:spPr bwMode="auto">
          <a:xfrm>
            <a:off x="1644076" y="4606187"/>
            <a:ext cx="4438188" cy="545030"/>
          </a:xfrm>
          <a:prstGeom prst="rect">
            <a:avLst/>
          </a:prstGeom>
          <a:solidFill>
            <a:srgbClr val="E6E8F2"/>
          </a:solidFill>
          <a:ln w="9525" cap="flat" cmpd="sng" algn="ctr">
            <a:solidFill>
              <a:sysClr val="window" lastClr="FFFFFF"/>
            </a:solidFill>
            <a:prstDash val="solid"/>
            <a:headEnd/>
            <a:tailEnd/>
          </a:ln>
          <a:effectLst>
            <a:outerShdw blurRad="50800" dist="38100" dir="2700000" algn="tl" rotWithShape="0">
              <a:prstClr val="black">
                <a:alpha val="40000"/>
              </a:prstClr>
            </a:outerShdw>
          </a:effectLst>
        </p:spPr>
        <p:txBody>
          <a:bodyPr anchor="ctr"/>
          <a:lstStyle/>
          <a:p>
            <a:pPr eaLnBrk="0" hangingPunct="0">
              <a:defRPr/>
            </a:pPr>
            <a:r>
              <a:rPr lang="en-US" b="1" dirty="0">
                <a:solidFill>
                  <a:schemeClr val="bg1">
                    <a:lumMod val="50000"/>
                  </a:schemeClr>
                </a:solidFill>
                <a:latin typeface="Candara" panose="020E0502030303020204" pitchFamily="34" charset="0"/>
              </a:rPr>
              <a:t>Spring Boot</a:t>
            </a:r>
          </a:p>
        </p:txBody>
      </p:sp>
      <p:grpSp>
        <p:nvGrpSpPr>
          <p:cNvPr id="43" name="Group 130"/>
          <p:cNvGrpSpPr/>
          <p:nvPr/>
        </p:nvGrpSpPr>
        <p:grpSpPr>
          <a:xfrm>
            <a:off x="566836" y="5441503"/>
            <a:ext cx="805717" cy="549840"/>
            <a:chOff x="2473325" y="1447800"/>
            <a:chExt cx="574634" cy="363543"/>
          </a:xfrm>
        </p:grpSpPr>
        <p:sp>
          <p:nvSpPr>
            <p:cNvPr id="44" name="Rectangle 5" descr="Horizontal dünn"/>
            <p:cNvSpPr>
              <a:spLocks noChangeArrowheads="1"/>
            </p:cNvSpPr>
            <p:nvPr/>
          </p:nvSpPr>
          <p:spPr bwMode="auto">
            <a:xfrm>
              <a:off x="2473325" y="1447800"/>
              <a:ext cx="395288" cy="360363"/>
            </a:xfrm>
            <a:prstGeom prst="rect">
              <a:avLst/>
            </a:prstGeom>
            <a:pattFill prst="horzBrick">
              <a:fgClr>
                <a:srgbClr val="00A1E4"/>
              </a:fgClr>
              <a:bgClr>
                <a:sysClr val="window" lastClr="FFFFFF"/>
              </a:bgClr>
            </a:pattFill>
            <a:ln w="3175"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45" name="Group 6"/>
            <p:cNvGrpSpPr>
              <a:grpSpLocks/>
            </p:cNvGrpSpPr>
            <p:nvPr/>
          </p:nvGrpSpPr>
          <p:grpSpPr bwMode="auto">
            <a:xfrm>
              <a:off x="2687622" y="1447805"/>
              <a:ext cx="360337" cy="363538"/>
              <a:chOff x="135" y="1138"/>
              <a:chExt cx="227" cy="229"/>
            </a:xfrm>
            <a:solidFill>
              <a:srgbClr val="4C7013"/>
            </a:solidFill>
            <a:scene3d>
              <a:camera prst="orthographicFront">
                <a:rot lat="0" lon="0" rev="0"/>
              </a:camera>
              <a:lightRig rig="balanced" dir="t">
                <a:rot lat="0" lon="0" rev="8700000"/>
              </a:lightRig>
            </a:scene3d>
          </p:grpSpPr>
          <p:sp>
            <p:nvSpPr>
              <p:cNvPr id="46" name="Oval 7"/>
              <p:cNvSpPr>
                <a:spLocks noChangeArrowheads="1"/>
              </p:cNvSpPr>
              <p:nvPr/>
            </p:nvSpPr>
            <p:spPr bwMode="auto">
              <a:xfrm>
                <a:off x="161" y="1165"/>
                <a:ext cx="176" cy="176"/>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71" name="Group 8"/>
              <p:cNvGrpSpPr>
                <a:grpSpLocks/>
              </p:cNvGrpSpPr>
              <p:nvPr/>
            </p:nvGrpSpPr>
            <p:grpSpPr bwMode="auto">
              <a:xfrm>
                <a:off x="135" y="1138"/>
                <a:ext cx="227" cy="229"/>
                <a:chOff x="1020" y="1480"/>
                <a:chExt cx="227" cy="229"/>
              </a:xfrm>
              <a:grpFill/>
            </p:grpSpPr>
            <p:sp>
              <p:nvSpPr>
                <p:cNvPr id="72" name="Oval 9"/>
                <p:cNvSpPr>
                  <a:spLocks noChangeArrowheads="1"/>
                </p:cNvSpPr>
                <p:nvPr/>
              </p:nvSpPr>
              <p:spPr bwMode="auto">
                <a:xfrm>
                  <a:off x="1020" y="1482"/>
                  <a:ext cx="227" cy="227"/>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
                      <a:srgbClr val="4F81BD"/>
                    </a:buClr>
                    <a:buSzTx/>
                    <a:buFont typeface="Wingdings" pitchFamily="2" charset="2"/>
                    <a:buNone/>
                    <a:tabLst/>
                    <a:defRPr/>
                  </a:pPr>
                  <a:endParaRPr kumimoji="0" lang="de-DE" sz="1600" b="1" i="0" u="none" strike="noStrike" kern="0" cap="none" spc="0" normalizeH="0" baseline="0" noProof="0">
                    <a:ln>
                      <a:noFill/>
                    </a:ln>
                    <a:solidFill>
                      <a:prstClr val="white"/>
                    </a:solidFill>
                    <a:effectLst/>
                    <a:uLnTx/>
                    <a:uFillTx/>
                    <a:latin typeface="+mj-lt"/>
                    <a:ea typeface="ＭＳ Ｐゴシック" charset="-128"/>
                  </a:endParaRPr>
                </a:p>
              </p:txBody>
            </p:sp>
            <p:sp>
              <p:nvSpPr>
                <p:cNvPr id="73" name="Oval 10"/>
                <p:cNvSpPr>
                  <a:spLocks noChangeArrowheads="1"/>
                </p:cNvSpPr>
                <p:nvPr/>
              </p:nvSpPr>
              <p:spPr bwMode="auto">
                <a:xfrm>
                  <a:off x="1020" y="1480"/>
                  <a:ext cx="227" cy="227"/>
                </a:xfrm>
                <a:prstGeom prst="ellipse">
                  <a:avLst/>
                </a:prstGeom>
                <a:solidFill>
                  <a:srgbClr val="00A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lt1"/>
                      </a:solidFill>
                      <a:latin typeface="Candara" pitchFamily="34" charset="0"/>
                    </a:rPr>
                    <a:t>6</a:t>
                  </a:r>
                  <a:endParaRPr lang="en-US" sz="2400" dirty="0">
                    <a:solidFill>
                      <a:schemeClr val="lt1"/>
                    </a:solidFill>
                    <a:latin typeface="Candara" pitchFamily="34" charset="0"/>
                  </a:endParaRPr>
                </a:p>
              </p:txBody>
            </p:sp>
          </p:grpSp>
        </p:grpSp>
      </p:grpSp>
      <p:sp>
        <p:nvSpPr>
          <p:cNvPr id="74" name="Rectangle 73"/>
          <p:cNvSpPr/>
          <p:nvPr/>
        </p:nvSpPr>
        <p:spPr bwMode="auto">
          <a:xfrm>
            <a:off x="1630340" y="5444387"/>
            <a:ext cx="4438188" cy="545030"/>
          </a:xfrm>
          <a:prstGeom prst="rect">
            <a:avLst/>
          </a:prstGeom>
          <a:solidFill>
            <a:srgbClr val="E6E8F2"/>
          </a:solidFill>
          <a:ln w="9525" cap="flat" cmpd="sng" algn="ctr">
            <a:solidFill>
              <a:sysClr val="window" lastClr="FFFFFF"/>
            </a:solidFill>
            <a:prstDash val="solid"/>
            <a:headEnd/>
            <a:tailEnd/>
          </a:ln>
          <a:effectLst>
            <a:outerShdw blurRad="50800" dist="38100" dir="2700000" algn="tl" rotWithShape="0">
              <a:prstClr val="black">
                <a:alpha val="40000"/>
              </a:prstClr>
            </a:outerShdw>
          </a:effectLst>
        </p:spPr>
        <p:txBody>
          <a:bodyPr anchor="ctr"/>
          <a:lstStyle/>
          <a:p>
            <a:pPr eaLnBrk="0" hangingPunct="0">
              <a:defRPr/>
            </a:pPr>
            <a:r>
              <a:rPr lang="en-US" b="1" dirty="0">
                <a:solidFill>
                  <a:schemeClr val="bg1">
                    <a:lumMod val="50000"/>
                  </a:schemeClr>
                </a:solidFill>
                <a:latin typeface="Candara" panose="020E0502030303020204" pitchFamily="34" charset="0"/>
              </a:rPr>
              <a:t>Eureka	</a:t>
            </a:r>
          </a:p>
        </p:txBody>
      </p:sp>
      <p:sp>
        <p:nvSpPr>
          <p:cNvPr id="3" name="Footer Placeholder 2"/>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14759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Spring Boot</a:t>
            </a:r>
            <a:endParaRPr lang="en-US" sz="2800" dirty="0">
              <a:latin typeface="Candara" panose="020E0502030303020204" pitchFamily="34" charset="0"/>
            </a:endParaRPr>
          </a:p>
        </p:txBody>
      </p:sp>
      <p:sp>
        <p:nvSpPr>
          <p:cNvPr id="4" name="Rectangle 3"/>
          <p:cNvSpPr/>
          <p:nvPr/>
        </p:nvSpPr>
        <p:spPr>
          <a:xfrm>
            <a:off x="304800" y="1223638"/>
            <a:ext cx="8458200" cy="4801314"/>
          </a:xfrm>
          <a:prstGeom prst="rect">
            <a:avLst/>
          </a:prstGeom>
        </p:spPr>
        <p:txBody>
          <a:bodyPr wrap="square">
            <a:spAutoFit/>
          </a:bodyPr>
          <a:lstStyle/>
          <a:p>
            <a:pPr marL="285750" indent="-285750" algn="just">
              <a:buFont typeface="Arial" pitchFamily="34" charset="0"/>
              <a:buChar char="•"/>
            </a:pPr>
            <a:r>
              <a:rPr lang="en-US" dirty="0"/>
              <a:t>The class is flagged as a @</a:t>
            </a:r>
            <a:r>
              <a:rPr lang="en-US" dirty="0" err="1"/>
              <a:t>RestController</a:t>
            </a:r>
            <a:r>
              <a:rPr lang="en-US" dirty="0"/>
              <a:t>, meaning it’s ready for use by Spring MVC to handle web requests. </a:t>
            </a:r>
            <a:endParaRPr lang="en-US" dirty="0" smtClean="0"/>
          </a:p>
          <a:p>
            <a:pPr marL="285750" indent="-285750" algn="just">
              <a:buFont typeface="Arial" pitchFamily="34" charset="0"/>
              <a:buChar char="•"/>
            </a:pPr>
            <a:endParaRPr lang="en-US" dirty="0"/>
          </a:p>
          <a:p>
            <a:pPr marL="285750" indent="-285750" algn="just">
              <a:buFont typeface="Arial" pitchFamily="34" charset="0"/>
              <a:buChar char="•"/>
            </a:pPr>
            <a:r>
              <a:rPr lang="en-US" dirty="0"/>
              <a:t>@</a:t>
            </a:r>
            <a:r>
              <a:rPr lang="en-US" dirty="0" err="1"/>
              <a:t>RequestMapping</a:t>
            </a:r>
            <a:r>
              <a:rPr lang="en-US" dirty="0"/>
              <a:t> maps </a:t>
            </a:r>
            <a:r>
              <a:rPr lang="en-US" dirty="0" smtClean="0"/>
              <a:t>/greetings</a:t>
            </a:r>
            <a:r>
              <a:rPr lang="en-US" dirty="0"/>
              <a:t> to the </a:t>
            </a:r>
            <a:r>
              <a:rPr lang="en-US" dirty="0" smtClean="0"/>
              <a:t>greetings()</a:t>
            </a:r>
            <a:r>
              <a:rPr lang="en-US" dirty="0"/>
              <a:t> method</a:t>
            </a:r>
            <a:r>
              <a:rPr lang="en-US" dirty="0" smtClean="0"/>
              <a:t>.</a:t>
            </a:r>
          </a:p>
          <a:p>
            <a:pPr marL="285750" indent="-285750" algn="just">
              <a:buFont typeface="Arial" pitchFamily="34" charset="0"/>
              <a:buChar char="•"/>
            </a:pPr>
            <a:endParaRPr lang="en-US" dirty="0"/>
          </a:p>
          <a:p>
            <a:pPr marL="285750" indent="-285750" algn="just">
              <a:buFont typeface="Arial" pitchFamily="34" charset="0"/>
              <a:buChar char="•"/>
            </a:pPr>
            <a:r>
              <a:rPr lang="en-US" dirty="0"/>
              <a:t>When invoked from a </a:t>
            </a:r>
            <a:r>
              <a:rPr lang="en-US" dirty="0" smtClean="0"/>
              <a:t>browser, </a:t>
            </a:r>
            <a:r>
              <a:rPr lang="en-US" dirty="0"/>
              <a:t>the method returns pure text. </a:t>
            </a:r>
            <a:r>
              <a:rPr lang="en-US" dirty="0" smtClean="0"/>
              <a:t>That’s </a:t>
            </a:r>
            <a:r>
              <a:rPr lang="en-US" dirty="0"/>
              <a:t>because @</a:t>
            </a:r>
            <a:r>
              <a:rPr lang="en-US" dirty="0" err="1"/>
              <a:t>RestController</a:t>
            </a:r>
            <a:r>
              <a:rPr lang="en-US" dirty="0"/>
              <a:t> combines @Controller and @</a:t>
            </a:r>
            <a:r>
              <a:rPr lang="en-US" dirty="0" err="1"/>
              <a:t>ResponseBody</a:t>
            </a:r>
            <a:r>
              <a:rPr lang="en-US" dirty="0"/>
              <a:t>, two annotations that results in web requests returning data rather than a view</a:t>
            </a:r>
            <a:r>
              <a:rPr lang="en-US" dirty="0" smtClean="0"/>
              <a:t>.</a:t>
            </a:r>
          </a:p>
          <a:p>
            <a:pPr marL="285750" indent="-285750" algn="just">
              <a:buFont typeface="Arial" pitchFamily="34" charset="0"/>
              <a:buChar char="•"/>
            </a:pPr>
            <a:endParaRPr lang="en-US" dirty="0"/>
          </a:p>
          <a:p>
            <a:pPr algn="just"/>
            <a:r>
              <a:rPr lang="en-US" b="1" dirty="0"/>
              <a:t>Create an Application </a:t>
            </a:r>
            <a:r>
              <a:rPr lang="en-US" b="1" dirty="0" smtClean="0"/>
              <a:t>class</a:t>
            </a:r>
          </a:p>
          <a:p>
            <a:pPr algn="just"/>
            <a:endParaRPr lang="en-US" b="1" dirty="0"/>
          </a:p>
          <a:p>
            <a:pPr algn="just"/>
            <a:r>
              <a:rPr lang="en-US" dirty="0" err="1" smtClean="0"/>
              <a:t>src</a:t>
            </a:r>
            <a:r>
              <a:rPr lang="en-US" dirty="0" smtClean="0"/>
              <a:t>/main/java/com/</a:t>
            </a:r>
            <a:r>
              <a:rPr lang="en-US" dirty="0" err="1" smtClean="0"/>
              <a:t>ig</a:t>
            </a:r>
            <a:r>
              <a:rPr lang="en-US" dirty="0" smtClean="0"/>
              <a:t>/Application.java</a:t>
            </a:r>
          </a:p>
          <a:p>
            <a:pPr algn="just"/>
            <a:endParaRPr lang="en-US" b="1" dirty="0"/>
          </a:p>
          <a:p>
            <a:pPr algn="just"/>
            <a:r>
              <a:rPr lang="en-US" dirty="0" smtClean="0"/>
              <a:t>The Application.java needs to be at the root package structure to ensure that spring scans all the java files within that package for the </a:t>
            </a:r>
            <a:r>
              <a:rPr lang="en-US" dirty="0"/>
              <a:t>other components, configurations, and </a:t>
            </a:r>
            <a:r>
              <a:rPr lang="en-US" dirty="0" smtClean="0"/>
              <a:t>services.</a:t>
            </a:r>
            <a:endParaRPr lang="en-US" dirty="0"/>
          </a:p>
          <a:p>
            <a:pPr algn="just"/>
            <a:endParaRPr lang="en-US" dirty="0"/>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835959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6364" y="1278048"/>
            <a:ext cx="8451272" cy="4247317"/>
          </a:xfrm>
          <a:prstGeom prst="rect">
            <a:avLst/>
          </a:prstGeom>
        </p:spPr>
        <p:txBody>
          <a:bodyPr wrap="square">
            <a:spAutoFit/>
          </a:bodyPr>
          <a:lstStyle/>
          <a:p>
            <a:pPr algn="just"/>
            <a:r>
              <a:rPr lang="en-IN" dirty="0">
                <a:solidFill>
                  <a:srgbClr val="121214"/>
                </a:solidFill>
              </a:rPr>
              <a:t>package </a:t>
            </a:r>
            <a:r>
              <a:rPr lang="en-IN" dirty="0" err="1" smtClean="0">
                <a:solidFill>
                  <a:srgbClr val="121214"/>
                </a:solidFill>
              </a:rPr>
              <a:t>com.ig</a:t>
            </a:r>
            <a:r>
              <a:rPr lang="en-IN" dirty="0" smtClean="0">
                <a:solidFill>
                  <a:srgbClr val="121214"/>
                </a:solidFill>
              </a:rPr>
              <a:t>;</a:t>
            </a:r>
            <a:endParaRPr lang="en-IN" dirty="0">
              <a:solidFill>
                <a:srgbClr val="121214"/>
              </a:solidFill>
            </a:endParaRPr>
          </a:p>
          <a:p>
            <a:pPr algn="just"/>
            <a:endParaRPr lang="en-IN" dirty="0">
              <a:solidFill>
                <a:srgbClr val="121214"/>
              </a:solidFill>
            </a:endParaRPr>
          </a:p>
          <a:p>
            <a:pPr algn="just"/>
            <a:r>
              <a:rPr lang="en-IN" dirty="0">
                <a:solidFill>
                  <a:srgbClr val="121214"/>
                </a:solidFill>
              </a:rPr>
              <a:t>import </a:t>
            </a:r>
            <a:r>
              <a:rPr lang="en-IN" dirty="0" err="1">
                <a:solidFill>
                  <a:srgbClr val="121214"/>
                </a:solidFill>
              </a:rPr>
              <a:t>java.util.Arrays</a:t>
            </a:r>
            <a:r>
              <a:rPr lang="en-IN" dirty="0">
                <a:solidFill>
                  <a:srgbClr val="121214"/>
                </a:solidFill>
              </a:rPr>
              <a:t>;</a:t>
            </a:r>
          </a:p>
          <a:p>
            <a:pPr algn="just"/>
            <a:r>
              <a:rPr lang="en-IN" dirty="0" smtClean="0">
                <a:solidFill>
                  <a:srgbClr val="121214"/>
                </a:solidFill>
              </a:rPr>
              <a:t>import </a:t>
            </a:r>
            <a:r>
              <a:rPr lang="en-IN" dirty="0" err="1">
                <a:solidFill>
                  <a:srgbClr val="121214"/>
                </a:solidFill>
              </a:rPr>
              <a:t>org.springframework.boot.SpringApplication</a:t>
            </a:r>
            <a:r>
              <a:rPr lang="en-IN" dirty="0">
                <a:solidFill>
                  <a:srgbClr val="121214"/>
                </a:solidFill>
              </a:rPr>
              <a:t>;</a:t>
            </a:r>
          </a:p>
          <a:p>
            <a:pPr algn="just"/>
            <a:r>
              <a:rPr lang="en-IN" dirty="0">
                <a:solidFill>
                  <a:srgbClr val="121214"/>
                </a:solidFill>
              </a:rPr>
              <a:t>import </a:t>
            </a:r>
            <a:r>
              <a:rPr lang="en-IN" dirty="0" err="1">
                <a:solidFill>
                  <a:srgbClr val="121214"/>
                </a:solidFill>
              </a:rPr>
              <a:t>org.springframework.boot.autoconfigure.SpringBootApplication</a:t>
            </a:r>
            <a:r>
              <a:rPr lang="en-IN" dirty="0">
                <a:solidFill>
                  <a:srgbClr val="121214"/>
                </a:solidFill>
              </a:rPr>
              <a:t>;</a:t>
            </a:r>
          </a:p>
          <a:p>
            <a:pPr algn="just"/>
            <a:r>
              <a:rPr lang="en-IN" dirty="0">
                <a:solidFill>
                  <a:srgbClr val="121214"/>
                </a:solidFill>
              </a:rPr>
              <a:t>import </a:t>
            </a:r>
            <a:r>
              <a:rPr lang="en-IN" dirty="0" err="1">
                <a:solidFill>
                  <a:srgbClr val="121214"/>
                </a:solidFill>
              </a:rPr>
              <a:t>org.springframework.context.ApplicationContext</a:t>
            </a:r>
            <a:r>
              <a:rPr lang="en-IN" dirty="0">
                <a:solidFill>
                  <a:srgbClr val="121214"/>
                </a:solidFill>
              </a:rPr>
              <a:t>;</a:t>
            </a:r>
          </a:p>
          <a:p>
            <a:pPr algn="just"/>
            <a:endParaRPr lang="en-IN" dirty="0">
              <a:solidFill>
                <a:srgbClr val="121214"/>
              </a:solidFill>
            </a:endParaRPr>
          </a:p>
          <a:p>
            <a:pPr algn="just"/>
            <a:r>
              <a:rPr lang="en-IN" dirty="0">
                <a:solidFill>
                  <a:srgbClr val="121214"/>
                </a:solidFill>
              </a:rPr>
              <a:t>@</a:t>
            </a:r>
            <a:r>
              <a:rPr lang="en-IN" dirty="0" err="1">
                <a:solidFill>
                  <a:srgbClr val="121214"/>
                </a:solidFill>
              </a:rPr>
              <a:t>SpringBootApplication</a:t>
            </a:r>
            <a:endParaRPr lang="en-IN" dirty="0">
              <a:solidFill>
                <a:srgbClr val="121214"/>
              </a:solidFill>
            </a:endParaRPr>
          </a:p>
          <a:p>
            <a:pPr algn="just"/>
            <a:r>
              <a:rPr lang="en-IN" dirty="0">
                <a:solidFill>
                  <a:srgbClr val="121214"/>
                </a:solidFill>
              </a:rPr>
              <a:t>public class Application {</a:t>
            </a:r>
          </a:p>
          <a:p>
            <a:pPr algn="just"/>
            <a:endParaRPr lang="en-IN" dirty="0">
              <a:solidFill>
                <a:srgbClr val="121214"/>
              </a:solidFill>
            </a:endParaRPr>
          </a:p>
          <a:p>
            <a:pPr algn="just"/>
            <a:r>
              <a:rPr lang="en-IN" dirty="0">
                <a:solidFill>
                  <a:srgbClr val="121214"/>
                </a:solidFill>
              </a:rPr>
              <a:t>    public static void main(String[] </a:t>
            </a:r>
            <a:r>
              <a:rPr lang="en-IN" dirty="0" err="1">
                <a:solidFill>
                  <a:srgbClr val="121214"/>
                </a:solidFill>
              </a:rPr>
              <a:t>args</a:t>
            </a:r>
            <a:r>
              <a:rPr lang="en-IN" dirty="0">
                <a:solidFill>
                  <a:srgbClr val="121214"/>
                </a:solidFill>
              </a:rPr>
              <a:t>) {</a:t>
            </a:r>
          </a:p>
          <a:p>
            <a:pPr algn="just"/>
            <a:r>
              <a:rPr lang="en-IN" dirty="0">
                <a:solidFill>
                  <a:srgbClr val="121214"/>
                </a:solidFill>
              </a:rPr>
              <a:t>	</a:t>
            </a:r>
            <a:r>
              <a:rPr lang="en-IN" dirty="0" err="1" smtClean="0">
                <a:solidFill>
                  <a:srgbClr val="121214"/>
                </a:solidFill>
              </a:rPr>
              <a:t>SpringApplication.run</a:t>
            </a:r>
            <a:r>
              <a:rPr lang="en-IN" dirty="0" smtClean="0">
                <a:solidFill>
                  <a:srgbClr val="121214"/>
                </a:solidFill>
              </a:rPr>
              <a:t>(</a:t>
            </a:r>
            <a:r>
              <a:rPr lang="en-IN" dirty="0" err="1" smtClean="0">
                <a:solidFill>
                  <a:srgbClr val="121214"/>
                </a:solidFill>
              </a:rPr>
              <a:t>Application.class</a:t>
            </a:r>
            <a:r>
              <a:rPr lang="en-IN" dirty="0">
                <a:solidFill>
                  <a:srgbClr val="121214"/>
                </a:solidFill>
              </a:rPr>
              <a:t>, </a:t>
            </a:r>
            <a:r>
              <a:rPr lang="en-IN" dirty="0" err="1">
                <a:solidFill>
                  <a:srgbClr val="121214"/>
                </a:solidFill>
              </a:rPr>
              <a:t>args</a:t>
            </a:r>
            <a:r>
              <a:rPr lang="en-IN" dirty="0">
                <a:solidFill>
                  <a:srgbClr val="121214"/>
                </a:solidFill>
              </a:rPr>
              <a:t>);</a:t>
            </a:r>
          </a:p>
          <a:p>
            <a:pPr algn="just"/>
            <a:r>
              <a:rPr lang="en-IN" dirty="0" smtClean="0">
                <a:solidFill>
                  <a:srgbClr val="121214"/>
                </a:solidFill>
              </a:rPr>
              <a:t>    }</a:t>
            </a:r>
            <a:endParaRPr lang="en-IN" dirty="0">
              <a:solidFill>
                <a:srgbClr val="121214"/>
              </a:solidFill>
            </a:endParaRPr>
          </a:p>
          <a:p>
            <a:pPr algn="just"/>
            <a:endParaRPr lang="en-IN" dirty="0">
              <a:solidFill>
                <a:srgbClr val="121214"/>
              </a:solidFill>
            </a:endParaRPr>
          </a:p>
          <a:p>
            <a:pPr algn="just"/>
            <a:r>
              <a:rPr lang="en-IN" dirty="0">
                <a:solidFill>
                  <a:srgbClr val="121214"/>
                </a:solidFill>
              </a:rPr>
              <a:t>}</a:t>
            </a:r>
            <a:endParaRPr lang="en-IN" dirty="0">
              <a:solidFill>
                <a:srgbClr val="000000"/>
              </a:solidFill>
            </a:endParaRPr>
          </a:p>
        </p:txBody>
      </p:sp>
      <p:sp>
        <p:nvSpPr>
          <p:cNvPr id="4" name="Rectangle 3"/>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Spring Boot</a:t>
            </a:r>
            <a:endParaRPr lang="en-US" sz="2800" dirty="0">
              <a:latin typeface="Candara" panose="020E0502030303020204" pitchFamily="34" charset="0"/>
            </a:endParaRPr>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251677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6364" y="1278048"/>
            <a:ext cx="8451272" cy="4801314"/>
          </a:xfrm>
          <a:prstGeom prst="rect">
            <a:avLst/>
          </a:prstGeom>
        </p:spPr>
        <p:txBody>
          <a:bodyPr wrap="square">
            <a:spAutoFit/>
          </a:bodyPr>
          <a:lstStyle/>
          <a:p>
            <a:pPr algn="just"/>
            <a:r>
              <a:rPr lang="en-US" dirty="0"/>
              <a:t>@</a:t>
            </a:r>
            <a:r>
              <a:rPr lang="en-US" dirty="0" err="1"/>
              <a:t>SpringBootApplication</a:t>
            </a:r>
            <a:r>
              <a:rPr lang="en-US" dirty="0"/>
              <a:t> is </a:t>
            </a:r>
            <a:r>
              <a:rPr lang="en-US" dirty="0" smtClean="0"/>
              <a:t>an annotation </a:t>
            </a:r>
            <a:r>
              <a:rPr lang="en-US" dirty="0"/>
              <a:t>that adds all of the following</a:t>
            </a:r>
            <a:r>
              <a:rPr lang="en-US" dirty="0" smtClean="0"/>
              <a:t>:</a:t>
            </a:r>
          </a:p>
          <a:p>
            <a:pPr algn="just"/>
            <a:endParaRPr lang="en-US" dirty="0"/>
          </a:p>
          <a:p>
            <a:pPr marL="285750" indent="-285750" algn="just">
              <a:buFont typeface="Arial" pitchFamily="34" charset="0"/>
              <a:buChar char="•"/>
            </a:pPr>
            <a:r>
              <a:rPr lang="en-US" dirty="0"/>
              <a:t>@Configuration tags the class as a source of bean definitions for the application context.</a:t>
            </a:r>
          </a:p>
          <a:p>
            <a:pPr marL="285750" indent="-285750" algn="just">
              <a:buFont typeface="Arial" pitchFamily="34" charset="0"/>
              <a:buChar char="•"/>
            </a:pPr>
            <a:r>
              <a:rPr lang="en-US" dirty="0"/>
              <a:t>@</a:t>
            </a:r>
            <a:r>
              <a:rPr lang="en-US" dirty="0" err="1"/>
              <a:t>EnableAutoConfiguration</a:t>
            </a:r>
            <a:r>
              <a:rPr lang="en-US" dirty="0"/>
              <a:t> tells Spring Boot to start adding beans based on </a:t>
            </a:r>
            <a:r>
              <a:rPr lang="en-US" dirty="0" err="1"/>
              <a:t>classpath</a:t>
            </a:r>
            <a:r>
              <a:rPr lang="en-US" dirty="0"/>
              <a:t> settings, other beans, and various property settings.</a:t>
            </a:r>
          </a:p>
          <a:p>
            <a:pPr marL="285750" indent="-285750" algn="just">
              <a:buFont typeface="Arial" pitchFamily="34" charset="0"/>
              <a:buChar char="•"/>
            </a:pPr>
            <a:r>
              <a:rPr lang="en-US" dirty="0"/>
              <a:t>Normally you would add @</a:t>
            </a:r>
            <a:r>
              <a:rPr lang="en-US" dirty="0" err="1"/>
              <a:t>EnableWebMvc</a:t>
            </a:r>
            <a:r>
              <a:rPr lang="en-US" dirty="0"/>
              <a:t> for a Spring MVC app, but Spring Boot adds it automatically when it sees spring-</a:t>
            </a:r>
            <a:r>
              <a:rPr lang="en-US" dirty="0" err="1"/>
              <a:t>webmvc</a:t>
            </a:r>
            <a:r>
              <a:rPr lang="en-US" dirty="0"/>
              <a:t> on the </a:t>
            </a:r>
            <a:r>
              <a:rPr lang="en-US" dirty="0" err="1"/>
              <a:t>classpath</a:t>
            </a:r>
            <a:r>
              <a:rPr lang="en-US" dirty="0"/>
              <a:t>. This flags the application as a web application and activates key behaviors such as setting up a </a:t>
            </a:r>
            <a:r>
              <a:rPr lang="en-US" dirty="0" err="1"/>
              <a:t>DispatcherServlet</a:t>
            </a:r>
            <a:r>
              <a:rPr lang="en-US" dirty="0"/>
              <a:t>.</a:t>
            </a:r>
          </a:p>
          <a:p>
            <a:pPr marL="285750" indent="-285750" algn="just">
              <a:buFont typeface="Arial" pitchFamily="34" charset="0"/>
              <a:buChar char="•"/>
            </a:pPr>
            <a:r>
              <a:rPr lang="en-US" dirty="0"/>
              <a:t>@</a:t>
            </a:r>
            <a:r>
              <a:rPr lang="en-US" dirty="0" err="1"/>
              <a:t>ComponentScan</a:t>
            </a:r>
            <a:r>
              <a:rPr lang="en-US" dirty="0"/>
              <a:t> tells Spring to look for other components, configurations, and services in the </a:t>
            </a:r>
            <a:r>
              <a:rPr lang="en-US" dirty="0" err="1"/>
              <a:t>the</a:t>
            </a:r>
            <a:r>
              <a:rPr lang="en-US" dirty="0"/>
              <a:t> </a:t>
            </a:r>
            <a:r>
              <a:rPr lang="en-US" dirty="0" err="1" smtClean="0"/>
              <a:t>com.ig</a:t>
            </a:r>
            <a:r>
              <a:rPr lang="en-US" dirty="0" smtClean="0"/>
              <a:t> package</a:t>
            </a:r>
            <a:r>
              <a:rPr lang="en-US" dirty="0"/>
              <a:t>, allowing it to find the </a:t>
            </a:r>
            <a:r>
              <a:rPr lang="en-US" dirty="0" err="1"/>
              <a:t>HelloController</a:t>
            </a:r>
            <a:r>
              <a:rPr lang="en-US" dirty="0" smtClean="0"/>
              <a:t>.</a:t>
            </a:r>
          </a:p>
          <a:p>
            <a:pPr marL="285750" indent="-285750" algn="just">
              <a:buFont typeface="Arial" pitchFamily="34" charset="0"/>
              <a:buChar char="•"/>
            </a:pPr>
            <a:endParaRPr lang="en-US" dirty="0"/>
          </a:p>
          <a:p>
            <a:pPr algn="just"/>
            <a:r>
              <a:rPr lang="en-US" dirty="0"/>
              <a:t>The main() method uses Spring Boot’s </a:t>
            </a:r>
            <a:r>
              <a:rPr lang="en-US" dirty="0" err="1"/>
              <a:t>SpringApplication.run</a:t>
            </a:r>
            <a:r>
              <a:rPr lang="en-US" dirty="0"/>
              <a:t>() method to launch an application. </a:t>
            </a:r>
            <a:endParaRPr lang="en-US" dirty="0" smtClean="0"/>
          </a:p>
          <a:p>
            <a:pPr algn="just"/>
            <a:endParaRPr lang="en-US" dirty="0"/>
          </a:p>
          <a:p>
            <a:pPr algn="just"/>
            <a:r>
              <a:rPr lang="en-US" dirty="0"/>
              <a:t>The run() method returns an </a:t>
            </a:r>
            <a:r>
              <a:rPr lang="en-US" dirty="0" err="1" smtClean="0"/>
              <a:t>ApplicationContext</a:t>
            </a:r>
            <a:endParaRPr lang="en-IN" dirty="0"/>
          </a:p>
        </p:txBody>
      </p:sp>
      <p:sp>
        <p:nvSpPr>
          <p:cNvPr id="4" name="Rectangle 3"/>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Spring Boot</a:t>
            </a:r>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089425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6364" y="1278048"/>
            <a:ext cx="8451272" cy="3139321"/>
          </a:xfrm>
          <a:prstGeom prst="rect">
            <a:avLst/>
          </a:prstGeom>
        </p:spPr>
        <p:txBody>
          <a:bodyPr wrap="square">
            <a:spAutoFit/>
          </a:bodyPr>
          <a:lstStyle/>
          <a:p>
            <a:pPr algn="just"/>
            <a:r>
              <a:rPr lang="en-US" b="1" dirty="0" smtClean="0"/>
              <a:t>Run the application</a:t>
            </a:r>
          </a:p>
          <a:p>
            <a:pPr algn="just"/>
            <a:endParaRPr lang="en-US" b="1" dirty="0"/>
          </a:p>
          <a:p>
            <a:pPr algn="just"/>
            <a:r>
              <a:rPr lang="en-US" dirty="0" smtClean="0"/>
              <a:t>To run the application, go to the project directory from the command-line and execute:</a:t>
            </a:r>
          </a:p>
          <a:p>
            <a:pPr algn="just"/>
            <a:r>
              <a:rPr lang="en-US" dirty="0" err="1" smtClean="0"/>
              <a:t>gradle</a:t>
            </a:r>
            <a:r>
              <a:rPr lang="en-US" dirty="0" smtClean="0"/>
              <a:t> run</a:t>
            </a:r>
          </a:p>
          <a:p>
            <a:pPr algn="just"/>
            <a:endParaRPr lang="en-US" dirty="0"/>
          </a:p>
          <a:p>
            <a:pPr algn="just"/>
            <a:r>
              <a:rPr lang="en-US" dirty="0" smtClean="0"/>
              <a:t>After successful build, go to the browser and hit the following URL:</a:t>
            </a:r>
          </a:p>
          <a:p>
            <a:pPr algn="just"/>
            <a:r>
              <a:rPr lang="en-US" dirty="0" smtClean="0"/>
              <a:t>localhost:8080/greetings</a:t>
            </a:r>
          </a:p>
          <a:p>
            <a:pPr algn="just"/>
            <a:endParaRPr lang="en-US" dirty="0"/>
          </a:p>
          <a:p>
            <a:pPr algn="just"/>
            <a:r>
              <a:rPr lang="en-US" dirty="0"/>
              <a:t>Greetings from Spring Boot</a:t>
            </a:r>
            <a:r>
              <a:rPr lang="en-US" dirty="0" smtClean="0"/>
              <a:t>!</a:t>
            </a:r>
          </a:p>
          <a:p>
            <a:pPr algn="just"/>
            <a:endParaRPr lang="en-US" dirty="0"/>
          </a:p>
          <a:p>
            <a:pPr algn="just"/>
            <a:r>
              <a:rPr lang="en-US" dirty="0" smtClean="0"/>
              <a:t>This message should be visible in the browser</a:t>
            </a:r>
            <a:endParaRPr lang="en-US" dirty="0"/>
          </a:p>
        </p:txBody>
      </p:sp>
      <p:sp>
        <p:nvSpPr>
          <p:cNvPr id="4" name="Rectangle 3"/>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Spring Boot</a:t>
            </a:r>
            <a:endParaRPr lang="en-US" sz="2800" dirty="0">
              <a:latin typeface="Candara" panose="020E0502030303020204" pitchFamily="34" charset="0"/>
            </a:endParaRPr>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2868338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6364" y="1278048"/>
            <a:ext cx="8451272" cy="4801314"/>
          </a:xfrm>
          <a:prstGeom prst="rect">
            <a:avLst/>
          </a:prstGeom>
        </p:spPr>
        <p:txBody>
          <a:bodyPr wrap="square">
            <a:spAutoFit/>
          </a:bodyPr>
          <a:lstStyle/>
          <a:p>
            <a:pPr algn="just"/>
            <a:r>
              <a:rPr lang="en-US" dirty="0"/>
              <a:t>Eureka is a REST based service that is primarily used for registering &amp; locating services, load balancing and failover of middle-tier servers. It internally uses round-robin load balancing</a:t>
            </a:r>
            <a:r>
              <a:rPr lang="en-US" dirty="0" smtClean="0"/>
              <a:t>.</a:t>
            </a:r>
          </a:p>
          <a:p>
            <a:pPr algn="just"/>
            <a:endParaRPr lang="en-US" dirty="0"/>
          </a:p>
          <a:p>
            <a:pPr algn="just"/>
            <a:r>
              <a:rPr lang="en-GB" b="1" dirty="0"/>
              <a:t>Steps to configure Eureka Server</a:t>
            </a:r>
            <a:endParaRPr lang="en-US" b="1" dirty="0"/>
          </a:p>
          <a:p>
            <a:pPr lvl="0" algn="just"/>
            <a:endParaRPr lang="en-US" dirty="0" smtClean="0"/>
          </a:p>
          <a:p>
            <a:pPr marL="285750" lvl="0" indent="-285750" algn="just">
              <a:buFont typeface="Arial" pitchFamily="34" charset="0"/>
              <a:buChar char="•"/>
            </a:pPr>
            <a:r>
              <a:rPr lang="en-US" dirty="0" smtClean="0"/>
              <a:t>Create </a:t>
            </a:r>
            <a:r>
              <a:rPr lang="en-US" dirty="0"/>
              <a:t>a new </a:t>
            </a:r>
            <a:r>
              <a:rPr lang="en-US" dirty="0" err="1"/>
              <a:t>Gradle</a:t>
            </a:r>
            <a:r>
              <a:rPr lang="en-US" dirty="0"/>
              <a:t> Java Project </a:t>
            </a:r>
          </a:p>
          <a:p>
            <a:pPr marL="285750" lvl="0" indent="-285750" algn="just">
              <a:buFont typeface="Arial" pitchFamily="34" charset="0"/>
              <a:buChar char="•"/>
            </a:pPr>
            <a:r>
              <a:rPr lang="en-US" dirty="0"/>
              <a:t>Import following dependencies in </a:t>
            </a:r>
            <a:r>
              <a:rPr lang="en-US" dirty="0" err="1"/>
              <a:t>build.gradle</a:t>
            </a:r>
            <a:r>
              <a:rPr lang="en-US" dirty="0"/>
              <a:t> file</a:t>
            </a:r>
          </a:p>
          <a:p>
            <a:pPr lvl="1"/>
            <a:r>
              <a:rPr lang="en-US" dirty="0" smtClean="0"/>
              <a:t>	compile '</a:t>
            </a:r>
            <a:r>
              <a:rPr lang="en-US" dirty="0" err="1" smtClean="0"/>
              <a:t>org.springframework.cloud:spring-cloud-netflix-eureka</a:t>
            </a:r>
            <a:r>
              <a:rPr lang="en-US" dirty="0" smtClean="0"/>
              <a:t>-	server:1.0.3.RELEASE</a:t>
            </a:r>
            <a:r>
              <a:rPr lang="en-US" dirty="0"/>
              <a:t>'</a:t>
            </a:r>
          </a:p>
          <a:p>
            <a:pPr marL="285750" lvl="0" indent="-285750" algn="just">
              <a:buFont typeface="Arial" pitchFamily="34" charset="0"/>
              <a:buChar char="•"/>
            </a:pPr>
            <a:r>
              <a:rPr lang="en-US" dirty="0"/>
              <a:t>Create a new java class </a:t>
            </a:r>
            <a:r>
              <a:rPr lang="en-US" dirty="0" err="1"/>
              <a:t>EurekaApp</a:t>
            </a:r>
            <a:r>
              <a:rPr lang="en-US" dirty="0"/>
              <a:t> having </a:t>
            </a:r>
            <a:r>
              <a:rPr lang="en-US" dirty="0" smtClean="0"/>
              <a:t>public static </a:t>
            </a:r>
            <a:r>
              <a:rPr lang="en-US" dirty="0"/>
              <a:t>void method</a:t>
            </a:r>
          </a:p>
          <a:p>
            <a:pPr marL="285750" lvl="0" indent="-285750" algn="just">
              <a:buFont typeface="Arial" pitchFamily="34" charset="0"/>
              <a:buChar char="•"/>
            </a:pPr>
            <a:r>
              <a:rPr lang="en-US" dirty="0"/>
              <a:t>Use following annotation in this class</a:t>
            </a:r>
          </a:p>
          <a:p>
            <a:pPr lvl="1" algn="just"/>
            <a:r>
              <a:rPr lang="en-US" dirty="0" smtClean="0"/>
              <a:t>	@</a:t>
            </a:r>
            <a:r>
              <a:rPr lang="en-US" dirty="0" err="1"/>
              <a:t>SpringBootApplication</a:t>
            </a:r>
            <a:endParaRPr lang="en-US" dirty="0"/>
          </a:p>
          <a:p>
            <a:pPr lvl="1" algn="just"/>
            <a:r>
              <a:rPr lang="en-US" dirty="0" smtClean="0"/>
              <a:t>	@</a:t>
            </a:r>
            <a:r>
              <a:rPr lang="en-US" dirty="0" err="1" smtClean="0"/>
              <a:t>EnableEurekaServer</a:t>
            </a:r>
            <a:endParaRPr lang="en-US" dirty="0" smtClean="0"/>
          </a:p>
          <a:p>
            <a:pPr marL="285750" lvl="0" indent="-285750" algn="just">
              <a:buFont typeface="Arial" pitchFamily="34" charset="0"/>
              <a:buChar char="•"/>
            </a:pPr>
            <a:r>
              <a:rPr lang="en-US" dirty="0" smtClean="0"/>
              <a:t>Build </a:t>
            </a:r>
            <a:r>
              <a:rPr lang="en-US" dirty="0"/>
              <a:t>the application so that it will download all the necessary dependency from central </a:t>
            </a:r>
            <a:r>
              <a:rPr lang="en-US" dirty="0" smtClean="0"/>
              <a:t>repository</a:t>
            </a:r>
          </a:p>
          <a:p>
            <a:pPr marL="285750" indent="-285750" algn="just">
              <a:buFont typeface="Arial" pitchFamily="34" charset="0"/>
              <a:buChar char="•"/>
            </a:pPr>
            <a:r>
              <a:rPr lang="en-US" dirty="0" err="1"/>
              <a:t>bootRun</a:t>
            </a:r>
            <a:r>
              <a:rPr lang="en-US" dirty="0"/>
              <a:t> the application</a:t>
            </a:r>
            <a:r>
              <a:rPr lang="en-US" dirty="0" smtClean="0"/>
              <a:t>.</a:t>
            </a:r>
            <a:endParaRPr lang="en-US" dirty="0"/>
          </a:p>
        </p:txBody>
      </p:sp>
      <p:sp>
        <p:nvSpPr>
          <p:cNvPr id="4" name="Rectangle 3"/>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Eureka</a:t>
            </a:r>
            <a:endParaRPr lang="en-US" sz="2800" dirty="0">
              <a:latin typeface="Candara" panose="020E0502030303020204" pitchFamily="34" charset="0"/>
            </a:endParaRPr>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2274694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Eureka</a:t>
            </a:r>
            <a:endParaRPr lang="en-US" sz="2800" dirty="0">
              <a:latin typeface="Candara" panose="020E0502030303020204" pitchFamily="34" charset="0"/>
            </a:endParaRPr>
          </a:p>
        </p:txBody>
      </p:sp>
      <p:sp>
        <p:nvSpPr>
          <p:cNvPr id="4" name="Rectangle 3"/>
          <p:cNvSpPr/>
          <p:nvPr/>
        </p:nvSpPr>
        <p:spPr>
          <a:xfrm>
            <a:off x="431800" y="1206500"/>
            <a:ext cx="8483600" cy="5078313"/>
          </a:xfrm>
          <a:prstGeom prst="rect">
            <a:avLst/>
          </a:prstGeom>
        </p:spPr>
        <p:txBody>
          <a:bodyPr wrap="square">
            <a:spAutoFit/>
          </a:bodyPr>
          <a:lstStyle/>
          <a:p>
            <a:pPr algn="just"/>
            <a:r>
              <a:rPr lang="en-US" dirty="0"/>
              <a:t>package </a:t>
            </a:r>
            <a:r>
              <a:rPr lang="en-US" dirty="0" smtClean="0"/>
              <a:t>com.cg;</a:t>
            </a:r>
          </a:p>
          <a:p>
            <a:pPr algn="just"/>
            <a:endParaRPr lang="en-US" dirty="0" smtClean="0"/>
          </a:p>
          <a:p>
            <a:pPr algn="just"/>
            <a:r>
              <a:rPr lang="en-US" dirty="0" smtClean="0"/>
              <a:t>import </a:t>
            </a:r>
            <a:r>
              <a:rPr lang="en-US" dirty="0" err="1" smtClean="0"/>
              <a:t>org.springframework.boot.SpringApplication</a:t>
            </a:r>
            <a:r>
              <a:rPr lang="en-US" dirty="0" smtClean="0"/>
              <a:t>;</a:t>
            </a:r>
          </a:p>
          <a:p>
            <a:pPr algn="just"/>
            <a:r>
              <a:rPr lang="en-US" dirty="0" smtClean="0"/>
              <a:t>import </a:t>
            </a:r>
            <a:r>
              <a:rPr lang="en-US" dirty="0" err="1"/>
              <a:t>org.springframework.boot.autoconfigure.SpringBootApplication</a:t>
            </a:r>
            <a:r>
              <a:rPr lang="en-US" dirty="0" smtClean="0"/>
              <a:t>;</a:t>
            </a:r>
          </a:p>
          <a:p>
            <a:pPr algn="just"/>
            <a:r>
              <a:rPr lang="en-US" dirty="0" smtClean="0"/>
              <a:t>import </a:t>
            </a:r>
            <a:r>
              <a:rPr lang="en-US" dirty="0"/>
              <a:t>org.springframework.cloud.netflix.eureka.server.EnableEurekaServer</a:t>
            </a:r>
            <a:r>
              <a:rPr lang="en-US" dirty="0" smtClean="0"/>
              <a:t>;</a:t>
            </a:r>
          </a:p>
          <a:p>
            <a:pPr algn="just"/>
            <a:endParaRPr lang="en-US" dirty="0"/>
          </a:p>
          <a:p>
            <a:pPr algn="just"/>
            <a:r>
              <a:rPr lang="en-US" dirty="0" smtClean="0"/>
              <a:t>@</a:t>
            </a:r>
            <a:r>
              <a:rPr lang="en-US" dirty="0" err="1" smtClean="0"/>
              <a:t>EnableEurekaServer</a:t>
            </a:r>
            <a:endParaRPr lang="en-US" dirty="0" smtClean="0"/>
          </a:p>
          <a:p>
            <a:pPr algn="just"/>
            <a:r>
              <a:rPr lang="en-US" dirty="0" smtClean="0"/>
              <a:t>@</a:t>
            </a:r>
            <a:r>
              <a:rPr lang="en-US" dirty="0" err="1" smtClean="0"/>
              <a:t>SpringBootApplication</a:t>
            </a:r>
            <a:endParaRPr lang="en-US" dirty="0" smtClean="0"/>
          </a:p>
          <a:p>
            <a:pPr algn="just"/>
            <a:endParaRPr lang="en-US" dirty="0" smtClean="0"/>
          </a:p>
          <a:p>
            <a:pPr algn="just"/>
            <a:r>
              <a:rPr lang="en-US" dirty="0" smtClean="0"/>
              <a:t>public </a:t>
            </a:r>
            <a:r>
              <a:rPr lang="en-US" dirty="0"/>
              <a:t>class </a:t>
            </a:r>
            <a:r>
              <a:rPr lang="en-US" dirty="0" err="1"/>
              <a:t>EurekaApp</a:t>
            </a:r>
            <a:r>
              <a:rPr lang="en-US" dirty="0"/>
              <a:t> {		</a:t>
            </a:r>
            <a:endParaRPr lang="en-US" dirty="0" smtClean="0"/>
          </a:p>
          <a:p>
            <a:pPr algn="just"/>
            <a:r>
              <a:rPr lang="en-US" dirty="0" smtClean="0"/>
              <a:t>	public </a:t>
            </a:r>
            <a:r>
              <a:rPr lang="en-US" dirty="0"/>
              <a:t>static void </a:t>
            </a:r>
            <a:r>
              <a:rPr lang="en-US" dirty="0" smtClean="0"/>
              <a:t>main(String </a:t>
            </a:r>
            <a:r>
              <a:rPr lang="en-US" dirty="0" err="1" smtClean="0"/>
              <a:t>args</a:t>
            </a:r>
            <a:r>
              <a:rPr lang="en-US" dirty="0" smtClean="0"/>
              <a:t>[]) </a:t>
            </a:r>
            <a:r>
              <a:rPr lang="en-US" dirty="0"/>
              <a:t>{	</a:t>
            </a:r>
            <a:endParaRPr lang="en-US" dirty="0" smtClean="0"/>
          </a:p>
          <a:p>
            <a:pPr algn="just"/>
            <a:r>
              <a:rPr lang="en-US" dirty="0"/>
              <a:t>	</a:t>
            </a:r>
            <a:r>
              <a:rPr lang="en-US" dirty="0" smtClean="0"/>
              <a:t>	</a:t>
            </a:r>
            <a:r>
              <a:rPr lang="en-US" dirty="0" err="1" smtClean="0"/>
              <a:t>SpringApplication.run</a:t>
            </a:r>
            <a:r>
              <a:rPr lang="en-US" dirty="0" smtClean="0"/>
              <a:t>(</a:t>
            </a:r>
            <a:r>
              <a:rPr lang="en-US" dirty="0" err="1" smtClean="0"/>
              <a:t>EurekaApp.class</a:t>
            </a:r>
            <a:r>
              <a:rPr lang="en-US" dirty="0"/>
              <a:t>, </a:t>
            </a:r>
            <a:r>
              <a:rPr lang="en-US" dirty="0" err="1"/>
              <a:t>args</a:t>
            </a:r>
            <a:r>
              <a:rPr lang="en-US" dirty="0"/>
              <a:t>);	</a:t>
            </a:r>
            <a:endParaRPr lang="en-US" dirty="0" smtClean="0"/>
          </a:p>
          <a:p>
            <a:pPr algn="just"/>
            <a:r>
              <a:rPr lang="en-US" dirty="0" smtClean="0"/>
              <a:t>	}</a:t>
            </a:r>
          </a:p>
          <a:p>
            <a:pPr algn="just"/>
            <a:r>
              <a:rPr lang="en-US" dirty="0" smtClean="0"/>
              <a:t>}</a:t>
            </a:r>
          </a:p>
          <a:p>
            <a:pPr algn="just"/>
            <a:endParaRPr lang="en-US" dirty="0"/>
          </a:p>
          <a:p>
            <a:pPr lvl="0" algn="just"/>
            <a:r>
              <a:rPr lang="en-GB" dirty="0"/>
              <a:t>@</a:t>
            </a:r>
            <a:r>
              <a:rPr lang="en-GB" dirty="0" err="1" smtClean="0"/>
              <a:t>EnableEurekaServer</a:t>
            </a:r>
            <a:r>
              <a:rPr lang="en-GB" dirty="0" smtClean="0"/>
              <a:t>: It </a:t>
            </a:r>
            <a:r>
              <a:rPr lang="en-GB" dirty="0"/>
              <a:t>tells the application that we are treating this application as Eureka Server.</a:t>
            </a:r>
            <a:endParaRPr lang="en-US" sz="2000" dirty="0"/>
          </a:p>
          <a:p>
            <a:pPr algn="just"/>
            <a:endParaRPr lang="en-US" dirty="0"/>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529047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Eureka</a:t>
            </a:r>
            <a:endParaRPr lang="en-US" sz="2800" dirty="0">
              <a:latin typeface="Candara" panose="020E0502030303020204" pitchFamily="34" charset="0"/>
            </a:endParaRPr>
          </a:p>
        </p:txBody>
      </p:sp>
      <p:sp>
        <p:nvSpPr>
          <p:cNvPr id="9" name="Rectangle 8"/>
          <p:cNvSpPr/>
          <p:nvPr/>
        </p:nvSpPr>
        <p:spPr>
          <a:xfrm>
            <a:off x="346364" y="1319613"/>
            <a:ext cx="8451272" cy="2862322"/>
          </a:xfrm>
          <a:prstGeom prst="rect">
            <a:avLst/>
          </a:prstGeom>
        </p:spPr>
        <p:txBody>
          <a:bodyPr wrap="square">
            <a:spAutoFit/>
          </a:bodyPr>
          <a:lstStyle/>
          <a:p>
            <a:pPr algn="just"/>
            <a:r>
              <a:rPr lang="en-GB" b="1" dirty="0" err="1"/>
              <a:t>yml</a:t>
            </a:r>
            <a:r>
              <a:rPr lang="en-GB" b="1" dirty="0"/>
              <a:t> file configuration for Eureka </a:t>
            </a:r>
            <a:r>
              <a:rPr lang="en-GB" b="1" dirty="0" smtClean="0"/>
              <a:t>Server</a:t>
            </a:r>
          </a:p>
          <a:p>
            <a:pPr algn="just"/>
            <a:endParaRPr lang="en-GB" b="1" dirty="0"/>
          </a:p>
          <a:p>
            <a:pPr algn="just"/>
            <a:r>
              <a:rPr lang="en-GB" dirty="0"/>
              <a:t>By default, application configuration can be defined using a Java properties file at the root of the application’s </a:t>
            </a:r>
            <a:r>
              <a:rPr lang="en-GB" dirty="0" err="1"/>
              <a:t>classpath</a:t>
            </a:r>
            <a:r>
              <a:rPr lang="en-GB" dirty="0"/>
              <a:t> named </a:t>
            </a:r>
            <a:r>
              <a:rPr lang="en-GB" b="1" dirty="0" err="1"/>
              <a:t>application.properties</a:t>
            </a:r>
            <a:r>
              <a:rPr lang="en-GB" dirty="0"/>
              <a:t>. A preferred approach, however, is to use YAML configuration, which gives structure and depth to nested configuration. </a:t>
            </a:r>
            <a:endParaRPr lang="en-GB" dirty="0" smtClean="0"/>
          </a:p>
          <a:p>
            <a:pPr algn="just"/>
            <a:endParaRPr lang="en-GB" dirty="0"/>
          </a:p>
          <a:p>
            <a:pPr algn="just"/>
            <a:endParaRPr lang="en-US" dirty="0"/>
          </a:p>
          <a:p>
            <a:pPr algn="just"/>
            <a:endParaRPr lang="en-US" b="1" dirty="0"/>
          </a:p>
          <a:p>
            <a:pPr algn="just"/>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4" y="3215147"/>
            <a:ext cx="7788275" cy="2716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2825638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Eureka</a:t>
            </a:r>
            <a:endParaRPr lang="en-US" sz="2800" dirty="0">
              <a:latin typeface="Candara" panose="020E0502030303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8254991"/>
              </p:ext>
            </p:extLst>
          </p:nvPr>
        </p:nvGraphicFramePr>
        <p:xfrm>
          <a:off x="431800" y="1440084"/>
          <a:ext cx="8311572" cy="4447032"/>
        </p:xfrm>
        <a:graphic>
          <a:graphicData uri="http://schemas.openxmlformats.org/drawingml/2006/table">
            <a:tbl>
              <a:tblPr firstRow="1" firstCol="1" bandRow="1">
                <a:tableStyleId>{5C22544A-7EE6-4342-B048-85BDC9FD1C3A}</a:tableStyleId>
              </a:tblPr>
              <a:tblGrid>
                <a:gridCol w="2628165"/>
                <a:gridCol w="5683407"/>
              </a:tblGrid>
              <a:tr h="217491">
                <a:tc>
                  <a:txBody>
                    <a:bodyPr/>
                    <a:lstStyle/>
                    <a:p>
                      <a:pPr marL="0" marR="0" algn="just">
                        <a:spcBef>
                          <a:spcPts val="0"/>
                        </a:spcBef>
                        <a:spcAft>
                          <a:spcPts val="600"/>
                        </a:spcAft>
                      </a:pPr>
                      <a:r>
                        <a:rPr lang="en-GB" sz="1600" dirty="0" err="1" smtClean="0">
                          <a:effectLst/>
                        </a:rPr>
                        <a:t>yml</a:t>
                      </a:r>
                      <a:r>
                        <a:rPr lang="en-GB" sz="1600" dirty="0" smtClean="0">
                          <a:effectLst/>
                        </a:rPr>
                        <a:t> </a:t>
                      </a:r>
                      <a:r>
                        <a:rPr lang="en-GB" sz="1600" dirty="0">
                          <a:effectLst/>
                        </a:rPr>
                        <a:t>configuration</a:t>
                      </a:r>
                      <a:endParaRPr lang="en-US" sz="16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solidFill>
                      <a:srgbClr val="00B0F0"/>
                    </a:solidFill>
                  </a:tcPr>
                </a:tc>
                <a:tc>
                  <a:txBody>
                    <a:bodyPr/>
                    <a:lstStyle/>
                    <a:p>
                      <a:pPr marL="0" marR="0" algn="just">
                        <a:spcBef>
                          <a:spcPts val="0"/>
                        </a:spcBef>
                        <a:spcAft>
                          <a:spcPts val="600"/>
                        </a:spcAft>
                      </a:pPr>
                      <a:r>
                        <a:rPr lang="en-GB" sz="1600" dirty="0">
                          <a:effectLst/>
                        </a:rPr>
                        <a:t>Description</a:t>
                      </a:r>
                      <a:endParaRPr lang="en-US" sz="16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solidFill>
                      <a:srgbClr val="00B0F0"/>
                    </a:solidFill>
                  </a:tcPr>
                </a:tc>
              </a:tr>
              <a:tr h="598099">
                <a:tc>
                  <a:txBody>
                    <a:bodyPr/>
                    <a:lstStyle/>
                    <a:p>
                      <a:pPr marL="0" marR="0" algn="just">
                        <a:lnSpc>
                          <a:spcPct val="115000"/>
                        </a:lnSpc>
                        <a:spcBef>
                          <a:spcPts val="0"/>
                        </a:spcBef>
                        <a:spcAft>
                          <a:spcPts val="0"/>
                        </a:spcAft>
                      </a:pPr>
                      <a:r>
                        <a:rPr lang="en-US" sz="1600" b="0" dirty="0">
                          <a:solidFill>
                            <a:schemeClr val="tx1"/>
                          </a:solidFill>
                          <a:effectLst/>
                        </a:rPr>
                        <a:t>eureka:</a:t>
                      </a:r>
                    </a:p>
                    <a:p>
                      <a:pPr marL="0" marR="0" algn="just">
                        <a:lnSpc>
                          <a:spcPct val="115000"/>
                        </a:lnSpc>
                        <a:spcBef>
                          <a:spcPts val="0"/>
                        </a:spcBef>
                        <a:spcAft>
                          <a:spcPts val="0"/>
                        </a:spcAft>
                      </a:pPr>
                      <a:r>
                        <a:rPr lang="en-US" sz="1600" b="0" dirty="0">
                          <a:solidFill>
                            <a:schemeClr val="tx1"/>
                          </a:solidFill>
                          <a:effectLst/>
                        </a:rPr>
                        <a:t> instance:</a:t>
                      </a:r>
                    </a:p>
                    <a:p>
                      <a:pPr marL="0" marR="0" algn="just">
                        <a:spcBef>
                          <a:spcPts val="0"/>
                        </a:spcBef>
                        <a:spcAft>
                          <a:spcPts val="600"/>
                        </a:spcAft>
                      </a:pPr>
                      <a:r>
                        <a:rPr lang="en-GB" sz="1600" b="0" dirty="0">
                          <a:solidFill>
                            <a:schemeClr val="tx1"/>
                          </a:solidFill>
                          <a:effectLst/>
                        </a:rPr>
                        <a:t>   hostname: &lt;HOSTNAME&gt;</a:t>
                      </a:r>
                      <a:endParaRPr lang="en-US" sz="1600" b="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600"/>
                        </a:spcAft>
                      </a:pPr>
                      <a:r>
                        <a:rPr lang="en-GB" sz="1600">
                          <a:effectLst/>
                        </a:rPr>
                        <a:t>Host name by which Eureka server is available. Config server can be used to configure this value</a:t>
                      </a:r>
                      <a:endParaRPr lang="en-US" sz="16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78074">
                <a:tc>
                  <a:txBody>
                    <a:bodyPr/>
                    <a:lstStyle/>
                    <a:p>
                      <a:pPr marL="0" marR="0" algn="just">
                        <a:lnSpc>
                          <a:spcPct val="115000"/>
                        </a:lnSpc>
                        <a:spcBef>
                          <a:spcPts val="0"/>
                        </a:spcBef>
                        <a:spcAft>
                          <a:spcPts val="0"/>
                        </a:spcAft>
                      </a:pPr>
                      <a:r>
                        <a:rPr lang="en-US" sz="1600" b="0" dirty="0">
                          <a:solidFill>
                            <a:schemeClr val="tx1"/>
                          </a:solidFill>
                          <a:effectLst/>
                        </a:rPr>
                        <a:t>server:</a:t>
                      </a:r>
                    </a:p>
                    <a:p>
                      <a:pPr marL="0" marR="0" algn="just">
                        <a:spcBef>
                          <a:spcPts val="0"/>
                        </a:spcBef>
                        <a:spcAft>
                          <a:spcPts val="600"/>
                        </a:spcAft>
                      </a:pPr>
                      <a:r>
                        <a:rPr lang="en-GB" sz="1600" b="0" dirty="0">
                          <a:solidFill>
                            <a:schemeClr val="tx1"/>
                          </a:solidFill>
                          <a:effectLst/>
                        </a:rPr>
                        <a:t>  port: 8761</a:t>
                      </a:r>
                      <a:endParaRPr lang="en-US" sz="1600" b="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600"/>
                        </a:spcAft>
                      </a:pPr>
                      <a:r>
                        <a:rPr lang="en-GB" sz="1600">
                          <a:effectLst/>
                        </a:rPr>
                        <a:t>Port number on which Eureka server is running. This can be populated by using Config server or specified at deployment time.</a:t>
                      </a:r>
                      <a:endParaRPr lang="en-US" sz="1600">
                        <a:effectLst/>
                      </a:endParaRPr>
                    </a:p>
                    <a:p>
                      <a:pPr marL="0" marR="0" algn="just">
                        <a:spcBef>
                          <a:spcPts val="0"/>
                        </a:spcBef>
                        <a:spcAft>
                          <a:spcPts val="600"/>
                        </a:spcAft>
                      </a:pPr>
                      <a:r>
                        <a:rPr lang="en-GB" sz="1600">
                          <a:effectLst/>
                        </a:rPr>
                        <a:t>Eg. server.port=8081 </a:t>
                      </a:r>
                      <a:endParaRPr lang="en-US" sz="1600">
                        <a:effectLst/>
                      </a:endParaRPr>
                    </a:p>
                    <a:p>
                      <a:pPr marL="0" marR="0" algn="just">
                        <a:spcBef>
                          <a:spcPts val="0"/>
                        </a:spcBef>
                        <a:spcAft>
                          <a:spcPts val="600"/>
                        </a:spcAft>
                      </a:pPr>
                      <a:r>
                        <a:rPr lang="en-GB" sz="1600">
                          <a:effectLst/>
                        </a:rPr>
                        <a:t>By adding these parameters it will start the service on port 8081, which will override the configuration of application.yml file.</a:t>
                      </a:r>
                      <a:endParaRPr lang="en-US" sz="16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87453">
                <a:tc>
                  <a:txBody>
                    <a:bodyPr/>
                    <a:lstStyle/>
                    <a:p>
                      <a:pPr marL="0" marR="0" algn="just">
                        <a:lnSpc>
                          <a:spcPct val="115000"/>
                        </a:lnSpc>
                        <a:spcBef>
                          <a:spcPts val="0"/>
                        </a:spcBef>
                        <a:spcAft>
                          <a:spcPts val="0"/>
                        </a:spcAft>
                      </a:pPr>
                      <a:r>
                        <a:rPr lang="en-US" sz="1600" b="0" dirty="0">
                          <a:solidFill>
                            <a:schemeClr val="tx1"/>
                          </a:solidFill>
                          <a:effectLst/>
                        </a:rPr>
                        <a:t>server:</a:t>
                      </a:r>
                    </a:p>
                    <a:p>
                      <a:pPr marL="0" marR="0" algn="just">
                        <a:spcBef>
                          <a:spcPts val="0"/>
                        </a:spcBef>
                        <a:spcAft>
                          <a:spcPts val="600"/>
                        </a:spcAft>
                      </a:pPr>
                      <a:r>
                        <a:rPr lang="en-GB" sz="1600" b="0" dirty="0">
                          <a:solidFill>
                            <a:schemeClr val="tx1"/>
                          </a:solidFill>
                          <a:effectLst/>
                        </a:rPr>
                        <a:t>    enable-self-preservation: false</a:t>
                      </a:r>
                      <a:endParaRPr lang="en-US" sz="1600" b="0" dirty="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600"/>
                        </a:spcAft>
                      </a:pPr>
                      <a:r>
                        <a:rPr lang="en-GB" sz="1600" dirty="0">
                          <a:effectLst/>
                        </a:rPr>
                        <a:t>This feature of the Eureka server makes the assumption clients is sending their heartbeat every 30 seconds - and this is not configurable. </a:t>
                      </a:r>
                      <a:endParaRPr lang="en-US" sz="1600" dirty="0">
                        <a:effectLst/>
                      </a:endParaRPr>
                    </a:p>
                    <a:p>
                      <a:pPr marL="0" marR="0" algn="just">
                        <a:spcBef>
                          <a:spcPts val="0"/>
                        </a:spcBef>
                        <a:spcAft>
                          <a:spcPts val="600"/>
                        </a:spcAft>
                      </a:pPr>
                      <a:r>
                        <a:rPr lang="en-GB" sz="1600" dirty="0">
                          <a:effectLst/>
                        </a:rPr>
                        <a:t>Eureka Server has a protection feature: in case a certain number of Instances fail to send heartbeats in a determined time interval, the Server will not remove them from the registry. It considers that a network partition occurred and will wait for these Instances to come back</a:t>
                      </a:r>
                      <a:endParaRPr lang="en-US" sz="16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584517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Eureka</a:t>
            </a:r>
            <a:endParaRPr lang="en-US" sz="2800" dirty="0">
              <a:latin typeface="Candara" panose="020E0502030303020204" pitchFamily="34" charset="0"/>
            </a:endParaRPr>
          </a:p>
        </p:txBody>
      </p:sp>
      <p:sp>
        <p:nvSpPr>
          <p:cNvPr id="5" name="Rectangle 4"/>
          <p:cNvSpPr/>
          <p:nvPr/>
        </p:nvSpPr>
        <p:spPr>
          <a:xfrm>
            <a:off x="425342" y="1225034"/>
            <a:ext cx="8286858" cy="5078313"/>
          </a:xfrm>
          <a:prstGeom prst="rect">
            <a:avLst/>
          </a:prstGeom>
        </p:spPr>
        <p:txBody>
          <a:bodyPr wrap="square">
            <a:spAutoFit/>
          </a:bodyPr>
          <a:lstStyle/>
          <a:p>
            <a:pPr algn="just"/>
            <a:r>
              <a:rPr lang="en-GB" b="1" dirty="0"/>
              <a:t>Steps to configure Eureka </a:t>
            </a:r>
            <a:r>
              <a:rPr lang="en-GB" b="1" dirty="0" smtClean="0"/>
              <a:t>Client</a:t>
            </a:r>
          </a:p>
          <a:p>
            <a:pPr algn="just"/>
            <a:endParaRPr lang="en-GB" b="1" dirty="0"/>
          </a:p>
          <a:p>
            <a:pPr marL="285750" lvl="0" indent="-285750" algn="just">
              <a:buFont typeface="Arial" pitchFamily="34" charset="0"/>
              <a:buChar char="•"/>
            </a:pPr>
            <a:r>
              <a:rPr lang="en-US" dirty="0"/>
              <a:t>Create a new </a:t>
            </a:r>
            <a:r>
              <a:rPr lang="en-US" dirty="0" err="1"/>
              <a:t>Gradle</a:t>
            </a:r>
            <a:r>
              <a:rPr lang="en-US" dirty="0"/>
              <a:t> Java Project </a:t>
            </a:r>
          </a:p>
          <a:p>
            <a:pPr marL="285750" lvl="0" indent="-285750" algn="just">
              <a:buFont typeface="Arial" pitchFamily="34" charset="0"/>
              <a:buChar char="•"/>
            </a:pPr>
            <a:r>
              <a:rPr lang="en-US" dirty="0"/>
              <a:t>Import following dependencies in </a:t>
            </a:r>
            <a:r>
              <a:rPr lang="en-US" dirty="0" err="1"/>
              <a:t>build.gradle</a:t>
            </a:r>
            <a:r>
              <a:rPr lang="en-US" dirty="0"/>
              <a:t> file</a:t>
            </a:r>
          </a:p>
          <a:p>
            <a:pPr lvl="1" algn="just"/>
            <a:r>
              <a:rPr lang="en-US" dirty="0"/>
              <a:t>compile ('org.springframework.cloud:spring-cloud-starter-eureka:1.0.3.RELEASE')</a:t>
            </a:r>
          </a:p>
          <a:p>
            <a:pPr lvl="1" algn="just"/>
            <a:r>
              <a:rPr lang="en-US" dirty="0"/>
              <a:t>compile ('org.springframework.boot:spring-boot-starter-web:1.2.6.RELEASE')</a:t>
            </a:r>
          </a:p>
          <a:p>
            <a:pPr marL="285750" lvl="0" indent="-285750" algn="just">
              <a:buFont typeface="Arial" pitchFamily="34" charset="0"/>
              <a:buChar char="•"/>
            </a:pPr>
            <a:r>
              <a:rPr lang="en-US" dirty="0"/>
              <a:t>Create a new java class Application having public static void method</a:t>
            </a:r>
          </a:p>
          <a:p>
            <a:pPr marL="285750" lvl="0" indent="-285750" algn="just">
              <a:buFont typeface="Arial" pitchFamily="34" charset="0"/>
              <a:buChar char="•"/>
            </a:pPr>
            <a:r>
              <a:rPr lang="en-US" dirty="0"/>
              <a:t>Use following annotation in this class</a:t>
            </a:r>
          </a:p>
          <a:p>
            <a:pPr lvl="1" algn="just"/>
            <a:r>
              <a:rPr lang="en-US" dirty="0"/>
              <a:t>@</a:t>
            </a:r>
            <a:r>
              <a:rPr lang="en-US" dirty="0" err="1"/>
              <a:t>SpringBootApplication</a:t>
            </a:r>
            <a:endParaRPr lang="en-US" dirty="0"/>
          </a:p>
          <a:p>
            <a:pPr lvl="1" algn="just"/>
            <a:r>
              <a:rPr lang="en-US" dirty="0" smtClean="0"/>
              <a:t>@</a:t>
            </a:r>
            <a:r>
              <a:rPr lang="en-US" dirty="0" err="1" smtClean="0"/>
              <a:t>EnableEurekaClient</a:t>
            </a:r>
            <a:endParaRPr lang="en-US" dirty="0" smtClean="0"/>
          </a:p>
          <a:p>
            <a:pPr marL="285750" lvl="0" indent="-285750" algn="just">
              <a:buFont typeface="Arial" pitchFamily="34" charset="0"/>
              <a:buChar char="•"/>
            </a:pPr>
            <a:r>
              <a:rPr lang="en-US" dirty="0" smtClean="0"/>
              <a:t>Create </a:t>
            </a:r>
            <a:r>
              <a:rPr lang="en-US" dirty="0"/>
              <a:t>a Rest Controller class having business logic.</a:t>
            </a:r>
          </a:p>
          <a:p>
            <a:pPr marL="285750" lvl="0" indent="-285750" algn="just">
              <a:buFont typeface="Arial" pitchFamily="34" charset="0"/>
              <a:buChar char="•"/>
            </a:pPr>
            <a:r>
              <a:rPr lang="en-US" dirty="0"/>
              <a:t>Specify port number and eureka server </a:t>
            </a:r>
            <a:r>
              <a:rPr lang="en-US" dirty="0" err="1"/>
              <a:t>url</a:t>
            </a:r>
            <a:r>
              <a:rPr lang="en-US" dirty="0"/>
              <a:t> i.e. </a:t>
            </a:r>
            <a:r>
              <a:rPr lang="en-US" dirty="0">
                <a:hlinkClick r:id="rId3"/>
              </a:rPr>
              <a:t>http://localhost:8761/eureka</a:t>
            </a:r>
            <a:r>
              <a:rPr lang="en-US" dirty="0" smtClean="0">
                <a:hlinkClick r:id="rId3"/>
              </a:rPr>
              <a:t>/</a:t>
            </a:r>
            <a:r>
              <a:rPr lang="en-US" dirty="0" smtClean="0"/>
              <a:t> in the </a:t>
            </a:r>
            <a:r>
              <a:rPr lang="en-US" dirty="0" err="1" smtClean="0"/>
              <a:t>application.yml</a:t>
            </a:r>
            <a:r>
              <a:rPr lang="en-US" dirty="0" smtClean="0"/>
              <a:t> file under </a:t>
            </a:r>
            <a:r>
              <a:rPr lang="en-US" dirty="0" err="1" smtClean="0"/>
              <a:t>src</a:t>
            </a:r>
            <a:r>
              <a:rPr lang="en-US" dirty="0" smtClean="0"/>
              <a:t>/main/resources folder of the project.</a:t>
            </a:r>
          </a:p>
          <a:p>
            <a:pPr marL="285750" indent="-285750" algn="just">
              <a:buFont typeface="Arial" pitchFamily="34" charset="0"/>
              <a:buChar char="•"/>
            </a:pPr>
            <a:r>
              <a:rPr lang="en-US" dirty="0" smtClean="0"/>
              <a:t>Specify the application name in the </a:t>
            </a:r>
            <a:r>
              <a:rPr lang="en-US" dirty="0" err="1" smtClean="0"/>
              <a:t>bootstrap.yml</a:t>
            </a:r>
            <a:r>
              <a:rPr lang="en-US" dirty="0" smtClean="0"/>
              <a:t> </a:t>
            </a:r>
            <a:r>
              <a:rPr lang="en-US" dirty="0"/>
              <a:t>file under </a:t>
            </a:r>
            <a:r>
              <a:rPr lang="en-US" dirty="0" err="1"/>
              <a:t>src</a:t>
            </a:r>
            <a:r>
              <a:rPr lang="en-US" dirty="0"/>
              <a:t>/main/resources folder of the project</a:t>
            </a:r>
            <a:r>
              <a:rPr lang="en-US" dirty="0" smtClean="0"/>
              <a:t>.</a:t>
            </a:r>
          </a:p>
          <a:p>
            <a:pPr marL="285750" lvl="0" indent="-285750" algn="just">
              <a:buFont typeface="Arial" pitchFamily="34" charset="0"/>
              <a:buChar char="•"/>
            </a:pPr>
            <a:r>
              <a:rPr lang="en-US" dirty="0"/>
              <a:t>Build the application so that it will download all the necessary dependency from central repository</a:t>
            </a:r>
          </a:p>
          <a:p>
            <a:pPr marL="285750" indent="-285750" algn="just">
              <a:buFont typeface="Arial" pitchFamily="34" charset="0"/>
              <a:buChar char="•"/>
            </a:pPr>
            <a:r>
              <a:rPr lang="en-US" dirty="0" err="1"/>
              <a:t>bootRun</a:t>
            </a:r>
            <a:r>
              <a:rPr lang="en-US" dirty="0"/>
              <a:t> the application</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21659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Eureka</a:t>
            </a:r>
            <a:endParaRPr lang="en-US" sz="2800" dirty="0">
              <a:latin typeface="Candara" panose="020E0502030303020204" pitchFamily="34" charset="0"/>
            </a:endParaRPr>
          </a:p>
        </p:txBody>
      </p:sp>
      <p:sp>
        <p:nvSpPr>
          <p:cNvPr id="5" name="Rectangle 4"/>
          <p:cNvSpPr/>
          <p:nvPr/>
        </p:nvSpPr>
        <p:spPr>
          <a:xfrm>
            <a:off x="425342" y="1148834"/>
            <a:ext cx="8286858" cy="5078313"/>
          </a:xfrm>
          <a:prstGeom prst="rect">
            <a:avLst/>
          </a:prstGeom>
        </p:spPr>
        <p:txBody>
          <a:bodyPr wrap="square">
            <a:spAutoFit/>
          </a:bodyPr>
          <a:lstStyle/>
          <a:p>
            <a:pPr algn="just"/>
            <a:r>
              <a:rPr lang="en-US" dirty="0"/>
              <a:t>package </a:t>
            </a:r>
            <a:r>
              <a:rPr lang="en-US" dirty="0" smtClean="0"/>
              <a:t>com.cg;</a:t>
            </a:r>
            <a:endParaRPr lang="en-US" dirty="0"/>
          </a:p>
          <a:p>
            <a:pPr algn="just"/>
            <a:endParaRPr lang="en-US" dirty="0"/>
          </a:p>
          <a:p>
            <a:pPr algn="just"/>
            <a:r>
              <a:rPr lang="en-US" dirty="0"/>
              <a:t>import </a:t>
            </a:r>
            <a:r>
              <a:rPr lang="en-US" dirty="0" err="1"/>
              <a:t>org.springframework.boot.SpringApplication</a:t>
            </a:r>
            <a:r>
              <a:rPr lang="en-US" dirty="0"/>
              <a:t>;</a:t>
            </a:r>
          </a:p>
          <a:p>
            <a:pPr algn="just"/>
            <a:r>
              <a:rPr lang="en-US" dirty="0"/>
              <a:t>import </a:t>
            </a:r>
            <a:r>
              <a:rPr lang="en-US" dirty="0" err="1"/>
              <a:t>org.springframework.boot.autoconfigure.SpringBootApplication</a:t>
            </a:r>
            <a:r>
              <a:rPr lang="en-US" dirty="0"/>
              <a:t>;</a:t>
            </a:r>
          </a:p>
          <a:p>
            <a:pPr algn="just"/>
            <a:r>
              <a:rPr lang="en-US" dirty="0" smtClean="0"/>
              <a:t>import </a:t>
            </a:r>
            <a:r>
              <a:rPr lang="en-US" dirty="0" err="1"/>
              <a:t>org.springframework.cloud.netflix.eureka.EnableEurekaClient</a:t>
            </a:r>
            <a:r>
              <a:rPr lang="en-US" dirty="0"/>
              <a:t>;</a:t>
            </a:r>
          </a:p>
          <a:p>
            <a:pPr algn="just"/>
            <a:endParaRPr lang="en-US" dirty="0"/>
          </a:p>
          <a:p>
            <a:pPr algn="just"/>
            <a:r>
              <a:rPr lang="en-US" dirty="0" smtClean="0"/>
              <a:t>@</a:t>
            </a:r>
            <a:r>
              <a:rPr lang="en-US" dirty="0" err="1"/>
              <a:t>EnableEurekaClient</a:t>
            </a:r>
            <a:endParaRPr lang="en-US" dirty="0"/>
          </a:p>
          <a:p>
            <a:pPr algn="just"/>
            <a:r>
              <a:rPr lang="en-US" dirty="0"/>
              <a:t>@</a:t>
            </a:r>
            <a:r>
              <a:rPr lang="en-US" dirty="0" err="1"/>
              <a:t>SpringBootApplication</a:t>
            </a:r>
            <a:endParaRPr lang="en-US" dirty="0"/>
          </a:p>
          <a:p>
            <a:pPr algn="just"/>
            <a:r>
              <a:rPr lang="en-US" dirty="0"/>
              <a:t>public class Application {</a:t>
            </a:r>
          </a:p>
          <a:p>
            <a:pPr algn="just"/>
            <a:endParaRPr lang="en-US" dirty="0"/>
          </a:p>
          <a:p>
            <a:pPr algn="just"/>
            <a:r>
              <a:rPr lang="en-US" dirty="0" smtClean="0"/>
              <a:t>	public </a:t>
            </a:r>
            <a:r>
              <a:rPr lang="en-US" dirty="0"/>
              <a:t>static void main(String[] </a:t>
            </a:r>
            <a:r>
              <a:rPr lang="en-US" dirty="0" err="1"/>
              <a:t>args</a:t>
            </a:r>
            <a:r>
              <a:rPr lang="en-US" dirty="0"/>
              <a:t>) {</a:t>
            </a:r>
          </a:p>
          <a:p>
            <a:pPr algn="just"/>
            <a:r>
              <a:rPr lang="en-US" dirty="0" smtClean="0"/>
              <a:t>		</a:t>
            </a:r>
            <a:r>
              <a:rPr lang="en-US" dirty="0" err="1" smtClean="0"/>
              <a:t>SpringApplication.</a:t>
            </a:r>
            <a:r>
              <a:rPr lang="en-US" i="1" dirty="0" err="1" smtClean="0"/>
              <a:t>run</a:t>
            </a:r>
            <a:r>
              <a:rPr lang="en-US" i="1" dirty="0" smtClean="0"/>
              <a:t>(</a:t>
            </a:r>
            <a:r>
              <a:rPr lang="en-US" i="1" dirty="0" err="1" smtClean="0"/>
              <a:t>Application.class</a:t>
            </a:r>
            <a:r>
              <a:rPr lang="en-US" i="1" dirty="0"/>
              <a:t>, </a:t>
            </a:r>
            <a:r>
              <a:rPr lang="en-US" i="1" dirty="0" err="1"/>
              <a:t>args</a:t>
            </a:r>
            <a:r>
              <a:rPr lang="en-US" i="1" dirty="0"/>
              <a:t>);</a:t>
            </a:r>
          </a:p>
          <a:p>
            <a:pPr algn="just"/>
            <a:r>
              <a:rPr lang="en-US" dirty="0" smtClean="0"/>
              <a:t>	}</a:t>
            </a:r>
            <a:endParaRPr lang="en-US" dirty="0"/>
          </a:p>
          <a:p>
            <a:pPr algn="just"/>
            <a:endParaRPr lang="en-US" dirty="0"/>
          </a:p>
          <a:p>
            <a:pPr algn="just"/>
            <a:r>
              <a:rPr lang="en-US" dirty="0" smtClean="0"/>
              <a:t>}</a:t>
            </a:r>
          </a:p>
          <a:p>
            <a:pPr algn="just"/>
            <a:endParaRPr lang="en-US" dirty="0"/>
          </a:p>
          <a:p>
            <a:pPr lvl="0" algn="just"/>
            <a:r>
              <a:rPr lang="en-GB" dirty="0"/>
              <a:t>@</a:t>
            </a:r>
            <a:r>
              <a:rPr lang="en-GB" dirty="0" err="1"/>
              <a:t>EnableDiscoveryClient</a:t>
            </a:r>
            <a:endParaRPr lang="en-US" sz="2000" dirty="0"/>
          </a:p>
          <a:p>
            <a:pPr lvl="1" algn="just"/>
            <a:r>
              <a:rPr lang="en-GB" dirty="0"/>
              <a:t>It tells the application that we are treating this application as Eureka Client</a:t>
            </a:r>
            <a:r>
              <a:rPr lang="en-GB" dirty="0" smtClean="0"/>
              <a:t>.</a:t>
            </a:r>
            <a:endParaRPr lang="en-US" sz="2000" dirty="0"/>
          </a:p>
        </p:txBody>
      </p:sp>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818545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34394"/>
            <a:ext cx="8610600" cy="456407"/>
          </a:xfrm>
          <a:prstGeom prst="rect">
            <a:avLst/>
          </a:prstGeom>
        </p:spPr>
        <p:txBody>
          <a:bodyPr wrap="square">
            <a:spAutoFit/>
          </a:bodyPr>
          <a:lstStyle/>
          <a:p>
            <a:pPr>
              <a:lnSpc>
                <a:spcPts val="2800"/>
              </a:lnSpc>
            </a:pPr>
            <a:r>
              <a:rPr lang="en-US" sz="2800" dirty="0" smtClean="0">
                <a:latin typeface="Candara" panose="020E0502030303020204" pitchFamily="34" charset="0"/>
              </a:rPr>
              <a:t>Table of Contents</a:t>
            </a:r>
            <a:endParaRPr lang="en-US" sz="2800" dirty="0">
              <a:latin typeface="Candara" panose="020E0502030303020204" pitchFamily="34" charset="0"/>
            </a:endParaRPr>
          </a:p>
        </p:txBody>
      </p:sp>
      <p:grpSp>
        <p:nvGrpSpPr>
          <p:cNvPr id="27" name="Group 130"/>
          <p:cNvGrpSpPr/>
          <p:nvPr/>
        </p:nvGrpSpPr>
        <p:grpSpPr>
          <a:xfrm>
            <a:off x="587627" y="1165031"/>
            <a:ext cx="805717" cy="549840"/>
            <a:chOff x="2473325" y="1447800"/>
            <a:chExt cx="574634" cy="363543"/>
          </a:xfrm>
        </p:grpSpPr>
        <p:sp>
          <p:nvSpPr>
            <p:cNvPr id="28" name="Rectangle 5" descr="Horizontal dünn"/>
            <p:cNvSpPr>
              <a:spLocks noChangeArrowheads="1"/>
            </p:cNvSpPr>
            <p:nvPr/>
          </p:nvSpPr>
          <p:spPr bwMode="auto">
            <a:xfrm>
              <a:off x="2473325" y="1447800"/>
              <a:ext cx="395288" cy="360363"/>
            </a:xfrm>
            <a:prstGeom prst="rect">
              <a:avLst/>
            </a:prstGeom>
            <a:pattFill prst="horzBrick">
              <a:fgClr>
                <a:srgbClr val="00A1E4"/>
              </a:fgClr>
              <a:bgClr>
                <a:sysClr val="window" lastClr="FFFFFF"/>
              </a:bgClr>
            </a:pattFill>
            <a:ln w="3175"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29" name="Group 6"/>
            <p:cNvGrpSpPr>
              <a:grpSpLocks/>
            </p:cNvGrpSpPr>
            <p:nvPr/>
          </p:nvGrpSpPr>
          <p:grpSpPr bwMode="auto">
            <a:xfrm>
              <a:off x="2687622" y="1447805"/>
              <a:ext cx="360337" cy="363538"/>
              <a:chOff x="135" y="1138"/>
              <a:chExt cx="227" cy="229"/>
            </a:xfrm>
            <a:solidFill>
              <a:srgbClr val="4C7013"/>
            </a:solidFill>
            <a:scene3d>
              <a:camera prst="orthographicFront">
                <a:rot lat="0" lon="0" rev="0"/>
              </a:camera>
              <a:lightRig rig="balanced" dir="t">
                <a:rot lat="0" lon="0" rev="8700000"/>
              </a:lightRig>
            </a:scene3d>
          </p:grpSpPr>
          <p:sp>
            <p:nvSpPr>
              <p:cNvPr id="30" name="Oval 7"/>
              <p:cNvSpPr>
                <a:spLocks noChangeArrowheads="1"/>
              </p:cNvSpPr>
              <p:nvPr/>
            </p:nvSpPr>
            <p:spPr bwMode="auto">
              <a:xfrm>
                <a:off x="161" y="1165"/>
                <a:ext cx="176" cy="176"/>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31" name="Group 8"/>
              <p:cNvGrpSpPr>
                <a:grpSpLocks/>
              </p:cNvGrpSpPr>
              <p:nvPr/>
            </p:nvGrpSpPr>
            <p:grpSpPr bwMode="auto">
              <a:xfrm>
                <a:off x="135" y="1138"/>
                <a:ext cx="227" cy="229"/>
                <a:chOff x="1020" y="1480"/>
                <a:chExt cx="227" cy="229"/>
              </a:xfrm>
              <a:grpFill/>
            </p:grpSpPr>
            <p:sp>
              <p:nvSpPr>
                <p:cNvPr id="32" name="Oval 9"/>
                <p:cNvSpPr>
                  <a:spLocks noChangeArrowheads="1"/>
                </p:cNvSpPr>
                <p:nvPr/>
              </p:nvSpPr>
              <p:spPr bwMode="auto">
                <a:xfrm>
                  <a:off x="1020" y="1482"/>
                  <a:ext cx="227" cy="227"/>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
                      <a:srgbClr val="4F81BD"/>
                    </a:buClr>
                    <a:buSzTx/>
                    <a:buFont typeface="Wingdings" pitchFamily="2" charset="2"/>
                    <a:buNone/>
                    <a:tabLst/>
                    <a:defRPr/>
                  </a:pPr>
                  <a:endParaRPr kumimoji="0" lang="de-DE" sz="1600" b="1" i="0" u="none" strike="noStrike" kern="0" cap="none" spc="0" normalizeH="0" baseline="0" noProof="0">
                    <a:ln>
                      <a:noFill/>
                    </a:ln>
                    <a:solidFill>
                      <a:prstClr val="white"/>
                    </a:solidFill>
                    <a:effectLst/>
                    <a:uLnTx/>
                    <a:uFillTx/>
                    <a:latin typeface="+mj-lt"/>
                    <a:ea typeface="ＭＳ Ｐゴシック" charset="-128"/>
                  </a:endParaRPr>
                </a:p>
              </p:txBody>
            </p:sp>
            <p:sp>
              <p:nvSpPr>
                <p:cNvPr id="33" name="Oval 10"/>
                <p:cNvSpPr>
                  <a:spLocks noChangeArrowheads="1"/>
                </p:cNvSpPr>
                <p:nvPr/>
              </p:nvSpPr>
              <p:spPr bwMode="auto">
                <a:xfrm>
                  <a:off x="1020" y="1480"/>
                  <a:ext cx="227" cy="227"/>
                </a:xfrm>
                <a:prstGeom prst="ellipse">
                  <a:avLst/>
                </a:prstGeom>
                <a:solidFill>
                  <a:srgbClr val="00A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lt1"/>
                      </a:solidFill>
                      <a:latin typeface="Candara" pitchFamily="34" charset="0"/>
                    </a:rPr>
                    <a:t>7</a:t>
                  </a:r>
                  <a:endParaRPr lang="en-US" sz="2400" dirty="0">
                    <a:solidFill>
                      <a:schemeClr val="lt1"/>
                    </a:solidFill>
                    <a:latin typeface="Candara" pitchFamily="34" charset="0"/>
                  </a:endParaRPr>
                </a:p>
              </p:txBody>
            </p:sp>
          </p:grpSp>
        </p:grpSp>
      </p:grpSp>
      <p:sp>
        <p:nvSpPr>
          <p:cNvPr id="34" name="Rectangle 33"/>
          <p:cNvSpPr/>
          <p:nvPr/>
        </p:nvSpPr>
        <p:spPr bwMode="auto">
          <a:xfrm>
            <a:off x="1651131" y="1167915"/>
            <a:ext cx="4438188" cy="545030"/>
          </a:xfrm>
          <a:prstGeom prst="rect">
            <a:avLst/>
          </a:prstGeom>
          <a:solidFill>
            <a:srgbClr val="E6E8F2"/>
          </a:solidFill>
          <a:ln w="9525" cap="flat" cmpd="sng" algn="ctr">
            <a:solidFill>
              <a:sysClr val="window" lastClr="FFFFFF"/>
            </a:solidFill>
            <a:prstDash val="solid"/>
            <a:headEnd/>
            <a:tailEnd/>
          </a:ln>
          <a:effectLst>
            <a:outerShdw blurRad="50800" dist="38100" dir="2700000" algn="tl" rotWithShape="0">
              <a:prstClr val="black">
                <a:alpha val="40000"/>
              </a:prstClr>
            </a:outerShdw>
          </a:effectLst>
        </p:spPr>
        <p:txBody>
          <a:bodyPr anchor="ctr"/>
          <a:lstStyle/>
          <a:p>
            <a:pPr eaLnBrk="0" hangingPunct="0">
              <a:defRPr/>
            </a:pPr>
            <a:r>
              <a:rPr lang="en-US" b="1" dirty="0">
                <a:solidFill>
                  <a:schemeClr val="bg1">
                    <a:lumMod val="50000"/>
                  </a:schemeClr>
                </a:solidFill>
                <a:latin typeface="Candara" panose="020E0502030303020204" pitchFamily="34" charset="0"/>
              </a:rPr>
              <a:t>Spring </a:t>
            </a:r>
            <a:r>
              <a:rPr lang="en-US" b="1" dirty="0" smtClean="0">
                <a:solidFill>
                  <a:schemeClr val="bg1">
                    <a:lumMod val="50000"/>
                  </a:schemeClr>
                </a:solidFill>
                <a:latin typeface="Candara" panose="020E0502030303020204" pitchFamily="34" charset="0"/>
              </a:rPr>
              <a:t>Cloud </a:t>
            </a:r>
            <a:r>
              <a:rPr lang="en-US" b="1" dirty="0" err="1" smtClean="0">
                <a:solidFill>
                  <a:schemeClr val="bg1">
                    <a:lumMod val="50000"/>
                  </a:schemeClr>
                </a:solidFill>
                <a:latin typeface="Candara" panose="020E0502030303020204" pitchFamily="34" charset="0"/>
              </a:rPr>
              <a:t>Config</a:t>
            </a:r>
            <a:endParaRPr lang="en-US" b="1" dirty="0">
              <a:solidFill>
                <a:schemeClr val="bg1">
                  <a:lumMod val="50000"/>
                </a:schemeClr>
              </a:solidFill>
              <a:latin typeface="Candara" panose="020E0502030303020204" pitchFamily="34" charset="0"/>
            </a:endParaRPr>
          </a:p>
        </p:txBody>
      </p:sp>
      <p:grpSp>
        <p:nvGrpSpPr>
          <p:cNvPr id="55" name="Group 130"/>
          <p:cNvGrpSpPr/>
          <p:nvPr/>
        </p:nvGrpSpPr>
        <p:grpSpPr>
          <a:xfrm>
            <a:off x="587627" y="2151048"/>
            <a:ext cx="805717" cy="549840"/>
            <a:chOff x="2473325" y="1447800"/>
            <a:chExt cx="574634" cy="363543"/>
          </a:xfrm>
        </p:grpSpPr>
        <p:sp>
          <p:nvSpPr>
            <p:cNvPr id="56" name="Rectangle 5" descr="Horizontal dünn"/>
            <p:cNvSpPr>
              <a:spLocks noChangeArrowheads="1"/>
            </p:cNvSpPr>
            <p:nvPr/>
          </p:nvSpPr>
          <p:spPr bwMode="auto">
            <a:xfrm>
              <a:off x="2473325" y="1447800"/>
              <a:ext cx="395288" cy="360363"/>
            </a:xfrm>
            <a:prstGeom prst="rect">
              <a:avLst/>
            </a:prstGeom>
            <a:pattFill prst="horzBrick">
              <a:fgClr>
                <a:srgbClr val="00A1E4"/>
              </a:fgClr>
              <a:bgClr>
                <a:sysClr val="window" lastClr="FFFFFF"/>
              </a:bgClr>
            </a:pattFill>
            <a:ln w="3175"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57" name="Group 6"/>
            <p:cNvGrpSpPr>
              <a:grpSpLocks/>
            </p:cNvGrpSpPr>
            <p:nvPr/>
          </p:nvGrpSpPr>
          <p:grpSpPr bwMode="auto">
            <a:xfrm>
              <a:off x="2687622" y="1447805"/>
              <a:ext cx="360337" cy="363538"/>
              <a:chOff x="135" y="1138"/>
              <a:chExt cx="227" cy="229"/>
            </a:xfrm>
            <a:solidFill>
              <a:srgbClr val="4C7013"/>
            </a:solidFill>
            <a:scene3d>
              <a:camera prst="orthographicFront">
                <a:rot lat="0" lon="0" rev="0"/>
              </a:camera>
              <a:lightRig rig="balanced" dir="t">
                <a:rot lat="0" lon="0" rev="8700000"/>
              </a:lightRig>
            </a:scene3d>
          </p:grpSpPr>
          <p:sp>
            <p:nvSpPr>
              <p:cNvPr id="58" name="Oval 7"/>
              <p:cNvSpPr>
                <a:spLocks noChangeArrowheads="1"/>
              </p:cNvSpPr>
              <p:nvPr/>
            </p:nvSpPr>
            <p:spPr bwMode="auto">
              <a:xfrm>
                <a:off x="161" y="1165"/>
                <a:ext cx="176" cy="176"/>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59" name="Group 8"/>
              <p:cNvGrpSpPr>
                <a:grpSpLocks/>
              </p:cNvGrpSpPr>
              <p:nvPr/>
            </p:nvGrpSpPr>
            <p:grpSpPr bwMode="auto">
              <a:xfrm>
                <a:off x="135" y="1138"/>
                <a:ext cx="227" cy="229"/>
                <a:chOff x="1020" y="1480"/>
                <a:chExt cx="227" cy="229"/>
              </a:xfrm>
              <a:grpFill/>
            </p:grpSpPr>
            <p:sp>
              <p:nvSpPr>
                <p:cNvPr id="60" name="Oval 9"/>
                <p:cNvSpPr>
                  <a:spLocks noChangeArrowheads="1"/>
                </p:cNvSpPr>
                <p:nvPr/>
              </p:nvSpPr>
              <p:spPr bwMode="auto">
                <a:xfrm>
                  <a:off x="1020" y="1482"/>
                  <a:ext cx="227" cy="227"/>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
                      <a:srgbClr val="4F81BD"/>
                    </a:buClr>
                    <a:buSzTx/>
                    <a:buFont typeface="Wingdings" pitchFamily="2" charset="2"/>
                    <a:buNone/>
                    <a:tabLst/>
                    <a:defRPr/>
                  </a:pPr>
                  <a:endParaRPr kumimoji="0" lang="de-DE" sz="1600" b="1" i="0" u="none" strike="noStrike" kern="0" cap="none" spc="0" normalizeH="0" baseline="0" noProof="0">
                    <a:ln>
                      <a:noFill/>
                    </a:ln>
                    <a:solidFill>
                      <a:prstClr val="white"/>
                    </a:solidFill>
                    <a:effectLst/>
                    <a:uLnTx/>
                    <a:uFillTx/>
                    <a:latin typeface="+mj-lt"/>
                    <a:ea typeface="ＭＳ Ｐゴシック" charset="-128"/>
                  </a:endParaRPr>
                </a:p>
              </p:txBody>
            </p:sp>
            <p:sp>
              <p:nvSpPr>
                <p:cNvPr id="61" name="Oval 10"/>
                <p:cNvSpPr>
                  <a:spLocks noChangeArrowheads="1"/>
                </p:cNvSpPr>
                <p:nvPr/>
              </p:nvSpPr>
              <p:spPr bwMode="auto">
                <a:xfrm>
                  <a:off x="1020" y="1480"/>
                  <a:ext cx="227" cy="227"/>
                </a:xfrm>
                <a:prstGeom prst="ellipse">
                  <a:avLst/>
                </a:prstGeom>
                <a:solidFill>
                  <a:srgbClr val="00A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ndara" pitchFamily="34" charset="0"/>
                    </a:rPr>
                    <a:t>8</a:t>
                  </a:r>
                  <a:endParaRPr lang="en-US" sz="2400" dirty="0">
                    <a:solidFill>
                      <a:schemeClr val="lt1"/>
                    </a:solidFill>
                    <a:latin typeface="Candara" pitchFamily="34" charset="0"/>
                  </a:endParaRPr>
                </a:p>
              </p:txBody>
            </p:sp>
          </p:grpSp>
        </p:grpSp>
      </p:grpSp>
      <p:sp>
        <p:nvSpPr>
          <p:cNvPr id="62" name="Rectangle 61"/>
          <p:cNvSpPr/>
          <p:nvPr/>
        </p:nvSpPr>
        <p:spPr bwMode="auto">
          <a:xfrm>
            <a:off x="1651131" y="2153932"/>
            <a:ext cx="4438188" cy="545030"/>
          </a:xfrm>
          <a:prstGeom prst="rect">
            <a:avLst/>
          </a:prstGeom>
          <a:solidFill>
            <a:srgbClr val="E6E8F2"/>
          </a:solidFill>
          <a:ln w="9525" cap="flat" cmpd="sng" algn="ctr">
            <a:solidFill>
              <a:sysClr val="window" lastClr="FFFFFF"/>
            </a:solidFill>
            <a:prstDash val="solid"/>
            <a:headEnd/>
            <a:tailEnd/>
          </a:ln>
          <a:effectLst>
            <a:outerShdw blurRad="50800" dist="38100" dir="2700000" algn="tl" rotWithShape="0">
              <a:prstClr val="black">
                <a:alpha val="40000"/>
              </a:prstClr>
            </a:outerShdw>
          </a:effectLst>
        </p:spPr>
        <p:txBody>
          <a:bodyPr anchor="ctr"/>
          <a:lstStyle/>
          <a:p>
            <a:pPr eaLnBrk="0" hangingPunct="0">
              <a:defRPr/>
            </a:pPr>
            <a:r>
              <a:rPr lang="en-US" b="1" dirty="0" err="1">
                <a:solidFill>
                  <a:schemeClr val="bg1">
                    <a:lumMod val="50000"/>
                  </a:schemeClr>
                </a:solidFill>
                <a:latin typeface="Candara" panose="020E0502030303020204" pitchFamily="34" charset="0"/>
              </a:rPr>
              <a:t>Zuul</a:t>
            </a:r>
            <a:endParaRPr lang="en-US" b="1" dirty="0">
              <a:solidFill>
                <a:schemeClr val="bg1">
                  <a:lumMod val="50000"/>
                </a:schemeClr>
              </a:solidFill>
              <a:latin typeface="Candara" panose="020E0502030303020204" pitchFamily="34" charset="0"/>
            </a:endParaRPr>
          </a:p>
        </p:txBody>
      </p:sp>
      <p:grpSp>
        <p:nvGrpSpPr>
          <p:cNvPr id="91" name="Group 130"/>
          <p:cNvGrpSpPr/>
          <p:nvPr/>
        </p:nvGrpSpPr>
        <p:grpSpPr>
          <a:xfrm>
            <a:off x="587627" y="3128948"/>
            <a:ext cx="805717" cy="549840"/>
            <a:chOff x="2473325" y="1447800"/>
            <a:chExt cx="574634" cy="363543"/>
          </a:xfrm>
        </p:grpSpPr>
        <p:sp>
          <p:nvSpPr>
            <p:cNvPr id="92" name="Rectangle 5" descr="Horizontal dünn"/>
            <p:cNvSpPr>
              <a:spLocks noChangeArrowheads="1"/>
            </p:cNvSpPr>
            <p:nvPr/>
          </p:nvSpPr>
          <p:spPr bwMode="auto">
            <a:xfrm>
              <a:off x="2473325" y="1447800"/>
              <a:ext cx="395288" cy="360363"/>
            </a:xfrm>
            <a:prstGeom prst="rect">
              <a:avLst/>
            </a:prstGeom>
            <a:pattFill prst="horzBrick">
              <a:fgClr>
                <a:srgbClr val="00A1E4"/>
              </a:fgClr>
              <a:bgClr>
                <a:sysClr val="window" lastClr="FFFFFF"/>
              </a:bgClr>
            </a:pattFill>
            <a:ln w="3175"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93" name="Group 6"/>
            <p:cNvGrpSpPr>
              <a:grpSpLocks/>
            </p:cNvGrpSpPr>
            <p:nvPr/>
          </p:nvGrpSpPr>
          <p:grpSpPr bwMode="auto">
            <a:xfrm>
              <a:off x="2687622" y="1447805"/>
              <a:ext cx="360337" cy="363538"/>
              <a:chOff x="135" y="1138"/>
              <a:chExt cx="227" cy="229"/>
            </a:xfrm>
            <a:solidFill>
              <a:srgbClr val="4C7013"/>
            </a:solidFill>
            <a:scene3d>
              <a:camera prst="orthographicFront">
                <a:rot lat="0" lon="0" rev="0"/>
              </a:camera>
              <a:lightRig rig="balanced" dir="t">
                <a:rot lat="0" lon="0" rev="8700000"/>
              </a:lightRig>
            </a:scene3d>
          </p:grpSpPr>
          <p:sp>
            <p:nvSpPr>
              <p:cNvPr id="94" name="Oval 7"/>
              <p:cNvSpPr>
                <a:spLocks noChangeArrowheads="1"/>
              </p:cNvSpPr>
              <p:nvPr/>
            </p:nvSpPr>
            <p:spPr bwMode="auto">
              <a:xfrm>
                <a:off x="161" y="1165"/>
                <a:ext cx="176" cy="176"/>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95" name="Group 8"/>
              <p:cNvGrpSpPr>
                <a:grpSpLocks/>
              </p:cNvGrpSpPr>
              <p:nvPr/>
            </p:nvGrpSpPr>
            <p:grpSpPr bwMode="auto">
              <a:xfrm>
                <a:off x="135" y="1138"/>
                <a:ext cx="227" cy="229"/>
                <a:chOff x="1020" y="1480"/>
                <a:chExt cx="227" cy="229"/>
              </a:xfrm>
              <a:grpFill/>
            </p:grpSpPr>
            <p:sp>
              <p:nvSpPr>
                <p:cNvPr id="96" name="Oval 9"/>
                <p:cNvSpPr>
                  <a:spLocks noChangeArrowheads="1"/>
                </p:cNvSpPr>
                <p:nvPr/>
              </p:nvSpPr>
              <p:spPr bwMode="auto">
                <a:xfrm>
                  <a:off x="1020" y="1482"/>
                  <a:ext cx="227" cy="227"/>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
                      <a:srgbClr val="4F81BD"/>
                    </a:buClr>
                    <a:buSzTx/>
                    <a:buFont typeface="Wingdings" pitchFamily="2" charset="2"/>
                    <a:buNone/>
                    <a:tabLst/>
                    <a:defRPr/>
                  </a:pPr>
                  <a:endParaRPr kumimoji="0" lang="de-DE" sz="1600" b="1" i="0" u="none" strike="noStrike" kern="0" cap="none" spc="0" normalizeH="0" baseline="0" noProof="0">
                    <a:ln>
                      <a:noFill/>
                    </a:ln>
                    <a:solidFill>
                      <a:prstClr val="white"/>
                    </a:solidFill>
                    <a:effectLst/>
                    <a:uLnTx/>
                    <a:uFillTx/>
                    <a:latin typeface="+mj-lt"/>
                    <a:ea typeface="ＭＳ Ｐゴシック" charset="-128"/>
                  </a:endParaRPr>
                </a:p>
              </p:txBody>
            </p:sp>
            <p:sp>
              <p:nvSpPr>
                <p:cNvPr id="97" name="Oval 10"/>
                <p:cNvSpPr>
                  <a:spLocks noChangeArrowheads="1"/>
                </p:cNvSpPr>
                <p:nvPr/>
              </p:nvSpPr>
              <p:spPr bwMode="auto">
                <a:xfrm>
                  <a:off x="1020" y="1480"/>
                  <a:ext cx="227" cy="227"/>
                </a:xfrm>
                <a:prstGeom prst="ellipse">
                  <a:avLst/>
                </a:prstGeom>
                <a:solidFill>
                  <a:srgbClr val="00A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andara" pitchFamily="34" charset="0"/>
                    </a:rPr>
                    <a:t>9</a:t>
                  </a:r>
                  <a:endParaRPr lang="en-US" sz="2400" dirty="0">
                    <a:solidFill>
                      <a:schemeClr val="lt1"/>
                    </a:solidFill>
                    <a:latin typeface="Candara" pitchFamily="34" charset="0"/>
                  </a:endParaRPr>
                </a:p>
              </p:txBody>
            </p:sp>
          </p:grpSp>
        </p:grpSp>
      </p:grpSp>
      <p:sp>
        <p:nvSpPr>
          <p:cNvPr id="98" name="Rectangle 97"/>
          <p:cNvSpPr/>
          <p:nvPr/>
        </p:nvSpPr>
        <p:spPr bwMode="auto">
          <a:xfrm>
            <a:off x="1651131" y="3131832"/>
            <a:ext cx="4438188" cy="545030"/>
          </a:xfrm>
          <a:prstGeom prst="rect">
            <a:avLst/>
          </a:prstGeom>
          <a:solidFill>
            <a:srgbClr val="E6E8F2"/>
          </a:solidFill>
          <a:ln w="9525" cap="flat" cmpd="sng" algn="ctr">
            <a:solidFill>
              <a:sysClr val="window" lastClr="FFFFFF"/>
            </a:solidFill>
            <a:prstDash val="solid"/>
            <a:headEnd/>
            <a:tailEnd/>
          </a:ln>
          <a:effectLst>
            <a:outerShdw blurRad="50800" dist="38100" dir="2700000" algn="tl" rotWithShape="0">
              <a:prstClr val="black">
                <a:alpha val="40000"/>
              </a:prstClr>
            </a:outerShdw>
          </a:effectLst>
        </p:spPr>
        <p:txBody>
          <a:bodyPr anchor="ctr"/>
          <a:lstStyle/>
          <a:p>
            <a:pPr eaLnBrk="0" hangingPunct="0">
              <a:defRPr/>
            </a:pPr>
            <a:r>
              <a:rPr lang="en-US" b="1" dirty="0" err="1">
                <a:solidFill>
                  <a:schemeClr val="bg1">
                    <a:lumMod val="50000"/>
                  </a:schemeClr>
                </a:solidFill>
                <a:latin typeface="Candara" panose="020E0502030303020204" pitchFamily="34" charset="0"/>
              </a:rPr>
              <a:t>Hystrix</a:t>
            </a:r>
            <a:endParaRPr lang="en-US" b="1" dirty="0">
              <a:solidFill>
                <a:schemeClr val="bg1">
                  <a:lumMod val="50000"/>
                </a:schemeClr>
              </a:solidFill>
              <a:latin typeface="Candara" panose="020E0502030303020204" pitchFamily="34" charset="0"/>
            </a:endParaRPr>
          </a:p>
        </p:txBody>
      </p:sp>
      <p:grpSp>
        <p:nvGrpSpPr>
          <p:cNvPr id="99" name="Group 130"/>
          <p:cNvGrpSpPr/>
          <p:nvPr/>
        </p:nvGrpSpPr>
        <p:grpSpPr>
          <a:xfrm>
            <a:off x="587627" y="4088604"/>
            <a:ext cx="805717" cy="549840"/>
            <a:chOff x="2473325" y="1447800"/>
            <a:chExt cx="574634" cy="363543"/>
          </a:xfrm>
        </p:grpSpPr>
        <p:sp>
          <p:nvSpPr>
            <p:cNvPr id="100" name="Rectangle 5" descr="Horizontal dünn"/>
            <p:cNvSpPr>
              <a:spLocks noChangeArrowheads="1"/>
            </p:cNvSpPr>
            <p:nvPr/>
          </p:nvSpPr>
          <p:spPr bwMode="auto">
            <a:xfrm>
              <a:off x="2473325" y="1447800"/>
              <a:ext cx="395288" cy="360363"/>
            </a:xfrm>
            <a:prstGeom prst="rect">
              <a:avLst/>
            </a:prstGeom>
            <a:pattFill prst="horzBrick">
              <a:fgClr>
                <a:srgbClr val="00A1E4"/>
              </a:fgClr>
              <a:bgClr>
                <a:sysClr val="window" lastClr="FFFFFF"/>
              </a:bgClr>
            </a:pattFill>
            <a:ln w="3175"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101" name="Group 6"/>
            <p:cNvGrpSpPr>
              <a:grpSpLocks/>
            </p:cNvGrpSpPr>
            <p:nvPr/>
          </p:nvGrpSpPr>
          <p:grpSpPr bwMode="auto">
            <a:xfrm>
              <a:off x="2687622" y="1447805"/>
              <a:ext cx="360337" cy="363538"/>
              <a:chOff x="135" y="1138"/>
              <a:chExt cx="227" cy="229"/>
            </a:xfrm>
            <a:solidFill>
              <a:srgbClr val="4C7013"/>
            </a:solidFill>
            <a:scene3d>
              <a:camera prst="orthographicFront">
                <a:rot lat="0" lon="0" rev="0"/>
              </a:camera>
              <a:lightRig rig="balanced" dir="t">
                <a:rot lat="0" lon="0" rev="8700000"/>
              </a:lightRig>
            </a:scene3d>
          </p:grpSpPr>
          <p:sp>
            <p:nvSpPr>
              <p:cNvPr id="102" name="Oval 7"/>
              <p:cNvSpPr>
                <a:spLocks noChangeArrowheads="1"/>
              </p:cNvSpPr>
              <p:nvPr/>
            </p:nvSpPr>
            <p:spPr bwMode="auto">
              <a:xfrm>
                <a:off x="161" y="1165"/>
                <a:ext cx="176" cy="176"/>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103" name="Group 8"/>
              <p:cNvGrpSpPr>
                <a:grpSpLocks/>
              </p:cNvGrpSpPr>
              <p:nvPr/>
            </p:nvGrpSpPr>
            <p:grpSpPr bwMode="auto">
              <a:xfrm>
                <a:off x="135" y="1138"/>
                <a:ext cx="227" cy="229"/>
                <a:chOff x="1020" y="1480"/>
                <a:chExt cx="227" cy="229"/>
              </a:xfrm>
              <a:grpFill/>
            </p:grpSpPr>
            <p:sp>
              <p:nvSpPr>
                <p:cNvPr id="104" name="Oval 9"/>
                <p:cNvSpPr>
                  <a:spLocks noChangeArrowheads="1"/>
                </p:cNvSpPr>
                <p:nvPr/>
              </p:nvSpPr>
              <p:spPr bwMode="auto">
                <a:xfrm>
                  <a:off x="1020" y="1482"/>
                  <a:ext cx="227" cy="227"/>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
                      <a:srgbClr val="4F81BD"/>
                    </a:buClr>
                    <a:buSzTx/>
                    <a:buFont typeface="Wingdings" pitchFamily="2" charset="2"/>
                    <a:buNone/>
                    <a:tabLst/>
                    <a:defRPr/>
                  </a:pPr>
                  <a:endParaRPr kumimoji="0" lang="de-DE" sz="1600" b="1" i="0" u="none" strike="noStrike" kern="0" cap="none" spc="0" normalizeH="0" baseline="0" noProof="0">
                    <a:ln>
                      <a:noFill/>
                    </a:ln>
                    <a:solidFill>
                      <a:prstClr val="white"/>
                    </a:solidFill>
                    <a:effectLst/>
                    <a:uLnTx/>
                    <a:uFillTx/>
                    <a:latin typeface="+mj-lt"/>
                    <a:ea typeface="ＭＳ Ｐゴシック" charset="-128"/>
                  </a:endParaRPr>
                </a:p>
              </p:txBody>
            </p:sp>
            <p:sp>
              <p:nvSpPr>
                <p:cNvPr id="105" name="Oval 10"/>
                <p:cNvSpPr>
                  <a:spLocks noChangeArrowheads="1"/>
                </p:cNvSpPr>
                <p:nvPr/>
              </p:nvSpPr>
              <p:spPr bwMode="auto">
                <a:xfrm>
                  <a:off x="1020" y="1480"/>
                  <a:ext cx="227" cy="227"/>
                </a:xfrm>
                <a:prstGeom prst="ellipse">
                  <a:avLst/>
                </a:prstGeom>
                <a:solidFill>
                  <a:srgbClr val="00A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lt1"/>
                      </a:solidFill>
                      <a:latin typeface="Candara" pitchFamily="34" charset="0"/>
                    </a:rPr>
                    <a:t>10</a:t>
                  </a:r>
                  <a:endParaRPr lang="en-US" sz="1400" dirty="0">
                    <a:solidFill>
                      <a:schemeClr val="lt1"/>
                    </a:solidFill>
                    <a:latin typeface="Candara" pitchFamily="34" charset="0"/>
                  </a:endParaRPr>
                </a:p>
              </p:txBody>
            </p:sp>
          </p:grpSp>
        </p:grpSp>
      </p:grpSp>
      <p:sp>
        <p:nvSpPr>
          <p:cNvPr id="106" name="Rectangle 105"/>
          <p:cNvSpPr/>
          <p:nvPr/>
        </p:nvSpPr>
        <p:spPr bwMode="auto">
          <a:xfrm>
            <a:off x="1651131" y="4091488"/>
            <a:ext cx="4438188" cy="545030"/>
          </a:xfrm>
          <a:prstGeom prst="rect">
            <a:avLst/>
          </a:prstGeom>
          <a:solidFill>
            <a:srgbClr val="E6E8F2"/>
          </a:solidFill>
          <a:ln w="9525" cap="flat" cmpd="sng" algn="ctr">
            <a:solidFill>
              <a:sysClr val="window" lastClr="FFFFFF"/>
            </a:solidFill>
            <a:prstDash val="solid"/>
            <a:headEnd/>
            <a:tailEnd/>
          </a:ln>
          <a:effectLst>
            <a:outerShdw blurRad="50800" dist="38100" dir="2700000" algn="tl" rotWithShape="0">
              <a:prstClr val="black">
                <a:alpha val="40000"/>
              </a:prstClr>
            </a:outerShdw>
          </a:effectLst>
        </p:spPr>
        <p:txBody>
          <a:bodyPr anchor="ctr"/>
          <a:lstStyle/>
          <a:p>
            <a:pPr eaLnBrk="0" hangingPunct="0">
              <a:defRPr/>
            </a:pPr>
            <a:r>
              <a:rPr lang="en-US" b="1" dirty="0" smtClean="0">
                <a:solidFill>
                  <a:schemeClr val="bg1">
                    <a:lumMod val="50000"/>
                  </a:schemeClr>
                </a:solidFill>
                <a:latin typeface="Candara" panose="020E0502030303020204" pitchFamily="34" charset="0"/>
              </a:rPr>
              <a:t>Turbine</a:t>
            </a:r>
            <a:endParaRPr lang="en-US" b="1" dirty="0">
              <a:solidFill>
                <a:schemeClr val="bg1">
                  <a:lumMod val="50000"/>
                </a:schemeClr>
              </a:solidFill>
              <a:latin typeface="Candara" panose="020E0502030303020204" pitchFamily="34" charset="0"/>
            </a:endParaRPr>
          </a:p>
        </p:txBody>
      </p:sp>
      <p:grpSp>
        <p:nvGrpSpPr>
          <p:cNvPr id="107" name="Group 130"/>
          <p:cNvGrpSpPr/>
          <p:nvPr/>
        </p:nvGrpSpPr>
        <p:grpSpPr>
          <a:xfrm>
            <a:off x="587627" y="4990304"/>
            <a:ext cx="805717" cy="549840"/>
            <a:chOff x="2473325" y="1447800"/>
            <a:chExt cx="574634" cy="363543"/>
          </a:xfrm>
        </p:grpSpPr>
        <p:sp>
          <p:nvSpPr>
            <p:cNvPr id="108" name="Rectangle 5" descr="Horizontal dünn"/>
            <p:cNvSpPr>
              <a:spLocks noChangeArrowheads="1"/>
            </p:cNvSpPr>
            <p:nvPr/>
          </p:nvSpPr>
          <p:spPr bwMode="auto">
            <a:xfrm>
              <a:off x="2473325" y="1447800"/>
              <a:ext cx="395288" cy="360363"/>
            </a:xfrm>
            <a:prstGeom prst="rect">
              <a:avLst/>
            </a:prstGeom>
            <a:pattFill prst="horzBrick">
              <a:fgClr>
                <a:srgbClr val="00A1E4"/>
              </a:fgClr>
              <a:bgClr>
                <a:sysClr val="window" lastClr="FFFFFF"/>
              </a:bgClr>
            </a:pattFill>
            <a:ln w="3175"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109" name="Group 6"/>
            <p:cNvGrpSpPr>
              <a:grpSpLocks/>
            </p:cNvGrpSpPr>
            <p:nvPr/>
          </p:nvGrpSpPr>
          <p:grpSpPr bwMode="auto">
            <a:xfrm>
              <a:off x="2687622" y="1447805"/>
              <a:ext cx="360337" cy="363538"/>
              <a:chOff x="135" y="1138"/>
              <a:chExt cx="227" cy="229"/>
            </a:xfrm>
            <a:solidFill>
              <a:srgbClr val="4C7013"/>
            </a:solidFill>
            <a:scene3d>
              <a:camera prst="orthographicFront">
                <a:rot lat="0" lon="0" rev="0"/>
              </a:camera>
              <a:lightRig rig="balanced" dir="t">
                <a:rot lat="0" lon="0" rev="8700000"/>
              </a:lightRig>
            </a:scene3d>
          </p:grpSpPr>
          <p:sp>
            <p:nvSpPr>
              <p:cNvPr id="110" name="Oval 7"/>
              <p:cNvSpPr>
                <a:spLocks noChangeArrowheads="1"/>
              </p:cNvSpPr>
              <p:nvPr/>
            </p:nvSpPr>
            <p:spPr bwMode="auto">
              <a:xfrm>
                <a:off x="161" y="1165"/>
                <a:ext cx="176" cy="176"/>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50000"/>
                  </a:spcBef>
                  <a:spcAft>
                    <a:spcPct val="0"/>
                  </a:spcAft>
                  <a:buClr>
                    <a:srgbClr val="C0504D"/>
                  </a:buClr>
                  <a:buSzTx/>
                  <a:buFont typeface="Wingdings" pitchFamily="2" charset="2"/>
                  <a:buNone/>
                  <a:tabLst/>
                  <a:defRPr/>
                </a:pPr>
                <a:endParaRPr kumimoji="0" lang="de-DE" sz="1600" b="1" i="0" u="none" strike="noStrike" kern="0" cap="none" spc="0" normalizeH="0" baseline="0" noProof="0">
                  <a:ln>
                    <a:noFill/>
                  </a:ln>
                  <a:solidFill>
                    <a:prstClr val="black"/>
                  </a:solidFill>
                  <a:effectLst/>
                  <a:uLnTx/>
                  <a:uFillTx/>
                  <a:latin typeface="+mj-lt"/>
                  <a:ea typeface="ＭＳ Ｐゴシック" charset="-128"/>
                </a:endParaRPr>
              </a:p>
            </p:txBody>
          </p:sp>
          <p:grpSp>
            <p:nvGrpSpPr>
              <p:cNvPr id="111" name="Group 8"/>
              <p:cNvGrpSpPr>
                <a:grpSpLocks/>
              </p:cNvGrpSpPr>
              <p:nvPr/>
            </p:nvGrpSpPr>
            <p:grpSpPr bwMode="auto">
              <a:xfrm>
                <a:off x="135" y="1138"/>
                <a:ext cx="227" cy="229"/>
                <a:chOff x="1020" y="1480"/>
                <a:chExt cx="227" cy="229"/>
              </a:xfrm>
              <a:grpFill/>
            </p:grpSpPr>
            <p:sp>
              <p:nvSpPr>
                <p:cNvPr id="112" name="Oval 9"/>
                <p:cNvSpPr>
                  <a:spLocks noChangeArrowheads="1"/>
                </p:cNvSpPr>
                <p:nvPr/>
              </p:nvSpPr>
              <p:spPr bwMode="auto">
                <a:xfrm>
                  <a:off x="1020" y="1482"/>
                  <a:ext cx="227" cy="227"/>
                </a:xfrm>
                <a:prstGeom prst="ellipse">
                  <a:avLst/>
                </a:prstGeom>
                <a:solidFill>
                  <a:srgbClr val="F79646"/>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
                      <a:srgbClr val="4F81BD"/>
                    </a:buClr>
                    <a:buSzTx/>
                    <a:buFont typeface="Wingdings" pitchFamily="2" charset="2"/>
                    <a:buNone/>
                    <a:tabLst/>
                    <a:defRPr/>
                  </a:pPr>
                  <a:endParaRPr kumimoji="0" lang="de-DE" sz="1600" b="1" i="0" u="none" strike="noStrike" kern="0" cap="none" spc="0" normalizeH="0" baseline="0" noProof="0">
                    <a:ln>
                      <a:noFill/>
                    </a:ln>
                    <a:solidFill>
                      <a:prstClr val="white"/>
                    </a:solidFill>
                    <a:effectLst/>
                    <a:uLnTx/>
                    <a:uFillTx/>
                    <a:latin typeface="+mj-lt"/>
                    <a:ea typeface="ＭＳ Ｐゴシック" charset="-128"/>
                  </a:endParaRPr>
                </a:p>
              </p:txBody>
            </p:sp>
            <p:sp>
              <p:nvSpPr>
                <p:cNvPr id="113" name="Oval 10"/>
                <p:cNvSpPr>
                  <a:spLocks noChangeArrowheads="1"/>
                </p:cNvSpPr>
                <p:nvPr/>
              </p:nvSpPr>
              <p:spPr bwMode="auto">
                <a:xfrm>
                  <a:off x="1020" y="1480"/>
                  <a:ext cx="227" cy="227"/>
                </a:xfrm>
                <a:prstGeom prst="ellipse">
                  <a:avLst/>
                </a:prstGeom>
                <a:solidFill>
                  <a:srgbClr val="00A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lt1"/>
                      </a:solidFill>
                      <a:latin typeface="Candara" pitchFamily="34" charset="0"/>
                    </a:rPr>
                    <a:t>11</a:t>
                  </a:r>
                  <a:endParaRPr lang="en-US" sz="1400" dirty="0">
                    <a:solidFill>
                      <a:schemeClr val="lt1"/>
                    </a:solidFill>
                    <a:latin typeface="Candara" pitchFamily="34" charset="0"/>
                  </a:endParaRPr>
                </a:p>
              </p:txBody>
            </p:sp>
          </p:grpSp>
        </p:grpSp>
      </p:grpSp>
      <p:sp>
        <p:nvSpPr>
          <p:cNvPr id="114" name="Rectangle 113"/>
          <p:cNvSpPr/>
          <p:nvPr/>
        </p:nvSpPr>
        <p:spPr bwMode="auto">
          <a:xfrm>
            <a:off x="1651131" y="4993188"/>
            <a:ext cx="4438188" cy="545030"/>
          </a:xfrm>
          <a:prstGeom prst="rect">
            <a:avLst/>
          </a:prstGeom>
          <a:solidFill>
            <a:srgbClr val="E6E8F2"/>
          </a:solidFill>
          <a:ln w="9525" cap="flat" cmpd="sng" algn="ctr">
            <a:solidFill>
              <a:sysClr val="window" lastClr="FFFFFF"/>
            </a:solidFill>
            <a:prstDash val="solid"/>
            <a:headEnd/>
            <a:tailEnd/>
          </a:ln>
          <a:effectLst>
            <a:outerShdw blurRad="50800" dist="38100" dir="2700000" algn="tl" rotWithShape="0">
              <a:prstClr val="black">
                <a:alpha val="40000"/>
              </a:prstClr>
            </a:outerShdw>
          </a:effectLst>
        </p:spPr>
        <p:txBody>
          <a:bodyPr anchor="ctr"/>
          <a:lstStyle/>
          <a:p>
            <a:pPr eaLnBrk="0" hangingPunct="0">
              <a:defRPr/>
            </a:pPr>
            <a:r>
              <a:rPr lang="en-US" b="1" dirty="0" smtClean="0">
                <a:solidFill>
                  <a:schemeClr val="bg1">
                    <a:lumMod val="50000"/>
                  </a:schemeClr>
                </a:solidFill>
                <a:latin typeface="Candara" panose="020E0502030303020204" pitchFamily="34" charset="0"/>
              </a:rPr>
              <a:t>Configure </a:t>
            </a:r>
            <a:r>
              <a:rPr lang="en-US" b="1" dirty="0" err="1" smtClean="0">
                <a:solidFill>
                  <a:schemeClr val="bg1">
                    <a:lumMod val="50000"/>
                  </a:schemeClr>
                </a:solidFill>
                <a:latin typeface="Candara" panose="020E0502030303020204" pitchFamily="34" charset="0"/>
              </a:rPr>
              <a:t>Microservices</a:t>
            </a:r>
            <a:r>
              <a:rPr lang="en-US" b="1" dirty="0" smtClean="0">
                <a:solidFill>
                  <a:schemeClr val="bg1">
                    <a:lumMod val="50000"/>
                  </a:schemeClr>
                </a:solidFill>
                <a:latin typeface="Candara" panose="020E0502030303020204" pitchFamily="34" charset="0"/>
              </a:rPr>
              <a:t> with Spring Cloud Netflix</a:t>
            </a:r>
            <a:endParaRPr lang="en-US" b="1" dirty="0">
              <a:solidFill>
                <a:schemeClr val="bg1">
                  <a:lumMod val="50000"/>
                </a:schemeClr>
              </a:solidFill>
              <a:latin typeface="Candara" panose="020E0502030303020204" pitchFamily="34" charset="0"/>
            </a:endParaRPr>
          </a:p>
        </p:txBody>
      </p:sp>
      <p:sp>
        <p:nvSpPr>
          <p:cNvPr id="3" name="Footer Placeholder 2"/>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64231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Eureka</a:t>
            </a:r>
            <a:endParaRPr lang="en-US" sz="2800" dirty="0">
              <a:latin typeface="Candara" panose="020E0502030303020204" pitchFamily="34" charset="0"/>
            </a:endParaRPr>
          </a:p>
        </p:txBody>
      </p:sp>
      <p:sp>
        <p:nvSpPr>
          <p:cNvPr id="5" name="Rectangle 4"/>
          <p:cNvSpPr/>
          <p:nvPr/>
        </p:nvSpPr>
        <p:spPr>
          <a:xfrm>
            <a:off x="425342" y="1326634"/>
            <a:ext cx="8286858" cy="923330"/>
          </a:xfrm>
          <a:prstGeom prst="rect">
            <a:avLst/>
          </a:prstGeom>
        </p:spPr>
        <p:txBody>
          <a:bodyPr wrap="square">
            <a:spAutoFit/>
          </a:bodyPr>
          <a:lstStyle/>
          <a:p>
            <a:pPr lvl="1"/>
            <a:endParaRPr lang="en-US" dirty="0"/>
          </a:p>
          <a:p>
            <a:endParaRPr lang="en-US" dirty="0" smtClean="0"/>
          </a:p>
          <a:p>
            <a:endParaRPr lang="en-US" dirty="0"/>
          </a:p>
        </p:txBody>
      </p:sp>
      <p:pic>
        <p:nvPicPr>
          <p:cNvPr id="6" name="Picture 5"/>
          <p:cNvPicPr/>
          <p:nvPr/>
        </p:nvPicPr>
        <p:blipFill>
          <a:blip r:embed="rId3"/>
          <a:stretch>
            <a:fillRect/>
          </a:stretch>
        </p:blipFill>
        <p:spPr>
          <a:xfrm>
            <a:off x="584200" y="2037834"/>
            <a:ext cx="8128000" cy="3143766"/>
          </a:xfrm>
          <a:prstGeom prst="rect">
            <a:avLst/>
          </a:prstGeom>
        </p:spPr>
      </p:pic>
      <p:sp>
        <p:nvSpPr>
          <p:cNvPr id="4" name="Rectangle 3"/>
          <p:cNvSpPr/>
          <p:nvPr/>
        </p:nvSpPr>
        <p:spPr>
          <a:xfrm>
            <a:off x="614884" y="1326634"/>
            <a:ext cx="8097316" cy="369332"/>
          </a:xfrm>
          <a:prstGeom prst="rect">
            <a:avLst/>
          </a:prstGeom>
        </p:spPr>
        <p:txBody>
          <a:bodyPr wrap="square">
            <a:spAutoFit/>
          </a:bodyPr>
          <a:lstStyle/>
          <a:p>
            <a:pPr algn="just"/>
            <a:r>
              <a:rPr lang="en-GB" b="1" dirty="0" err="1" smtClean="0"/>
              <a:t>application.yml</a:t>
            </a:r>
            <a:r>
              <a:rPr lang="en-GB" b="1" dirty="0" smtClean="0"/>
              <a:t> </a:t>
            </a:r>
            <a:r>
              <a:rPr lang="en-GB" b="1" dirty="0"/>
              <a:t>file configuration for Eureka </a:t>
            </a:r>
            <a:r>
              <a:rPr lang="en-GB" b="1" dirty="0" smtClean="0"/>
              <a:t>Client</a:t>
            </a:r>
            <a:endParaRPr lang="en-GB" b="1" dirty="0"/>
          </a:p>
        </p:txBody>
      </p:sp>
      <p:sp>
        <p:nvSpPr>
          <p:cNvPr id="7" name="Footer Placeholder 6"/>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994225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Eureka</a:t>
            </a:r>
            <a:endParaRPr lang="en-US" sz="2800" dirty="0">
              <a:latin typeface="Candara" panose="020E0502030303020204" pitchFamily="34" charset="0"/>
            </a:endParaRPr>
          </a:p>
        </p:txBody>
      </p:sp>
      <p:sp>
        <p:nvSpPr>
          <p:cNvPr id="5" name="Rectangle 4"/>
          <p:cNvSpPr/>
          <p:nvPr/>
        </p:nvSpPr>
        <p:spPr>
          <a:xfrm>
            <a:off x="425342" y="1326634"/>
            <a:ext cx="8286858" cy="923330"/>
          </a:xfrm>
          <a:prstGeom prst="rect">
            <a:avLst/>
          </a:prstGeom>
        </p:spPr>
        <p:txBody>
          <a:bodyPr wrap="square">
            <a:spAutoFit/>
          </a:bodyPr>
          <a:lstStyle/>
          <a:p>
            <a:pPr lvl="1"/>
            <a:endParaRPr lang="en-US" dirty="0"/>
          </a:p>
          <a:p>
            <a:endParaRPr lang="en-US" dirty="0" smtClean="0"/>
          </a:p>
          <a:p>
            <a:endParaRPr lang="en-US" dirty="0"/>
          </a:p>
        </p:txBody>
      </p:sp>
      <p:sp>
        <p:nvSpPr>
          <p:cNvPr id="4" name="Rectangle 3"/>
          <p:cNvSpPr/>
          <p:nvPr/>
        </p:nvSpPr>
        <p:spPr>
          <a:xfrm>
            <a:off x="614884" y="1326634"/>
            <a:ext cx="8097316" cy="923330"/>
          </a:xfrm>
          <a:prstGeom prst="rect">
            <a:avLst/>
          </a:prstGeom>
        </p:spPr>
        <p:txBody>
          <a:bodyPr wrap="square">
            <a:spAutoFit/>
          </a:bodyPr>
          <a:lstStyle/>
          <a:p>
            <a:pPr algn="just"/>
            <a:r>
              <a:rPr lang="en-GB" b="1" dirty="0" err="1"/>
              <a:t>b</a:t>
            </a:r>
            <a:r>
              <a:rPr lang="en-GB" b="1" dirty="0" err="1" smtClean="0"/>
              <a:t>ootstrap.yml</a:t>
            </a:r>
            <a:r>
              <a:rPr lang="en-GB" b="1" dirty="0" smtClean="0"/>
              <a:t> </a:t>
            </a:r>
            <a:r>
              <a:rPr lang="en-GB" b="1" dirty="0"/>
              <a:t>file configuration for Eureka </a:t>
            </a:r>
            <a:r>
              <a:rPr lang="en-GB" b="1" dirty="0" smtClean="0"/>
              <a:t>Client</a:t>
            </a:r>
            <a:endParaRPr lang="en-GB" b="1" dirty="0"/>
          </a:p>
          <a:p>
            <a:pPr algn="just"/>
            <a:endParaRPr lang="en-GB" b="1" dirty="0" smtClean="0"/>
          </a:p>
          <a:p>
            <a:pPr algn="just"/>
            <a:endParaRPr lang="en-GB" b="1"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784" y="2202249"/>
            <a:ext cx="3233216" cy="82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29452878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Eureka</a:t>
            </a:r>
            <a:endParaRPr lang="en-US" sz="2800" dirty="0">
              <a:latin typeface="Candara" panose="020E0502030303020204" pitchFamily="34" charset="0"/>
            </a:endParaRPr>
          </a:p>
        </p:txBody>
      </p:sp>
      <p:sp>
        <p:nvSpPr>
          <p:cNvPr id="5" name="Rectangle 4"/>
          <p:cNvSpPr/>
          <p:nvPr/>
        </p:nvSpPr>
        <p:spPr>
          <a:xfrm>
            <a:off x="304800" y="1255418"/>
            <a:ext cx="8451272" cy="4247317"/>
          </a:xfrm>
          <a:prstGeom prst="rect">
            <a:avLst/>
          </a:prstGeom>
        </p:spPr>
        <p:txBody>
          <a:bodyPr wrap="square">
            <a:spAutoFit/>
          </a:bodyPr>
          <a:lstStyle/>
          <a:p>
            <a:pPr algn="just"/>
            <a:r>
              <a:rPr lang="en-GB" b="1" dirty="0"/>
              <a:t>Steps to access Eureka Dashboard</a:t>
            </a:r>
            <a:endParaRPr lang="en-US" b="1" dirty="0"/>
          </a:p>
          <a:p>
            <a:pPr algn="just"/>
            <a:endParaRPr lang="en-US" dirty="0"/>
          </a:p>
          <a:p>
            <a:pPr marL="285750" indent="-285750" algn="just">
              <a:buFont typeface="Arial" pitchFamily="34" charset="0"/>
              <a:buChar char="•"/>
            </a:pPr>
            <a:r>
              <a:rPr lang="en-US" dirty="0" smtClean="0"/>
              <a:t>Access </a:t>
            </a:r>
            <a:r>
              <a:rPr lang="en-US" dirty="0"/>
              <a:t>http://localhost:8761 URL. Host name and port number should be the similar which is configured in </a:t>
            </a:r>
            <a:r>
              <a:rPr lang="en-US" dirty="0" err="1"/>
              <a:t>application.yml</a:t>
            </a:r>
            <a:r>
              <a:rPr lang="en-US" dirty="0"/>
              <a:t> </a:t>
            </a:r>
            <a:r>
              <a:rPr lang="en-US" dirty="0" smtClean="0"/>
              <a:t>file</a:t>
            </a:r>
          </a:p>
          <a:p>
            <a:pPr marL="285750" indent="-285750" algn="just">
              <a:buFont typeface="Arial" pitchFamily="34" charset="0"/>
              <a:buChar char="•"/>
            </a:pPr>
            <a:endParaRPr lang="en-US" dirty="0"/>
          </a:p>
          <a:p>
            <a:pPr algn="just"/>
            <a:r>
              <a:rPr lang="en-GB" b="1" dirty="0"/>
              <a:t>Steps to access REST representation dashboard of registered </a:t>
            </a:r>
            <a:r>
              <a:rPr lang="en-GB" b="1" dirty="0" smtClean="0"/>
              <a:t>services</a:t>
            </a:r>
          </a:p>
          <a:p>
            <a:pPr algn="just"/>
            <a:endParaRPr lang="en-GB" b="1" dirty="0"/>
          </a:p>
          <a:p>
            <a:pPr marL="285750" lvl="0" indent="-285750" algn="just">
              <a:buFont typeface="Arial" pitchFamily="34" charset="0"/>
              <a:buChar char="•"/>
            </a:pPr>
            <a:r>
              <a:rPr lang="en-US" dirty="0"/>
              <a:t>Access http://localhost:8761/eureka/apps URL. Host name and port number should be the similar which is configured in </a:t>
            </a:r>
            <a:r>
              <a:rPr lang="en-US" dirty="0" err="1"/>
              <a:t>application.yml</a:t>
            </a:r>
            <a:r>
              <a:rPr lang="en-US" dirty="0"/>
              <a:t> file</a:t>
            </a:r>
          </a:p>
          <a:p>
            <a:pPr algn="just"/>
            <a:endParaRPr lang="en-US" b="1" dirty="0"/>
          </a:p>
          <a:p>
            <a:pPr marL="285750" indent="-285750" algn="just">
              <a:buFont typeface="Arial" pitchFamily="34" charset="0"/>
              <a:buChar char="•"/>
            </a:pPr>
            <a:endParaRPr lang="en-US" dirty="0" smtClean="0"/>
          </a:p>
          <a:p>
            <a:pPr lvl="0" algn="just"/>
            <a:endParaRPr lang="en-US" altLang="zh-CN" dirty="0" smtClean="0">
              <a:latin typeface="Times New Roman" pitchFamily="18" charset="0"/>
              <a:ea typeface="SimSun" pitchFamily="2" charset="-122"/>
              <a:cs typeface="Times New Roman" pitchFamily="18" charset="0"/>
            </a:endParaRPr>
          </a:p>
          <a:p>
            <a:pPr marL="285750" indent="-285750" algn="just">
              <a:buFont typeface="Arial" pitchFamily="34" charset="0"/>
              <a:buChar char="•"/>
            </a:pPr>
            <a:endParaRPr lang="en-US" dirty="0" smtClean="0"/>
          </a:p>
          <a:p>
            <a:pPr marL="285750" indent="-285750" algn="just">
              <a:buFont typeface="Arial" pitchFamily="34" charset="0"/>
              <a:buChar char="•"/>
            </a:pPr>
            <a:endParaRPr lang="en-US" dirty="0"/>
          </a:p>
          <a:p>
            <a:pPr algn="just"/>
            <a:endParaRPr lang="en-IN" dirty="0"/>
          </a:p>
        </p:txBody>
      </p:sp>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9137581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just"/>
            <a:r>
              <a:rPr lang="en-US" smtClean="0"/>
              <a:t>Capgemini Internal</a:t>
            </a:r>
            <a:endParaRPr lang="en-US" dirty="0"/>
          </a:p>
        </p:txBody>
      </p:sp>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Spring Cloud </a:t>
            </a:r>
            <a:r>
              <a:rPr lang="en-US" sz="2800" dirty="0" err="1" smtClean="0">
                <a:latin typeface="Candara" panose="020E0502030303020204" pitchFamily="34" charset="0"/>
              </a:rPr>
              <a:t>Config</a:t>
            </a:r>
            <a:endParaRPr lang="en-US" sz="2800" dirty="0">
              <a:latin typeface="Candara" panose="020E0502030303020204" pitchFamily="34" charset="0"/>
            </a:endParaRPr>
          </a:p>
        </p:txBody>
      </p:sp>
      <p:sp>
        <p:nvSpPr>
          <p:cNvPr id="5" name="Rectangle 4"/>
          <p:cNvSpPr/>
          <p:nvPr/>
        </p:nvSpPr>
        <p:spPr>
          <a:xfrm>
            <a:off x="304800" y="1255418"/>
            <a:ext cx="8451272" cy="5078313"/>
          </a:xfrm>
          <a:prstGeom prst="rect">
            <a:avLst/>
          </a:prstGeom>
        </p:spPr>
        <p:txBody>
          <a:bodyPr wrap="square">
            <a:spAutoFit/>
          </a:bodyPr>
          <a:lstStyle/>
          <a:p>
            <a:pPr algn="just"/>
            <a:r>
              <a:rPr lang="en-US" dirty="0"/>
              <a:t>Spring Cloud </a:t>
            </a:r>
            <a:r>
              <a:rPr lang="en-US" dirty="0" err="1"/>
              <a:t>Config</a:t>
            </a:r>
            <a:r>
              <a:rPr lang="en-US" dirty="0"/>
              <a:t> provides server and client-side support for externalized configuration in a distributed system. With the </a:t>
            </a:r>
            <a:r>
              <a:rPr lang="en-US" dirty="0" err="1"/>
              <a:t>Config</a:t>
            </a:r>
            <a:r>
              <a:rPr lang="en-US" dirty="0"/>
              <a:t> Server you have a central place to manage external properties for applications across all environments. </a:t>
            </a:r>
            <a:endParaRPr lang="en-US" dirty="0" smtClean="0"/>
          </a:p>
          <a:p>
            <a:pPr algn="just"/>
            <a:endParaRPr lang="en-GB" b="1" dirty="0" smtClean="0"/>
          </a:p>
          <a:p>
            <a:pPr algn="just"/>
            <a:r>
              <a:rPr lang="en-GB" b="1" dirty="0" smtClean="0"/>
              <a:t>Steps </a:t>
            </a:r>
            <a:r>
              <a:rPr lang="en-GB" b="1" dirty="0"/>
              <a:t>to configure </a:t>
            </a:r>
            <a:r>
              <a:rPr lang="en-US" b="1" dirty="0">
                <a:latin typeface="Candara" panose="020E0502030303020204" pitchFamily="34" charset="0"/>
              </a:rPr>
              <a:t>Spring Cloud </a:t>
            </a:r>
            <a:r>
              <a:rPr lang="en-US" b="1" dirty="0" err="1" smtClean="0">
                <a:latin typeface="Candara" panose="020E0502030303020204" pitchFamily="34" charset="0"/>
              </a:rPr>
              <a:t>Config</a:t>
            </a:r>
            <a:r>
              <a:rPr lang="en-US" dirty="0" smtClean="0">
                <a:latin typeface="Candara" panose="020E0502030303020204" pitchFamily="34" charset="0"/>
              </a:rPr>
              <a:t> </a:t>
            </a:r>
            <a:r>
              <a:rPr lang="en-GB" b="1" dirty="0" smtClean="0"/>
              <a:t>Server</a:t>
            </a:r>
            <a:endParaRPr lang="en-US" b="1" dirty="0"/>
          </a:p>
          <a:p>
            <a:pPr lvl="0" algn="just"/>
            <a:endParaRPr lang="en-US" dirty="0"/>
          </a:p>
          <a:p>
            <a:pPr marL="285750" lvl="0" indent="-285750" algn="just">
              <a:buFont typeface="Arial" pitchFamily="34" charset="0"/>
              <a:buChar char="•"/>
            </a:pPr>
            <a:r>
              <a:rPr lang="en-US" dirty="0"/>
              <a:t>Create a new </a:t>
            </a:r>
            <a:r>
              <a:rPr lang="en-US" dirty="0" err="1"/>
              <a:t>Gradle</a:t>
            </a:r>
            <a:r>
              <a:rPr lang="en-US" dirty="0"/>
              <a:t> Java Project </a:t>
            </a:r>
          </a:p>
          <a:p>
            <a:pPr marL="285750" lvl="0" indent="-285750" algn="just">
              <a:buFont typeface="Arial" pitchFamily="34" charset="0"/>
              <a:buChar char="•"/>
            </a:pPr>
            <a:r>
              <a:rPr lang="en-US" dirty="0"/>
              <a:t>Import following dependencies in </a:t>
            </a:r>
            <a:r>
              <a:rPr lang="en-US" dirty="0" err="1"/>
              <a:t>build.gradle</a:t>
            </a:r>
            <a:r>
              <a:rPr lang="en-US" dirty="0"/>
              <a:t> </a:t>
            </a:r>
            <a:r>
              <a:rPr lang="en-US" dirty="0" smtClean="0"/>
              <a:t>file</a:t>
            </a:r>
          </a:p>
          <a:p>
            <a:pPr lvl="0" algn="just"/>
            <a:r>
              <a:rPr lang="en-US" dirty="0"/>
              <a:t> </a:t>
            </a:r>
            <a:r>
              <a:rPr lang="en-US" dirty="0" smtClean="0"/>
              <a:t>        compile </a:t>
            </a:r>
            <a:r>
              <a:rPr lang="en-US" dirty="0"/>
              <a:t>('org.springframework.boot:spring-boot-starter-web:1.2.6.RELEASE')</a:t>
            </a:r>
          </a:p>
          <a:p>
            <a:pPr lvl="1" algn="just"/>
            <a:r>
              <a:rPr lang="en-US" dirty="0" smtClean="0"/>
              <a:t>compile ('org.springframework.cloud:spring-cloud-config-server:1.0.2.RELEASE‘)</a:t>
            </a:r>
          </a:p>
          <a:p>
            <a:pPr lvl="1" algn="just"/>
            <a:r>
              <a:rPr lang="en-US" dirty="0"/>
              <a:t>compile ('org.springframework.cloud:spring-cloud-starter-eureka:1.0.3.RELEASE</a:t>
            </a:r>
            <a:r>
              <a:rPr lang="en-US" dirty="0" smtClean="0"/>
              <a:t>')</a:t>
            </a:r>
          </a:p>
          <a:p>
            <a:pPr marL="285750" lvl="0" indent="-285750" algn="just">
              <a:buFont typeface="Arial" pitchFamily="34" charset="0"/>
              <a:buChar char="•"/>
            </a:pPr>
            <a:r>
              <a:rPr lang="en-US" dirty="0" smtClean="0"/>
              <a:t>Create a new java class </a:t>
            </a:r>
            <a:r>
              <a:rPr lang="en-US" dirty="0" err="1"/>
              <a:t>ConfigServerApplication</a:t>
            </a:r>
            <a:r>
              <a:rPr lang="en-US" dirty="0" smtClean="0"/>
              <a:t> having public static void method</a:t>
            </a:r>
          </a:p>
          <a:p>
            <a:pPr marL="285750" lvl="0" indent="-285750" algn="just">
              <a:buFont typeface="Arial" pitchFamily="34" charset="0"/>
              <a:buChar char="•"/>
            </a:pPr>
            <a:r>
              <a:rPr lang="en-US" dirty="0" smtClean="0"/>
              <a:t>Use </a:t>
            </a:r>
            <a:r>
              <a:rPr lang="en-US" dirty="0"/>
              <a:t>following </a:t>
            </a:r>
            <a:r>
              <a:rPr lang="en-US" dirty="0" smtClean="0"/>
              <a:t>annotations </a:t>
            </a:r>
            <a:r>
              <a:rPr lang="en-US" dirty="0"/>
              <a:t>in this </a:t>
            </a:r>
            <a:r>
              <a:rPr lang="en-US" dirty="0" smtClean="0"/>
              <a:t>class and register the service with eureka</a:t>
            </a:r>
          </a:p>
          <a:p>
            <a:pPr lvl="1" algn="just"/>
            <a:r>
              <a:rPr lang="en-US" dirty="0"/>
              <a:t>@</a:t>
            </a:r>
            <a:r>
              <a:rPr lang="en-US" dirty="0" err="1"/>
              <a:t>EnableEurekaClient</a:t>
            </a:r>
            <a:endParaRPr lang="en-US" dirty="0"/>
          </a:p>
          <a:p>
            <a:pPr lvl="1" algn="just"/>
            <a:r>
              <a:rPr lang="en-US" dirty="0" smtClean="0"/>
              <a:t>@</a:t>
            </a:r>
            <a:r>
              <a:rPr lang="en-US" dirty="0" err="1" smtClean="0"/>
              <a:t>EnableConfigServer</a:t>
            </a:r>
            <a:endParaRPr lang="en-US" dirty="0" smtClean="0"/>
          </a:p>
          <a:p>
            <a:pPr lvl="1" algn="just"/>
            <a:r>
              <a:rPr lang="en-US" dirty="0"/>
              <a:t>@</a:t>
            </a:r>
            <a:r>
              <a:rPr lang="en-US" dirty="0" err="1" smtClean="0"/>
              <a:t>SpringBootApplication</a:t>
            </a:r>
            <a:endParaRPr lang="en-US" dirty="0"/>
          </a:p>
          <a:p>
            <a:pPr marL="285750" lvl="0" indent="-285750" algn="just">
              <a:buFont typeface="Arial" pitchFamily="34" charset="0"/>
              <a:buChar char="•"/>
            </a:pPr>
            <a:r>
              <a:rPr lang="en-US" dirty="0" smtClean="0"/>
              <a:t>Build </a:t>
            </a:r>
            <a:r>
              <a:rPr lang="en-US" dirty="0"/>
              <a:t>the application so that it will download all the necessary dependency from central </a:t>
            </a:r>
            <a:r>
              <a:rPr lang="en-US" dirty="0" smtClean="0"/>
              <a:t>repository and </a:t>
            </a:r>
            <a:r>
              <a:rPr lang="en-US" dirty="0" err="1"/>
              <a:t>bootRun</a:t>
            </a:r>
            <a:r>
              <a:rPr lang="en-US" dirty="0"/>
              <a:t> the </a:t>
            </a:r>
            <a:r>
              <a:rPr lang="en-US" dirty="0" smtClean="0"/>
              <a:t>application.</a:t>
            </a:r>
            <a:endParaRPr lang="en-IN" dirty="0" smtClean="0"/>
          </a:p>
        </p:txBody>
      </p:sp>
    </p:spTree>
    <p:extLst>
      <p:ext uri="{BB962C8B-B14F-4D97-AF65-F5344CB8AC3E}">
        <p14:creationId xmlns:p14="http://schemas.microsoft.com/office/powerpoint/2010/main" val="414961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Spring </a:t>
            </a:r>
            <a:r>
              <a:rPr lang="en-US" sz="2800" dirty="0">
                <a:latin typeface="Candara" panose="020E0502030303020204" pitchFamily="34" charset="0"/>
              </a:rPr>
              <a:t>Cloud </a:t>
            </a:r>
            <a:r>
              <a:rPr lang="en-US" sz="2800" dirty="0" err="1">
                <a:latin typeface="Candara" panose="020E0502030303020204" pitchFamily="34" charset="0"/>
              </a:rPr>
              <a:t>Config</a:t>
            </a:r>
            <a:endParaRPr lang="en-US" sz="2800" dirty="0">
              <a:latin typeface="Candara" panose="020E0502030303020204" pitchFamily="34" charset="0"/>
            </a:endParaRPr>
          </a:p>
        </p:txBody>
      </p:sp>
      <p:sp>
        <p:nvSpPr>
          <p:cNvPr id="5" name="Rectangle 4"/>
          <p:cNvSpPr/>
          <p:nvPr/>
        </p:nvSpPr>
        <p:spPr>
          <a:xfrm>
            <a:off x="221672" y="1141118"/>
            <a:ext cx="8776855" cy="5078313"/>
          </a:xfrm>
          <a:prstGeom prst="rect">
            <a:avLst/>
          </a:prstGeom>
        </p:spPr>
        <p:txBody>
          <a:bodyPr wrap="square">
            <a:spAutoFit/>
          </a:bodyPr>
          <a:lstStyle/>
          <a:p>
            <a:pPr algn="just"/>
            <a:r>
              <a:rPr lang="en-US" dirty="0"/>
              <a:t>package com.cg;</a:t>
            </a:r>
          </a:p>
          <a:p>
            <a:pPr algn="just"/>
            <a:endParaRPr lang="en-US" dirty="0"/>
          </a:p>
          <a:p>
            <a:pPr algn="just"/>
            <a:r>
              <a:rPr lang="en-US" dirty="0"/>
              <a:t>import </a:t>
            </a:r>
            <a:r>
              <a:rPr lang="en-US" dirty="0" err="1"/>
              <a:t>org.springframework.boot.SpringApplication</a:t>
            </a:r>
            <a:r>
              <a:rPr lang="en-US" dirty="0"/>
              <a:t>;</a:t>
            </a:r>
          </a:p>
          <a:p>
            <a:pPr algn="just"/>
            <a:r>
              <a:rPr lang="en-US" dirty="0"/>
              <a:t>import </a:t>
            </a:r>
            <a:r>
              <a:rPr lang="en-US" dirty="0" err="1"/>
              <a:t>org.springframework.boot.autoconfigure.SpringBootApplication</a:t>
            </a:r>
            <a:r>
              <a:rPr lang="en-US" dirty="0"/>
              <a:t>;</a:t>
            </a:r>
          </a:p>
          <a:p>
            <a:pPr algn="just"/>
            <a:r>
              <a:rPr lang="en-US" dirty="0"/>
              <a:t>import </a:t>
            </a:r>
            <a:r>
              <a:rPr lang="en-US" dirty="0" err="1"/>
              <a:t>org.springframework.cloud.config.server.EnableConfigServer</a:t>
            </a:r>
            <a:r>
              <a:rPr lang="en-US" dirty="0"/>
              <a:t>;</a:t>
            </a:r>
          </a:p>
          <a:p>
            <a:pPr algn="just"/>
            <a:r>
              <a:rPr lang="en-US" dirty="0"/>
              <a:t>import </a:t>
            </a:r>
            <a:r>
              <a:rPr lang="en-US" dirty="0" err="1"/>
              <a:t>org.springframework.cloud.netflix.eureka.EnableEurekaClient</a:t>
            </a:r>
            <a:r>
              <a:rPr lang="en-US" dirty="0" smtClean="0"/>
              <a:t>;</a:t>
            </a:r>
          </a:p>
          <a:p>
            <a:pPr algn="just"/>
            <a:endParaRPr lang="en-US" dirty="0" smtClean="0"/>
          </a:p>
          <a:p>
            <a:pPr algn="just"/>
            <a:r>
              <a:rPr lang="en-US" dirty="0" smtClean="0"/>
              <a:t>@</a:t>
            </a:r>
            <a:r>
              <a:rPr lang="en-US" dirty="0" err="1" smtClean="0"/>
              <a:t>EnableEurekaClient</a:t>
            </a:r>
            <a:endParaRPr lang="en-US" dirty="0"/>
          </a:p>
          <a:p>
            <a:pPr algn="just"/>
            <a:r>
              <a:rPr lang="en-US" dirty="0" smtClean="0"/>
              <a:t>@</a:t>
            </a:r>
            <a:r>
              <a:rPr lang="en-US" dirty="0" err="1" smtClean="0"/>
              <a:t>EnableConfigServer</a:t>
            </a:r>
            <a:endParaRPr lang="en-US" dirty="0" smtClean="0"/>
          </a:p>
          <a:p>
            <a:pPr algn="just"/>
            <a:r>
              <a:rPr lang="en-US" dirty="0" smtClean="0"/>
              <a:t>@</a:t>
            </a:r>
            <a:r>
              <a:rPr lang="en-US" dirty="0" err="1" smtClean="0"/>
              <a:t>SpringBootApplication</a:t>
            </a:r>
            <a:endParaRPr lang="en-US" dirty="0"/>
          </a:p>
          <a:p>
            <a:pPr algn="just"/>
            <a:r>
              <a:rPr lang="en-US" dirty="0" smtClean="0"/>
              <a:t>public </a:t>
            </a:r>
            <a:r>
              <a:rPr lang="en-US" dirty="0"/>
              <a:t>class </a:t>
            </a:r>
            <a:r>
              <a:rPr lang="en-US" dirty="0" err="1"/>
              <a:t>ConfigServerApplication</a:t>
            </a:r>
            <a:r>
              <a:rPr lang="en-US" dirty="0"/>
              <a:t> {</a:t>
            </a:r>
          </a:p>
          <a:p>
            <a:pPr algn="just"/>
            <a:endParaRPr lang="en-US" dirty="0"/>
          </a:p>
          <a:p>
            <a:pPr algn="just"/>
            <a:r>
              <a:rPr lang="en-US" dirty="0"/>
              <a:t>	public static void main(String[] </a:t>
            </a:r>
            <a:r>
              <a:rPr lang="en-US" dirty="0" err="1"/>
              <a:t>args</a:t>
            </a:r>
            <a:r>
              <a:rPr lang="en-US" dirty="0"/>
              <a:t>) {</a:t>
            </a:r>
          </a:p>
          <a:p>
            <a:pPr algn="just"/>
            <a:r>
              <a:rPr lang="en-US" dirty="0"/>
              <a:t>		</a:t>
            </a:r>
            <a:r>
              <a:rPr lang="en-US" dirty="0" err="1"/>
              <a:t>SpringApplication.</a:t>
            </a:r>
            <a:r>
              <a:rPr lang="en-US" i="1" dirty="0" err="1"/>
              <a:t>run</a:t>
            </a:r>
            <a:r>
              <a:rPr lang="en-US" i="1" dirty="0"/>
              <a:t>(</a:t>
            </a:r>
            <a:r>
              <a:rPr lang="en-US" i="1" dirty="0" err="1"/>
              <a:t>ConfigServerApplication.class</a:t>
            </a:r>
            <a:r>
              <a:rPr lang="en-US" i="1" dirty="0"/>
              <a:t>, </a:t>
            </a:r>
            <a:r>
              <a:rPr lang="en-US" i="1" dirty="0" err="1"/>
              <a:t>args</a:t>
            </a:r>
            <a:r>
              <a:rPr lang="en-US" i="1" dirty="0"/>
              <a:t>);</a:t>
            </a:r>
          </a:p>
          <a:p>
            <a:pPr algn="just"/>
            <a:r>
              <a:rPr lang="en-US" dirty="0"/>
              <a:t>	}</a:t>
            </a:r>
          </a:p>
          <a:p>
            <a:pPr algn="just"/>
            <a:r>
              <a:rPr lang="en-US" dirty="0" smtClean="0"/>
              <a:t>}</a:t>
            </a:r>
          </a:p>
          <a:p>
            <a:pPr algn="just"/>
            <a:endParaRPr lang="en-US" dirty="0"/>
          </a:p>
          <a:p>
            <a:pPr algn="just"/>
            <a:r>
              <a:rPr lang="en-US" dirty="0" smtClean="0"/>
              <a:t>@</a:t>
            </a:r>
            <a:r>
              <a:rPr lang="en-US" dirty="0" err="1" smtClean="0"/>
              <a:t>EnableConfigServer</a:t>
            </a:r>
            <a:r>
              <a:rPr lang="en-US" dirty="0" smtClean="0"/>
              <a:t>: This annotation embeds the server </a:t>
            </a:r>
            <a:r>
              <a:rPr lang="en-US" dirty="0"/>
              <a:t>in a Spring Boot </a:t>
            </a:r>
            <a:r>
              <a:rPr lang="en-US" dirty="0" smtClean="0"/>
              <a:t>application</a:t>
            </a:r>
            <a:endParaRPr lang="en-US" dirty="0"/>
          </a:p>
        </p:txBody>
      </p:sp>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632443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Spring Cloud </a:t>
            </a:r>
            <a:r>
              <a:rPr lang="en-US" sz="2800" dirty="0" err="1" smtClean="0">
                <a:latin typeface="Candara" panose="020E0502030303020204" pitchFamily="34" charset="0"/>
              </a:rPr>
              <a:t>Config</a:t>
            </a:r>
            <a:endParaRPr lang="en-US" sz="2800" dirty="0">
              <a:latin typeface="Candara" panose="020E0502030303020204" pitchFamily="34" charset="0"/>
            </a:endParaRPr>
          </a:p>
        </p:txBody>
      </p:sp>
      <p:sp>
        <p:nvSpPr>
          <p:cNvPr id="5" name="Rectangle 4"/>
          <p:cNvSpPr/>
          <p:nvPr/>
        </p:nvSpPr>
        <p:spPr>
          <a:xfrm>
            <a:off x="138545" y="1255418"/>
            <a:ext cx="8776855" cy="5078313"/>
          </a:xfrm>
          <a:prstGeom prst="rect">
            <a:avLst/>
          </a:prstGeom>
        </p:spPr>
        <p:txBody>
          <a:bodyPr wrap="square">
            <a:spAutoFit/>
          </a:bodyPr>
          <a:lstStyle/>
          <a:p>
            <a:pPr algn="just"/>
            <a:r>
              <a:rPr lang="en-US" b="1" dirty="0" err="1" smtClean="0"/>
              <a:t>yml</a:t>
            </a:r>
            <a:r>
              <a:rPr lang="en-US" b="1" dirty="0" smtClean="0"/>
              <a:t> configuration for spring cloud </a:t>
            </a:r>
            <a:r>
              <a:rPr lang="en-US" b="1" dirty="0" err="1" smtClean="0"/>
              <a:t>config</a:t>
            </a:r>
            <a:r>
              <a:rPr lang="en-US" b="1" dirty="0" smtClean="0"/>
              <a:t> server</a:t>
            </a:r>
          </a:p>
          <a:p>
            <a:pPr algn="just"/>
            <a:endParaRPr lang="en-US" b="1"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r>
              <a:rPr lang="en-US" dirty="0" smtClean="0"/>
              <a:t>The spring-cloud-</a:t>
            </a:r>
            <a:r>
              <a:rPr lang="en-US" dirty="0" err="1" smtClean="0"/>
              <a:t>config</a:t>
            </a:r>
            <a:r>
              <a:rPr lang="en-US" dirty="0" smtClean="0"/>
              <a:t>-server-native-search-locations indicates the folder location within the project where the configuration files are present.</a:t>
            </a:r>
          </a:p>
          <a:p>
            <a:pPr algn="just"/>
            <a:endParaRPr lang="en-US" dirty="0"/>
          </a:p>
          <a:p>
            <a:pPr algn="just"/>
            <a:r>
              <a:rPr lang="en-US" b="1" dirty="0" smtClean="0"/>
              <a:t>service-</a:t>
            </a:r>
            <a:r>
              <a:rPr lang="en-US" b="1" dirty="0" err="1" smtClean="0"/>
              <a:t>name.properties</a:t>
            </a:r>
            <a:r>
              <a:rPr lang="en-US" b="1" dirty="0" smtClean="0"/>
              <a:t> which holds the properties for that service at </a:t>
            </a:r>
            <a:r>
              <a:rPr lang="en-US" b="1" dirty="0" err="1" smtClean="0"/>
              <a:t>config</a:t>
            </a:r>
            <a:r>
              <a:rPr lang="en-US" b="1" dirty="0" smtClean="0"/>
              <a:t> location</a:t>
            </a:r>
          </a:p>
          <a:p>
            <a:pPr algn="just"/>
            <a:endParaRPr lang="en-US" b="1" dirty="0"/>
          </a:p>
          <a:p>
            <a:pPr algn="just"/>
            <a:endParaRPr lang="en-IN" b="1" dirty="0" smtClean="0"/>
          </a:p>
          <a:p>
            <a:pPr algn="just"/>
            <a:endParaRPr lang="en-US" dirty="0"/>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endParaRPr lang="en-IN"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17" y="1855582"/>
            <a:ext cx="5310766" cy="161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716" y="5216524"/>
            <a:ext cx="5589411"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2129689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a:latin typeface="Candara" panose="020E0502030303020204" pitchFamily="34" charset="0"/>
              </a:rPr>
              <a:t>Spring Cloud </a:t>
            </a:r>
            <a:r>
              <a:rPr lang="en-US" sz="2800" dirty="0" err="1">
                <a:latin typeface="Candara" panose="020E0502030303020204" pitchFamily="34" charset="0"/>
              </a:rPr>
              <a:t>Config</a:t>
            </a:r>
            <a:endParaRPr lang="en-US" sz="2800" dirty="0">
              <a:latin typeface="Candara" panose="020E0502030303020204" pitchFamily="34" charset="0"/>
            </a:endParaRPr>
          </a:p>
        </p:txBody>
      </p:sp>
      <p:sp>
        <p:nvSpPr>
          <p:cNvPr id="6" name="Rectangle 5"/>
          <p:cNvSpPr/>
          <p:nvPr/>
        </p:nvSpPr>
        <p:spPr>
          <a:xfrm>
            <a:off x="138545" y="1141118"/>
            <a:ext cx="8776855" cy="5078313"/>
          </a:xfrm>
          <a:prstGeom prst="rect">
            <a:avLst/>
          </a:prstGeom>
        </p:spPr>
        <p:txBody>
          <a:bodyPr wrap="square">
            <a:spAutoFit/>
          </a:bodyPr>
          <a:lstStyle/>
          <a:p>
            <a:pPr algn="just"/>
            <a:r>
              <a:rPr lang="en-GB" b="1" dirty="0"/>
              <a:t>Steps to configure </a:t>
            </a:r>
            <a:r>
              <a:rPr lang="en-US" b="1" dirty="0">
                <a:latin typeface="Candara" panose="020E0502030303020204" pitchFamily="34" charset="0"/>
              </a:rPr>
              <a:t>Spring Cloud </a:t>
            </a:r>
            <a:r>
              <a:rPr lang="en-US" b="1" dirty="0" err="1">
                <a:latin typeface="Candara" panose="020E0502030303020204" pitchFamily="34" charset="0"/>
              </a:rPr>
              <a:t>Config</a:t>
            </a:r>
            <a:r>
              <a:rPr lang="en-US" dirty="0">
                <a:latin typeface="Candara" panose="020E0502030303020204" pitchFamily="34" charset="0"/>
              </a:rPr>
              <a:t> </a:t>
            </a:r>
            <a:r>
              <a:rPr lang="en-GB" b="1" dirty="0" smtClean="0"/>
              <a:t>Client</a:t>
            </a:r>
          </a:p>
          <a:p>
            <a:pPr marL="285750" lvl="0" indent="-285750" algn="just">
              <a:buFont typeface="Arial" pitchFamily="34" charset="0"/>
              <a:buChar char="•"/>
            </a:pPr>
            <a:r>
              <a:rPr lang="en-US" dirty="0" smtClean="0"/>
              <a:t>Create </a:t>
            </a:r>
            <a:r>
              <a:rPr lang="en-US" dirty="0"/>
              <a:t>a new </a:t>
            </a:r>
            <a:r>
              <a:rPr lang="en-US" dirty="0" err="1"/>
              <a:t>Gradle</a:t>
            </a:r>
            <a:r>
              <a:rPr lang="en-US" dirty="0"/>
              <a:t> Java Project </a:t>
            </a:r>
          </a:p>
          <a:p>
            <a:pPr marL="285750" lvl="0" indent="-285750" algn="just">
              <a:buFont typeface="Arial" pitchFamily="34" charset="0"/>
              <a:buChar char="•"/>
            </a:pPr>
            <a:r>
              <a:rPr lang="en-US" dirty="0"/>
              <a:t>Import following dependencies in </a:t>
            </a:r>
            <a:r>
              <a:rPr lang="en-US" dirty="0" err="1"/>
              <a:t>build.gradle</a:t>
            </a:r>
            <a:r>
              <a:rPr lang="en-US" dirty="0"/>
              <a:t> file</a:t>
            </a:r>
          </a:p>
          <a:p>
            <a:pPr lvl="0" algn="just"/>
            <a:r>
              <a:rPr lang="en-US" dirty="0"/>
              <a:t>         compile ('org.springframework.boot:spring-boot-starter-web:1.2.6.RELEASE')</a:t>
            </a:r>
          </a:p>
          <a:p>
            <a:pPr lvl="1" algn="just"/>
            <a:r>
              <a:rPr lang="en-US" dirty="0"/>
              <a:t>compile ('org.springframework.cloud:spring-cloud-config-client:1.0.3.RELEASE</a:t>
            </a:r>
            <a:r>
              <a:rPr lang="en-US" dirty="0" smtClean="0"/>
              <a:t>')</a:t>
            </a:r>
          </a:p>
          <a:p>
            <a:pPr lvl="1" algn="just"/>
            <a:r>
              <a:rPr lang="en-US" dirty="0"/>
              <a:t>compile ('org.springframework.cloud:spring-cloud-starter-eureka:1.0.3.RELEASE</a:t>
            </a:r>
            <a:r>
              <a:rPr lang="en-US" dirty="0" smtClean="0"/>
              <a:t>')</a:t>
            </a:r>
          </a:p>
          <a:p>
            <a:pPr marL="285750" lvl="0" indent="-285750" algn="just">
              <a:buFont typeface="Arial" pitchFamily="34" charset="0"/>
              <a:buChar char="•"/>
            </a:pPr>
            <a:r>
              <a:rPr lang="en-US" dirty="0" smtClean="0"/>
              <a:t>Create </a:t>
            </a:r>
            <a:r>
              <a:rPr lang="en-US" dirty="0"/>
              <a:t>a new java class </a:t>
            </a:r>
            <a:r>
              <a:rPr lang="en-US" dirty="0" smtClean="0"/>
              <a:t>Application </a:t>
            </a:r>
            <a:r>
              <a:rPr lang="en-US" dirty="0"/>
              <a:t>having public static void method</a:t>
            </a:r>
          </a:p>
          <a:p>
            <a:pPr marL="285750" lvl="0" indent="-285750" algn="just">
              <a:buFont typeface="Arial" pitchFamily="34" charset="0"/>
              <a:buChar char="•"/>
            </a:pPr>
            <a:r>
              <a:rPr lang="en-US" dirty="0"/>
              <a:t>Use following annotations in this </a:t>
            </a:r>
            <a:r>
              <a:rPr lang="en-US" dirty="0" smtClean="0"/>
              <a:t>class and register the service with Eureka</a:t>
            </a:r>
            <a:endParaRPr lang="en-US" dirty="0"/>
          </a:p>
          <a:p>
            <a:pPr lvl="1" algn="just"/>
            <a:r>
              <a:rPr lang="en-US" dirty="0" smtClean="0"/>
              <a:t>@</a:t>
            </a:r>
            <a:r>
              <a:rPr lang="en-US" dirty="0" err="1" smtClean="0"/>
              <a:t>SpringBootApplication</a:t>
            </a:r>
            <a:endParaRPr lang="en-US" dirty="0" smtClean="0"/>
          </a:p>
          <a:p>
            <a:pPr lvl="1" algn="just"/>
            <a:r>
              <a:rPr lang="en-US" dirty="0"/>
              <a:t>@</a:t>
            </a:r>
            <a:r>
              <a:rPr lang="en-US" dirty="0" err="1" smtClean="0"/>
              <a:t>EnableEurekaClient</a:t>
            </a:r>
            <a:endParaRPr lang="en-US" dirty="0" smtClean="0"/>
          </a:p>
          <a:p>
            <a:pPr marL="285750" lvl="0" indent="-285750" algn="just">
              <a:buFont typeface="Arial" pitchFamily="34" charset="0"/>
              <a:buChar char="•"/>
            </a:pPr>
            <a:r>
              <a:rPr lang="en-US" dirty="0" smtClean="0"/>
              <a:t>Configure the </a:t>
            </a:r>
            <a:r>
              <a:rPr lang="en-US" dirty="0" err="1" smtClean="0"/>
              <a:t>application.yml</a:t>
            </a:r>
            <a:r>
              <a:rPr lang="en-US" dirty="0" smtClean="0"/>
              <a:t> to hold placeholders for the values declared in the spring </a:t>
            </a:r>
            <a:r>
              <a:rPr lang="en-US" dirty="0" err="1" smtClean="0"/>
              <a:t>config</a:t>
            </a:r>
            <a:r>
              <a:rPr lang="en-US" dirty="0" smtClean="0"/>
              <a:t> </a:t>
            </a:r>
          </a:p>
          <a:p>
            <a:pPr marL="285750" lvl="0" indent="-285750" algn="just">
              <a:buFont typeface="Arial" pitchFamily="34" charset="0"/>
              <a:buChar char="•"/>
            </a:pPr>
            <a:r>
              <a:rPr lang="en-US" dirty="0" smtClean="0"/>
              <a:t>Configure the spring cloud </a:t>
            </a:r>
            <a:r>
              <a:rPr lang="en-US" dirty="0" err="1" smtClean="0"/>
              <a:t>config</a:t>
            </a:r>
            <a:r>
              <a:rPr lang="en-US" dirty="0" smtClean="0"/>
              <a:t> server URL in the </a:t>
            </a:r>
            <a:r>
              <a:rPr lang="en-US" dirty="0" err="1" smtClean="0"/>
              <a:t>bootstrap.yml</a:t>
            </a:r>
            <a:r>
              <a:rPr lang="en-US" dirty="0" smtClean="0"/>
              <a:t> </a:t>
            </a:r>
          </a:p>
          <a:p>
            <a:pPr marL="285750" lvl="0" indent="-285750" algn="just">
              <a:buFont typeface="Arial" pitchFamily="34" charset="0"/>
              <a:buChar char="•"/>
            </a:pPr>
            <a:r>
              <a:rPr lang="en-US" dirty="0" smtClean="0"/>
              <a:t>Build </a:t>
            </a:r>
            <a:r>
              <a:rPr lang="en-US" dirty="0"/>
              <a:t>the application so that it will download all the necessary dependency from central repository and </a:t>
            </a:r>
            <a:r>
              <a:rPr lang="en-US" dirty="0" err="1"/>
              <a:t>bootRun</a:t>
            </a:r>
            <a:r>
              <a:rPr lang="en-US" dirty="0"/>
              <a:t> the application</a:t>
            </a:r>
            <a:r>
              <a:rPr lang="en-US" dirty="0" smtClean="0"/>
              <a:t>.</a:t>
            </a:r>
          </a:p>
          <a:p>
            <a:pPr marL="285750" lvl="0" indent="-285750" algn="just">
              <a:buFont typeface="Arial" pitchFamily="34" charset="0"/>
              <a:buChar char="•"/>
            </a:pPr>
            <a:endParaRPr lang="en-US" dirty="0" smtClean="0"/>
          </a:p>
          <a:p>
            <a:pPr lvl="0" algn="just"/>
            <a:r>
              <a:rPr lang="en-US" dirty="0" smtClean="0"/>
              <a:t>A </a:t>
            </a:r>
            <a:r>
              <a:rPr lang="en-US" dirty="0"/>
              <a:t>Spring Boot application that depends on spring-cloud-</a:t>
            </a:r>
            <a:r>
              <a:rPr lang="en-US" dirty="0" err="1"/>
              <a:t>config</a:t>
            </a:r>
            <a:r>
              <a:rPr lang="en-US" dirty="0"/>
              <a:t>-client </a:t>
            </a:r>
            <a:r>
              <a:rPr lang="en-US" dirty="0" smtClean="0"/>
              <a:t>when runs will </a:t>
            </a:r>
            <a:r>
              <a:rPr lang="en-US" dirty="0"/>
              <a:t>pick up the external configuration from the </a:t>
            </a:r>
            <a:r>
              <a:rPr lang="en-US" dirty="0" err="1" smtClean="0"/>
              <a:t>config</a:t>
            </a:r>
            <a:r>
              <a:rPr lang="en-US" dirty="0" smtClean="0"/>
              <a:t> </a:t>
            </a:r>
            <a:r>
              <a:rPr lang="en-US" dirty="0"/>
              <a:t>server </a:t>
            </a:r>
            <a:r>
              <a:rPr lang="en-US" dirty="0" smtClean="0"/>
              <a:t>it </a:t>
            </a:r>
            <a:r>
              <a:rPr lang="en-US" dirty="0"/>
              <a:t>is running</a:t>
            </a:r>
            <a:r>
              <a:rPr lang="en-US" dirty="0" smtClean="0"/>
              <a:t>.</a:t>
            </a:r>
            <a:endParaRPr lang="en-US" b="1" dirty="0"/>
          </a:p>
        </p:txBody>
      </p:sp>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010440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a:latin typeface="Candara" panose="020E0502030303020204" pitchFamily="34" charset="0"/>
              </a:rPr>
              <a:t>Spring Cloud </a:t>
            </a:r>
            <a:r>
              <a:rPr lang="en-US" sz="2800" dirty="0" err="1">
                <a:latin typeface="Candara" panose="020E0502030303020204" pitchFamily="34" charset="0"/>
              </a:rPr>
              <a:t>Config</a:t>
            </a:r>
            <a:endParaRPr lang="en-US" sz="2800" dirty="0">
              <a:latin typeface="Candara" panose="020E0502030303020204" pitchFamily="34" charset="0"/>
            </a:endParaRPr>
          </a:p>
        </p:txBody>
      </p:sp>
      <p:sp>
        <p:nvSpPr>
          <p:cNvPr id="6" name="Rectangle 5"/>
          <p:cNvSpPr/>
          <p:nvPr/>
        </p:nvSpPr>
        <p:spPr>
          <a:xfrm>
            <a:off x="138545" y="1255418"/>
            <a:ext cx="8776855" cy="3693319"/>
          </a:xfrm>
          <a:prstGeom prst="rect">
            <a:avLst/>
          </a:prstGeom>
        </p:spPr>
        <p:txBody>
          <a:bodyPr wrap="square">
            <a:spAutoFit/>
          </a:bodyPr>
          <a:lstStyle/>
          <a:p>
            <a:pPr algn="just"/>
            <a:r>
              <a:rPr lang="en-GB" b="1" dirty="0" err="1" smtClean="0"/>
              <a:t>application.yml</a:t>
            </a:r>
            <a:r>
              <a:rPr lang="en-GB" b="1" dirty="0" smtClean="0"/>
              <a:t> configuration for spring cloud </a:t>
            </a:r>
            <a:r>
              <a:rPr lang="en-GB" b="1" dirty="0" err="1" smtClean="0"/>
              <a:t>config</a:t>
            </a:r>
            <a:r>
              <a:rPr lang="en-GB" b="1" dirty="0" smtClean="0"/>
              <a:t> client</a:t>
            </a:r>
          </a:p>
          <a:p>
            <a:pPr algn="just"/>
            <a:endParaRPr lang="en-GB" b="1" dirty="0"/>
          </a:p>
          <a:p>
            <a:pPr algn="just"/>
            <a:endParaRPr lang="en-GB" b="1" dirty="0" smtClean="0"/>
          </a:p>
          <a:p>
            <a:pPr algn="just"/>
            <a:endParaRPr lang="en-GB" b="1" dirty="0"/>
          </a:p>
          <a:p>
            <a:pPr algn="just"/>
            <a:endParaRPr lang="en-GB" b="1" dirty="0" smtClean="0"/>
          </a:p>
          <a:p>
            <a:pPr algn="just"/>
            <a:endParaRPr lang="en-GB" b="1" dirty="0"/>
          </a:p>
          <a:p>
            <a:pPr algn="just"/>
            <a:endParaRPr lang="en-GB" b="1" dirty="0" smtClean="0"/>
          </a:p>
          <a:p>
            <a:pPr algn="just"/>
            <a:endParaRPr lang="en-GB" b="1" dirty="0"/>
          </a:p>
          <a:p>
            <a:pPr algn="just"/>
            <a:r>
              <a:rPr lang="en-GB" dirty="0" smtClean="0"/>
              <a:t>It will search for these properties in service-</a:t>
            </a:r>
            <a:r>
              <a:rPr lang="en-GB" dirty="0" err="1" smtClean="0"/>
              <a:t>name.properties</a:t>
            </a:r>
            <a:r>
              <a:rPr lang="en-GB" dirty="0" smtClean="0"/>
              <a:t> file in the spring cloud </a:t>
            </a:r>
            <a:r>
              <a:rPr lang="en-GB" dirty="0" err="1" smtClean="0"/>
              <a:t>config</a:t>
            </a:r>
            <a:r>
              <a:rPr lang="en-GB" dirty="0" smtClean="0"/>
              <a:t> server project.</a:t>
            </a:r>
            <a:endParaRPr lang="en-GB" dirty="0"/>
          </a:p>
          <a:p>
            <a:pPr algn="just"/>
            <a:endParaRPr lang="en-GB" b="1" dirty="0" smtClean="0"/>
          </a:p>
          <a:p>
            <a:pPr algn="just"/>
            <a:endParaRPr lang="en-GB" b="1" dirty="0"/>
          </a:p>
          <a:p>
            <a:pPr algn="just"/>
            <a:endParaRPr lang="en-US" b="1"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899" y="1917699"/>
            <a:ext cx="5029202" cy="1433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5509461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a:latin typeface="Candara" panose="020E0502030303020204" pitchFamily="34" charset="0"/>
              </a:rPr>
              <a:t>Spring Cloud </a:t>
            </a:r>
            <a:r>
              <a:rPr lang="en-US" sz="2800" dirty="0" err="1">
                <a:latin typeface="Candara" panose="020E0502030303020204" pitchFamily="34" charset="0"/>
              </a:rPr>
              <a:t>Config</a:t>
            </a:r>
            <a:endParaRPr lang="en-US" sz="2800" dirty="0">
              <a:latin typeface="Candara" panose="020E0502030303020204" pitchFamily="34" charset="0"/>
            </a:endParaRPr>
          </a:p>
        </p:txBody>
      </p:sp>
      <p:sp>
        <p:nvSpPr>
          <p:cNvPr id="6" name="Rectangle 5"/>
          <p:cNvSpPr/>
          <p:nvPr/>
        </p:nvSpPr>
        <p:spPr>
          <a:xfrm>
            <a:off x="138545" y="1255418"/>
            <a:ext cx="8776855" cy="4801314"/>
          </a:xfrm>
          <a:prstGeom prst="rect">
            <a:avLst/>
          </a:prstGeom>
        </p:spPr>
        <p:txBody>
          <a:bodyPr wrap="square">
            <a:spAutoFit/>
          </a:bodyPr>
          <a:lstStyle/>
          <a:p>
            <a:pPr algn="just"/>
            <a:r>
              <a:rPr lang="en-GB" b="1" dirty="0" err="1" smtClean="0"/>
              <a:t>bootstrap.yml</a:t>
            </a:r>
            <a:r>
              <a:rPr lang="en-GB" b="1" dirty="0" smtClean="0"/>
              <a:t> configuration for spring cloud </a:t>
            </a:r>
            <a:r>
              <a:rPr lang="en-GB" b="1" dirty="0" err="1" smtClean="0"/>
              <a:t>config</a:t>
            </a:r>
            <a:r>
              <a:rPr lang="en-GB" b="1" dirty="0" smtClean="0"/>
              <a:t> client</a:t>
            </a:r>
          </a:p>
          <a:p>
            <a:pPr algn="just"/>
            <a:endParaRPr lang="en-GB" b="1" dirty="0"/>
          </a:p>
          <a:p>
            <a:pPr algn="just"/>
            <a:endParaRPr lang="en-GB" b="1" dirty="0" smtClean="0"/>
          </a:p>
          <a:p>
            <a:pPr algn="just"/>
            <a:endParaRPr lang="en-GB" b="1" dirty="0"/>
          </a:p>
          <a:p>
            <a:pPr algn="just"/>
            <a:endParaRPr lang="en-GB" b="1" dirty="0" smtClean="0"/>
          </a:p>
          <a:p>
            <a:pPr algn="just"/>
            <a:endParaRPr lang="en-GB" b="1" dirty="0"/>
          </a:p>
          <a:p>
            <a:pPr algn="just"/>
            <a:endParaRPr lang="en-GB" b="1" dirty="0" smtClean="0"/>
          </a:p>
          <a:p>
            <a:pPr algn="just"/>
            <a:endParaRPr lang="en-GB" b="1" dirty="0"/>
          </a:p>
          <a:p>
            <a:pPr algn="just"/>
            <a:r>
              <a:rPr lang="en-GB" dirty="0" smtClean="0"/>
              <a:t>The port number and the hostname should match that of the spring cloud </a:t>
            </a:r>
            <a:r>
              <a:rPr lang="en-GB" dirty="0" err="1" smtClean="0"/>
              <a:t>config</a:t>
            </a:r>
            <a:r>
              <a:rPr lang="en-GB" dirty="0" smtClean="0"/>
              <a:t> server.</a:t>
            </a:r>
          </a:p>
          <a:p>
            <a:pPr algn="just"/>
            <a:endParaRPr lang="en-GB" dirty="0" smtClean="0"/>
          </a:p>
          <a:p>
            <a:pPr algn="just"/>
            <a:r>
              <a:rPr lang="en-GB" dirty="0" smtClean="0"/>
              <a:t>The spring-application-name (‘service-name’)  should match the name of the properties file which is present at the location specified by </a:t>
            </a:r>
            <a:r>
              <a:rPr lang="en-US" dirty="0" smtClean="0"/>
              <a:t>spring-cloud-</a:t>
            </a:r>
            <a:r>
              <a:rPr lang="en-US" dirty="0" err="1" smtClean="0"/>
              <a:t>config</a:t>
            </a:r>
            <a:r>
              <a:rPr lang="en-US" dirty="0" smtClean="0"/>
              <a:t>-server-native-search-locations in the spring cloud </a:t>
            </a:r>
            <a:r>
              <a:rPr lang="en-US" dirty="0" err="1" smtClean="0"/>
              <a:t>config</a:t>
            </a:r>
            <a:r>
              <a:rPr lang="en-US" dirty="0" smtClean="0"/>
              <a:t> server project described earlier.</a:t>
            </a:r>
            <a:endParaRPr lang="en-GB" dirty="0" smtClean="0"/>
          </a:p>
          <a:p>
            <a:pPr algn="just"/>
            <a:endParaRPr lang="en-GB" b="1" dirty="0"/>
          </a:p>
          <a:p>
            <a:pPr algn="just"/>
            <a:endParaRPr lang="en-GB" b="1" dirty="0" smtClean="0"/>
          </a:p>
          <a:p>
            <a:pPr algn="just"/>
            <a:endParaRPr lang="en-GB" b="1" dirty="0"/>
          </a:p>
          <a:p>
            <a:pPr algn="just"/>
            <a:endParaRPr lang="en-US"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1897721"/>
            <a:ext cx="4178300" cy="122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5304584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a:latin typeface="Candara" panose="020E0502030303020204" pitchFamily="34" charset="0"/>
              </a:rPr>
              <a:t>Spring Cloud </a:t>
            </a:r>
            <a:r>
              <a:rPr lang="en-US" sz="2800" dirty="0" err="1">
                <a:latin typeface="Candara" panose="020E0502030303020204" pitchFamily="34" charset="0"/>
              </a:rPr>
              <a:t>Config</a:t>
            </a:r>
            <a:endParaRPr lang="en-US" sz="2800" dirty="0">
              <a:latin typeface="Candara" panose="020E0502030303020204" pitchFamily="34" charset="0"/>
            </a:endParaRPr>
          </a:p>
        </p:txBody>
      </p:sp>
      <p:sp>
        <p:nvSpPr>
          <p:cNvPr id="6" name="Rectangle 5"/>
          <p:cNvSpPr/>
          <p:nvPr/>
        </p:nvSpPr>
        <p:spPr>
          <a:xfrm>
            <a:off x="138545" y="1255418"/>
            <a:ext cx="8776855" cy="3693319"/>
          </a:xfrm>
          <a:prstGeom prst="rect">
            <a:avLst/>
          </a:prstGeom>
        </p:spPr>
        <p:txBody>
          <a:bodyPr wrap="square">
            <a:spAutoFit/>
          </a:bodyPr>
          <a:lstStyle/>
          <a:p>
            <a:pPr algn="just"/>
            <a:r>
              <a:rPr lang="en-GB" b="1" dirty="0" smtClean="0"/>
              <a:t>Configuring for different environments</a:t>
            </a:r>
          </a:p>
          <a:p>
            <a:pPr algn="just"/>
            <a:endParaRPr lang="en-GB" b="1" dirty="0"/>
          </a:p>
          <a:p>
            <a:pPr algn="just"/>
            <a:r>
              <a:rPr lang="en-GB" dirty="0" smtClean="0"/>
              <a:t>Properties file can be created for different environments with the same spring application name and the environment name separated by ‘-’</a:t>
            </a:r>
          </a:p>
          <a:p>
            <a:pPr algn="just"/>
            <a:endParaRPr lang="en-GB" dirty="0"/>
          </a:p>
          <a:p>
            <a:pPr algn="just"/>
            <a:r>
              <a:rPr lang="en-GB" dirty="0" smtClean="0"/>
              <a:t>For </a:t>
            </a:r>
            <a:r>
              <a:rPr lang="en-GB" dirty="0" err="1" smtClean="0"/>
              <a:t>dev</a:t>
            </a:r>
            <a:r>
              <a:rPr lang="en-GB" dirty="0" smtClean="0"/>
              <a:t>: service-name-</a:t>
            </a:r>
            <a:r>
              <a:rPr lang="en-GB" dirty="0" err="1" smtClean="0"/>
              <a:t>dev.properties</a:t>
            </a:r>
            <a:endParaRPr lang="en-GB" dirty="0" smtClean="0"/>
          </a:p>
          <a:p>
            <a:pPr algn="just"/>
            <a:r>
              <a:rPr lang="en-GB" dirty="0" smtClean="0"/>
              <a:t>For </a:t>
            </a:r>
            <a:r>
              <a:rPr lang="en-GB" dirty="0" err="1" smtClean="0"/>
              <a:t>qa</a:t>
            </a:r>
            <a:r>
              <a:rPr lang="en-GB" dirty="0" smtClean="0"/>
              <a:t>: service-name-</a:t>
            </a:r>
            <a:r>
              <a:rPr lang="en-GB" dirty="0" err="1" smtClean="0"/>
              <a:t>qa.properties</a:t>
            </a:r>
            <a:endParaRPr lang="en-GB" dirty="0" smtClean="0"/>
          </a:p>
          <a:p>
            <a:pPr algn="just"/>
            <a:r>
              <a:rPr lang="en-GB" dirty="0" smtClean="0"/>
              <a:t>For prod: service-</a:t>
            </a:r>
            <a:r>
              <a:rPr lang="en-GB" dirty="0" err="1" smtClean="0"/>
              <a:t>name.properties</a:t>
            </a:r>
            <a:endParaRPr lang="en-GB" dirty="0" smtClean="0"/>
          </a:p>
          <a:p>
            <a:pPr algn="just"/>
            <a:endParaRPr lang="en-GB" dirty="0"/>
          </a:p>
          <a:p>
            <a:pPr algn="just"/>
            <a:r>
              <a:rPr lang="en-GB" dirty="0" smtClean="0"/>
              <a:t>Running the application with </a:t>
            </a:r>
            <a:r>
              <a:rPr lang="en-GB" dirty="0"/>
              <a:t>the parameter ‘--</a:t>
            </a:r>
            <a:r>
              <a:rPr lang="en-GB" dirty="0" err="1" smtClean="0"/>
              <a:t>spring.cloud.config.profile</a:t>
            </a:r>
            <a:r>
              <a:rPr lang="en-GB" dirty="0" smtClean="0"/>
              <a:t>=</a:t>
            </a:r>
            <a:r>
              <a:rPr lang="en-GB" dirty="0" err="1" smtClean="0"/>
              <a:t>dev</a:t>
            </a:r>
            <a:r>
              <a:rPr lang="en-GB" dirty="0" smtClean="0"/>
              <a:t>’ will pick up the respective environment properties file.</a:t>
            </a:r>
          </a:p>
          <a:p>
            <a:pPr algn="just"/>
            <a:endParaRPr lang="en-GB" b="1" dirty="0"/>
          </a:p>
          <a:p>
            <a:pPr algn="just"/>
            <a:endParaRPr lang="en-US" b="1" dirty="0"/>
          </a:p>
        </p:txBody>
      </p:sp>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002922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653" y="855199"/>
            <a:ext cx="8506496" cy="923330"/>
          </a:xfrm>
          <a:prstGeom prst="rect">
            <a:avLst/>
          </a:prstGeom>
        </p:spPr>
        <p:txBody>
          <a:bodyPr wrap="square">
            <a:spAutoFit/>
          </a:bodyPr>
          <a:lstStyle/>
          <a:p>
            <a:pPr algn="just"/>
            <a:endParaRPr lang="en-US" dirty="0" smtClean="0"/>
          </a:p>
          <a:p>
            <a:pPr algn="just"/>
            <a:endParaRPr lang="en-US" dirty="0" smtClean="0"/>
          </a:p>
          <a:p>
            <a:pPr algn="just"/>
            <a:endParaRPr lang="en-US" dirty="0"/>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err="1">
                <a:latin typeface="Candara" panose="020E0502030303020204" pitchFamily="34" charset="0"/>
              </a:rPr>
              <a:t>Microservices</a:t>
            </a:r>
            <a:r>
              <a:rPr lang="en-US" sz="2800" dirty="0">
                <a:latin typeface="Candara" panose="020E0502030303020204" pitchFamily="34" charset="0"/>
              </a:rPr>
              <a:t> Architecture with Spring Cloud Netflix</a:t>
            </a:r>
          </a:p>
        </p:txBody>
      </p:sp>
      <p:sp>
        <p:nvSpPr>
          <p:cNvPr id="7" name="Rectangle 6"/>
          <p:cNvSpPr/>
          <p:nvPr/>
        </p:nvSpPr>
        <p:spPr>
          <a:xfrm>
            <a:off x="2082800" y="1536700"/>
            <a:ext cx="5156200" cy="622300"/>
          </a:xfrm>
          <a:prstGeom prst="rect">
            <a:avLst/>
          </a:prstGeom>
          <a:solidFill>
            <a:srgbClr val="0070C0"/>
          </a:solidFill>
        </p:spPr>
        <p:style>
          <a:lnRef idx="1">
            <a:schemeClr val="accent3"/>
          </a:lnRef>
          <a:fillRef idx="3">
            <a:schemeClr val="accent3"/>
          </a:fillRef>
          <a:effectRef idx="2">
            <a:schemeClr val="accent3"/>
          </a:effectRef>
          <a:fontRef idx="minor">
            <a:schemeClr val="lt1"/>
          </a:fontRef>
        </p:style>
        <p:txBody>
          <a:bodyPr rtlCol="0" anchor="ctr"/>
          <a:lstStyle/>
          <a:p>
            <a:r>
              <a:rPr lang="en-IN" dirty="0" smtClean="0"/>
              <a:t>EDGE Server </a:t>
            </a:r>
          </a:p>
          <a:p>
            <a:r>
              <a:rPr lang="en-IN" dirty="0" smtClean="0"/>
              <a:t>(Zuul)</a:t>
            </a:r>
            <a:endParaRPr lang="en-IN" dirty="0"/>
          </a:p>
        </p:txBody>
      </p:sp>
      <p:sp>
        <p:nvSpPr>
          <p:cNvPr id="8" name="Rounded Rectangle 7"/>
          <p:cNvSpPr/>
          <p:nvPr/>
        </p:nvSpPr>
        <p:spPr>
          <a:xfrm>
            <a:off x="3911600" y="1727200"/>
            <a:ext cx="1625600" cy="381000"/>
          </a:xfrm>
          <a:prstGeom prst="roundRect">
            <a:avLst/>
          </a:prstGeom>
          <a:solidFill>
            <a:srgbClr val="92D05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900" dirty="0">
                <a:solidFill>
                  <a:schemeClr val="bg1"/>
                </a:solidFill>
              </a:rPr>
              <a:t>Load balancer</a:t>
            </a:r>
          </a:p>
          <a:p>
            <a:pPr algn="ctr"/>
            <a:r>
              <a:rPr lang="en-IN" sz="900" dirty="0">
                <a:solidFill>
                  <a:schemeClr val="bg1"/>
                </a:solidFill>
              </a:rPr>
              <a:t>(Ribbon)</a:t>
            </a:r>
          </a:p>
        </p:txBody>
      </p:sp>
      <p:sp>
        <p:nvSpPr>
          <p:cNvPr id="9" name="Rectangle 8"/>
          <p:cNvSpPr/>
          <p:nvPr/>
        </p:nvSpPr>
        <p:spPr>
          <a:xfrm>
            <a:off x="279400" y="3225800"/>
            <a:ext cx="1968500" cy="622300"/>
          </a:xfrm>
          <a:prstGeom prst="rect">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1400" dirty="0"/>
              <a:t>Service </a:t>
            </a:r>
            <a:r>
              <a:rPr lang="en-IN" sz="1400" dirty="0" smtClean="0"/>
              <a:t>Registry</a:t>
            </a:r>
            <a:endParaRPr lang="en-IN" sz="1400" dirty="0"/>
          </a:p>
          <a:p>
            <a:pPr algn="ctr"/>
            <a:r>
              <a:rPr lang="en-IN" sz="1400" dirty="0"/>
              <a:t>(Eureka Server)</a:t>
            </a:r>
          </a:p>
        </p:txBody>
      </p:sp>
      <p:sp>
        <p:nvSpPr>
          <p:cNvPr id="10" name="Rectangle 9"/>
          <p:cNvSpPr/>
          <p:nvPr/>
        </p:nvSpPr>
        <p:spPr>
          <a:xfrm>
            <a:off x="279400" y="2457450"/>
            <a:ext cx="1981200" cy="666750"/>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1400" dirty="0" smtClean="0"/>
              <a:t>Monitoring Dashboard</a:t>
            </a:r>
          </a:p>
          <a:p>
            <a:pPr algn="ctr"/>
            <a:r>
              <a:rPr lang="en-IN" sz="1400" dirty="0" smtClean="0"/>
              <a:t>(Hystrix Dashboard + Turbine)</a:t>
            </a:r>
            <a:endParaRPr lang="en-IN" sz="1400" dirty="0"/>
          </a:p>
        </p:txBody>
      </p:sp>
      <p:sp>
        <p:nvSpPr>
          <p:cNvPr id="11" name="Rounded Rectangle 10"/>
          <p:cNvSpPr/>
          <p:nvPr/>
        </p:nvSpPr>
        <p:spPr>
          <a:xfrm>
            <a:off x="2641600" y="4216400"/>
            <a:ext cx="990600" cy="93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100" dirty="0" smtClean="0"/>
              <a:t>Service B</a:t>
            </a:r>
          </a:p>
          <a:p>
            <a:pPr algn="ctr"/>
            <a:r>
              <a:rPr lang="en-IN" sz="1100" dirty="0" smtClean="0"/>
              <a:t>(Instance 1)</a:t>
            </a:r>
            <a:endParaRPr lang="en-IN" sz="1100" dirty="0"/>
          </a:p>
        </p:txBody>
      </p:sp>
      <p:sp>
        <p:nvSpPr>
          <p:cNvPr id="12" name="Rounded Rectangle 11"/>
          <p:cNvSpPr/>
          <p:nvPr/>
        </p:nvSpPr>
        <p:spPr>
          <a:xfrm>
            <a:off x="3695700" y="4216400"/>
            <a:ext cx="990600" cy="93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100" dirty="0" smtClean="0"/>
              <a:t>Service B</a:t>
            </a:r>
          </a:p>
          <a:p>
            <a:pPr algn="ctr"/>
            <a:r>
              <a:rPr lang="en-IN" sz="1100" dirty="0" smtClean="0"/>
              <a:t>(Instance 2)</a:t>
            </a:r>
            <a:endParaRPr lang="en-IN" sz="1100" dirty="0"/>
          </a:p>
        </p:txBody>
      </p:sp>
      <p:sp>
        <p:nvSpPr>
          <p:cNvPr id="13" name="Rounded Rectangle 12"/>
          <p:cNvSpPr/>
          <p:nvPr/>
        </p:nvSpPr>
        <p:spPr>
          <a:xfrm>
            <a:off x="4737100" y="4203700"/>
            <a:ext cx="990600" cy="9398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100" dirty="0" smtClean="0"/>
              <a:t>Service C</a:t>
            </a:r>
          </a:p>
          <a:p>
            <a:pPr algn="ctr"/>
            <a:r>
              <a:rPr lang="en-IN" sz="1100" dirty="0" smtClean="0"/>
              <a:t>(Instance 1)</a:t>
            </a:r>
            <a:endParaRPr lang="en-IN" sz="1100" dirty="0"/>
          </a:p>
        </p:txBody>
      </p:sp>
      <p:sp>
        <p:nvSpPr>
          <p:cNvPr id="14" name="Rounded Rectangle 13"/>
          <p:cNvSpPr/>
          <p:nvPr/>
        </p:nvSpPr>
        <p:spPr>
          <a:xfrm>
            <a:off x="5778500" y="4203700"/>
            <a:ext cx="990600" cy="9398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100" dirty="0" smtClean="0"/>
              <a:t>Service C</a:t>
            </a:r>
          </a:p>
          <a:p>
            <a:pPr algn="ctr"/>
            <a:r>
              <a:rPr lang="en-IN" sz="1100" dirty="0" smtClean="0"/>
              <a:t>(Instance 2)</a:t>
            </a:r>
            <a:endParaRPr lang="en-IN" sz="1100" dirty="0"/>
          </a:p>
        </p:txBody>
      </p:sp>
      <p:sp>
        <p:nvSpPr>
          <p:cNvPr id="16" name="Rectangle 15"/>
          <p:cNvSpPr/>
          <p:nvPr/>
        </p:nvSpPr>
        <p:spPr>
          <a:xfrm>
            <a:off x="2686050" y="4292600"/>
            <a:ext cx="876300" cy="190500"/>
          </a:xfrm>
          <a:prstGeom prst="rect">
            <a:avLst/>
          </a:prstGeom>
          <a:solidFill>
            <a:srgbClr val="00B0F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900" dirty="0" smtClean="0">
                <a:solidFill>
                  <a:schemeClr val="bg1"/>
                </a:solidFill>
              </a:rPr>
              <a:t>Eureka Client</a:t>
            </a:r>
            <a:endParaRPr lang="en-IN" sz="900" dirty="0">
              <a:solidFill>
                <a:schemeClr val="bg1"/>
              </a:solidFill>
            </a:endParaRPr>
          </a:p>
        </p:txBody>
      </p:sp>
      <p:sp>
        <p:nvSpPr>
          <p:cNvPr id="17" name="Rectangle 16"/>
          <p:cNvSpPr/>
          <p:nvPr/>
        </p:nvSpPr>
        <p:spPr>
          <a:xfrm>
            <a:off x="3752850" y="4292600"/>
            <a:ext cx="876300" cy="190500"/>
          </a:xfrm>
          <a:prstGeom prst="rect">
            <a:avLst/>
          </a:prstGeom>
          <a:solidFill>
            <a:srgbClr val="00B0F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900" dirty="0" smtClean="0">
                <a:solidFill>
                  <a:schemeClr val="bg1"/>
                </a:solidFill>
              </a:rPr>
              <a:t>Eureka Client</a:t>
            </a:r>
            <a:endParaRPr lang="en-IN" sz="900" dirty="0">
              <a:solidFill>
                <a:schemeClr val="bg1"/>
              </a:solidFill>
            </a:endParaRPr>
          </a:p>
        </p:txBody>
      </p:sp>
      <p:sp>
        <p:nvSpPr>
          <p:cNvPr id="18" name="Rectangle 17"/>
          <p:cNvSpPr/>
          <p:nvPr/>
        </p:nvSpPr>
        <p:spPr>
          <a:xfrm>
            <a:off x="4794250" y="4292600"/>
            <a:ext cx="876300" cy="190500"/>
          </a:xfrm>
          <a:prstGeom prst="rect">
            <a:avLst/>
          </a:prstGeom>
          <a:solidFill>
            <a:srgbClr val="00B0F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900" dirty="0" smtClean="0">
                <a:solidFill>
                  <a:schemeClr val="bg1"/>
                </a:solidFill>
              </a:rPr>
              <a:t>Eureka Client</a:t>
            </a:r>
            <a:endParaRPr lang="en-IN" sz="900" dirty="0">
              <a:solidFill>
                <a:schemeClr val="bg1"/>
              </a:solidFill>
            </a:endParaRPr>
          </a:p>
        </p:txBody>
      </p:sp>
      <p:sp>
        <p:nvSpPr>
          <p:cNvPr id="19" name="Rectangle 18"/>
          <p:cNvSpPr/>
          <p:nvPr/>
        </p:nvSpPr>
        <p:spPr>
          <a:xfrm>
            <a:off x="5842000" y="4292600"/>
            <a:ext cx="876300" cy="190500"/>
          </a:xfrm>
          <a:prstGeom prst="rect">
            <a:avLst/>
          </a:prstGeom>
          <a:solidFill>
            <a:srgbClr val="00B0F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900" dirty="0" smtClean="0">
                <a:solidFill>
                  <a:schemeClr val="bg1"/>
                </a:solidFill>
              </a:rPr>
              <a:t>Eureka Client</a:t>
            </a:r>
            <a:endParaRPr lang="en-IN" sz="900" dirty="0">
              <a:solidFill>
                <a:schemeClr val="bg1"/>
              </a:solidFill>
            </a:endParaRPr>
          </a:p>
        </p:txBody>
      </p:sp>
      <p:sp>
        <p:nvSpPr>
          <p:cNvPr id="20" name="Rectangle 19"/>
          <p:cNvSpPr/>
          <p:nvPr/>
        </p:nvSpPr>
        <p:spPr>
          <a:xfrm>
            <a:off x="292100" y="3937000"/>
            <a:ext cx="1968500" cy="622300"/>
          </a:xfrm>
          <a:prstGeom prst="rect">
            <a:avLst/>
          </a:prstGeom>
          <a:solidFill>
            <a:srgbClr val="0070C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1400" dirty="0" smtClean="0"/>
              <a:t>Spring Cloud </a:t>
            </a:r>
            <a:r>
              <a:rPr lang="en-IN" sz="1400" dirty="0" err="1" smtClean="0"/>
              <a:t>Config</a:t>
            </a:r>
            <a:r>
              <a:rPr lang="en-IN" sz="1400" dirty="0" smtClean="0"/>
              <a:t> Server</a:t>
            </a:r>
            <a:endParaRPr lang="en-IN" sz="1400" dirty="0"/>
          </a:p>
        </p:txBody>
      </p:sp>
      <p:sp>
        <p:nvSpPr>
          <p:cNvPr id="25" name="Rounded Rectangle 24"/>
          <p:cNvSpPr/>
          <p:nvPr/>
        </p:nvSpPr>
        <p:spPr>
          <a:xfrm>
            <a:off x="2654300" y="2565400"/>
            <a:ext cx="1974850" cy="1168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Service A</a:t>
            </a:r>
          </a:p>
          <a:p>
            <a:pPr algn="ctr"/>
            <a:r>
              <a:rPr lang="en-IN" sz="1100" dirty="0" smtClean="0"/>
              <a:t>Composite Service</a:t>
            </a:r>
          </a:p>
          <a:p>
            <a:pPr algn="ctr"/>
            <a:r>
              <a:rPr lang="en-IN" sz="1100" dirty="0" smtClean="0"/>
              <a:t>(Instance 1)</a:t>
            </a:r>
            <a:endParaRPr lang="en-IN" sz="1100" dirty="0"/>
          </a:p>
        </p:txBody>
      </p:sp>
      <p:sp>
        <p:nvSpPr>
          <p:cNvPr id="26" name="Rectangle 25"/>
          <p:cNvSpPr/>
          <p:nvPr/>
        </p:nvSpPr>
        <p:spPr>
          <a:xfrm>
            <a:off x="3181350" y="2603500"/>
            <a:ext cx="876300" cy="190500"/>
          </a:xfrm>
          <a:prstGeom prst="rect">
            <a:avLst/>
          </a:prstGeom>
          <a:solidFill>
            <a:srgbClr val="00B0F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900" dirty="0" smtClean="0">
                <a:solidFill>
                  <a:schemeClr val="bg1"/>
                </a:solidFill>
              </a:rPr>
              <a:t>Eureka Client</a:t>
            </a:r>
            <a:endParaRPr lang="en-IN" sz="900" dirty="0">
              <a:solidFill>
                <a:schemeClr val="bg1"/>
              </a:solidFill>
            </a:endParaRPr>
          </a:p>
        </p:txBody>
      </p:sp>
      <p:sp>
        <p:nvSpPr>
          <p:cNvPr id="27" name="Rectangle 26"/>
          <p:cNvSpPr/>
          <p:nvPr/>
        </p:nvSpPr>
        <p:spPr>
          <a:xfrm>
            <a:off x="2749549" y="3416300"/>
            <a:ext cx="895351" cy="292100"/>
          </a:xfrm>
          <a:prstGeom prst="rect">
            <a:avLst/>
          </a:prstGeom>
          <a:solidFill>
            <a:srgbClr val="92D05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900" dirty="0" smtClean="0">
                <a:solidFill>
                  <a:schemeClr val="bg1"/>
                </a:solidFill>
              </a:rPr>
              <a:t>Circuit Breaker</a:t>
            </a:r>
          </a:p>
          <a:p>
            <a:pPr algn="ctr"/>
            <a:r>
              <a:rPr lang="en-IN" sz="900" dirty="0" smtClean="0">
                <a:solidFill>
                  <a:schemeClr val="bg1"/>
                </a:solidFill>
              </a:rPr>
              <a:t>Hystrix</a:t>
            </a:r>
            <a:endParaRPr lang="en-IN" sz="900" dirty="0">
              <a:solidFill>
                <a:schemeClr val="bg1"/>
              </a:solidFill>
            </a:endParaRPr>
          </a:p>
        </p:txBody>
      </p:sp>
      <p:cxnSp>
        <p:nvCxnSpPr>
          <p:cNvPr id="28" name="Straight Connector 27"/>
          <p:cNvCxnSpPr/>
          <p:nvPr/>
        </p:nvCxnSpPr>
        <p:spPr>
          <a:xfrm>
            <a:off x="2705100" y="4127500"/>
            <a:ext cx="1816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26000" y="4127500"/>
            <a:ext cx="18161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4749800" y="2565400"/>
            <a:ext cx="1974850" cy="1168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Service A</a:t>
            </a:r>
          </a:p>
          <a:p>
            <a:pPr algn="ctr"/>
            <a:r>
              <a:rPr lang="en-IN" sz="1100" dirty="0" smtClean="0"/>
              <a:t>Composite Service</a:t>
            </a:r>
          </a:p>
          <a:p>
            <a:pPr algn="ctr"/>
            <a:r>
              <a:rPr lang="en-IN" sz="1100" dirty="0" smtClean="0"/>
              <a:t>(Instance 2)</a:t>
            </a:r>
            <a:endParaRPr lang="en-IN" sz="1100" dirty="0"/>
          </a:p>
        </p:txBody>
      </p:sp>
      <p:sp>
        <p:nvSpPr>
          <p:cNvPr id="31" name="Rectangle 30"/>
          <p:cNvSpPr/>
          <p:nvPr/>
        </p:nvSpPr>
        <p:spPr>
          <a:xfrm>
            <a:off x="5276850" y="2603500"/>
            <a:ext cx="876300" cy="190500"/>
          </a:xfrm>
          <a:prstGeom prst="rect">
            <a:avLst/>
          </a:prstGeom>
          <a:solidFill>
            <a:srgbClr val="00B0F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900" dirty="0" smtClean="0">
                <a:solidFill>
                  <a:schemeClr val="bg1"/>
                </a:solidFill>
              </a:rPr>
              <a:t>Eureka Client</a:t>
            </a:r>
            <a:endParaRPr lang="en-IN" sz="900" dirty="0">
              <a:solidFill>
                <a:schemeClr val="bg1"/>
              </a:solidFill>
            </a:endParaRPr>
          </a:p>
        </p:txBody>
      </p:sp>
      <p:cxnSp>
        <p:nvCxnSpPr>
          <p:cNvPr id="32" name="Straight Arrow Connector 31"/>
          <p:cNvCxnSpPr>
            <a:stCxn id="25" idx="2"/>
          </p:cNvCxnSpPr>
          <p:nvPr/>
        </p:nvCxnSpPr>
        <p:spPr>
          <a:xfrm>
            <a:off x="3641725" y="3733800"/>
            <a:ext cx="0" cy="39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3641725" y="3733800"/>
            <a:ext cx="2028825" cy="39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flipH="1">
            <a:off x="3752850" y="3733800"/>
            <a:ext cx="1984375" cy="39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2"/>
          </p:cNvCxnSpPr>
          <p:nvPr/>
        </p:nvCxnSpPr>
        <p:spPr>
          <a:xfrm flipH="1">
            <a:off x="5727700" y="3733800"/>
            <a:ext cx="9525" cy="39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Flowchart: Magnetic Disk 35"/>
          <p:cNvSpPr/>
          <p:nvPr/>
        </p:nvSpPr>
        <p:spPr>
          <a:xfrm>
            <a:off x="635000" y="4902200"/>
            <a:ext cx="800100" cy="571500"/>
          </a:xfrm>
          <a:prstGeom prst="flowChartMagneticDisk">
            <a:avLst/>
          </a:prstGeom>
          <a:solidFill>
            <a:schemeClr val="accent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000" dirty="0" smtClean="0"/>
              <a:t>Mongo DB</a:t>
            </a:r>
            <a:endParaRPr lang="en-IN" sz="1000" dirty="0"/>
          </a:p>
        </p:txBody>
      </p:sp>
      <p:cxnSp>
        <p:nvCxnSpPr>
          <p:cNvPr id="37" name="Straight Arrow Connector 36"/>
          <p:cNvCxnSpPr>
            <a:stCxn id="7" idx="2"/>
            <a:endCxn id="25" idx="0"/>
          </p:cNvCxnSpPr>
          <p:nvPr/>
        </p:nvCxnSpPr>
        <p:spPr>
          <a:xfrm flipH="1">
            <a:off x="3641725" y="2159000"/>
            <a:ext cx="1019175" cy="40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2"/>
            <a:endCxn id="30" idx="0"/>
          </p:cNvCxnSpPr>
          <p:nvPr/>
        </p:nvCxnSpPr>
        <p:spPr>
          <a:xfrm>
            <a:off x="4660900" y="2159000"/>
            <a:ext cx="1076325" cy="40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03500" y="3987800"/>
            <a:ext cx="56769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603500" y="2476500"/>
            <a:ext cx="5676900" cy="26404"/>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756400" y="2457450"/>
            <a:ext cx="1968500" cy="307777"/>
          </a:xfrm>
          <a:prstGeom prst="rect">
            <a:avLst/>
          </a:prstGeom>
          <a:noFill/>
        </p:spPr>
        <p:txBody>
          <a:bodyPr wrap="square" rtlCol="0">
            <a:spAutoFit/>
          </a:bodyPr>
          <a:lstStyle/>
          <a:p>
            <a:r>
              <a:rPr lang="en-IN" sz="1400" dirty="0" smtClean="0">
                <a:solidFill>
                  <a:schemeClr val="accent1">
                    <a:lumMod val="75000"/>
                  </a:schemeClr>
                </a:solidFill>
              </a:rPr>
              <a:t>Composite Services</a:t>
            </a:r>
            <a:endParaRPr lang="en-IN" sz="1400" dirty="0">
              <a:solidFill>
                <a:schemeClr val="accent1">
                  <a:lumMod val="75000"/>
                </a:schemeClr>
              </a:solidFill>
            </a:endParaRPr>
          </a:p>
        </p:txBody>
      </p:sp>
      <p:sp>
        <p:nvSpPr>
          <p:cNvPr id="42" name="TextBox 41"/>
          <p:cNvSpPr txBox="1"/>
          <p:nvPr/>
        </p:nvSpPr>
        <p:spPr>
          <a:xfrm>
            <a:off x="6756400" y="3956050"/>
            <a:ext cx="1968500" cy="307777"/>
          </a:xfrm>
          <a:prstGeom prst="rect">
            <a:avLst/>
          </a:prstGeom>
          <a:noFill/>
        </p:spPr>
        <p:txBody>
          <a:bodyPr wrap="square" rtlCol="0">
            <a:spAutoFit/>
          </a:bodyPr>
          <a:lstStyle/>
          <a:p>
            <a:r>
              <a:rPr lang="en-IN" sz="1400" dirty="0" smtClean="0">
                <a:solidFill>
                  <a:schemeClr val="accent1">
                    <a:lumMod val="75000"/>
                  </a:schemeClr>
                </a:solidFill>
              </a:rPr>
              <a:t>Core Services</a:t>
            </a:r>
            <a:endParaRPr lang="en-IN" sz="1400" dirty="0">
              <a:solidFill>
                <a:schemeClr val="accent1">
                  <a:lumMod val="75000"/>
                </a:schemeClr>
              </a:solidFill>
            </a:endParaRPr>
          </a:p>
        </p:txBody>
      </p:sp>
      <p:sp>
        <p:nvSpPr>
          <p:cNvPr id="43" name="Rectangle 42"/>
          <p:cNvSpPr/>
          <p:nvPr/>
        </p:nvSpPr>
        <p:spPr>
          <a:xfrm>
            <a:off x="3676649" y="3416300"/>
            <a:ext cx="863601" cy="292100"/>
          </a:xfrm>
          <a:prstGeom prst="rect">
            <a:avLst/>
          </a:prstGeom>
          <a:solidFill>
            <a:srgbClr val="92D05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900" dirty="0" smtClean="0">
                <a:solidFill>
                  <a:schemeClr val="bg1"/>
                </a:solidFill>
              </a:rPr>
              <a:t>Load Balance</a:t>
            </a:r>
          </a:p>
          <a:p>
            <a:pPr algn="ctr"/>
            <a:r>
              <a:rPr lang="en-IN" sz="900" dirty="0" smtClean="0">
                <a:solidFill>
                  <a:schemeClr val="bg1"/>
                </a:solidFill>
              </a:rPr>
              <a:t>Ribbon</a:t>
            </a:r>
            <a:endParaRPr lang="en-IN" sz="900" dirty="0">
              <a:solidFill>
                <a:schemeClr val="bg1"/>
              </a:solidFill>
            </a:endParaRPr>
          </a:p>
        </p:txBody>
      </p:sp>
      <p:sp>
        <p:nvSpPr>
          <p:cNvPr id="44" name="Rectangle 43"/>
          <p:cNvSpPr/>
          <p:nvPr/>
        </p:nvSpPr>
        <p:spPr>
          <a:xfrm>
            <a:off x="4845049" y="3416300"/>
            <a:ext cx="895351" cy="292100"/>
          </a:xfrm>
          <a:prstGeom prst="rect">
            <a:avLst/>
          </a:prstGeom>
          <a:solidFill>
            <a:srgbClr val="92D05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900" dirty="0" smtClean="0">
                <a:solidFill>
                  <a:schemeClr val="bg1"/>
                </a:solidFill>
              </a:rPr>
              <a:t>Circuit Breaker</a:t>
            </a:r>
          </a:p>
          <a:p>
            <a:pPr algn="ctr"/>
            <a:r>
              <a:rPr lang="en-IN" sz="900" dirty="0" smtClean="0">
                <a:solidFill>
                  <a:schemeClr val="bg1"/>
                </a:solidFill>
              </a:rPr>
              <a:t>Hystrix</a:t>
            </a:r>
            <a:endParaRPr lang="en-IN" sz="900" dirty="0">
              <a:solidFill>
                <a:schemeClr val="bg1"/>
              </a:solidFill>
            </a:endParaRPr>
          </a:p>
        </p:txBody>
      </p:sp>
      <p:sp>
        <p:nvSpPr>
          <p:cNvPr id="45" name="Rectangle 44"/>
          <p:cNvSpPr/>
          <p:nvPr/>
        </p:nvSpPr>
        <p:spPr>
          <a:xfrm>
            <a:off x="5772149" y="3416300"/>
            <a:ext cx="863601" cy="292100"/>
          </a:xfrm>
          <a:prstGeom prst="rect">
            <a:avLst/>
          </a:prstGeom>
          <a:solidFill>
            <a:srgbClr val="92D05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900" dirty="0" smtClean="0">
                <a:solidFill>
                  <a:schemeClr val="bg1"/>
                </a:solidFill>
              </a:rPr>
              <a:t>Load Balance</a:t>
            </a:r>
          </a:p>
          <a:p>
            <a:pPr algn="ctr"/>
            <a:r>
              <a:rPr lang="en-IN" sz="900" dirty="0" smtClean="0">
                <a:solidFill>
                  <a:schemeClr val="bg1"/>
                </a:solidFill>
              </a:rPr>
              <a:t>Ribbon</a:t>
            </a:r>
            <a:endParaRPr lang="en-IN" sz="900" dirty="0">
              <a:solidFill>
                <a:schemeClr val="bg1"/>
              </a:solidFill>
            </a:endParaRPr>
          </a:p>
        </p:txBody>
      </p:sp>
      <p:sp>
        <p:nvSpPr>
          <p:cNvPr id="2" name="Footer Placeholder 1"/>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7764154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Zuul</a:t>
            </a:r>
            <a:endParaRPr lang="en-US" sz="2800" dirty="0">
              <a:latin typeface="Candara" panose="020E0502030303020204" pitchFamily="34" charset="0"/>
            </a:endParaRPr>
          </a:p>
        </p:txBody>
      </p:sp>
      <p:sp>
        <p:nvSpPr>
          <p:cNvPr id="4" name="Rectangle 3"/>
          <p:cNvSpPr/>
          <p:nvPr/>
        </p:nvSpPr>
        <p:spPr>
          <a:xfrm>
            <a:off x="304800" y="1358900"/>
            <a:ext cx="8509000" cy="4524315"/>
          </a:xfrm>
          <a:prstGeom prst="rect">
            <a:avLst/>
          </a:prstGeom>
        </p:spPr>
        <p:txBody>
          <a:bodyPr wrap="square">
            <a:spAutoFit/>
          </a:bodyPr>
          <a:lstStyle/>
          <a:p>
            <a:pPr algn="just"/>
            <a:r>
              <a:rPr lang="en-US" dirty="0"/>
              <a:t> </a:t>
            </a:r>
            <a:r>
              <a:rPr lang="en-US" dirty="0" err="1"/>
              <a:t>Zuul</a:t>
            </a:r>
            <a:r>
              <a:rPr lang="en-US" dirty="0"/>
              <a:t> is a JVM based router and server side load balancer by Netflix</a:t>
            </a:r>
            <a:r>
              <a:rPr lang="en-US" dirty="0" smtClean="0"/>
              <a:t>. </a:t>
            </a:r>
            <a:r>
              <a:rPr lang="en-US" dirty="0" err="1"/>
              <a:t>Zuul’s</a:t>
            </a:r>
            <a:r>
              <a:rPr lang="en-US" dirty="0"/>
              <a:t> rule engine allows rules and filters to be written in essentially any JVM language, with built in support for Java and Groovy.</a:t>
            </a:r>
            <a:endParaRPr lang="en-US" dirty="0" smtClean="0"/>
          </a:p>
          <a:p>
            <a:pPr algn="just"/>
            <a:endParaRPr lang="en-US" dirty="0"/>
          </a:p>
          <a:p>
            <a:pPr algn="just"/>
            <a:r>
              <a:rPr lang="en-US" dirty="0"/>
              <a:t>Netflix uses </a:t>
            </a:r>
            <a:r>
              <a:rPr lang="en-US" dirty="0" err="1"/>
              <a:t>Zuul</a:t>
            </a:r>
            <a:r>
              <a:rPr lang="en-US" dirty="0"/>
              <a:t> for the following:</a:t>
            </a:r>
          </a:p>
          <a:p>
            <a:pPr algn="just"/>
            <a:endParaRPr lang="en-US" dirty="0"/>
          </a:p>
          <a:p>
            <a:pPr marL="285750" indent="-285750" algn="just">
              <a:buFont typeface="Arial" pitchFamily="34" charset="0"/>
              <a:buChar char="•"/>
            </a:pPr>
            <a:r>
              <a:rPr lang="en-US" dirty="0"/>
              <a:t>Authentication</a:t>
            </a:r>
          </a:p>
          <a:p>
            <a:pPr marL="285750" indent="-285750" algn="just">
              <a:buFont typeface="Arial" pitchFamily="34" charset="0"/>
              <a:buChar char="•"/>
            </a:pPr>
            <a:r>
              <a:rPr lang="en-US" dirty="0" smtClean="0"/>
              <a:t>Insights</a:t>
            </a:r>
            <a:endParaRPr lang="en-US" dirty="0"/>
          </a:p>
          <a:p>
            <a:pPr marL="285750" indent="-285750" algn="just">
              <a:buFont typeface="Arial" pitchFamily="34" charset="0"/>
              <a:buChar char="•"/>
            </a:pPr>
            <a:r>
              <a:rPr lang="en-US" dirty="0" smtClean="0"/>
              <a:t>Stress </a:t>
            </a:r>
            <a:r>
              <a:rPr lang="en-US" dirty="0"/>
              <a:t>Testing</a:t>
            </a:r>
          </a:p>
          <a:p>
            <a:pPr marL="285750" indent="-285750" algn="just">
              <a:buFont typeface="Arial" pitchFamily="34" charset="0"/>
              <a:buChar char="•"/>
            </a:pPr>
            <a:r>
              <a:rPr lang="en-US" dirty="0" smtClean="0"/>
              <a:t>Canary </a:t>
            </a:r>
            <a:r>
              <a:rPr lang="en-US" dirty="0"/>
              <a:t>Testing</a:t>
            </a:r>
          </a:p>
          <a:p>
            <a:pPr marL="285750" indent="-285750" algn="just">
              <a:buFont typeface="Arial" pitchFamily="34" charset="0"/>
              <a:buChar char="•"/>
            </a:pPr>
            <a:r>
              <a:rPr lang="en-US" dirty="0" smtClean="0"/>
              <a:t>Dynamic </a:t>
            </a:r>
            <a:r>
              <a:rPr lang="en-US" dirty="0"/>
              <a:t>Routing</a:t>
            </a:r>
          </a:p>
          <a:p>
            <a:pPr marL="285750" indent="-285750" algn="just">
              <a:buFont typeface="Arial" pitchFamily="34" charset="0"/>
              <a:buChar char="•"/>
            </a:pPr>
            <a:r>
              <a:rPr lang="en-US" dirty="0" smtClean="0"/>
              <a:t>Service </a:t>
            </a:r>
            <a:r>
              <a:rPr lang="en-US" dirty="0"/>
              <a:t>Migration</a:t>
            </a:r>
          </a:p>
          <a:p>
            <a:pPr marL="285750" indent="-285750" algn="just">
              <a:buFont typeface="Arial" pitchFamily="34" charset="0"/>
              <a:buChar char="•"/>
            </a:pPr>
            <a:r>
              <a:rPr lang="en-US" dirty="0" smtClean="0"/>
              <a:t>Load </a:t>
            </a:r>
            <a:r>
              <a:rPr lang="en-US" dirty="0"/>
              <a:t>Shedding</a:t>
            </a:r>
          </a:p>
          <a:p>
            <a:pPr marL="285750" indent="-285750" algn="just">
              <a:buFont typeface="Arial" pitchFamily="34" charset="0"/>
              <a:buChar char="•"/>
            </a:pPr>
            <a:r>
              <a:rPr lang="en-US" dirty="0" smtClean="0"/>
              <a:t>Security</a:t>
            </a:r>
            <a:endParaRPr lang="en-US" dirty="0"/>
          </a:p>
          <a:p>
            <a:pPr marL="285750" indent="-285750" algn="just">
              <a:buFont typeface="Arial" pitchFamily="34" charset="0"/>
              <a:buChar char="•"/>
            </a:pPr>
            <a:r>
              <a:rPr lang="en-US" dirty="0" smtClean="0"/>
              <a:t>Static </a:t>
            </a:r>
            <a:r>
              <a:rPr lang="en-US" dirty="0"/>
              <a:t>Response handling</a:t>
            </a:r>
          </a:p>
          <a:p>
            <a:pPr marL="285750" indent="-285750" algn="just">
              <a:buFont typeface="Arial" pitchFamily="34" charset="0"/>
              <a:buChar char="•"/>
            </a:pPr>
            <a:r>
              <a:rPr lang="en-US" dirty="0" smtClean="0"/>
              <a:t>Active </a:t>
            </a:r>
            <a:r>
              <a:rPr lang="en-US" dirty="0"/>
              <a:t>traffic management</a:t>
            </a:r>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475164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Zuul</a:t>
            </a:r>
            <a:endParaRPr lang="en-US" sz="2800" dirty="0">
              <a:latin typeface="Candara" panose="020E0502030303020204" pitchFamily="34" charset="0"/>
            </a:endParaRPr>
          </a:p>
        </p:txBody>
      </p:sp>
      <p:sp>
        <p:nvSpPr>
          <p:cNvPr id="4" name="Rectangle 3"/>
          <p:cNvSpPr/>
          <p:nvPr/>
        </p:nvSpPr>
        <p:spPr>
          <a:xfrm>
            <a:off x="304800" y="1358900"/>
            <a:ext cx="8509000" cy="4524315"/>
          </a:xfrm>
          <a:prstGeom prst="rect">
            <a:avLst/>
          </a:prstGeom>
        </p:spPr>
        <p:txBody>
          <a:bodyPr wrap="square">
            <a:spAutoFit/>
          </a:bodyPr>
          <a:lstStyle/>
          <a:p>
            <a:pPr algn="just"/>
            <a:r>
              <a:rPr lang="en-US" b="1" dirty="0" smtClean="0"/>
              <a:t>Steps to configure </a:t>
            </a:r>
            <a:r>
              <a:rPr lang="en-US" b="1" dirty="0" err="1" smtClean="0"/>
              <a:t>Zuul</a:t>
            </a:r>
            <a:endParaRPr lang="en-US" b="1" dirty="0" smtClean="0"/>
          </a:p>
          <a:p>
            <a:pPr algn="just"/>
            <a:endParaRPr lang="en-US" b="1" dirty="0"/>
          </a:p>
          <a:p>
            <a:pPr marL="285750" lvl="0" indent="-285750" algn="just">
              <a:buFont typeface="Arial" pitchFamily="34" charset="0"/>
              <a:buChar char="•"/>
            </a:pPr>
            <a:r>
              <a:rPr lang="en-US" dirty="0"/>
              <a:t>Create a new </a:t>
            </a:r>
            <a:r>
              <a:rPr lang="en-US" dirty="0" err="1"/>
              <a:t>Gradle</a:t>
            </a:r>
            <a:r>
              <a:rPr lang="en-US" dirty="0"/>
              <a:t> Java Project </a:t>
            </a:r>
          </a:p>
          <a:p>
            <a:pPr marL="285750" lvl="0" indent="-285750" algn="just">
              <a:buFont typeface="Arial" pitchFamily="34" charset="0"/>
              <a:buChar char="•"/>
            </a:pPr>
            <a:r>
              <a:rPr lang="en-US" dirty="0"/>
              <a:t>Import following dependencies in </a:t>
            </a:r>
            <a:r>
              <a:rPr lang="en-US" dirty="0" err="1"/>
              <a:t>build.gradle</a:t>
            </a:r>
            <a:r>
              <a:rPr lang="en-US" dirty="0"/>
              <a:t> file</a:t>
            </a:r>
          </a:p>
          <a:p>
            <a:pPr lvl="0" algn="just"/>
            <a:r>
              <a:rPr lang="en-US" dirty="0"/>
              <a:t>         compile ('org.springframework.boot:spring-boot-starter-web:1.2.6.RELEASE')</a:t>
            </a:r>
          </a:p>
          <a:p>
            <a:pPr lvl="1" algn="just"/>
            <a:r>
              <a:rPr lang="en-US" dirty="0"/>
              <a:t>compile </a:t>
            </a:r>
            <a:r>
              <a:rPr lang="en-US" dirty="0" smtClean="0"/>
              <a:t>('org.springframework.cloud:spring-cloud-starter-zuul:1.0.3.RELEASE‘)</a:t>
            </a:r>
          </a:p>
          <a:p>
            <a:pPr lvl="1" algn="just"/>
            <a:r>
              <a:rPr lang="en-US" dirty="0" smtClean="0"/>
              <a:t>compile ('</a:t>
            </a:r>
            <a:r>
              <a:rPr lang="en-US" dirty="0" err="1" smtClean="0"/>
              <a:t>org.springframework.cloud:spring-cloud-starter-bus-amqp</a:t>
            </a:r>
            <a:r>
              <a:rPr lang="en-US" dirty="0" smtClean="0"/>
              <a:t>‘)</a:t>
            </a:r>
          </a:p>
          <a:p>
            <a:pPr lvl="1" algn="just"/>
            <a:r>
              <a:rPr lang="en-US" dirty="0"/>
              <a:t>compile ('org.springframework.cloud:spring-cloud-starter-eureka:1.0.3.RELEASE</a:t>
            </a:r>
            <a:r>
              <a:rPr lang="en-US" dirty="0" smtClean="0"/>
              <a:t>')</a:t>
            </a:r>
          </a:p>
          <a:p>
            <a:pPr marL="285750" indent="-285750" algn="just">
              <a:buFont typeface="Arial" pitchFamily="34" charset="0"/>
              <a:buChar char="•"/>
            </a:pPr>
            <a:r>
              <a:rPr lang="en-US" dirty="0"/>
              <a:t>Create a new java class Application having public static void </a:t>
            </a:r>
            <a:r>
              <a:rPr lang="en-US" dirty="0" smtClean="0"/>
              <a:t>method</a:t>
            </a:r>
          </a:p>
          <a:p>
            <a:pPr marL="285750" lvl="0" indent="-285750" algn="just">
              <a:buFont typeface="Arial" pitchFamily="34" charset="0"/>
              <a:buChar char="•"/>
            </a:pPr>
            <a:r>
              <a:rPr lang="en-US" dirty="0" smtClean="0"/>
              <a:t>Use </a:t>
            </a:r>
            <a:r>
              <a:rPr lang="en-US" dirty="0"/>
              <a:t>following annotations in this </a:t>
            </a:r>
            <a:r>
              <a:rPr lang="en-US" dirty="0" smtClean="0"/>
              <a:t>class </a:t>
            </a:r>
          </a:p>
          <a:p>
            <a:pPr lvl="0" algn="just"/>
            <a:r>
              <a:rPr lang="en-US" dirty="0" smtClean="0"/>
              <a:t>        @</a:t>
            </a:r>
            <a:r>
              <a:rPr lang="en-US" dirty="0" err="1" smtClean="0"/>
              <a:t>EnableZuulProxy</a:t>
            </a:r>
            <a:endParaRPr lang="en-US" dirty="0" smtClean="0"/>
          </a:p>
          <a:p>
            <a:pPr lvl="1" algn="just"/>
            <a:r>
              <a:rPr lang="en-US" dirty="0"/>
              <a:t>@</a:t>
            </a:r>
            <a:r>
              <a:rPr lang="en-US" dirty="0" err="1"/>
              <a:t>SpringBootApplication</a:t>
            </a:r>
            <a:endParaRPr lang="en-US" dirty="0"/>
          </a:p>
          <a:p>
            <a:pPr marL="285750" lvl="0" indent="-285750" algn="just">
              <a:buFont typeface="Arial" pitchFamily="34" charset="0"/>
              <a:buChar char="•"/>
            </a:pPr>
            <a:r>
              <a:rPr lang="en-US" dirty="0" smtClean="0"/>
              <a:t>Configure </a:t>
            </a:r>
            <a:r>
              <a:rPr lang="en-US" dirty="0"/>
              <a:t>the </a:t>
            </a:r>
            <a:r>
              <a:rPr lang="en-US" dirty="0" err="1"/>
              <a:t>application.yml</a:t>
            </a:r>
            <a:r>
              <a:rPr lang="en-US" dirty="0"/>
              <a:t> </a:t>
            </a:r>
            <a:r>
              <a:rPr lang="en-US" dirty="0" smtClean="0"/>
              <a:t>which defines the routes for the </a:t>
            </a:r>
            <a:r>
              <a:rPr lang="en-US" dirty="0" err="1" smtClean="0"/>
              <a:t>zuul</a:t>
            </a:r>
            <a:endParaRPr lang="en-US" dirty="0" smtClean="0"/>
          </a:p>
          <a:p>
            <a:pPr marL="285750" lvl="0" indent="-285750" algn="just">
              <a:buFont typeface="Arial" pitchFamily="34" charset="0"/>
              <a:buChar char="•"/>
            </a:pPr>
            <a:r>
              <a:rPr lang="en-US" dirty="0" smtClean="0"/>
              <a:t>Build </a:t>
            </a:r>
            <a:r>
              <a:rPr lang="en-US" dirty="0"/>
              <a:t>the application so that it will download all the necessary dependency from central repository and </a:t>
            </a:r>
            <a:r>
              <a:rPr lang="en-US" dirty="0" err="1"/>
              <a:t>bootRun</a:t>
            </a:r>
            <a:r>
              <a:rPr lang="en-US" dirty="0"/>
              <a:t> the application.</a:t>
            </a:r>
          </a:p>
          <a:p>
            <a:pPr algn="just"/>
            <a:endParaRPr lang="en-US" b="1" dirty="0" smtClean="0"/>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5251634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Zuul</a:t>
            </a:r>
            <a:endParaRPr lang="en-US" sz="2800" dirty="0">
              <a:latin typeface="Candara" panose="020E0502030303020204" pitchFamily="34" charset="0"/>
            </a:endParaRPr>
          </a:p>
        </p:txBody>
      </p:sp>
      <p:sp>
        <p:nvSpPr>
          <p:cNvPr id="4" name="Rectangle 3"/>
          <p:cNvSpPr/>
          <p:nvPr/>
        </p:nvSpPr>
        <p:spPr>
          <a:xfrm>
            <a:off x="304800" y="1358900"/>
            <a:ext cx="8509000" cy="5078313"/>
          </a:xfrm>
          <a:prstGeom prst="rect">
            <a:avLst/>
          </a:prstGeom>
        </p:spPr>
        <p:txBody>
          <a:bodyPr wrap="square">
            <a:spAutoFit/>
          </a:bodyPr>
          <a:lstStyle/>
          <a:p>
            <a:pPr algn="just"/>
            <a:r>
              <a:rPr lang="en-US" dirty="0"/>
              <a:t>package </a:t>
            </a:r>
            <a:r>
              <a:rPr lang="en-US" dirty="0" err="1"/>
              <a:t>com.capgemini.gateway.app</a:t>
            </a:r>
            <a:r>
              <a:rPr lang="en-US" dirty="0"/>
              <a:t>;</a:t>
            </a:r>
          </a:p>
          <a:p>
            <a:pPr algn="just"/>
            <a:endParaRPr lang="en-US" dirty="0"/>
          </a:p>
          <a:p>
            <a:pPr algn="just"/>
            <a:r>
              <a:rPr lang="en-US" dirty="0" smtClean="0"/>
              <a:t>import </a:t>
            </a:r>
            <a:r>
              <a:rPr lang="en-US" dirty="0" err="1"/>
              <a:t>org.springframework.boot.SpringApplication</a:t>
            </a:r>
            <a:r>
              <a:rPr lang="en-US" dirty="0"/>
              <a:t>;</a:t>
            </a:r>
          </a:p>
          <a:p>
            <a:pPr algn="just"/>
            <a:r>
              <a:rPr lang="en-US" dirty="0"/>
              <a:t>import </a:t>
            </a:r>
            <a:r>
              <a:rPr lang="en-US" dirty="0" err="1"/>
              <a:t>org.springframework.boot.autoconfigure.SpringBootApplication</a:t>
            </a:r>
            <a:r>
              <a:rPr lang="en-US" dirty="0"/>
              <a:t>;</a:t>
            </a:r>
          </a:p>
          <a:p>
            <a:pPr algn="just"/>
            <a:r>
              <a:rPr lang="en-US" dirty="0"/>
              <a:t>import </a:t>
            </a:r>
            <a:r>
              <a:rPr lang="en-US" dirty="0" err="1"/>
              <a:t>org.springframework.cloud.netflix.zuul.EnableZuulProxy</a:t>
            </a:r>
            <a:r>
              <a:rPr lang="en-US" dirty="0"/>
              <a:t>;</a:t>
            </a:r>
          </a:p>
          <a:p>
            <a:pPr algn="just"/>
            <a:endParaRPr lang="en-US" dirty="0"/>
          </a:p>
          <a:p>
            <a:pPr algn="just"/>
            <a:r>
              <a:rPr lang="en-US" dirty="0" smtClean="0"/>
              <a:t>@</a:t>
            </a:r>
            <a:r>
              <a:rPr lang="en-US" dirty="0" err="1"/>
              <a:t>EnableZuulProxy</a:t>
            </a:r>
            <a:endParaRPr lang="en-US" dirty="0"/>
          </a:p>
          <a:p>
            <a:pPr algn="just"/>
            <a:r>
              <a:rPr lang="en-US" dirty="0"/>
              <a:t>@</a:t>
            </a:r>
            <a:r>
              <a:rPr lang="en-US" dirty="0" err="1"/>
              <a:t>SpringBootApplication</a:t>
            </a:r>
            <a:endParaRPr lang="en-US" dirty="0"/>
          </a:p>
          <a:p>
            <a:pPr algn="just"/>
            <a:r>
              <a:rPr lang="en-US" dirty="0"/>
              <a:t>public class </a:t>
            </a:r>
            <a:r>
              <a:rPr lang="en-US" dirty="0" err="1"/>
              <a:t>GatewayApp</a:t>
            </a:r>
            <a:r>
              <a:rPr lang="en-US" dirty="0"/>
              <a:t> {</a:t>
            </a:r>
          </a:p>
          <a:p>
            <a:pPr algn="just"/>
            <a:endParaRPr lang="en-US" dirty="0"/>
          </a:p>
          <a:p>
            <a:pPr algn="just"/>
            <a:r>
              <a:rPr lang="en-US" dirty="0" smtClean="0"/>
              <a:t>	public </a:t>
            </a:r>
            <a:r>
              <a:rPr lang="en-US" dirty="0"/>
              <a:t>static void main(String... </a:t>
            </a:r>
            <a:r>
              <a:rPr lang="en-US" dirty="0" err="1"/>
              <a:t>args</a:t>
            </a:r>
            <a:r>
              <a:rPr lang="en-US" dirty="0"/>
              <a:t>) {</a:t>
            </a:r>
          </a:p>
          <a:p>
            <a:pPr algn="just"/>
            <a:r>
              <a:rPr lang="en-US" dirty="0" smtClean="0"/>
              <a:t>		</a:t>
            </a:r>
            <a:r>
              <a:rPr lang="en-US" dirty="0" err="1" smtClean="0"/>
              <a:t>SpringApplication.</a:t>
            </a:r>
            <a:r>
              <a:rPr lang="en-US" i="1" dirty="0" err="1" smtClean="0"/>
              <a:t>run</a:t>
            </a:r>
            <a:r>
              <a:rPr lang="en-US" i="1" dirty="0" smtClean="0"/>
              <a:t>(</a:t>
            </a:r>
            <a:r>
              <a:rPr lang="en-US" i="1" dirty="0" err="1" smtClean="0"/>
              <a:t>GatewayApp.class</a:t>
            </a:r>
            <a:r>
              <a:rPr lang="en-US" i="1" dirty="0"/>
              <a:t>, </a:t>
            </a:r>
            <a:r>
              <a:rPr lang="en-US" i="1" dirty="0" err="1"/>
              <a:t>args</a:t>
            </a:r>
            <a:r>
              <a:rPr lang="en-US" i="1" dirty="0"/>
              <a:t>);</a:t>
            </a:r>
          </a:p>
          <a:p>
            <a:pPr algn="just"/>
            <a:r>
              <a:rPr lang="en-US" dirty="0" smtClean="0"/>
              <a:t>	}</a:t>
            </a:r>
            <a:endParaRPr lang="en-US" dirty="0"/>
          </a:p>
          <a:p>
            <a:pPr algn="just"/>
            <a:r>
              <a:rPr lang="en-US" dirty="0" smtClean="0"/>
              <a:t>}</a:t>
            </a:r>
          </a:p>
          <a:p>
            <a:pPr algn="just"/>
            <a:endParaRPr lang="en-US" dirty="0"/>
          </a:p>
          <a:p>
            <a:pPr algn="just"/>
            <a:r>
              <a:rPr lang="en-US" dirty="0"/>
              <a:t>@</a:t>
            </a:r>
            <a:r>
              <a:rPr lang="en-US" dirty="0" err="1" smtClean="0"/>
              <a:t>EnableZuulProxy</a:t>
            </a:r>
            <a:r>
              <a:rPr lang="en-US" dirty="0" smtClean="0"/>
              <a:t>: Annotate </a:t>
            </a:r>
            <a:r>
              <a:rPr lang="en-US" dirty="0"/>
              <a:t>a Spring Boot main class with @</a:t>
            </a:r>
            <a:r>
              <a:rPr lang="en-US" dirty="0" err="1"/>
              <a:t>EnableZuulProxy</a:t>
            </a:r>
            <a:r>
              <a:rPr lang="en-US" dirty="0"/>
              <a:t>, and this forwards local calls to the appropriate service. The proxy uses Ribbon to locate an instance to forward </a:t>
            </a:r>
            <a:r>
              <a:rPr lang="en-US" dirty="0" smtClean="0"/>
              <a:t>to.</a:t>
            </a:r>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189966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Zuul</a:t>
            </a:r>
            <a:endParaRPr lang="en-US" sz="2800" dirty="0">
              <a:latin typeface="Candara" panose="020E0502030303020204" pitchFamily="34" charset="0"/>
            </a:endParaRPr>
          </a:p>
        </p:txBody>
      </p:sp>
      <p:sp>
        <p:nvSpPr>
          <p:cNvPr id="4" name="Rectangle 3"/>
          <p:cNvSpPr/>
          <p:nvPr/>
        </p:nvSpPr>
        <p:spPr>
          <a:xfrm>
            <a:off x="304800" y="1358900"/>
            <a:ext cx="8509000" cy="4801314"/>
          </a:xfrm>
          <a:prstGeom prst="rect">
            <a:avLst/>
          </a:prstGeom>
        </p:spPr>
        <p:txBody>
          <a:bodyPr wrap="square">
            <a:spAutoFit/>
          </a:bodyPr>
          <a:lstStyle/>
          <a:p>
            <a:pPr algn="just"/>
            <a:r>
              <a:rPr lang="en-US" b="1" dirty="0" err="1" smtClean="0"/>
              <a:t>application.yml</a:t>
            </a:r>
            <a:r>
              <a:rPr lang="en-US" b="1" dirty="0" smtClean="0"/>
              <a:t> configuration for </a:t>
            </a:r>
            <a:r>
              <a:rPr lang="en-US" b="1" dirty="0" err="1" smtClean="0"/>
              <a:t>Zuul</a:t>
            </a:r>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endParaRPr lang="en-US" b="1" dirty="0"/>
          </a:p>
          <a:p>
            <a:pPr algn="just"/>
            <a:r>
              <a:rPr lang="en-US" dirty="0" smtClean="0"/>
              <a:t>When </a:t>
            </a:r>
            <a:r>
              <a:rPr lang="en-US" dirty="0" err="1" smtClean="0"/>
              <a:t>Zuul</a:t>
            </a:r>
            <a:r>
              <a:rPr lang="en-US" dirty="0" smtClean="0"/>
              <a:t> is up and running on the Eureka server it will get the details of all the services registered on Eureka and map the paths specified in its </a:t>
            </a:r>
            <a:r>
              <a:rPr lang="en-US" dirty="0" err="1" smtClean="0"/>
              <a:t>application.yml</a:t>
            </a:r>
            <a:r>
              <a:rPr lang="en-US" dirty="0" smtClean="0"/>
              <a:t> with the respective services. So, when a </a:t>
            </a:r>
            <a:r>
              <a:rPr lang="en-US" dirty="0" err="1" smtClean="0"/>
              <a:t>Zuul</a:t>
            </a:r>
            <a:r>
              <a:rPr lang="en-US" dirty="0" smtClean="0"/>
              <a:t> URL is hit with an appropriate path for calling the service it will route it to the respective service. </a:t>
            </a:r>
          </a:p>
          <a:p>
            <a:pPr algn="just"/>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2019299"/>
            <a:ext cx="6184899" cy="2518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4074809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Zuul</a:t>
            </a:r>
            <a:endParaRPr lang="en-US" sz="2800" dirty="0">
              <a:latin typeface="Candara" panose="020E0502030303020204" pitchFamily="34" charset="0"/>
            </a:endParaRPr>
          </a:p>
        </p:txBody>
      </p:sp>
      <p:sp>
        <p:nvSpPr>
          <p:cNvPr id="4" name="Rectangle 3"/>
          <p:cNvSpPr/>
          <p:nvPr/>
        </p:nvSpPr>
        <p:spPr>
          <a:xfrm>
            <a:off x="304800" y="1358900"/>
            <a:ext cx="8509000" cy="3970318"/>
          </a:xfrm>
          <a:prstGeom prst="rect">
            <a:avLst/>
          </a:prstGeom>
        </p:spPr>
        <p:txBody>
          <a:bodyPr wrap="square">
            <a:spAutoFit/>
          </a:bodyPr>
          <a:lstStyle/>
          <a:p>
            <a:pPr algn="just"/>
            <a:r>
              <a:rPr lang="en-US" dirty="0" err="1" smtClean="0"/>
              <a:t>Zuul</a:t>
            </a:r>
            <a:r>
              <a:rPr lang="en-US" dirty="0" smtClean="0"/>
              <a:t> also acts as a server side load balancer. If multiple instances of the same service are deployed at different ports then </a:t>
            </a:r>
            <a:r>
              <a:rPr lang="en-US" dirty="0" err="1" smtClean="0"/>
              <a:t>Zuul</a:t>
            </a:r>
            <a:r>
              <a:rPr lang="en-US" dirty="0" smtClean="0"/>
              <a:t> uses round robin technique to load balance the services.</a:t>
            </a:r>
          </a:p>
          <a:p>
            <a:pPr algn="just"/>
            <a:endParaRPr lang="en-US" dirty="0"/>
          </a:p>
          <a:p>
            <a:pPr algn="just"/>
            <a:r>
              <a:rPr lang="en-US" dirty="0" smtClean="0"/>
              <a:t>To deploy multiple instances of the same service, either edit the port number in </a:t>
            </a:r>
            <a:r>
              <a:rPr lang="en-US" dirty="0" err="1" smtClean="0"/>
              <a:t>application.yml</a:t>
            </a:r>
            <a:r>
              <a:rPr lang="en-US" dirty="0" smtClean="0"/>
              <a:t> of that service or execute the following command with different port numbers in command-line:</a:t>
            </a:r>
          </a:p>
          <a:p>
            <a:pPr algn="just"/>
            <a:endParaRPr lang="en-US" dirty="0"/>
          </a:p>
          <a:p>
            <a:pPr algn="just"/>
            <a:r>
              <a:rPr lang="en-US" dirty="0"/>
              <a:t>java -jar </a:t>
            </a:r>
            <a:r>
              <a:rPr lang="en-US" dirty="0" smtClean="0"/>
              <a:t>service-name.jar </a:t>
            </a:r>
            <a:r>
              <a:rPr lang="en-US" dirty="0"/>
              <a:t>--</a:t>
            </a:r>
            <a:r>
              <a:rPr lang="en-US" dirty="0" err="1" smtClean="0"/>
              <a:t>server.port</a:t>
            </a:r>
            <a:r>
              <a:rPr lang="en-US" dirty="0" smtClean="0"/>
              <a:t>=</a:t>
            </a:r>
            <a:r>
              <a:rPr lang="en-US" dirty="0" err="1" smtClean="0"/>
              <a:t>port_number</a:t>
            </a:r>
            <a:endParaRPr lang="en-US" dirty="0" smtClean="0"/>
          </a:p>
          <a:p>
            <a:pPr algn="just"/>
            <a:endParaRPr lang="en-US" b="1" dirty="0"/>
          </a:p>
          <a:p>
            <a:pPr algn="just"/>
            <a:endParaRPr lang="en-US" b="1" dirty="0" smtClean="0"/>
          </a:p>
          <a:p>
            <a:pPr algn="just"/>
            <a:endParaRPr lang="en-US" b="1" dirty="0"/>
          </a:p>
          <a:p>
            <a:pPr algn="just"/>
            <a:endParaRPr lang="en-US" dirty="0" smtClean="0"/>
          </a:p>
          <a:p>
            <a:pPr algn="just"/>
            <a:endParaRPr lang="en-US" dirty="0"/>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5532824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Hystrix</a:t>
            </a:r>
            <a:endParaRPr lang="en-US" sz="2800" dirty="0">
              <a:latin typeface="Candara" panose="020E0502030303020204" pitchFamily="34" charset="0"/>
            </a:endParaRPr>
          </a:p>
        </p:txBody>
      </p:sp>
      <p:sp>
        <p:nvSpPr>
          <p:cNvPr id="4" name="Rectangle 3"/>
          <p:cNvSpPr/>
          <p:nvPr/>
        </p:nvSpPr>
        <p:spPr>
          <a:xfrm>
            <a:off x="304800" y="1358900"/>
            <a:ext cx="8509000" cy="4801314"/>
          </a:xfrm>
          <a:prstGeom prst="rect">
            <a:avLst/>
          </a:prstGeom>
        </p:spPr>
        <p:txBody>
          <a:bodyPr wrap="square">
            <a:spAutoFit/>
          </a:bodyPr>
          <a:lstStyle/>
          <a:p>
            <a:pPr algn="just"/>
            <a:r>
              <a:rPr lang="en-US" dirty="0" err="1"/>
              <a:t>Hystrix</a:t>
            </a:r>
            <a:r>
              <a:rPr lang="en-US" dirty="0"/>
              <a:t> is designed to do the following</a:t>
            </a:r>
            <a:r>
              <a:rPr lang="en-US" dirty="0" smtClean="0"/>
              <a:t>:</a:t>
            </a:r>
          </a:p>
          <a:p>
            <a:pPr marL="285750" lvl="0" indent="-285750" algn="just">
              <a:buFont typeface="Arial" pitchFamily="34" charset="0"/>
              <a:buChar char="•"/>
            </a:pPr>
            <a:r>
              <a:rPr lang="en-US" dirty="0" smtClean="0"/>
              <a:t>Give </a:t>
            </a:r>
            <a:r>
              <a:rPr lang="en-US" dirty="0"/>
              <a:t>protection from and control over latency and failure from dependencies accessed (typically over the network) via third-party client libraries.</a:t>
            </a:r>
          </a:p>
          <a:p>
            <a:pPr marL="285750" lvl="0" indent="-285750" algn="just">
              <a:buFont typeface="Arial" pitchFamily="34" charset="0"/>
              <a:buChar char="•"/>
            </a:pPr>
            <a:r>
              <a:rPr lang="en-US" dirty="0"/>
              <a:t>Stop cascading failures in a complex distributed system.</a:t>
            </a:r>
          </a:p>
          <a:p>
            <a:pPr marL="285750" lvl="0" indent="-285750" algn="just">
              <a:buFont typeface="Arial" pitchFamily="34" charset="0"/>
              <a:buChar char="•"/>
            </a:pPr>
            <a:r>
              <a:rPr lang="en-US" dirty="0"/>
              <a:t>Fail fast and rapidly recover.</a:t>
            </a:r>
          </a:p>
          <a:p>
            <a:pPr marL="285750" lvl="0" indent="-285750" algn="just">
              <a:buFont typeface="Arial" pitchFamily="34" charset="0"/>
              <a:buChar char="•"/>
            </a:pPr>
            <a:r>
              <a:rPr lang="en-US" dirty="0"/>
              <a:t>Fallback and gracefully degrade when possible.</a:t>
            </a:r>
          </a:p>
          <a:p>
            <a:pPr marL="285750" lvl="0" indent="-285750" algn="just">
              <a:buFont typeface="Arial" pitchFamily="34" charset="0"/>
              <a:buChar char="•"/>
            </a:pPr>
            <a:r>
              <a:rPr lang="en-US" dirty="0"/>
              <a:t>Enable near real-time monitoring, alerting, and operational control</a:t>
            </a:r>
            <a:r>
              <a:rPr lang="en-US" dirty="0" smtClean="0"/>
              <a:t>.</a:t>
            </a:r>
          </a:p>
          <a:p>
            <a:pPr marL="285750" lvl="0" indent="-285750" algn="just">
              <a:buFont typeface="Arial" pitchFamily="34" charset="0"/>
              <a:buChar char="•"/>
            </a:pPr>
            <a:endParaRPr lang="en-US" dirty="0"/>
          </a:p>
          <a:p>
            <a:pPr algn="just"/>
            <a:r>
              <a:rPr lang="en-US" dirty="0" err="1"/>
              <a:t>Hystrix</a:t>
            </a:r>
            <a:r>
              <a:rPr lang="en-US" dirty="0"/>
              <a:t> has built in the following defaults:</a:t>
            </a:r>
          </a:p>
          <a:p>
            <a:pPr marL="285750" lvl="0" indent="-285750" algn="just">
              <a:buFont typeface="Arial" pitchFamily="34" charset="0"/>
              <a:buChar char="•"/>
            </a:pPr>
            <a:r>
              <a:rPr lang="en-US" dirty="0"/>
              <a:t>Timeout for every request to an external system (default: 1000 </a:t>
            </a:r>
            <a:r>
              <a:rPr lang="en-US" dirty="0" err="1"/>
              <a:t>ms</a:t>
            </a:r>
            <a:r>
              <a:rPr lang="en-US" dirty="0"/>
              <a:t>)</a:t>
            </a:r>
          </a:p>
          <a:p>
            <a:pPr marL="285750" lvl="0" indent="-285750" algn="just">
              <a:buFont typeface="Arial" pitchFamily="34" charset="0"/>
              <a:buChar char="•"/>
            </a:pPr>
            <a:r>
              <a:rPr lang="en-US" dirty="0"/>
              <a:t>Limit of concurrent requests for external system (default: 10)</a:t>
            </a:r>
          </a:p>
          <a:p>
            <a:pPr marL="285750" lvl="0" indent="-285750" algn="just">
              <a:buFont typeface="Arial" pitchFamily="34" charset="0"/>
              <a:buChar char="•"/>
            </a:pPr>
            <a:r>
              <a:rPr lang="en-US" dirty="0"/>
              <a:t>Circuit breaker to avoid further requests (default: when more than 50% of all requests fail)</a:t>
            </a:r>
          </a:p>
          <a:p>
            <a:pPr marL="285750" lvl="0" indent="-285750" algn="just">
              <a:buFont typeface="Arial" pitchFamily="34" charset="0"/>
              <a:buChar char="•"/>
            </a:pPr>
            <a:r>
              <a:rPr lang="en-US" dirty="0"/>
              <a:t>Retry of a single request after circuit breaker has triggered (default: every 5 seconds)</a:t>
            </a:r>
          </a:p>
          <a:p>
            <a:pPr marL="285750" lvl="0" indent="-285750" algn="just">
              <a:buFont typeface="Arial" pitchFamily="34" charset="0"/>
              <a:buChar char="•"/>
            </a:pPr>
            <a:r>
              <a:rPr lang="en-US" dirty="0"/>
              <a:t>Interfaces to retrieve runtime information on request and aggregate level (there’s even a ready-to-use </a:t>
            </a:r>
            <a:r>
              <a:rPr lang="en-US" dirty="0" err="1"/>
              <a:t>realtime</a:t>
            </a:r>
            <a:r>
              <a:rPr lang="en-US" dirty="0"/>
              <a:t> dashboard for it)</a:t>
            </a:r>
          </a:p>
          <a:p>
            <a:pPr algn="just"/>
            <a:endParaRPr lang="en-US" dirty="0"/>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1991582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Hystrix</a:t>
            </a:r>
            <a:endParaRPr lang="en-US" sz="2800" dirty="0">
              <a:latin typeface="Candara" panose="020E0502030303020204" pitchFamily="34" charset="0"/>
            </a:endParaRPr>
          </a:p>
        </p:txBody>
      </p:sp>
      <p:sp>
        <p:nvSpPr>
          <p:cNvPr id="4" name="Rectangle 3"/>
          <p:cNvSpPr/>
          <p:nvPr/>
        </p:nvSpPr>
        <p:spPr>
          <a:xfrm>
            <a:off x="304800" y="1358900"/>
            <a:ext cx="8509000" cy="1754326"/>
          </a:xfrm>
          <a:prstGeom prst="rect">
            <a:avLst/>
          </a:prstGeom>
        </p:spPr>
        <p:txBody>
          <a:bodyPr wrap="square">
            <a:spAutoFit/>
          </a:bodyPr>
          <a:lstStyle/>
          <a:p>
            <a:r>
              <a:rPr lang="en-US" dirty="0"/>
              <a:t>When everything is healthy the request flow can look like this:</a:t>
            </a:r>
          </a:p>
          <a:p>
            <a:pPr marL="285750" lvl="0" indent="-285750">
              <a:buFont typeface="Arial" pitchFamily="34" charset="0"/>
              <a:buChar char="•"/>
            </a:pPr>
            <a:endParaRPr lang="en-US" dirty="0"/>
          </a:p>
          <a:p>
            <a:pPr algn="just"/>
            <a:endParaRPr lang="en-US" b="1" dirty="0" smtClean="0"/>
          </a:p>
          <a:p>
            <a:pPr algn="just"/>
            <a:endParaRPr lang="en-US" b="1" dirty="0"/>
          </a:p>
          <a:p>
            <a:pPr algn="just"/>
            <a:endParaRPr lang="en-US" dirty="0" smtClean="0"/>
          </a:p>
          <a:p>
            <a:pPr algn="just"/>
            <a:endParaRPr lang="en-US" dirty="0"/>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4" name="Picture 4" descr="https://github.com/Netflix/Hystrix/wiki/images/soa-1-6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1925638"/>
            <a:ext cx="6172200" cy="414496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109150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github.com/Netflix/Hystrix/wiki/images/soa-2-6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430337"/>
            <a:ext cx="6096000" cy="42719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Hystrix</a:t>
            </a:r>
            <a:endParaRPr lang="en-US" sz="2800" dirty="0">
              <a:latin typeface="Candara" panose="020E0502030303020204" pitchFamily="34" charset="0"/>
            </a:endParaRPr>
          </a:p>
        </p:txBody>
      </p:sp>
      <p:sp>
        <p:nvSpPr>
          <p:cNvPr id="4" name="Rectangle 3"/>
          <p:cNvSpPr/>
          <p:nvPr/>
        </p:nvSpPr>
        <p:spPr>
          <a:xfrm>
            <a:off x="307975" y="1130300"/>
            <a:ext cx="8509000" cy="5078313"/>
          </a:xfrm>
          <a:prstGeom prst="rect">
            <a:avLst/>
          </a:prstGeom>
        </p:spPr>
        <p:txBody>
          <a:bodyPr wrap="square">
            <a:spAutoFit/>
          </a:bodyPr>
          <a:lstStyle/>
          <a:p>
            <a:pPr algn="just"/>
            <a:r>
              <a:rPr lang="en-US" dirty="0"/>
              <a:t>When one of many backend systems becomes latent it can block the entire user request</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r>
              <a:rPr lang="en-US" dirty="0" smtClean="0"/>
              <a:t>With </a:t>
            </a:r>
            <a:r>
              <a:rPr lang="en-US" dirty="0"/>
              <a:t>high volume traffic a single backend dependency becoming latent can cause all resources to become saturated in seconds on all servers</a:t>
            </a:r>
            <a:r>
              <a:rPr lang="en-US" dirty="0" smtClean="0"/>
              <a:t>.</a:t>
            </a:r>
            <a:endParaRPr lang="en-US" dirty="0"/>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2815098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Hystrix</a:t>
            </a:r>
            <a:endParaRPr lang="en-US" sz="2800" dirty="0">
              <a:latin typeface="Candara" panose="020E0502030303020204" pitchFamily="34" charset="0"/>
            </a:endParaRPr>
          </a:p>
        </p:txBody>
      </p:sp>
      <p:sp>
        <p:nvSpPr>
          <p:cNvPr id="4" name="Rectangle 3"/>
          <p:cNvSpPr/>
          <p:nvPr/>
        </p:nvSpPr>
        <p:spPr>
          <a:xfrm>
            <a:off x="304800" y="1358900"/>
            <a:ext cx="8509000" cy="1477328"/>
          </a:xfrm>
          <a:prstGeom prst="rect">
            <a:avLst/>
          </a:prstGeom>
        </p:spPr>
        <p:txBody>
          <a:bodyPr wrap="square">
            <a:spAutoFit/>
          </a:bodyPr>
          <a:lstStyle/>
          <a:p>
            <a:pPr algn="just"/>
            <a:r>
              <a:rPr lang="en-US" dirty="0"/>
              <a:t>When one of many backend systems becomes latent it can block the entire user request:</a:t>
            </a:r>
          </a:p>
          <a:p>
            <a:pPr algn="just"/>
            <a:endParaRPr lang="en-US" b="1" dirty="0" smtClean="0"/>
          </a:p>
          <a:p>
            <a:pPr algn="just"/>
            <a:endParaRPr lang="en-US" b="1" dirty="0"/>
          </a:p>
          <a:p>
            <a:pPr algn="just"/>
            <a:endParaRPr lang="en-US" dirty="0" smtClean="0"/>
          </a:p>
          <a:p>
            <a:pPr algn="just"/>
            <a:endParaRPr lang="en-US" dirty="0"/>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4" name="Picture 2" descr="https://github.com/Netflix/Hystrix/wiki/images/soa-2-6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874837"/>
            <a:ext cx="6096000" cy="4271963"/>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9906233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Hystrix</a:t>
            </a:r>
            <a:endParaRPr lang="en-US" sz="2800" dirty="0">
              <a:latin typeface="Candara" panose="020E0502030303020204" pitchFamily="34" charset="0"/>
            </a:endParaRPr>
          </a:p>
        </p:txBody>
      </p:sp>
      <p:sp>
        <p:nvSpPr>
          <p:cNvPr id="4" name="Rectangle 3"/>
          <p:cNvSpPr/>
          <p:nvPr/>
        </p:nvSpPr>
        <p:spPr>
          <a:xfrm>
            <a:off x="307975" y="1219200"/>
            <a:ext cx="8509000" cy="4524315"/>
          </a:xfrm>
          <a:prstGeom prst="rect">
            <a:avLst/>
          </a:prstGeom>
        </p:spPr>
        <p:txBody>
          <a:bodyPr wrap="square">
            <a:spAutoFit/>
          </a:bodyPr>
          <a:lstStyle/>
          <a:p>
            <a:pPr algn="just"/>
            <a:r>
              <a:rPr lang="en-US" b="1" dirty="0"/>
              <a:t>What Design Principles Underlie </a:t>
            </a:r>
            <a:r>
              <a:rPr lang="en-US" b="1" dirty="0" err="1"/>
              <a:t>Hystrix</a:t>
            </a:r>
            <a:r>
              <a:rPr lang="en-US" b="1" dirty="0" smtClean="0"/>
              <a:t>?</a:t>
            </a:r>
          </a:p>
          <a:p>
            <a:pPr algn="just"/>
            <a:endParaRPr lang="en-US" b="1" dirty="0"/>
          </a:p>
          <a:p>
            <a:pPr marL="285750" indent="-285750" algn="just">
              <a:buFont typeface="Arial" pitchFamily="34" charset="0"/>
              <a:buChar char="•"/>
            </a:pPr>
            <a:r>
              <a:rPr lang="en-US" dirty="0"/>
              <a:t>Preventing any single dependency from using up all container (such as Tomcat) user threads.</a:t>
            </a:r>
          </a:p>
          <a:p>
            <a:pPr marL="285750" indent="-285750" algn="just">
              <a:buFont typeface="Arial" pitchFamily="34" charset="0"/>
              <a:buChar char="•"/>
            </a:pPr>
            <a:r>
              <a:rPr lang="en-US" dirty="0"/>
              <a:t>Shedding load and failing fast instead of </a:t>
            </a:r>
            <a:r>
              <a:rPr lang="en-US" dirty="0" err="1"/>
              <a:t>queueing</a:t>
            </a:r>
            <a:r>
              <a:rPr lang="en-US" dirty="0"/>
              <a:t>.</a:t>
            </a:r>
          </a:p>
          <a:p>
            <a:pPr marL="285750" indent="-285750" algn="just">
              <a:buFont typeface="Arial" pitchFamily="34" charset="0"/>
              <a:buChar char="•"/>
            </a:pPr>
            <a:r>
              <a:rPr lang="en-US" dirty="0"/>
              <a:t>Providing fallbacks wherever feasible to protect users from failure.</a:t>
            </a:r>
          </a:p>
          <a:p>
            <a:pPr marL="285750" indent="-285750" algn="just">
              <a:buFont typeface="Arial" pitchFamily="34" charset="0"/>
              <a:buChar char="•"/>
            </a:pPr>
            <a:r>
              <a:rPr lang="en-US" dirty="0"/>
              <a:t>Using isolation techniques (such as bulkhead, </a:t>
            </a:r>
            <a:r>
              <a:rPr lang="en-US" dirty="0" err="1"/>
              <a:t>swimlane</a:t>
            </a:r>
            <a:r>
              <a:rPr lang="en-US" dirty="0"/>
              <a:t>, and circuit breaker patterns) to limit the impact of any one dependency.</a:t>
            </a:r>
          </a:p>
          <a:p>
            <a:pPr marL="285750" indent="-285750" algn="just">
              <a:buFont typeface="Arial" pitchFamily="34" charset="0"/>
              <a:buChar char="•"/>
            </a:pPr>
            <a:r>
              <a:rPr lang="en-US" dirty="0"/>
              <a:t>Optimizing for time-to-discovery through near real-time metrics, monitoring, and alerting</a:t>
            </a:r>
          </a:p>
          <a:p>
            <a:pPr marL="285750" indent="-285750" algn="just">
              <a:buFont typeface="Arial" pitchFamily="34" charset="0"/>
              <a:buChar char="•"/>
            </a:pPr>
            <a:r>
              <a:rPr lang="en-US" dirty="0"/>
              <a:t>Optimizing for time-to-recovery by means of low latency propagation of configuration changes and support for dynamic property changes in most aspects of </a:t>
            </a:r>
            <a:r>
              <a:rPr lang="en-US" dirty="0" err="1"/>
              <a:t>Hystrix</a:t>
            </a:r>
            <a:r>
              <a:rPr lang="en-US" dirty="0"/>
              <a:t>, which allows you to make real-time operational modifications with low latency feedback loops.</a:t>
            </a:r>
          </a:p>
          <a:p>
            <a:pPr marL="285750" indent="-285750" algn="just">
              <a:buFont typeface="Arial" pitchFamily="34" charset="0"/>
              <a:buChar char="•"/>
            </a:pPr>
            <a:r>
              <a:rPr lang="en-US" dirty="0"/>
              <a:t>Protecting against failures in the entire dependency client execution, not just in the network traffic</a:t>
            </a:r>
            <a:r>
              <a:rPr lang="en-US" dirty="0" smtClean="0"/>
              <a:t>.</a:t>
            </a:r>
            <a:endParaRPr lang="en-US" dirty="0"/>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803318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3505200" y="1952976"/>
            <a:ext cx="1066800" cy="276999"/>
          </a:xfrm>
          <a:prstGeom prst="rect">
            <a:avLst/>
          </a:prstGeom>
          <a:noFill/>
        </p:spPr>
        <p:txBody>
          <a:bodyPr wrap="square" rtlCol="0">
            <a:spAutoFit/>
          </a:bodyPr>
          <a:lstStyle/>
          <a:p>
            <a:r>
              <a:rPr lang="en-US" sz="1200" dirty="0" smtClean="0">
                <a:solidFill>
                  <a:schemeClr val="bg1"/>
                </a:solidFill>
                <a:latin typeface="Candara" panose="020E0502030303020204" pitchFamily="34" charset="0"/>
              </a:rPr>
              <a:t>For content</a:t>
            </a:r>
            <a:endParaRPr lang="en-IN" sz="1200" dirty="0">
              <a:solidFill>
                <a:schemeClr val="bg1"/>
              </a:solidFill>
              <a:latin typeface="Candara" panose="020E0502030303020204" pitchFamily="34" charset="0"/>
            </a:endParaRPr>
          </a:p>
        </p:txBody>
      </p:sp>
      <p:sp>
        <p:nvSpPr>
          <p:cNvPr id="57" name="Rectangle 56"/>
          <p:cNvSpPr/>
          <p:nvPr/>
        </p:nvSpPr>
        <p:spPr>
          <a:xfrm>
            <a:off x="304800" y="234394"/>
            <a:ext cx="8610600" cy="815480"/>
          </a:xfrm>
          <a:prstGeom prst="rect">
            <a:avLst/>
          </a:prstGeom>
        </p:spPr>
        <p:txBody>
          <a:bodyPr wrap="square">
            <a:spAutoFit/>
          </a:bodyPr>
          <a:lstStyle/>
          <a:p>
            <a:pPr>
              <a:lnSpc>
                <a:spcPts val="2800"/>
              </a:lnSpc>
            </a:pPr>
            <a:r>
              <a:rPr lang="en-US" sz="2800" dirty="0">
                <a:latin typeface="Candara" panose="020E0502030303020204" pitchFamily="34" charset="0"/>
              </a:rPr>
              <a:t>Spring Cloud Netflix</a:t>
            </a:r>
          </a:p>
          <a:p>
            <a:pPr>
              <a:lnSpc>
                <a:spcPts val="2800"/>
              </a:lnSpc>
            </a:pPr>
            <a:endParaRPr lang="en-US" sz="2800" dirty="0">
              <a:latin typeface="Candara" panose="020E0502030303020204" pitchFamily="34" charset="0"/>
            </a:endParaRPr>
          </a:p>
        </p:txBody>
      </p:sp>
      <p:sp>
        <p:nvSpPr>
          <p:cNvPr id="2" name="Rectangle 1"/>
          <p:cNvSpPr/>
          <p:nvPr/>
        </p:nvSpPr>
        <p:spPr>
          <a:xfrm>
            <a:off x="304800" y="1306645"/>
            <a:ext cx="8610600" cy="4893647"/>
          </a:xfrm>
          <a:prstGeom prst="rect">
            <a:avLst/>
          </a:prstGeom>
        </p:spPr>
        <p:txBody>
          <a:bodyPr wrap="square">
            <a:spAutoFit/>
          </a:bodyPr>
          <a:lstStyle/>
          <a:p>
            <a:pPr algn="just"/>
            <a:r>
              <a:rPr lang="en-US" sz="1600" dirty="0"/>
              <a:t>Spring Cloud Netflix provides Netflix OSS integrations for Spring Boot apps through </a:t>
            </a:r>
            <a:r>
              <a:rPr lang="en-US" sz="1600" dirty="0" smtClean="0"/>
              <a:t>auto configuration </a:t>
            </a:r>
            <a:r>
              <a:rPr lang="en-US" sz="1600" dirty="0"/>
              <a:t>and binding to the Spring Environment and other Spring programming model idioms. With a few simple annotations you can quickly enable and configure the common patterns inside your application and build large distributed systems with battle-tested Netflix components</a:t>
            </a:r>
            <a:r>
              <a:rPr lang="en-US" sz="1600" dirty="0" smtClean="0"/>
              <a:t>.</a:t>
            </a:r>
          </a:p>
          <a:p>
            <a:pPr algn="just"/>
            <a:endParaRPr lang="en-US" dirty="0"/>
          </a:p>
          <a:p>
            <a:pPr algn="just"/>
            <a:r>
              <a:rPr lang="en-US" b="1" dirty="0" smtClean="0"/>
              <a:t>Features</a:t>
            </a:r>
          </a:p>
          <a:p>
            <a:pPr algn="just"/>
            <a:endParaRPr lang="en-US" dirty="0"/>
          </a:p>
          <a:p>
            <a:pPr marL="285750" indent="-285750" algn="just">
              <a:buFont typeface="Arial" pitchFamily="34" charset="0"/>
              <a:buChar char="•"/>
            </a:pPr>
            <a:r>
              <a:rPr lang="en-US" sz="1600" dirty="0" smtClean="0"/>
              <a:t>Eureka: Service Discovery</a:t>
            </a:r>
            <a:r>
              <a:rPr lang="en-US" sz="1600" dirty="0"/>
              <a:t> </a:t>
            </a:r>
            <a:r>
              <a:rPr lang="en-US" sz="1600" dirty="0" smtClean="0"/>
              <a:t>-  instances </a:t>
            </a:r>
            <a:r>
              <a:rPr lang="en-US" sz="1600" dirty="0"/>
              <a:t>can be registered and clients can discover the instances using Spring-managed beans</a:t>
            </a:r>
          </a:p>
          <a:p>
            <a:pPr marL="285750" indent="-285750" algn="just">
              <a:buFont typeface="Arial" pitchFamily="34" charset="0"/>
              <a:buChar char="•"/>
            </a:pPr>
            <a:r>
              <a:rPr lang="en-US" sz="1600" dirty="0" smtClean="0"/>
              <a:t>Ribbon: Client </a:t>
            </a:r>
            <a:r>
              <a:rPr lang="en-US" sz="1600" dirty="0"/>
              <a:t>Side Load </a:t>
            </a:r>
            <a:r>
              <a:rPr lang="en-US" sz="1600" dirty="0" smtClean="0"/>
              <a:t>Balancer</a:t>
            </a:r>
            <a:endParaRPr lang="en-US" sz="1600" dirty="0"/>
          </a:p>
          <a:p>
            <a:pPr marL="285750" indent="-285750" algn="just">
              <a:buFont typeface="Arial" pitchFamily="34" charset="0"/>
              <a:buChar char="•"/>
            </a:pPr>
            <a:r>
              <a:rPr lang="en-IN" sz="1600" dirty="0" err="1" smtClean="0"/>
              <a:t>Config</a:t>
            </a:r>
            <a:r>
              <a:rPr lang="en-IN" sz="1600" dirty="0" smtClean="0"/>
              <a:t> Server:  </a:t>
            </a:r>
            <a:r>
              <a:rPr lang="en-US" sz="1600" dirty="0" smtClean="0"/>
              <a:t>External Configuration </a:t>
            </a:r>
          </a:p>
          <a:p>
            <a:pPr marL="285750" indent="-285750" algn="just">
              <a:buFont typeface="Arial" pitchFamily="34" charset="0"/>
              <a:buChar char="•"/>
            </a:pPr>
            <a:r>
              <a:rPr lang="en-US" sz="1600" dirty="0" err="1" smtClean="0"/>
              <a:t>Zuul</a:t>
            </a:r>
            <a:r>
              <a:rPr lang="en-US" sz="1600" dirty="0" smtClean="0"/>
              <a:t>: Router, Filter and Server side Load Balancer</a:t>
            </a:r>
          </a:p>
          <a:p>
            <a:pPr marL="285750" indent="-285750" algn="just">
              <a:buFont typeface="Arial" pitchFamily="34" charset="0"/>
              <a:buChar char="•"/>
            </a:pPr>
            <a:r>
              <a:rPr lang="en-US" sz="1600" dirty="0"/>
              <a:t>Feign: Declarative REST Client - creates a dynamic implementation of an interface decorated with JAX-RS or Spring MVC </a:t>
            </a:r>
            <a:r>
              <a:rPr lang="en-US" sz="1600" dirty="0" smtClean="0"/>
              <a:t>annotations</a:t>
            </a:r>
          </a:p>
          <a:p>
            <a:pPr marL="285750" indent="-285750" algn="just">
              <a:buFont typeface="Arial" pitchFamily="34" charset="0"/>
              <a:buChar char="•"/>
            </a:pPr>
            <a:r>
              <a:rPr lang="en-US" sz="1600" dirty="0" err="1"/>
              <a:t>Hystrix</a:t>
            </a:r>
            <a:r>
              <a:rPr lang="en-US" sz="1600" dirty="0"/>
              <a:t>: Circuit Breaker - clients can be built with a simple annotation-driven method decorator</a:t>
            </a:r>
          </a:p>
          <a:p>
            <a:pPr marL="285750" indent="-285750" algn="just">
              <a:buFont typeface="Arial" pitchFamily="34" charset="0"/>
              <a:buChar char="•"/>
            </a:pPr>
            <a:r>
              <a:rPr lang="en-IN" sz="1600" dirty="0" smtClean="0"/>
              <a:t>Turbine: Event </a:t>
            </a:r>
            <a:r>
              <a:rPr lang="en-IN" sz="1600" dirty="0"/>
              <a:t>stream aggregator for </a:t>
            </a:r>
            <a:r>
              <a:rPr lang="en-IN" sz="1600" dirty="0" err="1"/>
              <a:t>Hystrix</a:t>
            </a:r>
            <a:r>
              <a:rPr lang="en-IN" sz="1600" dirty="0"/>
              <a:t> </a:t>
            </a:r>
            <a:r>
              <a:rPr lang="en-IN" sz="1600" dirty="0" smtClean="0"/>
              <a:t>Dashboard</a:t>
            </a:r>
          </a:p>
          <a:p>
            <a:pPr marL="285750" indent="-285750" algn="just">
              <a:buFont typeface="Arial" pitchFamily="34" charset="0"/>
              <a:buChar char="•"/>
            </a:pPr>
            <a:endParaRPr lang="en-US" sz="1600" dirty="0" smtClean="0"/>
          </a:p>
          <a:p>
            <a:pPr marL="285750" indent="-285750" algn="just">
              <a:buFont typeface="Arial" pitchFamily="34" charset="0"/>
              <a:buChar char="•"/>
            </a:pPr>
            <a:endParaRPr lang="en-US" sz="1600" dirty="0"/>
          </a:p>
          <a:p>
            <a:pPr algn="just"/>
            <a:endParaRPr lang="en-US" dirty="0"/>
          </a:p>
        </p:txBody>
      </p:sp>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29948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Hystrix</a:t>
            </a:r>
            <a:endParaRPr lang="en-US" sz="2800" dirty="0">
              <a:latin typeface="Candara" panose="020E0502030303020204" pitchFamily="34" charset="0"/>
            </a:endParaRPr>
          </a:p>
        </p:txBody>
      </p:sp>
      <p:sp>
        <p:nvSpPr>
          <p:cNvPr id="4" name="Rectangle 3"/>
          <p:cNvSpPr/>
          <p:nvPr/>
        </p:nvSpPr>
        <p:spPr>
          <a:xfrm>
            <a:off x="307975" y="1092200"/>
            <a:ext cx="8509000" cy="4801314"/>
          </a:xfrm>
          <a:prstGeom prst="rect">
            <a:avLst/>
          </a:prstGeom>
        </p:spPr>
        <p:txBody>
          <a:bodyPr wrap="square">
            <a:spAutoFit/>
          </a:bodyPr>
          <a:lstStyle/>
          <a:p>
            <a:pPr algn="just"/>
            <a:endParaRPr lang="en-US" b="1" dirty="0" smtClean="0"/>
          </a:p>
          <a:p>
            <a:pPr algn="just"/>
            <a:r>
              <a:rPr lang="en-US" b="1" dirty="0" smtClean="0"/>
              <a:t>How </a:t>
            </a:r>
            <a:r>
              <a:rPr lang="en-US" b="1" dirty="0"/>
              <a:t>Does </a:t>
            </a:r>
            <a:r>
              <a:rPr lang="en-US" b="1" dirty="0" err="1"/>
              <a:t>Hystrix</a:t>
            </a:r>
            <a:r>
              <a:rPr lang="en-US" b="1" dirty="0"/>
              <a:t> Accomplish Its Goals</a:t>
            </a:r>
            <a:r>
              <a:rPr lang="en-US" b="1" dirty="0" smtClean="0"/>
              <a:t>?</a:t>
            </a:r>
          </a:p>
          <a:p>
            <a:pPr algn="just"/>
            <a:endParaRPr lang="en-US" b="1" dirty="0"/>
          </a:p>
          <a:p>
            <a:pPr marL="285750" indent="-285750" algn="just">
              <a:buFont typeface="Arial" pitchFamily="34" charset="0"/>
              <a:buChar char="•"/>
            </a:pPr>
            <a:r>
              <a:rPr lang="en-US" dirty="0" smtClean="0"/>
              <a:t>Wrapping </a:t>
            </a:r>
            <a:r>
              <a:rPr lang="en-US" dirty="0"/>
              <a:t>all calls to external systems (or “dependencies”) in a </a:t>
            </a:r>
            <a:r>
              <a:rPr lang="en-US" dirty="0" err="1"/>
              <a:t>HystrixCommand</a:t>
            </a:r>
            <a:r>
              <a:rPr lang="en-US" dirty="0"/>
              <a:t> </a:t>
            </a:r>
            <a:r>
              <a:rPr lang="en-US" dirty="0" smtClean="0"/>
              <a:t>object </a:t>
            </a:r>
            <a:r>
              <a:rPr lang="en-US" dirty="0"/>
              <a:t>which typically executes within a separate </a:t>
            </a:r>
            <a:r>
              <a:rPr lang="en-US" dirty="0" smtClean="0"/>
              <a:t>thread.</a:t>
            </a:r>
          </a:p>
          <a:p>
            <a:pPr marL="285750" indent="-285750" algn="just">
              <a:buFont typeface="Arial" pitchFamily="34" charset="0"/>
              <a:buChar char="•"/>
            </a:pPr>
            <a:r>
              <a:rPr lang="en-US" dirty="0" smtClean="0"/>
              <a:t>Timing-out </a:t>
            </a:r>
            <a:r>
              <a:rPr lang="en-US" dirty="0"/>
              <a:t>calls that take longer than thresholds you define. </a:t>
            </a:r>
            <a:endParaRPr lang="en-US" dirty="0" smtClean="0"/>
          </a:p>
          <a:p>
            <a:pPr marL="285750" indent="-285750" algn="just">
              <a:buFont typeface="Arial" pitchFamily="34" charset="0"/>
              <a:buChar char="•"/>
            </a:pPr>
            <a:r>
              <a:rPr lang="en-US" dirty="0" smtClean="0"/>
              <a:t>Maintaining </a:t>
            </a:r>
            <a:r>
              <a:rPr lang="en-US" dirty="0"/>
              <a:t>a small thread-pool (or semaphore) for each dependency; if it becomes full, requests destined for that dependency will be immediately rejected instead of queued up.</a:t>
            </a:r>
          </a:p>
          <a:p>
            <a:pPr marL="285750" indent="-285750" algn="just">
              <a:buFont typeface="Arial" pitchFamily="34" charset="0"/>
              <a:buChar char="•"/>
            </a:pPr>
            <a:r>
              <a:rPr lang="en-US" dirty="0"/>
              <a:t>Measuring successes, failures (exceptions thrown by client), timeouts, and thread rejections.</a:t>
            </a:r>
          </a:p>
          <a:p>
            <a:pPr marL="285750" indent="-285750" algn="just">
              <a:buFont typeface="Arial" pitchFamily="34" charset="0"/>
              <a:buChar char="•"/>
            </a:pPr>
            <a:r>
              <a:rPr lang="en-US" dirty="0"/>
              <a:t>Tripping a circuit-breaker to stop all requests to a particular service for a period of time, either manually or automatically if the error percentage for the service passes a threshold.</a:t>
            </a:r>
          </a:p>
          <a:p>
            <a:pPr marL="285750" indent="-285750" algn="just">
              <a:buFont typeface="Arial" pitchFamily="34" charset="0"/>
              <a:buChar char="•"/>
            </a:pPr>
            <a:r>
              <a:rPr lang="en-US" dirty="0"/>
              <a:t>Performing fallback logic when a request fails, is rejected, times-out, or short-circuits.</a:t>
            </a:r>
          </a:p>
          <a:p>
            <a:pPr marL="285750" indent="-285750" algn="just">
              <a:buFont typeface="Arial" pitchFamily="34" charset="0"/>
              <a:buChar char="•"/>
            </a:pPr>
            <a:r>
              <a:rPr lang="en-US" dirty="0"/>
              <a:t>Monitoring metrics and configuration changes in near real-time.</a:t>
            </a:r>
          </a:p>
          <a:p>
            <a:pPr algn="just"/>
            <a:endParaRPr lang="en-US" dirty="0"/>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7846415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s://github.com/Netflix/Hystrix/wiki/images/soa-4-isolation-640.png"/>
          <p:cNvPicPr/>
          <p:nvPr/>
        </p:nvPicPr>
        <p:blipFill>
          <a:blip r:embed="rId3">
            <a:extLst>
              <a:ext uri="{28A0092B-C50C-407E-A947-70E740481C1C}">
                <a14:useLocalDpi xmlns:a14="http://schemas.microsoft.com/office/drawing/2010/main" val="0"/>
              </a:ext>
            </a:extLst>
          </a:blip>
          <a:srcRect/>
          <a:stretch>
            <a:fillRect/>
          </a:stretch>
        </p:blipFill>
        <p:spPr bwMode="auto">
          <a:xfrm>
            <a:off x="2133600" y="955675"/>
            <a:ext cx="4953000" cy="5353050"/>
          </a:xfrm>
          <a:prstGeom prst="rect">
            <a:avLst/>
          </a:prstGeom>
          <a:noFill/>
          <a:ln>
            <a:noFill/>
          </a:ln>
        </p:spPr>
      </p:pic>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Hystrix</a:t>
            </a:r>
            <a:endParaRPr lang="en-US" sz="2800" dirty="0">
              <a:latin typeface="Candara" panose="020E0502030303020204" pitchFamily="34" charset="0"/>
            </a:endParaRPr>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1372000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Hystrix</a:t>
            </a:r>
            <a:endParaRPr lang="en-US" sz="2800" dirty="0">
              <a:latin typeface="Candara" panose="020E0502030303020204" pitchFamily="34" charset="0"/>
            </a:endParaRPr>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60375" y="996434"/>
            <a:ext cx="8150225" cy="5632311"/>
          </a:xfrm>
          <a:prstGeom prst="rect">
            <a:avLst/>
          </a:prstGeom>
        </p:spPr>
        <p:txBody>
          <a:bodyPr wrap="square">
            <a:spAutoFit/>
          </a:bodyPr>
          <a:lstStyle/>
          <a:p>
            <a:pPr algn="just"/>
            <a:r>
              <a:rPr lang="en-US" b="1" dirty="0"/>
              <a:t>Enabling </a:t>
            </a:r>
            <a:r>
              <a:rPr lang="en-US" b="1" dirty="0" err="1"/>
              <a:t>Hystrix</a:t>
            </a:r>
            <a:r>
              <a:rPr lang="en-US" b="1" dirty="0"/>
              <a:t> in Your </a:t>
            </a:r>
            <a:r>
              <a:rPr lang="en-US" b="1" dirty="0" smtClean="0"/>
              <a:t>Application</a:t>
            </a:r>
          </a:p>
          <a:p>
            <a:pPr algn="just"/>
            <a:r>
              <a:rPr lang="en-US" dirty="0" err="1" smtClean="0"/>
              <a:t>Hystrix</a:t>
            </a:r>
            <a:r>
              <a:rPr lang="en-US" dirty="0" smtClean="0"/>
              <a:t> </a:t>
            </a:r>
            <a:r>
              <a:rPr lang="en-US" dirty="0"/>
              <a:t>can be used either inside a service or at the service client.</a:t>
            </a:r>
          </a:p>
          <a:p>
            <a:pPr marL="285750" lvl="0" indent="-285750" algn="just">
              <a:buFont typeface="Arial" pitchFamily="34" charset="0"/>
              <a:buChar char="•"/>
            </a:pPr>
            <a:r>
              <a:rPr lang="en-US" dirty="0"/>
              <a:t>Inside a service, </a:t>
            </a:r>
            <a:r>
              <a:rPr lang="en-US" dirty="0" err="1"/>
              <a:t>Hystrix</a:t>
            </a:r>
            <a:r>
              <a:rPr lang="en-US" dirty="0"/>
              <a:t> can be used to monitor individual operations and provide fallback logic for each operation.</a:t>
            </a:r>
          </a:p>
          <a:p>
            <a:pPr marL="285750" lvl="0" indent="-285750" algn="just">
              <a:buFont typeface="Arial" pitchFamily="34" charset="0"/>
              <a:buChar char="•"/>
            </a:pPr>
            <a:r>
              <a:rPr lang="en-US" dirty="0"/>
              <a:t>At a service client, </a:t>
            </a:r>
            <a:r>
              <a:rPr lang="en-US" dirty="0" err="1"/>
              <a:t>Hystrix</a:t>
            </a:r>
            <a:r>
              <a:rPr lang="en-US" dirty="0"/>
              <a:t> can be used to monitor whether the service itself is available. In case of service failure, </a:t>
            </a:r>
            <a:r>
              <a:rPr lang="en-US" dirty="0" err="1"/>
              <a:t>Hystrix</a:t>
            </a:r>
            <a:r>
              <a:rPr lang="en-US" dirty="0"/>
              <a:t> will open the circuit breaker and prevent any further requests to the service. </a:t>
            </a:r>
            <a:endParaRPr lang="en-US" dirty="0" smtClean="0"/>
          </a:p>
          <a:p>
            <a:pPr marL="285750" lvl="0" indent="-285750" algn="just">
              <a:buFont typeface="Arial" pitchFamily="34" charset="0"/>
              <a:buChar char="•"/>
            </a:pPr>
            <a:endParaRPr lang="en-US" dirty="0"/>
          </a:p>
          <a:p>
            <a:pPr algn="just"/>
            <a:r>
              <a:rPr lang="en-US" dirty="0"/>
              <a:t>Annotations Required:</a:t>
            </a:r>
          </a:p>
          <a:p>
            <a:pPr marL="285750" indent="-285750" algn="just">
              <a:buFont typeface="Arial" pitchFamily="34" charset="0"/>
              <a:buChar char="•"/>
            </a:pPr>
            <a:r>
              <a:rPr lang="en-US" dirty="0"/>
              <a:t>@</a:t>
            </a:r>
            <a:r>
              <a:rPr lang="en-US" dirty="0" err="1"/>
              <a:t>EnableCircuitBreaker</a:t>
            </a:r>
            <a:r>
              <a:rPr lang="en-US" dirty="0"/>
              <a:t> – Annotate your spring boot application class with this to enable the circuit breaker.</a:t>
            </a:r>
          </a:p>
          <a:p>
            <a:pPr marL="285750" indent="-285750" algn="just">
              <a:buFont typeface="Arial" pitchFamily="34" charset="0"/>
              <a:buChar char="•"/>
            </a:pPr>
            <a:r>
              <a:rPr lang="en-US" dirty="0"/>
              <a:t>@</a:t>
            </a:r>
            <a:r>
              <a:rPr lang="en-US" dirty="0" err="1"/>
              <a:t>HystrixCommand</a:t>
            </a:r>
            <a:r>
              <a:rPr lang="en-US" dirty="0"/>
              <a:t> – Wrap your methods with this annotation. This allows </a:t>
            </a:r>
            <a:r>
              <a:rPr lang="en-US" dirty="0" err="1"/>
              <a:t>hystrix</a:t>
            </a:r>
            <a:r>
              <a:rPr lang="en-US" dirty="0"/>
              <a:t> to monitor failures. It also allows specifying a fallback method which can be used to provide fallback logic in case of failures</a:t>
            </a:r>
            <a:r>
              <a:rPr lang="en-US" dirty="0" smtClean="0"/>
              <a:t>.</a:t>
            </a:r>
          </a:p>
          <a:p>
            <a:pPr marL="285750" indent="-285750" algn="just">
              <a:buFont typeface="Arial" pitchFamily="34" charset="0"/>
              <a:buChar char="•"/>
            </a:pPr>
            <a:endParaRPr lang="en-US" dirty="0"/>
          </a:p>
          <a:p>
            <a:pPr algn="just"/>
            <a:r>
              <a:rPr lang="en-US" dirty="0"/>
              <a:t>Dependencies Required:</a:t>
            </a:r>
          </a:p>
          <a:p>
            <a:pPr marL="285750" indent="-285750" algn="just">
              <a:buFont typeface="Arial" pitchFamily="34" charset="0"/>
              <a:buChar char="•"/>
            </a:pPr>
            <a:r>
              <a:rPr lang="en-US" dirty="0" err="1"/>
              <a:t>org.springframework.cloud:spring-cloud-starter-</a:t>
            </a:r>
            <a:r>
              <a:rPr lang="en-US" u="sng" dirty="0" err="1"/>
              <a:t>hystrix</a:t>
            </a:r>
            <a:endParaRPr lang="en-US" dirty="0"/>
          </a:p>
          <a:p>
            <a:pPr marL="285750" indent="-285750" algn="just">
              <a:buFont typeface="Arial" pitchFamily="34" charset="0"/>
              <a:buChar char="•"/>
            </a:pPr>
            <a:r>
              <a:rPr lang="en-US" dirty="0" err="1"/>
              <a:t>org.springframework.cloud:spring-cloud-</a:t>
            </a:r>
            <a:r>
              <a:rPr lang="en-US" u="sng" dirty="0" err="1"/>
              <a:t>netflix</a:t>
            </a:r>
            <a:r>
              <a:rPr lang="en-US" dirty="0" err="1"/>
              <a:t>-</a:t>
            </a:r>
            <a:r>
              <a:rPr lang="en-US" u="sng" dirty="0" err="1"/>
              <a:t>hystrix</a:t>
            </a:r>
            <a:r>
              <a:rPr lang="en-US" dirty="0" err="1"/>
              <a:t>-</a:t>
            </a:r>
            <a:r>
              <a:rPr lang="en-US" u="sng" dirty="0" err="1"/>
              <a:t>amqp</a:t>
            </a:r>
            <a:endParaRPr lang="en-US" dirty="0"/>
          </a:p>
          <a:p>
            <a:pPr marL="285750" indent="-285750" algn="just">
              <a:buFont typeface="Arial" pitchFamily="34" charset="0"/>
              <a:buChar char="•"/>
            </a:pPr>
            <a:r>
              <a:rPr lang="en-US" dirty="0" err="1"/>
              <a:t>com.netflix.hystrix:hystrix-</a:t>
            </a:r>
            <a:r>
              <a:rPr lang="en-US" u="sng" dirty="0" err="1"/>
              <a:t>javanica</a:t>
            </a:r>
            <a:endParaRPr lang="en-US" dirty="0"/>
          </a:p>
          <a:p>
            <a:pPr algn="just"/>
            <a:endParaRPr lang="en-US" dirty="0"/>
          </a:p>
        </p:txBody>
      </p:sp>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0909378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Hystrix</a:t>
            </a:r>
            <a:endParaRPr lang="en-US" sz="2800" dirty="0">
              <a:latin typeface="Candara" panose="020E0502030303020204" pitchFamily="34" charset="0"/>
            </a:endParaRPr>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60375" y="1199634"/>
            <a:ext cx="8150225" cy="4524315"/>
          </a:xfrm>
          <a:prstGeom prst="rect">
            <a:avLst/>
          </a:prstGeom>
        </p:spPr>
        <p:txBody>
          <a:bodyPr wrap="square">
            <a:spAutoFit/>
          </a:bodyPr>
          <a:lstStyle/>
          <a:p>
            <a:pPr algn="just"/>
            <a:r>
              <a:rPr lang="en-US" dirty="0"/>
              <a:t>package </a:t>
            </a:r>
            <a:r>
              <a:rPr lang="en-US" dirty="0" smtClean="0"/>
              <a:t>com.cg;</a:t>
            </a:r>
            <a:endParaRPr lang="en-US" dirty="0"/>
          </a:p>
          <a:p>
            <a:pPr algn="just"/>
            <a:endParaRPr lang="en-US" dirty="0"/>
          </a:p>
          <a:p>
            <a:pPr algn="just"/>
            <a:r>
              <a:rPr lang="en-US" dirty="0"/>
              <a:t>import </a:t>
            </a:r>
            <a:r>
              <a:rPr lang="en-US" dirty="0" err="1"/>
              <a:t>org.springframework.boot.SpringApplication</a:t>
            </a:r>
            <a:r>
              <a:rPr lang="en-US" dirty="0"/>
              <a:t>;</a:t>
            </a:r>
          </a:p>
          <a:p>
            <a:pPr algn="just"/>
            <a:r>
              <a:rPr lang="en-US" dirty="0"/>
              <a:t>import </a:t>
            </a:r>
            <a:r>
              <a:rPr lang="en-US" dirty="0" err="1"/>
              <a:t>org.springframework.boot.autoconfigure.SpringBootApplication</a:t>
            </a:r>
            <a:r>
              <a:rPr lang="en-US" dirty="0"/>
              <a:t>;</a:t>
            </a:r>
          </a:p>
          <a:p>
            <a:pPr algn="just"/>
            <a:r>
              <a:rPr lang="en-US" dirty="0"/>
              <a:t>import org.springframework.cloud.client.circuitbreaker.EnableCircuitBreaker;</a:t>
            </a:r>
          </a:p>
          <a:p>
            <a:pPr algn="just"/>
            <a:endParaRPr lang="en-US" dirty="0"/>
          </a:p>
          <a:p>
            <a:pPr algn="just"/>
            <a:r>
              <a:rPr lang="en-US" dirty="0" smtClean="0"/>
              <a:t>@</a:t>
            </a:r>
            <a:r>
              <a:rPr lang="en-US" dirty="0" err="1"/>
              <a:t>EnableCircuitBreaker</a:t>
            </a:r>
            <a:endParaRPr lang="en-US" dirty="0"/>
          </a:p>
          <a:p>
            <a:pPr algn="just"/>
            <a:r>
              <a:rPr lang="en-US" dirty="0" smtClean="0"/>
              <a:t>@</a:t>
            </a:r>
            <a:r>
              <a:rPr lang="en-US" dirty="0" err="1"/>
              <a:t>SpringBootApplication</a:t>
            </a:r>
            <a:endParaRPr lang="en-US" dirty="0"/>
          </a:p>
          <a:p>
            <a:pPr algn="just"/>
            <a:r>
              <a:rPr lang="en-US" dirty="0"/>
              <a:t>public class Application {</a:t>
            </a:r>
          </a:p>
          <a:p>
            <a:pPr algn="just"/>
            <a:endParaRPr lang="en-US" dirty="0"/>
          </a:p>
          <a:p>
            <a:pPr algn="just"/>
            <a:r>
              <a:rPr lang="en-US" dirty="0" smtClean="0"/>
              <a:t>	public </a:t>
            </a:r>
            <a:r>
              <a:rPr lang="en-US" dirty="0"/>
              <a:t>static void main(String[] </a:t>
            </a:r>
            <a:r>
              <a:rPr lang="en-US" dirty="0" err="1"/>
              <a:t>args</a:t>
            </a:r>
            <a:r>
              <a:rPr lang="en-US" dirty="0"/>
              <a:t>) {</a:t>
            </a:r>
          </a:p>
          <a:p>
            <a:pPr algn="just"/>
            <a:r>
              <a:rPr lang="en-US" dirty="0" smtClean="0"/>
              <a:t>		</a:t>
            </a:r>
            <a:r>
              <a:rPr lang="en-US" dirty="0" err="1" smtClean="0"/>
              <a:t>SpringApplication.</a:t>
            </a:r>
            <a:r>
              <a:rPr lang="en-US" i="1" dirty="0" err="1" smtClean="0"/>
              <a:t>run</a:t>
            </a:r>
            <a:r>
              <a:rPr lang="en-US" i="1" dirty="0" smtClean="0"/>
              <a:t>(</a:t>
            </a:r>
            <a:r>
              <a:rPr lang="en-US" i="1" dirty="0" err="1" smtClean="0"/>
              <a:t>Application.class</a:t>
            </a:r>
            <a:r>
              <a:rPr lang="en-US" i="1" dirty="0"/>
              <a:t>, </a:t>
            </a:r>
            <a:r>
              <a:rPr lang="en-US" i="1" dirty="0" err="1"/>
              <a:t>args</a:t>
            </a:r>
            <a:r>
              <a:rPr lang="en-US" i="1" dirty="0"/>
              <a:t>);</a:t>
            </a:r>
          </a:p>
          <a:p>
            <a:pPr algn="just"/>
            <a:r>
              <a:rPr lang="en-US" dirty="0" smtClean="0"/>
              <a:t>	}</a:t>
            </a:r>
            <a:endParaRPr lang="en-US" dirty="0"/>
          </a:p>
          <a:p>
            <a:pPr algn="just"/>
            <a:endParaRPr lang="en-US" dirty="0"/>
          </a:p>
          <a:p>
            <a:pPr algn="just"/>
            <a:r>
              <a:rPr lang="en-US" dirty="0"/>
              <a:t>}</a:t>
            </a:r>
          </a:p>
          <a:p>
            <a:pPr algn="just"/>
            <a:endParaRPr lang="en-US" dirty="0"/>
          </a:p>
        </p:txBody>
      </p:sp>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42152854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Hystrix</a:t>
            </a:r>
            <a:endParaRPr lang="en-US" sz="2800" dirty="0">
              <a:latin typeface="Candara" panose="020E0502030303020204" pitchFamily="34" charset="0"/>
            </a:endParaRPr>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60374" y="1390134"/>
            <a:ext cx="8150225" cy="3416320"/>
          </a:xfrm>
          <a:prstGeom prst="rect">
            <a:avLst/>
          </a:prstGeom>
        </p:spPr>
        <p:txBody>
          <a:bodyPr wrap="square">
            <a:spAutoFit/>
          </a:bodyPr>
          <a:lstStyle/>
          <a:p>
            <a:pPr algn="just"/>
            <a:r>
              <a:rPr lang="en-US" dirty="0"/>
              <a:t>@Component</a:t>
            </a:r>
          </a:p>
          <a:p>
            <a:pPr algn="just"/>
            <a:r>
              <a:rPr lang="en-US" dirty="0"/>
              <a:t>public class </a:t>
            </a:r>
            <a:r>
              <a:rPr lang="en-US" dirty="0" err="1"/>
              <a:t>StoreIntegration</a:t>
            </a:r>
            <a:r>
              <a:rPr lang="en-US" dirty="0"/>
              <a:t> {</a:t>
            </a:r>
          </a:p>
          <a:p>
            <a:pPr algn="just"/>
            <a:endParaRPr lang="en-US" dirty="0"/>
          </a:p>
          <a:p>
            <a:pPr algn="just"/>
            <a:r>
              <a:rPr lang="en-US" dirty="0"/>
              <a:t>    @</a:t>
            </a:r>
            <a:r>
              <a:rPr lang="en-US" dirty="0" err="1"/>
              <a:t>HystrixCommand</a:t>
            </a:r>
            <a:r>
              <a:rPr lang="en-US" dirty="0"/>
              <a:t>(</a:t>
            </a:r>
            <a:r>
              <a:rPr lang="en-US" dirty="0" err="1"/>
              <a:t>fallbackMethod</a:t>
            </a:r>
            <a:r>
              <a:rPr lang="en-US" dirty="0"/>
              <a:t> = "</a:t>
            </a:r>
            <a:r>
              <a:rPr lang="en-US" dirty="0" err="1"/>
              <a:t>defaultStores</a:t>
            </a:r>
            <a:r>
              <a:rPr lang="en-US" dirty="0"/>
              <a:t>")</a:t>
            </a:r>
          </a:p>
          <a:p>
            <a:pPr algn="just"/>
            <a:r>
              <a:rPr lang="en-US" dirty="0"/>
              <a:t>    public Object </a:t>
            </a:r>
            <a:r>
              <a:rPr lang="en-US" dirty="0" err="1"/>
              <a:t>getStores</a:t>
            </a:r>
            <a:r>
              <a:rPr lang="en-US" dirty="0"/>
              <a:t>(Map&lt;String, Object&gt; parameters) {</a:t>
            </a:r>
          </a:p>
          <a:p>
            <a:pPr algn="just"/>
            <a:r>
              <a:rPr lang="en-US" dirty="0"/>
              <a:t>        //do stuff that might fail</a:t>
            </a:r>
          </a:p>
          <a:p>
            <a:pPr algn="just"/>
            <a:r>
              <a:rPr lang="en-US" dirty="0"/>
              <a:t>    }</a:t>
            </a:r>
          </a:p>
          <a:p>
            <a:pPr algn="just"/>
            <a:endParaRPr lang="en-US" dirty="0"/>
          </a:p>
          <a:p>
            <a:pPr algn="just"/>
            <a:r>
              <a:rPr lang="en-US" dirty="0"/>
              <a:t>    public Object </a:t>
            </a:r>
            <a:r>
              <a:rPr lang="en-US" dirty="0" err="1"/>
              <a:t>defaultStores</a:t>
            </a:r>
            <a:r>
              <a:rPr lang="en-US" dirty="0"/>
              <a:t>(Map&lt;String, Object&gt; parameters) {</a:t>
            </a:r>
          </a:p>
          <a:p>
            <a:pPr algn="just"/>
            <a:r>
              <a:rPr lang="en-US" dirty="0"/>
              <a:t>        return /* something useful */;</a:t>
            </a:r>
          </a:p>
          <a:p>
            <a:pPr algn="just"/>
            <a:r>
              <a:rPr lang="en-US" dirty="0"/>
              <a:t>    }</a:t>
            </a:r>
          </a:p>
          <a:p>
            <a:pPr algn="just"/>
            <a:r>
              <a:rPr lang="en-US" dirty="0"/>
              <a:t>}</a:t>
            </a:r>
          </a:p>
        </p:txBody>
      </p:sp>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42234365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Hystrix</a:t>
            </a:r>
            <a:endParaRPr lang="en-US" sz="2800" dirty="0">
              <a:latin typeface="Candara" panose="020E0502030303020204" pitchFamily="34" charset="0"/>
            </a:endParaRPr>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60374" y="1250434"/>
            <a:ext cx="8150225" cy="3693319"/>
          </a:xfrm>
          <a:prstGeom prst="rect">
            <a:avLst/>
          </a:prstGeom>
        </p:spPr>
        <p:txBody>
          <a:bodyPr wrap="square">
            <a:spAutoFit/>
          </a:bodyPr>
          <a:lstStyle/>
          <a:p>
            <a:pPr algn="just"/>
            <a:r>
              <a:rPr lang="en-US" b="1" dirty="0" err="1" smtClean="0"/>
              <a:t>Hystrix</a:t>
            </a:r>
            <a:r>
              <a:rPr lang="en-US" b="1" dirty="0" smtClean="0"/>
              <a:t> Dashboard</a:t>
            </a:r>
          </a:p>
          <a:p>
            <a:pPr algn="just"/>
            <a:endParaRPr lang="en-US" b="1" dirty="0"/>
          </a:p>
          <a:p>
            <a:pPr algn="just"/>
            <a:r>
              <a:rPr lang="en-US" dirty="0" err="1"/>
              <a:t>Hystrix</a:t>
            </a:r>
            <a:r>
              <a:rPr lang="en-US" dirty="0"/>
              <a:t> provides a ready to use dashboard to monitor your application in real time. To enable a dashboard, simply create a spring boot application and annotate it with @</a:t>
            </a:r>
            <a:r>
              <a:rPr lang="en-US" dirty="0" err="1"/>
              <a:t>EnableHystrixDashboard</a:t>
            </a:r>
            <a:r>
              <a:rPr lang="en-US" dirty="0"/>
              <a:t>.</a:t>
            </a:r>
          </a:p>
          <a:p>
            <a:pPr algn="just"/>
            <a:endParaRPr lang="en-US" b="1" dirty="0" smtClean="0"/>
          </a:p>
          <a:p>
            <a:pPr algn="just"/>
            <a:r>
              <a:rPr lang="en-US" dirty="0" smtClean="0"/>
              <a:t>Dependencies:</a:t>
            </a:r>
          </a:p>
          <a:p>
            <a:pPr marL="285750" indent="-285750" algn="just">
              <a:buFont typeface="Arial" pitchFamily="34" charset="0"/>
              <a:buChar char="•"/>
            </a:pPr>
            <a:r>
              <a:rPr lang="en-US" dirty="0" smtClean="0"/>
              <a:t>compile</a:t>
            </a:r>
            <a:r>
              <a:rPr lang="en-US" dirty="0"/>
              <a:t>("</a:t>
            </a:r>
            <a:r>
              <a:rPr lang="en-US" dirty="0" err="1"/>
              <a:t>org.springframework.cloud:spring-cloud-starter-hystrix</a:t>
            </a:r>
            <a:r>
              <a:rPr lang="en-US" dirty="0" smtClean="0"/>
              <a:t>")</a:t>
            </a:r>
          </a:p>
          <a:p>
            <a:pPr marL="285750" indent="-285750" algn="just">
              <a:buFont typeface="Arial" pitchFamily="34" charset="0"/>
              <a:buChar char="•"/>
            </a:pPr>
            <a:r>
              <a:rPr lang="en-US" dirty="0"/>
              <a:t>c</a:t>
            </a:r>
            <a:r>
              <a:rPr lang="en-US" dirty="0" smtClean="0"/>
              <a:t>ompile</a:t>
            </a:r>
            <a:r>
              <a:rPr lang="en-US" dirty="0"/>
              <a:t>("org.springframework.cloud:spring-cloud-starter-hystrix-dashboard")   </a:t>
            </a:r>
            <a:endParaRPr lang="en-US" dirty="0" smtClean="0"/>
          </a:p>
          <a:p>
            <a:pPr marL="285750" indent="-285750" algn="just">
              <a:buFont typeface="Arial" pitchFamily="34" charset="0"/>
              <a:buChar char="•"/>
            </a:pPr>
            <a:r>
              <a:rPr lang="en-US" dirty="0" smtClean="0"/>
              <a:t>compile</a:t>
            </a:r>
            <a:r>
              <a:rPr lang="en-US" dirty="0"/>
              <a:t>("com.netflix.hystrix:hystrix-metrics-event-stream:1.4.10</a:t>
            </a:r>
            <a:r>
              <a:rPr lang="en-US" dirty="0" smtClean="0"/>
              <a:t>")</a:t>
            </a:r>
          </a:p>
          <a:p>
            <a:pPr marL="285750" indent="-285750" algn="just">
              <a:buFont typeface="Arial" pitchFamily="34" charset="0"/>
              <a:buChar char="•"/>
            </a:pPr>
            <a:endParaRPr lang="en-US" dirty="0"/>
          </a:p>
          <a:p>
            <a:pPr algn="just"/>
            <a:r>
              <a:rPr lang="en-US" b="1" dirty="0"/>
              <a:t>Dashboard URL:</a:t>
            </a:r>
            <a:r>
              <a:rPr lang="en-US" dirty="0"/>
              <a:t> http://localhost:7979/hystrix</a:t>
            </a:r>
          </a:p>
          <a:p>
            <a:pPr algn="just"/>
            <a:endParaRPr lang="en-US" dirty="0"/>
          </a:p>
        </p:txBody>
      </p:sp>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8056237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err="1" smtClean="0">
                <a:latin typeface="Candara" panose="020E0502030303020204" pitchFamily="34" charset="0"/>
              </a:rPr>
              <a:t>Hystrix</a:t>
            </a:r>
            <a:endParaRPr lang="en-US" sz="2800" dirty="0">
              <a:latin typeface="Candara" panose="020E0502030303020204" pitchFamily="34" charset="0"/>
            </a:endParaRPr>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60374" y="1250434"/>
            <a:ext cx="8150225" cy="3970318"/>
          </a:xfrm>
          <a:prstGeom prst="rect">
            <a:avLst/>
          </a:prstGeom>
        </p:spPr>
        <p:txBody>
          <a:bodyPr wrap="square">
            <a:spAutoFit/>
          </a:bodyPr>
          <a:lstStyle/>
          <a:p>
            <a:pPr algn="just"/>
            <a:r>
              <a:rPr lang="en-US" dirty="0"/>
              <a:t>package </a:t>
            </a:r>
            <a:r>
              <a:rPr lang="en-US" dirty="0" smtClean="0"/>
              <a:t>com.cg;</a:t>
            </a:r>
            <a:endParaRPr lang="en-US" dirty="0"/>
          </a:p>
          <a:p>
            <a:pPr algn="just"/>
            <a:endParaRPr lang="en-US" dirty="0"/>
          </a:p>
          <a:p>
            <a:pPr algn="just"/>
            <a:r>
              <a:rPr lang="en-US" dirty="0"/>
              <a:t>import </a:t>
            </a:r>
            <a:r>
              <a:rPr lang="en-US" dirty="0" err="1"/>
              <a:t>org.springframework.boot.autoconfigure.SpringBootApplication</a:t>
            </a:r>
            <a:r>
              <a:rPr lang="en-US" dirty="0"/>
              <a:t>;</a:t>
            </a:r>
          </a:p>
          <a:p>
            <a:pPr algn="just"/>
            <a:r>
              <a:rPr lang="en-US" dirty="0"/>
              <a:t>import </a:t>
            </a:r>
            <a:r>
              <a:rPr lang="en-US" dirty="0" err="1"/>
              <a:t>org.springframework.boot.builder.SpringApplicationBuilder</a:t>
            </a:r>
            <a:r>
              <a:rPr lang="en-US" dirty="0"/>
              <a:t>;</a:t>
            </a:r>
          </a:p>
          <a:p>
            <a:pPr algn="just"/>
            <a:r>
              <a:rPr lang="en-US" dirty="0"/>
              <a:t>import org.springframework.cloud.netflix.hystrix.dashboard.EnableHystrixDashboard;</a:t>
            </a:r>
          </a:p>
          <a:p>
            <a:pPr algn="just"/>
            <a:endParaRPr lang="en-US" dirty="0"/>
          </a:p>
          <a:p>
            <a:pPr algn="just"/>
            <a:r>
              <a:rPr lang="en-US" dirty="0" smtClean="0"/>
              <a:t>@</a:t>
            </a:r>
            <a:r>
              <a:rPr lang="en-US" dirty="0" err="1" smtClean="0"/>
              <a:t>EnableHystrixDashboard</a:t>
            </a:r>
            <a:endParaRPr lang="en-US" dirty="0" smtClean="0"/>
          </a:p>
          <a:p>
            <a:pPr algn="just"/>
            <a:r>
              <a:rPr lang="en-US" dirty="0"/>
              <a:t>@</a:t>
            </a:r>
            <a:r>
              <a:rPr lang="en-US" dirty="0" err="1"/>
              <a:t>SpringBootApplication</a:t>
            </a:r>
            <a:endParaRPr lang="en-US" dirty="0"/>
          </a:p>
          <a:p>
            <a:pPr algn="just"/>
            <a:r>
              <a:rPr lang="en-US" dirty="0" smtClean="0"/>
              <a:t>public </a:t>
            </a:r>
            <a:r>
              <a:rPr lang="en-US" dirty="0"/>
              <a:t>class </a:t>
            </a:r>
            <a:r>
              <a:rPr lang="en-US" dirty="0" err="1"/>
              <a:t>HystrixDashboard</a:t>
            </a:r>
            <a:r>
              <a:rPr lang="en-US" dirty="0"/>
              <a:t> {</a:t>
            </a:r>
          </a:p>
          <a:p>
            <a:pPr algn="just"/>
            <a:endParaRPr lang="en-US" dirty="0"/>
          </a:p>
          <a:p>
            <a:pPr algn="just"/>
            <a:r>
              <a:rPr lang="en-US" dirty="0"/>
              <a:t> </a:t>
            </a:r>
            <a:r>
              <a:rPr lang="en-US" dirty="0" smtClean="0"/>
              <a:t>       public </a:t>
            </a:r>
            <a:r>
              <a:rPr lang="en-US" dirty="0"/>
              <a:t>static void main(String[] </a:t>
            </a:r>
            <a:r>
              <a:rPr lang="en-US" dirty="0" err="1"/>
              <a:t>args</a:t>
            </a:r>
            <a:r>
              <a:rPr lang="en-US" dirty="0"/>
              <a:t>) {</a:t>
            </a:r>
          </a:p>
          <a:p>
            <a:pPr algn="just"/>
            <a:r>
              <a:rPr lang="en-US" dirty="0"/>
              <a:t> </a:t>
            </a:r>
            <a:r>
              <a:rPr lang="en-US" dirty="0" smtClean="0"/>
              <a:t>            new </a:t>
            </a:r>
            <a:r>
              <a:rPr lang="en-US" dirty="0" err="1" smtClean="0"/>
              <a:t>SpringApplicationBuilder</a:t>
            </a:r>
            <a:r>
              <a:rPr lang="en-US" dirty="0" smtClean="0"/>
              <a:t>(</a:t>
            </a:r>
            <a:r>
              <a:rPr lang="en-US" dirty="0" err="1" smtClean="0"/>
              <a:t>HystrixDashboard.class</a:t>
            </a:r>
            <a:r>
              <a:rPr lang="en-US" dirty="0"/>
              <a:t>).web(true).run(</a:t>
            </a:r>
            <a:r>
              <a:rPr lang="en-US" dirty="0" err="1"/>
              <a:t>args</a:t>
            </a:r>
            <a:r>
              <a:rPr lang="en-US" dirty="0"/>
              <a:t>);</a:t>
            </a:r>
          </a:p>
          <a:p>
            <a:pPr algn="just"/>
            <a:r>
              <a:rPr lang="en-US" dirty="0"/>
              <a:t> </a:t>
            </a:r>
            <a:r>
              <a:rPr lang="en-US" dirty="0" smtClean="0"/>
              <a:t>       }</a:t>
            </a:r>
            <a:endParaRPr lang="en-US" dirty="0"/>
          </a:p>
          <a:p>
            <a:pPr algn="just"/>
            <a:r>
              <a:rPr lang="en-US" dirty="0"/>
              <a:t>}</a:t>
            </a:r>
          </a:p>
        </p:txBody>
      </p:sp>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21194952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Turbine</a:t>
            </a:r>
            <a:endParaRPr lang="en-US" sz="2800" dirty="0">
              <a:latin typeface="Candara" panose="020E0502030303020204" pitchFamily="34" charset="0"/>
            </a:endParaRPr>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60374" y="1250434"/>
            <a:ext cx="8150225" cy="5078313"/>
          </a:xfrm>
          <a:prstGeom prst="rect">
            <a:avLst/>
          </a:prstGeom>
        </p:spPr>
        <p:txBody>
          <a:bodyPr wrap="square">
            <a:spAutoFit/>
          </a:bodyPr>
          <a:lstStyle/>
          <a:p>
            <a:pPr algn="just"/>
            <a:r>
              <a:rPr lang="en-US" dirty="0"/>
              <a:t>Turbine is a tool for aggregating streams of Server-Sent Event (SSE) JSON data into a single stream. </a:t>
            </a:r>
            <a:endParaRPr lang="en-US" dirty="0" smtClean="0"/>
          </a:p>
          <a:p>
            <a:pPr algn="just"/>
            <a:endParaRPr lang="en-US" dirty="0"/>
          </a:p>
          <a:p>
            <a:pPr algn="just"/>
            <a:r>
              <a:rPr lang="en-US" b="1" dirty="0"/>
              <a:t>Steps to configure </a:t>
            </a:r>
            <a:r>
              <a:rPr lang="en-US" b="1" dirty="0" smtClean="0"/>
              <a:t>Turbine</a:t>
            </a:r>
            <a:endParaRPr lang="en-US" b="1" dirty="0"/>
          </a:p>
          <a:p>
            <a:pPr algn="just"/>
            <a:endParaRPr lang="en-US" b="1" dirty="0"/>
          </a:p>
          <a:p>
            <a:pPr marL="285750" lvl="0" indent="-285750" algn="just">
              <a:buFont typeface="Arial" pitchFamily="34" charset="0"/>
              <a:buChar char="•"/>
            </a:pPr>
            <a:r>
              <a:rPr lang="en-US" dirty="0"/>
              <a:t>Create a new </a:t>
            </a:r>
            <a:r>
              <a:rPr lang="en-US" dirty="0" err="1"/>
              <a:t>Gradle</a:t>
            </a:r>
            <a:r>
              <a:rPr lang="en-US" dirty="0"/>
              <a:t> Java Project </a:t>
            </a:r>
          </a:p>
          <a:p>
            <a:pPr marL="285750" lvl="0" indent="-285750" algn="just">
              <a:buFont typeface="Arial" pitchFamily="34" charset="0"/>
              <a:buChar char="•"/>
            </a:pPr>
            <a:r>
              <a:rPr lang="en-US" dirty="0"/>
              <a:t>Import following dependencies in </a:t>
            </a:r>
            <a:r>
              <a:rPr lang="en-US" dirty="0" err="1"/>
              <a:t>build.gradle</a:t>
            </a:r>
            <a:r>
              <a:rPr lang="en-US" dirty="0"/>
              <a:t> file</a:t>
            </a:r>
          </a:p>
          <a:p>
            <a:pPr lvl="0" algn="just"/>
            <a:r>
              <a:rPr lang="en-US" dirty="0"/>
              <a:t>         compile ('org.springframework.boot:spring-boot-starter-web:1.2.6.RELEASE')</a:t>
            </a:r>
          </a:p>
          <a:p>
            <a:pPr lvl="1" algn="just"/>
            <a:r>
              <a:rPr lang="en-US" dirty="0"/>
              <a:t>compile('org.springframework.cloud:spring-cloud-starter-turbine-amqp:1.0.0.RELEASE</a:t>
            </a:r>
            <a:r>
              <a:rPr lang="en-US" dirty="0" smtClean="0"/>
              <a:t>')</a:t>
            </a:r>
          </a:p>
          <a:p>
            <a:pPr marL="285750" indent="-285750" algn="just">
              <a:buFont typeface="Arial" pitchFamily="34" charset="0"/>
              <a:buChar char="•"/>
            </a:pPr>
            <a:r>
              <a:rPr lang="en-US" dirty="0" smtClean="0"/>
              <a:t>Create </a:t>
            </a:r>
            <a:r>
              <a:rPr lang="en-US" dirty="0"/>
              <a:t>a new java class Application having public static void method</a:t>
            </a:r>
          </a:p>
          <a:p>
            <a:pPr marL="285750" lvl="0" indent="-285750" algn="just">
              <a:buFont typeface="Arial" pitchFamily="34" charset="0"/>
              <a:buChar char="•"/>
            </a:pPr>
            <a:r>
              <a:rPr lang="en-US" dirty="0"/>
              <a:t>Use following annotations in this class </a:t>
            </a:r>
          </a:p>
          <a:p>
            <a:pPr algn="just"/>
            <a:r>
              <a:rPr lang="en-US" dirty="0"/>
              <a:t>        @</a:t>
            </a:r>
            <a:r>
              <a:rPr lang="en-US" dirty="0" err="1"/>
              <a:t>EnableTurbineAmqp</a:t>
            </a:r>
            <a:endParaRPr lang="en-US" dirty="0"/>
          </a:p>
          <a:p>
            <a:pPr lvl="1" algn="just"/>
            <a:r>
              <a:rPr lang="en-US" dirty="0" smtClean="0"/>
              <a:t>@</a:t>
            </a:r>
            <a:r>
              <a:rPr lang="en-US" dirty="0" err="1"/>
              <a:t>SpringBootApplication</a:t>
            </a:r>
            <a:endParaRPr lang="en-US" dirty="0"/>
          </a:p>
          <a:p>
            <a:pPr marL="285750" lvl="0" indent="-285750" algn="just">
              <a:buFont typeface="Arial" pitchFamily="34" charset="0"/>
              <a:buChar char="•"/>
            </a:pPr>
            <a:r>
              <a:rPr lang="en-US" dirty="0" smtClean="0"/>
              <a:t>Turbine needs the </a:t>
            </a:r>
            <a:r>
              <a:rPr lang="en-US" dirty="0" err="1" smtClean="0"/>
              <a:t>RabbitMQ</a:t>
            </a:r>
            <a:r>
              <a:rPr lang="en-US" dirty="0" smtClean="0"/>
              <a:t> server to be up and running. So start the </a:t>
            </a:r>
            <a:r>
              <a:rPr lang="en-US" dirty="0" err="1" smtClean="0"/>
              <a:t>RabbitMQ</a:t>
            </a:r>
            <a:r>
              <a:rPr lang="en-US" dirty="0" smtClean="0"/>
              <a:t> server.</a:t>
            </a:r>
          </a:p>
          <a:p>
            <a:pPr marL="285750" lvl="0" indent="-285750" algn="just">
              <a:buFont typeface="Arial" pitchFamily="34" charset="0"/>
              <a:buChar char="•"/>
            </a:pPr>
            <a:r>
              <a:rPr lang="en-US" dirty="0" smtClean="0"/>
              <a:t>Build </a:t>
            </a:r>
            <a:r>
              <a:rPr lang="en-US" dirty="0"/>
              <a:t>the application so that it will download all the necessary dependency from central repository and </a:t>
            </a:r>
            <a:r>
              <a:rPr lang="en-US" dirty="0" err="1"/>
              <a:t>bootRun</a:t>
            </a:r>
            <a:r>
              <a:rPr lang="en-US" dirty="0"/>
              <a:t> the application</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8869216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Turbine</a:t>
            </a:r>
            <a:endParaRPr lang="en-US" sz="2800" dirty="0">
              <a:latin typeface="Candara" panose="020E0502030303020204" pitchFamily="34" charset="0"/>
            </a:endParaRPr>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60374" y="1250434"/>
            <a:ext cx="8150225" cy="4247317"/>
          </a:xfrm>
          <a:prstGeom prst="rect">
            <a:avLst/>
          </a:prstGeom>
        </p:spPr>
        <p:txBody>
          <a:bodyPr wrap="square">
            <a:spAutoFit/>
          </a:bodyPr>
          <a:lstStyle/>
          <a:p>
            <a:r>
              <a:rPr lang="en-US" dirty="0"/>
              <a:t>package </a:t>
            </a:r>
            <a:r>
              <a:rPr lang="en-US" dirty="0" smtClean="0"/>
              <a:t>com.cg;</a:t>
            </a:r>
            <a:endParaRPr lang="en-US" dirty="0"/>
          </a:p>
          <a:p>
            <a:endParaRPr lang="en-US" dirty="0"/>
          </a:p>
          <a:p>
            <a:r>
              <a:rPr lang="en-US" dirty="0"/>
              <a:t>import </a:t>
            </a:r>
            <a:r>
              <a:rPr lang="en-US" dirty="0" err="1"/>
              <a:t>org.springframework.boot.SpringApplication</a:t>
            </a:r>
            <a:r>
              <a:rPr lang="en-US" dirty="0"/>
              <a:t>;</a:t>
            </a:r>
          </a:p>
          <a:p>
            <a:r>
              <a:rPr lang="en-US" dirty="0"/>
              <a:t>import </a:t>
            </a:r>
            <a:r>
              <a:rPr lang="en-US" dirty="0" err="1"/>
              <a:t>org.springframework.boot.autoconfigure.SpringBootApplication</a:t>
            </a:r>
            <a:r>
              <a:rPr lang="en-US" dirty="0"/>
              <a:t>;</a:t>
            </a:r>
          </a:p>
          <a:p>
            <a:r>
              <a:rPr lang="en-US" dirty="0" smtClean="0"/>
              <a:t>import </a:t>
            </a:r>
            <a:r>
              <a:rPr lang="en-US" dirty="0"/>
              <a:t>org.springframework.cloud.netflix.turbine.amqp.EnableTurbineAmqp;</a:t>
            </a:r>
          </a:p>
          <a:p>
            <a:endParaRPr lang="en-US" dirty="0" smtClean="0"/>
          </a:p>
          <a:p>
            <a:r>
              <a:rPr lang="en-US" dirty="0"/>
              <a:t>@</a:t>
            </a:r>
            <a:r>
              <a:rPr lang="en-US" dirty="0" err="1"/>
              <a:t>EnableTurbineAmqp</a:t>
            </a:r>
            <a:endParaRPr lang="en-US" dirty="0"/>
          </a:p>
          <a:p>
            <a:r>
              <a:rPr lang="en-US" dirty="0" smtClean="0"/>
              <a:t>@</a:t>
            </a:r>
            <a:r>
              <a:rPr lang="en-US" dirty="0" err="1"/>
              <a:t>SpringBootApplication</a:t>
            </a:r>
            <a:endParaRPr lang="en-US" dirty="0"/>
          </a:p>
          <a:p>
            <a:r>
              <a:rPr lang="en-US" dirty="0" smtClean="0"/>
              <a:t>public </a:t>
            </a:r>
            <a:r>
              <a:rPr lang="en-US" dirty="0"/>
              <a:t>class </a:t>
            </a:r>
            <a:r>
              <a:rPr lang="en-US" dirty="0" err="1"/>
              <a:t>TurbineApplication</a:t>
            </a:r>
            <a:r>
              <a:rPr lang="en-US" dirty="0"/>
              <a:t> {</a:t>
            </a:r>
          </a:p>
          <a:p>
            <a:endParaRPr lang="en-US" dirty="0"/>
          </a:p>
          <a:p>
            <a:r>
              <a:rPr lang="en-US" dirty="0" smtClean="0"/>
              <a:t>	public </a:t>
            </a:r>
            <a:r>
              <a:rPr lang="en-US" dirty="0"/>
              <a:t>static void main(String[] </a:t>
            </a:r>
            <a:r>
              <a:rPr lang="en-US" dirty="0" err="1"/>
              <a:t>args</a:t>
            </a:r>
            <a:r>
              <a:rPr lang="en-US" dirty="0"/>
              <a:t>) {</a:t>
            </a:r>
          </a:p>
          <a:p>
            <a:r>
              <a:rPr lang="en-US" dirty="0"/>
              <a:t> </a:t>
            </a:r>
            <a:r>
              <a:rPr lang="en-US" dirty="0" smtClean="0"/>
              <a:t>		</a:t>
            </a:r>
            <a:r>
              <a:rPr lang="en-US" dirty="0" err="1" smtClean="0"/>
              <a:t>SpringApplication.</a:t>
            </a:r>
            <a:r>
              <a:rPr lang="en-US" i="1" dirty="0" err="1" smtClean="0"/>
              <a:t>run</a:t>
            </a:r>
            <a:r>
              <a:rPr lang="en-US" i="1" dirty="0" smtClean="0"/>
              <a:t>(</a:t>
            </a:r>
            <a:r>
              <a:rPr lang="en-US" i="1" dirty="0" err="1" smtClean="0"/>
              <a:t>TurbineApplication.class</a:t>
            </a:r>
            <a:r>
              <a:rPr lang="en-US" i="1" dirty="0"/>
              <a:t>, </a:t>
            </a:r>
            <a:r>
              <a:rPr lang="en-US" i="1" dirty="0" err="1"/>
              <a:t>args</a:t>
            </a:r>
            <a:r>
              <a:rPr lang="en-US" i="1" dirty="0"/>
              <a:t>);</a:t>
            </a:r>
          </a:p>
          <a:p>
            <a:r>
              <a:rPr lang="en-US" dirty="0" smtClean="0"/>
              <a:t>	}</a:t>
            </a:r>
            <a:endParaRPr lang="en-US" dirty="0"/>
          </a:p>
          <a:p>
            <a:endParaRPr lang="en-US" dirty="0"/>
          </a:p>
          <a:p>
            <a:r>
              <a:rPr lang="en-US" dirty="0"/>
              <a:t>}</a:t>
            </a:r>
          </a:p>
        </p:txBody>
      </p:sp>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2624649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Turbine</a:t>
            </a:r>
            <a:endParaRPr lang="en-US" sz="2800" dirty="0">
              <a:latin typeface="Candara" panose="020E0502030303020204" pitchFamily="34" charset="0"/>
            </a:endParaRPr>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60373" y="1250434"/>
            <a:ext cx="8150225" cy="1723549"/>
          </a:xfrm>
          <a:prstGeom prst="rect">
            <a:avLst/>
          </a:prstGeom>
        </p:spPr>
        <p:txBody>
          <a:bodyPr wrap="square">
            <a:spAutoFit/>
          </a:bodyPr>
          <a:lstStyle/>
          <a:p>
            <a:pPr algn="just"/>
            <a:r>
              <a:rPr lang="en-US" dirty="0"/>
              <a:t>To monitor an aggregate stream via Turbine the URL would be like this:</a:t>
            </a:r>
          </a:p>
          <a:p>
            <a:pPr algn="just"/>
            <a:r>
              <a:rPr lang="en-US" dirty="0"/>
              <a:t>http://</a:t>
            </a:r>
            <a:r>
              <a:rPr lang="en-US" dirty="0" smtClean="0"/>
              <a:t>hostname:port/turbine/turbine.stream </a:t>
            </a:r>
          </a:p>
          <a:p>
            <a:pPr algn="just"/>
            <a:endParaRPr lang="en-US" dirty="0"/>
          </a:p>
          <a:p>
            <a:pPr algn="just"/>
            <a:r>
              <a:rPr lang="en-US" dirty="0" smtClean="0"/>
              <a:t>Snapshot </a:t>
            </a:r>
            <a:r>
              <a:rPr lang="en-US" dirty="0"/>
              <a:t>of the dashboard being used to monitor several systems across the company.</a:t>
            </a:r>
          </a:p>
          <a:p>
            <a:pPr algn="just"/>
            <a:endParaRPr lang="en-IN" sz="16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2781300"/>
            <a:ext cx="7591425" cy="2979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6"/>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830110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06645"/>
            <a:ext cx="8610600" cy="5078313"/>
          </a:xfrm>
          <a:prstGeom prst="rect">
            <a:avLst/>
          </a:prstGeom>
        </p:spPr>
        <p:txBody>
          <a:bodyPr wrap="square">
            <a:spAutoFit/>
          </a:bodyPr>
          <a:lstStyle/>
          <a:p>
            <a:pPr algn="just"/>
            <a:r>
              <a:rPr lang="en-US" dirty="0" err="1"/>
              <a:t>Gradle</a:t>
            </a:r>
            <a:r>
              <a:rPr lang="en-US" dirty="0"/>
              <a:t> is an open source build automation system that builds upon the concepts of Apache Ant and Apache </a:t>
            </a:r>
            <a:r>
              <a:rPr lang="en-US" dirty="0" smtClean="0"/>
              <a:t>Maven</a:t>
            </a:r>
          </a:p>
          <a:p>
            <a:pPr algn="just"/>
            <a:endParaRPr lang="en-US" dirty="0"/>
          </a:p>
          <a:p>
            <a:pPr algn="just"/>
            <a:r>
              <a:rPr lang="en-US" b="1" dirty="0" smtClean="0"/>
              <a:t>Java folder structure for </a:t>
            </a:r>
            <a:r>
              <a:rPr lang="en-US" b="1" dirty="0" err="1"/>
              <a:t>G</a:t>
            </a:r>
            <a:r>
              <a:rPr lang="en-US" b="1" dirty="0" err="1" smtClean="0"/>
              <a:t>radle</a:t>
            </a:r>
            <a:endParaRPr lang="en-US" b="1" dirty="0"/>
          </a:p>
          <a:p>
            <a:pPr algn="just"/>
            <a:endParaRPr lang="en-US" dirty="0" smtClean="0"/>
          </a:p>
          <a:p>
            <a:pPr algn="just"/>
            <a:r>
              <a:rPr lang="en-US" dirty="0"/>
              <a:t>└── </a:t>
            </a:r>
            <a:r>
              <a:rPr lang="en-US" dirty="0" err="1"/>
              <a:t>src</a:t>
            </a:r>
            <a:endParaRPr lang="en-US" dirty="0"/>
          </a:p>
          <a:p>
            <a:pPr algn="just"/>
            <a:r>
              <a:rPr lang="en-US" dirty="0"/>
              <a:t>    └── main</a:t>
            </a:r>
          </a:p>
          <a:p>
            <a:pPr algn="just"/>
            <a:r>
              <a:rPr lang="en-US" dirty="0"/>
              <a:t>        └── java</a:t>
            </a:r>
          </a:p>
          <a:p>
            <a:pPr algn="just"/>
            <a:r>
              <a:rPr lang="en-US" dirty="0"/>
              <a:t>            └── </a:t>
            </a:r>
            <a:r>
              <a:rPr lang="en-US" dirty="0" smtClean="0"/>
              <a:t>package structure</a:t>
            </a:r>
          </a:p>
          <a:p>
            <a:pPr algn="just"/>
            <a:r>
              <a:rPr lang="en-US" dirty="0"/>
              <a:t>        </a:t>
            </a:r>
            <a:r>
              <a:rPr lang="en-US" dirty="0" smtClean="0"/>
              <a:t>└── resources</a:t>
            </a:r>
          </a:p>
          <a:p>
            <a:pPr algn="just"/>
            <a:endParaRPr lang="en-US" dirty="0" smtClean="0"/>
          </a:p>
          <a:p>
            <a:pPr algn="just"/>
            <a:r>
              <a:rPr lang="en-US" dirty="0"/>
              <a:t>└── </a:t>
            </a:r>
            <a:r>
              <a:rPr lang="en-US" dirty="0" err="1"/>
              <a:t>src</a:t>
            </a:r>
            <a:endParaRPr lang="en-US" dirty="0"/>
          </a:p>
          <a:p>
            <a:pPr algn="just"/>
            <a:r>
              <a:rPr lang="en-US" dirty="0" smtClean="0"/>
              <a:t>    └── test</a:t>
            </a:r>
            <a:endParaRPr lang="en-US" dirty="0"/>
          </a:p>
          <a:p>
            <a:pPr lvl="0" algn="just"/>
            <a:r>
              <a:rPr lang="en-US" dirty="0" smtClean="0">
                <a:solidFill>
                  <a:srgbClr val="000000"/>
                </a:solidFill>
              </a:rPr>
              <a:t>        └── </a:t>
            </a:r>
            <a:r>
              <a:rPr lang="en-US" dirty="0">
                <a:solidFill>
                  <a:srgbClr val="000000"/>
                </a:solidFill>
              </a:rPr>
              <a:t>java</a:t>
            </a:r>
          </a:p>
          <a:p>
            <a:pPr lvl="0" algn="just"/>
            <a:r>
              <a:rPr lang="en-US" dirty="0">
                <a:solidFill>
                  <a:srgbClr val="000000"/>
                </a:solidFill>
              </a:rPr>
              <a:t>            └── package structure</a:t>
            </a:r>
          </a:p>
          <a:p>
            <a:pPr lvl="0" algn="just"/>
            <a:r>
              <a:rPr lang="en-US" dirty="0">
                <a:solidFill>
                  <a:srgbClr val="000000"/>
                </a:solidFill>
              </a:rPr>
              <a:t>        └── resources</a:t>
            </a:r>
          </a:p>
          <a:p>
            <a:pPr algn="just"/>
            <a:endParaRPr lang="en-US" dirty="0" smtClean="0"/>
          </a:p>
          <a:p>
            <a:pPr algn="just"/>
            <a:endParaRPr lang="en-US" dirty="0"/>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err="1" smtClean="0">
                <a:latin typeface="Candara" panose="020E0502030303020204" pitchFamily="34" charset="0"/>
              </a:rPr>
              <a:t>Gradle</a:t>
            </a:r>
            <a:endParaRPr lang="en-US" sz="2800" dirty="0">
              <a:latin typeface="Candara" panose="020E0502030303020204" pitchFamily="34" charset="0"/>
            </a:endParaRPr>
          </a:p>
        </p:txBody>
      </p:sp>
      <p:sp>
        <p:nvSpPr>
          <p:cNvPr id="3" name="Footer Placeholder 2"/>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17482335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34394"/>
            <a:ext cx="8610600" cy="456407"/>
          </a:xfrm>
          <a:prstGeom prst="rect">
            <a:avLst/>
          </a:prstGeom>
        </p:spPr>
        <p:txBody>
          <a:bodyPr wrap="square">
            <a:spAutoFit/>
          </a:bodyPr>
          <a:lstStyle/>
          <a:p>
            <a:pPr algn="just">
              <a:lnSpc>
                <a:spcPts val="2800"/>
              </a:lnSpc>
            </a:pPr>
            <a:r>
              <a:rPr lang="en-US" sz="2800" dirty="0" smtClean="0">
                <a:latin typeface="Candara" panose="020E0502030303020204" pitchFamily="34" charset="0"/>
              </a:rPr>
              <a:t>Configure </a:t>
            </a:r>
            <a:r>
              <a:rPr lang="en-US" sz="2800" dirty="0" err="1" smtClean="0">
                <a:latin typeface="Candara" panose="020E0502030303020204" pitchFamily="34" charset="0"/>
              </a:rPr>
              <a:t>microservices</a:t>
            </a:r>
            <a:r>
              <a:rPr lang="en-US" sz="2800" dirty="0" smtClean="0">
                <a:latin typeface="Candara" panose="020E0502030303020204" pitchFamily="34" charset="0"/>
              </a:rPr>
              <a:t> with Spring Cloud Netflix </a:t>
            </a:r>
            <a:endParaRPr lang="en-US" sz="2800" dirty="0">
              <a:latin typeface="Candara" panose="020E0502030303020204" pitchFamily="34" charset="0"/>
            </a:endParaRPr>
          </a:p>
        </p:txBody>
      </p:sp>
      <p:sp>
        <p:nvSpPr>
          <p:cNvPr id="5" name="AutoShape 2" descr="https://github.com/Netflix/Hystrix/wiki/images/soa-1-64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60373" y="1250434"/>
            <a:ext cx="8150225" cy="3416320"/>
          </a:xfrm>
          <a:prstGeom prst="rect">
            <a:avLst/>
          </a:prstGeom>
        </p:spPr>
        <p:txBody>
          <a:bodyPr wrap="square">
            <a:spAutoFit/>
          </a:bodyPr>
          <a:lstStyle/>
          <a:p>
            <a:pPr marL="285750" indent="-285750" algn="just">
              <a:buFont typeface="Arial" pitchFamily="34" charset="0"/>
              <a:buChar char="•"/>
            </a:pPr>
            <a:r>
              <a:rPr lang="en-IN" dirty="0" smtClean="0"/>
              <a:t>Setup Eureka Server.</a:t>
            </a:r>
          </a:p>
          <a:p>
            <a:pPr marL="285750" indent="-285750" algn="just">
              <a:buFont typeface="Arial" pitchFamily="34" charset="0"/>
              <a:buChar char="•"/>
            </a:pPr>
            <a:r>
              <a:rPr lang="en-IN" dirty="0"/>
              <a:t>Create spring cloud </a:t>
            </a:r>
            <a:r>
              <a:rPr lang="en-IN" dirty="0" err="1"/>
              <a:t>config</a:t>
            </a:r>
            <a:r>
              <a:rPr lang="en-IN" dirty="0"/>
              <a:t> </a:t>
            </a:r>
            <a:r>
              <a:rPr lang="en-IN" dirty="0" smtClean="0"/>
              <a:t>server.</a:t>
            </a:r>
            <a:endParaRPr lang="en-IN" dirty="0"/>
          </a:p>
          <a:p>
            <a:pPr marL="285750" indent="-285750" algn="just">
              <a:buFont typeface="Arial" pitchFamily="34" charset="0"/>
              <a:buChar char="•"/>
            </a:pPr>
            <a:r>
              <a:rPr lang="en-IN" dirty="0" smtClean="0"/>
              <a:t>Create spring boot </a:t>
            </a:r>
            <a:r>
              <a:rPr lang="en-IN" dirty="0" err="1" smtClean="0"/>
              <a:t>microservices</a:t>
            </a:r>
            <a:r>
              <a:rPr lang="en-IN" dirty="0" smtClean="0"/>
              <a:t> and register it on the eureka server.</a:t>
            </a:r>
          </a:p>
          <a:p>
            <a:pPr marL="285750" indent="-285750" algn="just">
              <a:buFont typeface="Arial" pitchFamily="34" charset="0"/>
              <a:buChar char="•"/>
            </a:pPr>
            <a:r>
              <a:rPr lang="en-IN" dirty="0" smtClean="0"/>
              <a:t>Externalize the configurations of all the services on the spring cloud </a:t>
            </a:r>
            <a:r>
              <a:rPr lang="en-IN" dirty="0" err="1" smtClean="0"/>
              <a:t>config</a:t>
            </a:r>
            <a:r>
              <a:rPr lang="en-IN" dirty="0" smtClean="0"/>
              <a:t> server.</a:t>
            </a:r>
          </a:p>
          <a:p>
            <a:pPr marL="285750" indent="-285750" algn="just">
              <a:buFont typeface="Arial" pitchFamily="34" charset="0"/>
              <a:buChar char="•"/>
            </a:pPr>
            <a:r>
              <a:rPr lang="en-IN" dirty="0" smtClean="0"/>
              <a:t>Setup </a:t>
            </a:r>
            <a:r>
              <a:rPr lang="en-IN" dirty="0" err="1" smtClean="0"/>
              <a:t>Zuul</a:t>
            </a:r>
            <a:r>
              <a:rPr lang="en-IN" dirty="0" smtClean="0"/>
              <a:t> for routing and load balancing.</a:t>
            </a:r>
          </a:p>
          <a:p>
            <a:pPr marL="285750" indent="-285750" algn="just">
              <a:buFont typeface="Arial" pitchFamily="34" charset="0"/>
              <a:buChar char="•"/>
            </a:pPr>
            <a:r>
              <a:rPr lang="en-IN" dirty="0" smtClean="0"/>
              <a:t>Setup </a:t>
            </a:r>
            <a:r>
              <a:rPr lang="en-IN" dirty="0" err="1" smtClean="0"/>
              <a:t>Hystrix</a:t>
            </a:r>
            <a:r>
              <a:rPr lang="en-IN" dirty="0" smtClean="0"/>
              <a:t> Dashboard.</a:t>
            </a:r>
          </a:p>
          <a:p>
            <a:pPr marL="285750" indent="-285750" algn="just">
              <a:buFont typeface="Arial" pitchFamily="34" charset="0"/>
              <a:buChar char="•"/>
            </a:pPr>
            <a:r>
              <a:rPr lang="en-IN" dirty="0" smtClean="0"/>
              <a:t>Create appropriate </a:t>
            </a:r>
            <a:r>
              <a:rPr lang="en-IN" dirty="0" err="1" smtClean="0"/>
              <a:t>Hystrix</a:t>
            </a:r>
            <a:r>
              <a:rPr lang="en-IN" dirty="0" smtClean="0"/>
              <a:t> </a:t>
            </a:r>
            <a:r>
              <a:rPr lang="en-IN" dirty="0" err="1" smtClean="0"/>
              <a:t>fallbacks</a:t>
            </a:r>
            <a:r>
              <a:rPr lang="en-IN" dirty="0" smtClean="0"/>
              <a:t> and enable circuit breakers for each </a:t>
            </a:r>
            <a:r>
              <a:rPr lang="en-IN" dirty="0" err="1" smtClean="0"/>
              <a:t>microservice</a:t>
            </a:r>
            <a:r>
              <a:rPr lang="en-IN" dirty="0" smtClean="0"/>
              <a:t>.</a:t>
            </a:r>
          </a:p>
          <a:p>
            <a:pPr marL="285750" indent="-285750" algn="just">
              <a:buFont typeface="Arial" pitchFamily="34" charset="0"/>
              <a:buChar char="•"/>
            </a:pPr>
            <a:r>
              <a:rPr lang="en-IN" dirty="0" smtClean="0"/>
              <a:t>Setup Turbine Stream Aggregator (</a:t>
            </a:r>
            <a:r>
              <a:rPr lang="en-IN" dirty="0" err="1" smtClean="0"/>
              <a:t>RabbitMQ</a:t>
            </a:r>
            <a:r>
              <a:rPr lang="en-IN" dirty="0" smtClean="0"/>
              <a:t> needs to be started for Turbine to be enabled).</a:t>
            </a:r>
          </a:p>
          <a:p>
            <a:pPr marL="285750" indent="-285750" algn="just">
              <a:buFont typeface="Arial" pitchFamily="34" charset="0"/>
              <a:buChar char="•"/>
            </a:pPr>
            <a:r>
              <a:rPr lang="en-IN" dirty="0" smtClean="0"/>
              <a:t>Start all the servers and </a:t>
            </a:r>
            <a:r>
              <a:rPr lang="en-IN" dirty="0" err="1" smtClean="0"/>
              <a:t>serives</a:t>
            </a:r>
            <a:r>
              <a:rPr lang="en-IN" dirty="0" smtClean="0"/>
              <a:t> in the same order as above. Multiple instances of the </a:t>
            </a:r>
            <a:r>
              <a:rPr lang="en-IN" dirty="0" err="1" smtClean="0"/>
              <a:t>microservices</a:t>
            </a:r>
            <a:r>
              <a:rPr lang="en-IN" dirty="0" smtClean="0"/>
              <a:t> can be started to enable load balancing.</a:t>
            </a:r>
          </a:p>
        </p:txBody>
      </p:sp>
      <p:sp>
        <p:nvSpPr>
          <p:cNvPr id="6" name="Footer Placeholder 5"/>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5412308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42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65511"/>
            <a:ext cx="9144000" cy="1337310"/>
          </a:xfrm>
          <a:prstGeom prst="rect">
            <a:avLst/>
          </a:prstGeom>
        </p:spPr>
      </p:pic>
      <p:sp>
        <p:nvSpPr>
          <p:cNvPr id="10" name="Rectangle 9"/>
          <p:cNvSpPr/>
          <p:nvPr/>
        </p:nvSpPr>
        <p:spPr>
          <a:xfrm>
            <a:off x="0" y="6310489"/>
            <a:ext cx="9144000" cy="54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3527923" y="1839878"/>
            <a:ext cx="2216825" cy="646331"/>
          </a:xfrm>
          <a:prstGeom prst="rect">
            <a:avLst/>
          </a:prstGeom>
          <a:noFill/>
        </p:spPr>
        <p:txBody>
          <a:bodyPr wrap="none" rtlCol="0">
            <a:spAutoFit/>
          </a:bodyPr>
          <a:lstStyle/>
          <a:p>
            <a:pPr algn="ctr"/>
            <a:r>
              <a:rPr lang="en-US" sz="3600" dirty="0" smtClean="0">
                <a:solidFill>
                  <a:schemeClr val="bg1"/>
                </a:solidFill>
                <a:latin typeface="Candara" panose="020E0502030303020204" pitchFamily="34" charset="0"/>
              </a:rPr>
              <a:t>Thank You</a:t>
            </a:r>
          </a:p>
        </p:txBody>
      </p:sp>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11516" y="6246119"/>
            <a:ext cx="2163952" cy="1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1"/>
            <a:ext cx="9144000" cy="541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7640" y="5921664"/>
            <a:ext cx="2163952" cy="501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298625" y="4101818"/>
            <a:ext cx="2444575" cy="307777"/>
          </a:xfrm>
          <a:prstGeom prst="rect">
            <a:avLst/>
          </a:prstGeom>
          <a:noFill/>
        </p:spPr>
        <p:txBody>
          <a:bodyPr wrap="square" rtlCol="0">
            <a:spAutoFit/>
          </a:bodyPr>
          <a:lstStyle/>
          <a:p>
            <a:r>
              <a:rPr lang="en-US" sz="1400" dirty="0" smtClean="0">
                <a:latin typeface="Candara" panose="020E0502030303020204" pitchFamily="34" charset="0"/>
              </a:rPr>
              <a:t>Date: 27th May,  2016</a:t>
            </a:r>
            <a:endParaRPr lang="en-US" sz="1400" dirty="0">
              <a:latin typeface="Candara" panose="020E0502030303020204" pitchFamily="34" charset="0"/>
            </a:endParaRPr>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297497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06645"/>
            <a:ext cx="8610600" cy="5078313"/>
          </a:xfrm>
          <a:prstGeom prst="rect">
            <a:avLst/>
          </a:prstGeom>
        </p:spPr>
        <p:txBody>
          <a:bodyPr wrap="square">
            <a:spAutoFit/>
          </a:bodyPr>
          <a:lstStyle/>
          <a:p>
            <a:pPr algn="just"/>
            <a:r>
              <a:rPr lang="en-US" b="1" dirty="0"/>
              <a:t>Install </a:t>
            </a:r>
            <a:r>
              <a:rPr lang="en-US" b="1" dirty="0" err="1"/>
              <a:t>Gradle</a:t>
            </a:r>
            <a:endParaRPr lang="en-US" b="1" dirty="0"/>
          </a:p>
          <a:p>
            <a:pPr algn="just"/>
            <a:endParaRPr lang="en-US" dirty="0"/>
          </a:p>
          <a:p>
            <a:pPr marL="285750" indent="-285750" algn="just">
              <a:buFont typeface="Arial" pitchFamily="34" charset="0"/>
              <a:buChar char="•"/>
            </a:pPr>
            <a:r>
              <a:rPr lang="en-US" dirty="0" err="1"/>
              <a:t>Gradle</a:t>
            </a:r>
            <a:r>
              <a:rPr lang="en-US" dirty="0"/>
              <a:t> is downloadable as a zip file at http://www.gradle.org/downloads.</a:t>
            </a:r>
          </a:p>
          <a:p>
            <a:pPr marL="285750" indent="-285750" algn="just">
              <a:buFont typeface="Arial" pitchFamily="34" charset="0"/>
              <a:buChar char="•"/>
            </a:pPr>
            <a:r>
              <a:rPr lang="en-US" dirty="0"/>
              <a:t>Unzip the file to your computer, and add the bin folder to your path.</a:t>
            </a:r>
          </a:p>
          <a:p>
            <a:pPr marL="285750" indent="-285750" algn="just">
              <a:buFont typeface="Arial" pitchFamily="34" charset="0"/>
              <a:buChar char="•"/>
            </a:pPr>
            <a:r>
              <a:rPr lang="en-US" dirty="0"/>
              <a:t>To test the </a:t>
            </a:r>
            <a:r>
              <a:rPr lang="en-US" dirty="0" err="1"/>
              <a:t>Gradle</a:t>
            </a:r>
            <a:r>
              <a:rPr lang="en-US" dirty="0"/>
              <a:t> installation, run </a:t>
            </a:r>
            <a:r>
              <a:rPr lang="en-US" dirty="0" err="1"/>
              <a:t>Gradle</a:t>
            </a:r>
            <a:r>
              <a:rPr lang="en-US" dirty="0"/>
              <a:t> from the command-line: </a:t>
            </a:r>
            <a:r>
              <a:rPr lang="en-US" dirty="0" err="1" smtClean="0"/>
              <a:t>gradle</a:t>
            </a:r>
            <a:endParaRPr lang="en-US" dirty="0" smtClean="0"/>
          </a:p>
          <a:p>
            <a:pPr marL="285750" indent="-285750" algn="just">
              <a:buFont typeface="Arial" pitchFamily="34" charset="0"/>
              <a:buChar char="•"/>
            </a:pPr>
            <a:r>
              <a:rPr lang="en-US" dirty="0" smtClean="0"/>
              <a:t>To check the tasks available in </a:t>
            </a:r>
            <a:r>
              <a:rPr lang="en-US" dirty="0" err="1" smtClean="0"/>
              <a:t>gradle</a:t>
            </a:r>
            <a:r>
              <a:rPr lang="en-US" dirty="0" smtClean="0"/>
              <a:t> run from the command-line: </a:t>
            </a:r>
            <a:r>
              <a:rPr lang="en-US" dirty="0" err="1" smtClean="0"/>
              <a:t>gradle</a:t>
            </a:r>
            <a:r>
              <a:rPr lang="en-US" dirty="0" smtClean="0"/>
              <a:t> tasks</a:t>
            </a:r>
            <a:endParaRPr lang="en-US" dirty="0"/>
          </a:p>
          <a:p>
            <a:pPr algn="just"/>
            <a:endParaRPr lang="en-US" dirty="0" smtClean="0"/>
          </a:p>
          <a:p>
            <a:pPr algn="just"/>
            <a:r>
              <a:rPr lang="en-US" dirty="0" smtClean="0"/>
              <a:t>Create a simple HelloWorld.java inside the folder structure with a package name of your choice</a:t>
            </a:r>
          </a:p>
          <a:p>
            <a:pPr algn="just"/>
            <a:endParaRPr lang="en-US" dirty="0">
              <a:solidFill>
                <a:srgbClr val="000000"/>
              </a:solidFill>
            </a:endParaRPr>
          </a:p>
          <a:p>
            <a:pPr algn="just"/>
            <a:r>
              <a:rPr lang="en-US" dirty="0">
                <a:solidFill>
                  <a:srgbClr val="000000"/>
                </a:solidFill>
              </a:rPr>
              <a:t>package </a:t>
            </a:r>
            <a:r>
              <a:rPr lang="en-US" dirty="0" smtClean="0">
                <a:solidFill>
                  <a:srgbClr val="000000"/>
                </a:solidFill>
              </a:rPr>
              <a:t>com.cg;</a:t>
            </a:r>
            <a:endParaRPr lang="en-US" dirty="0">
              <a:solidFill>
                <a:srgbClr val="000000"/>
              </a:solidFill>
            </a:endParaRPr>
          </a:p>
          <a:p>
            <a:pPr algn="just"/>
            <a:endParaRPr lang="en-US" dirty="0">
              <a:solidFill>
                <a:srgbClr val="000000"/>
              </a:solidFill>
            </a:endParaRPr>
          </a:p>
          <a:p>
            <a:pPr algn="just"/>
            <a:r>
              <a:rPr lang="en-US" dirty="0">
                <a:solidFill>
                  <a:srgbClr val="000000"/>
                </a:solidFill>
              </a:rPr>
              <a:t>public class </a:t>
            </a:r>
            <a:r>
              <a:rPr lang="en-US" dirty="0" err="1">
                <a:solidFill>
                  <a:srgbClr val="000000"/>
                </a:solidFill>
              </a:rPr>
              <a:t>HelloWorld</a:t>
            </a:r>
            <a:r>
              <a:rPr lang="en-US" dirty="0">
                <a:solidFill>
                  <a:srgbClr val="000000"/>
                </a:solidFill>
              </a:rPr>
              <a:t> {</a:t>
            </a:r>
          </a:p>
          <a:p>
            <a:pPr algn="just"/>
            <a:r>
              <a:rPr lang="en-US" dirty="0">
                <a:solidFill>
                  <a:srgbClr val="000000"/>
                </a:solidFill>
              </a:rPr>
              <a:t>  public static void main(String[] </a:t>
            </a:r>
            <a:r>
              <a:rPr lang="en-US" dirty="0" err="1">
                <a:solidFill>
                  <a:srgbClr val="000000"/>
                </a:solidFill>
              </a:rPr>
              <a:t>args</a:t>
            </a:r>
            <a:r>
              <a:rPr lang="en-US" dirty="0">
                <a:solidFill>
                  <a:srgbClr val="000000"/>
                </a:solidFill>
              </a:rPr>
              <a:t>) {</a:t>
            </a:r>
          </a:p>
          <a:p>
            <a:pPr algn="just"/>
            <a:r>
              <a:rPr lang="en-US" dirty="0" smtClean="0">
                <a:solidFill>
                  <a:srgbClr val="000000"/>
                </a:solidFill>
              </a:rPr>
              <a:t>	</a:t>
            </a:r>
            <a:r>
              <a:rPr lang="en-US" dirty="0" err="1" smtClean="0">
                <a:solidFill>
                  <a:srgbClr val="000000"/>
                </a:solidFill>
              </a:rPr>
              <a:t>System.out.println</a:t>
            </a:r>
            <a:r>
              <a:rPr lang="en-US" dirty="0" smtClean="0">
                <a:solidFill>
                  <a:srgbClr val="000000"/>
                </a:solidFill>
              </a:rPr>
              <a:t>(“Hello World!”);</a:t>
            </a:r>
            <a:endParaRPr lang="en-US" dirty="0">
              <a:solidFill>
                <a:srgbClr val="000000"/>
              </a:solidFill>
            </a:endParaRPr>
          </a:p>
          <a:p>
            <a:pPr algn="just"/>
            <a:r>
              <a:rPr lang="en-US" dirty="0">
                <a:solidFill>
                  <a:srgbClr val="000000"/>
                </a:solidFill>
              </a:rPr>
              <a:t>  }</a:t>
            </a:r>
          </a:p>
          <a:p>
            <a:pPr algn="just"/>
            <a:r>
              <a:rPr lang="en-US" dirty="0">
                <a:solidFill>
                  <a:srgbClr val="000000"/>
                </a:solidFill>
              </a:rPr>
              <a:t>}</a:t>
            </a:r>
          </a:p>
          <a:p>
            <a:pPr algn="just"/>
            <a:endParaRPr lang="en-US" dirty="0" smtClean="0"/>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err="1" smtClean="0">
                <a:latin typeface="Candara" panose="020E0502030303020204" pitchFamily="34" charset="0"/>
              </a:rPr>
              <a:t>Gradle</a:t>
            </a:r>
            <a:endParaRPr lang="en-US" sz="2800" dirty="0">
              <a:latin typeface="Candara" panose="020E0502030303020204" pitchFamily="34" charset="0"/>
            </a:endParaRPr>
          </a:p>
        </p:txBody>
      </p:sp>
      <p:sp>
        <p:nvSpPr>
          <p:cNvPr id="3" name="Footer Placeholder 2"/>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54689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06645"/>
            <a:ext cx="8610600" cy="5078313"/>
          </a:xfrm>
          <a:prstGeom prst="rect">
            <a:avLst/>
          </a:prstGeom>
        </p:spPr>
        <p:txBody>
          <a:bodyPr wrap="square">
            <a:spAutoFit/>
          </a:bodyPr>
          <a:lstStyle/>
          <a:p>
            <a:pPr algn="just"/>
            <a:r>
              <a:rPr lang="en-US" b="1" dirty="0" err="1" smtClean="0"/>
              <a:t>build.gradle</a:t>
            </a:r>
            <a:endParaRPr lang="en-US" b="1" dirty="0" smtClean="0"/>
          </a:p>
          <a:p>
            <a:pPr algn="just"/>
            <a:endParaRPr lang="en-US" dirty="0" smtClean="0"/>
          </a:p>
          <a:p>
            <a:pPr marL="285750" indent="-285750" algn="just">
              <a:buFont typeface="Arial" pitchFamily="34" charset="0"/>
              <a:buChar char="•"/>
            </a:pPr>
            <a:r>
              <a:rPr lang="en-US" dirty="0" err="1" smtClean="0"/>
              <a:t>build.gradle</a:t>
            </a:r>
            <a:r>
              <a:rPr lang="en-US" dirty="0" smtClean="0"/>
              <a:t> is a </a:t>
            </a:r>
            <a:r>
              <a:rPr lang="en-US" dirty="0"/>
              <a:t>file that contains information about the project and configuration details used by </a:t>
            </a:r>
            <a:r>
              <a:rPr lang="en-US" dirty="0" err="1" smtClean="0"/>
              <a:t>Gradle</a:t>
            </a:r>
            <a:r>
              <a:rPr lang="en-US" dirty="0" smtClean="0"/>
              <a:t> to </a:t>
            </a:r>
            <a:r>
              <a:rPr lang="en-US" dirty="0"/>
              <a:t>build the </a:t>
            </a:r>
            <a:r>
              <a:rPr lang="en-US" dirty="0" smtClean="0"/>
              <a:t>project like build.xml for Ant and pom.xml for Maven.</a:t>
            </a:r>
          </a:p>
          <a:p>
            <a:pPr marL="285750" indent="-285750" algn="just">
              <a:buFont typeface="Arial" pitchFamily="34" charset="0"/>
              <a:buChar char="•"/>
            </a:pPr>
            <a:endParaRPr lang="en-US" dirty="0"/>
          </a:p>
          <a:p>
            <a:pPr marL="285750" indent="-285750" algn="just">
              <a:buFont typeface="Arial" pitchFamily="34" charset="0"/>
              <a:buChar char="•"/>
            </a:pPr>
            <a:r>
              <a:rPr lang="en-US" dirty="0"/>
              <a:t>C</a:t>
            </a:r>
            <a:r>
              <a:rPr lang="en-US" dirty="0" smtClean="0"/>
              <a:t>reate </a:t>
            </a:r>
            <a:r>
              <a:rPr lang="en-US" dirty="0"/>
              <a:t>a very basic </a:t>
            </a:r>
            <a:r>
              <a:rPr lang="en-US" dirty="0" err="1" smtClean="0"/>
              <a:t>build.gradle</a:t>
            </a:r>
            <a:r>
              <a:rPr lang="en-US" dirty="0" smtClean="0"/>
              <a:t> file in the root folder of the project</a:t>
            </a:r>
            <a:r>
              <a:rPr lang="en-US" dirty="0"/>
              <a:t> </a:t>
            </a:r>
            <a:r>
              <a:rPr lang="en-US" dirty="0" smtClean="0"/>
              <a:t>that </a:t>
            </a:r>
            <a:r>
              <a:rPr lang="en-US" dirty="0"/>
              <a:t>has only one line in it:</a:t>
            </a:r>
          </a:p>
          <a:p>
            <a:pPr algn="just"/>
            <a:r>
              <a:rPr lang="en-US" dirty="0"/>
              <a:t> </a:t>
            </a:r>
            <a:r>
              <a:rPr lang="en-US" dirty="0" smtClean="0"/>
              <a:t>     apply </a:t>
            </a:r>
            <a:r>
              <a:rPr lang="en-US" dirty="0"/>
              <a:t>plugin: </a:t>
            </a:r>
            <a:r>
              <a:rPr lang="en-US" dirty="0" smtClean="0"/>
              <a:t>'java‘</a:t>
            </a:r>
          </a:p>
          <a:p>
            <a:pPr marL="285750" indent="-285750" algn="just">
              <a:buFont typeface="Arial" pitchFamily="34" charset="0"/>
              <a:buChar char="•"/>
            </a:pPr>
            <a:endParaRPr lang="en-US" dirty="0"/>
          </a:p>
          <a:p>
            <a:pPr marL="285750" indent="-285750" algn="just">
              <a:buFont typeface="Arial" pitchFamily="34" charset="0"/>
              <a:buChar char="•"/>
            </a:pPr>
            <a:r>
              <a:rPr lang="en-US" dirty="0" smtClean="0"/>
              <a:t>Go to the project folder in command-line and on running</a:t>
            </a:r>
            <a:r>
              <a:rPr lang="en-US" dirty="0"/>
              <a:t> </a:t>
            </a:r>
            <a:r>
              <a:rPr lang="en-US" dirty="0" err="1"/>
              <a:t>gradle</a:t>
            </a:r>
            <a:r>
              <a:rPr lang="en-US" dirty="0"/>
              <a:t> tasks again, and you see new tasks added to the list, including tasks for building the project, creating </a:t>
            </a:r>
            <a:r>
              <a:rPr lang="en-US" dirty="0" err="1"/>
              <a:t>JavaDoc</a:t>
            </a:r>
            <a:r>
              <a:rPr lang="en-US" dirty="0"/>
              <a:t>, and running tests</a:t>
            </a:r>
            <a:r>
              <a:rPr lang="en-US" dirty="0" smtClean="0"/>
              <a:t>.</a:t>
            </a:r>
          </a:p>
          <a:p>
            <a:pPr marL="285750" indent="-285750" algn="just">
              <a:buFont typeface="Arial" pitchFamily="34" charset="0"/>
              <a:buChar char="•"/>
            </a:pPr>
            <a:endParaRPr lang="en-US" dirty="0"/>
          </a:p>
          <a:p>
            <a:pPr marL="285750" indent="-285750" algn="just">
              <a:buFont typeface="Arial" pitchFamily="34" charset="0"/>
              <a:buChar char="•"/>
            </a:pPr>
            <a:r>
              <a:rPr lang="en-US" dirty="0"/>
              <a:t>T</a:t>
            </a:r>
            <a:r>
              <a:rPr lang="en-US" dirty="0" smtClean="0"/>
              <a:t>he</a:t>
            </a:r>
            <a:r>
              <a:rPr lang="en-US" dirty="0"/>
              <a:t> </a:t>
            </a:r>
            <a:r>
              <a:rPr lang="en-US" dirty="0" err="1"/>
              <a:t>gradle</a:t>
            </a:r>
            <a:r>
              <a:rPr lang="en-US" dirty="0"/>
              <a:t> build task </a:t>
            </a:r>
            <a:r>
              <a:rPr lang="en-US" dirty="0" smtClean="0"/>
              <a:t>compiles</a:t>
            </a:r>
            <a:r>
              <a:rPr lang="en-US" dirty="0"/>
              <a:t>, tests, and assembles the code into a JAR </a:t>
            </a:r>
            <a:r>
              <a:rPr lang="en-US" dirty="0" smtClean="0"/>
              <a:t>file:</a:t>
            </a:r>
          </a:p>
          <a:p>
            <a:pPr algn="just"/>
            <a:r>
              <a:rPr lang="en-US" dirty="0"/>
              <a:t> </a:t>
            </a:r>
            <a:r>
              <a:rPr lang="en-US" dirty="0" smtClean="0"/>
              <a:t>     </a:t>
            </a:r>
            <a:r>
              <a:rPr lang="en-US" dirty="0" err="1" smtClean="0"/>
              <a:t>gradle</a:t>
            </a:r>
            <a:r>
              <a:rPr lang="en-US" dirty="0" smtClean="0"/>
              <a:t> build</a:t>
            </a:r>
            <a:endParaRPr lang="en-US" dirty="0"/>
          </a:p>
          <a:p>
            <a:pPr marL="285750" indent="-285750" algn="just">
              <a:buFont typeface="Arial" pitchFamily="34" charset="0"/>
              <a:buChar char="•"/>
            </a:pPr>
            <a:endParaRPr lang="en-US" dirty="0" smtClean="0"/>
          </a:p>
          <a:p>
            <a:pPr marL="285750" indent="-285750" algn="just">
              <a:buFont typeface="Arial" pitchFamily="34" charset="0"/>
              <a:buChar char="•"/>
            </a:pPr>
            <a:r>
              <a:rPr lang="en-US" dirty="0" smtClean="0"/>
              <a:t>After </a:t>
            </a:r>
            <a:r>
              <a:rPr lang="en-US" dirty="0"/>
              <a:t>a few seconds, "BUILD SUCCESSFUL" indicates that the build has completed.</a:t>
            </a:r>
            <a:endParaRPr lang="en-US" dirty="0" smtClean="0"/>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err="1" smtClean="0">
                <a:latin typeface="Candara" panose="020E0502030303020204" pitchFamily="34" charset="0"/>
              </a:rPr>
              <a:t>Gradle</a:t>
            </a:r>
            <a:endParaRPr lang="en-US" sz="2800" dirty="0">
              <a:latin typeface="Candara" panose="020E0502030303020204" pitchFamily="34" charset="0"/>
            </a:endParaRPr>
          </a:p>
        </p:txBody>
      </p:sp>
      <p:sp>
        <p:nvSpPr>
          <p:cNvPr id="3" name="Footer Placeholder 2"/>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430355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06645"/>
            <a:ext cx="8610600" cy="4247317"/>
          </a:xfrm>
          <a:prstGeom prst="rect">
            <a:avLst/>
          </a:prstGeom>
        </p:spPr>
        <p:txBody>
          <a:bodyPr wrap="square">
            <a:spAutoFit/>
          </a:bodyPr>
          <a:lstStyle/>
          <a:p>
            <a:pPr algn="just"/>
            <a:r>
              <a:rPr lang="en-US" dirty="0" smtClean="0"/>
              <a:t>After the successful build, a build folder is created in the project directory which contains several directories created by </a:t>
            </a:r>
            <a:r>
              <a:rPr lang="en-US" dirty="0" err="1" smtClean="0"/>
              <a:t>gradle</a:t>
            </a:r>
            <a:r>
              <a:rPr lang="en-US" dirty="0" smtClean="0"/>
              <a:t> depending on the build script</a:t>
            </a:r>
          </a:p>
          <a:p>
            <a:pPr algn="just"/>
            <a:endParaRPr lang="en-US" dirty="0"/>
          </a:p>
          <a:p>
            <a:pPr algn="just"/>
            <a:r>
              <a:rPr lang="en-US" dirty="0" smtClean="0"/>
              <a:t>The project can be run using the following command:</a:t>
            </a:r>
          </a:p>
          <a:p>
            <a:pPr algn="just"/>
            <a:r>
              <a:rPr lang="en-US" dirty="0" err="1" smtClean="0"/>
              <a:t>gradle</a:t>
            </a:r>
            <a:r>
              <a:rPr lang="en-US" dirty="0" smtClean="0"/>
              <a:t> run</a:t>
            </a:r>
          </a:p>
          <a:p>
            <a:pPr algn="just"/>
            <a:endParaRPr lang="en-US" dirty="0"/>
          </a:p>
          <a:p>
            <a:pPr algn="just"/>
            <a:r>
              <a:rPr lang="en-US" dirty="0">
                <a:solidFill>
                  <a:srgbClr val="000000"/>
                </a:solidFill>
              </a:rPr>
              <a:t>Hello World</a:t>
            </a:r>
            <a:r>
              <a:rPr lang="en-US" dirty="0" smtClean="0">
                <a:solidFill>
                  <a:srgbClr val="000000"/>
                </a:solidFill>
              </a:rPr>
              <a:t>!  </a:t>
            </a:r>
          </a:p>
          <a:p>
            <a:pPr algn="just"/>
            <a:r>
              <a:rPr lang="en-US" dirty="0" smtClean="0">
                <a:solidFill>
                  <a:srgbClr val="000000"/>
                </a:solidFill>
              </a:rPr>
              <a:t>This indicates a successful run for this project</a:t>
            </a:r>
          </a:p>
          <a:p>
            <a:pPr algn="just"/>
            <a:endParaRPr lang="en-US" dirty="0">
              <a:solidFill>
                <a:srgbClr val="000000"/>
              </a:solidFill>
            </a:endParaRPr>
          </a:p>
          <a:p>
            <a:pPr algn="just"/>
            <a:r>
              <a:rPr lang="en-US" b="1" dirty="0" smtClean="0">
                <a:solidFill>
                  <a:srgbClr val="000000"/>
                </a:solidFill>
              </a:rPr>
              <a:t>Declare Dependencies</a:t>
            </a:r>
          </a:p>
          <a:p>
            <a:pPr algn="just"/>
            <a:endParaRPr lang="en-US" b="1" dirty="0">
              <a:solidFill>
                <a:srgbClr val="000000"/>
              </a:solidFill>
            </a:endParaRPr>
          </a:p>
          <a:p>
            <a:pPr algn="just"/>
            <a:r>
              <a:rPr lang="en-US" dirty="0"/>
              <a:t>The simple Hello World sample is completely self-contained and does not depend on any additional libraries. Most applications, however, depend on external libraries to handle common and/or complex functionality</a:t>
            </a:r>
            <a:r>
              <a:rPr lang="en-US" dirty="0" smtClean="0"/>
              <a:t>.</a:t>
            </a:r>
          </a:p>
          <a:p>
            <a:pPr algn="just"/>
            <a:endParaRPr lang="en-US" b="1" dirty="0"/>
          </a:p>
        </p:txBody>
      </p:sp>
      <p:sp>
        <p:nvSpPr>
          <p:cNvPr id="5" name="Rectangle 4"/>
          <p:cNvSpPr/>
          <p:nvPr/>
        </p:nvSpPr>
        <p:spPr>
          <a:xfrm>
            <a:off x="304800" y="234394"/>
            <a:ext cx="8610600" cy="456407"/>
          </a:xfrm>
          <a:prstGeom prst="rect">
            <a:avLst/>
          </a:prstGeom>
        </p:spPr>
        <p:txBody>
          <a:bodyPr wrap="square">
            <a:spAutoFit/>
          </a:bodyPr>
          <a:lstStyle/>
          <a:p>
            <a:pPr>
              <a:lnSpc>
                <a:spcPts val="2800"/>
              </a:lnSpc>
            </a:pPr>
            <a:r>
              <a:rPr lang="en-US" sz="2800" dirty="0" err="1" smtClean="0">
                <a:latin typeface="Candara" panose="020E0502030303020204" pitchFamily="34" charset="0"/>
              </a:rPr>
              <a:t>Gradle</a:t>
            </a:r>
            <a:endParaRPr lang="en-US" sz="2800" dirty="0">
              <a:latin typeface="Candara" panose="020E0502030303020204" pitchFamily="34" charset="0"/>
            </a:endParaRPr>
          </a:p>
        </p:txBody>
      </p:sp>
      <p:sp>
        <p:nvSpPr>
          <p:cNvPr id="3" name="Footer Placeholder 2"/>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2186061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Office Theme">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8A0C4F-596F-49FD-B18B-0ACB1AC42ADE}">
  <ds:schemaRefs>
    <ds:schemaRef ds:uri="http://schemas.openxmlformats.org/package/2006/metadata/core-properties"/>
    <ds:schemaRef ds:uri="http://www.w3.org/XML/1998/namespace"/>
    <ds:schemaRef ds:uri="http://purl.org/dc/term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534EC633-1627-4A60-A2BF-2426CB35E7A3}">
  <ds:schemaRefs>
    <ds:schemaRef ds:uri="http://schemas.microsoft.com/sharepoint/v3/contenttype/forms"/>
  </ds:schemaRefs>
</ds:datastoreItem>
</file>

<file path=customXml/itemProps3.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15382</TotalTime>
  <Words>3516</Words>
  <Application>Microsoft Office PowerPoint</Application>
  <PresentationFormat>On-screen Show (4:3)</PresentationFormat>
  <Paragraphs>911</Paragraphs>
  <Slides>61</Slides>
  <Notes>38</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Ananda Sen</Manager>
  <Company>IGATE Global Solutions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Microservices with Spring Cloud</dc:subject>
  <dc:creator>Minakshi Singh</dc:creator>
  <cp:lastModifiedBy>Minakshi Singh</cp:lastModifiedBy>
  <cp:revision>645</cp:revision>
  <dcterms:created xsi:type="dcterms:W3CDTF">2014-04-28T11:21:39Z</dcterms:created>
  <dcterms:modified xsi:type="dcterms:W3CDTF">2017-06-28T08:11:22Z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