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80" r:id="rId4"/>
    <p:sldId id="275" r:id="rId5"/>
    <p:sldId id="276" r:id="rId6"/>
    <p:sldId id="259" r:id="rId7"/>
    <p:sldId id="261" r:id="rId8"/>
    <p:sldId id="264" r:id="rId9"/>
    <p:sldId id="262" r:id="rId10"/>
    <p:sldId id="265" r:id="rId11"/>
    <p:sldId id="277" r:id="rId12"/>
    <p:sldId id="266" r:id="rId13"/>
    <p:sldId id="267" r:id="rId14"/>
    <p:sldId id="278" r:id="rId15"/>
    <p:sldId id="279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88" autoAdjust="0"/>
  </p:normalViewPr>
  <p:slideViewPr>
    <p:cSldViewPr>
      <p:cViewPr>
        <p:scale>
          <a:sx n="71" d="100"/>
          <a:sy n="71" d="100"/>
        </p:scale>
        <p:origin x="-134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653AD-3857-4456-88DC-C116D4E908E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2FDBB-A0C5-40C3-8703-FCDF6167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2FDBB-A0C5-40C3-8703-FCDF616711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IGATE Public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234333-EB10-4DDD-BA4B-E39AD91F1A5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IGATE Public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56AAD0-08B3-4C1B-B979-7BAF51741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dixDev/predix-analytics-sample/blob/master/analytics/demo-add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dixDev/predix-analytics-sample/blob/master/orchestrations/OrchestrationWithOneAnalytic.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PredixDev/predix-analytics-sample/blob/master/orchestrations/OrchestrationWithTwoAnalytics.xml" TargetMode="External"/><Relationship Id="rId4" Type="http://schemas.openxmlformats.org/officeDocument/2006/relationships/hyperlink" Target="https://github.com/PredixDev/predix-analytics-sample/blob/master/orchestrations/OrchestrationWithThirdPartyAnalytic.x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dixDev/predix-analytics-sample/blob/master/orchestrations/demoAdderMultiStepOrchestration" TargetMode="External"/><Relationship Id="rId2" Type="http://schemas.openxmlformats.org/officeDocument/2006/relationships/hyperlink" Target="https://github.com/PredixDev/predix-analytics-sample/blob/master/orchestrations/oneStepOrchestr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sz="8800" i="1" dirty="0"/>
              <a:t>Analytics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Presented  by:</a:t>
            </a:r>
          </a:p>
          <a:p>
            <a:r>
              <a:rPr lang="en-US" sz="3200" b="1" i="1" dirty="0" err="1" smtClean="0"/>
              <a:t>Pramod</a:t>
            </a:r>
            <a:r>
              <a:rPr lang="en-US" sz="3200" b="1" i="1" dirty="0" smtClean="0"/>
              <a:t>  Kumar  Singh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7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u="sng" dirty="0" smtClean="0"/>
              <a:t>Healthcare example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Fit bit, </a:t>
            </a:r>
            <a:r>
              <a:rPr lang="en-US" dirty="0"/>
              <a:t>iPhone, Android or another device and apps that measure such things as heart rate, blood pressure, </a:t>
            </a:r>
            <a:r>
              <a:rPr lang="en-US" dirty="0" smtClean="0"/>
              <a:t>exercise. </a:t>
            </a:r>
            <a:r>
              <a:rPr lang="en-US" dirty="0"/>
              <a:t>frequency, and </a:t>
            </a:r>
            <a:r>
              <a:rPr lang="en-US" dirty="0" smtClean="0"/>
              <a:t>duration.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endParaRPr lang="en-US" sz="1400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Examples of </a:t>
            </a:r>
            <a:r>
              <a:rPr lang="en-US" sz="3600" dirty="0" smtClean="0"/>
              <a:t>Preventive </a:t>
            </a:r>
            <a:r>
              <a:rPr lang="en-US" sz="3600" dirty="0"/>
              <a:t>Analytics</a:t>
            </a:r>
          </a:p>
        </p:txBody>
      </p:sp>
      <p:pic>
        <p:nvPicPr>
          <p:cNvPr id="2050" name="Picture 2" descr="C:\Users\psing110\Desktop\Predictive images\fit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2118"/>
            <a:ext cx="5791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38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u="sng" dirty="0"/>
              <a:t>Industrial</a:t>
            </a:r>
            <a:r>
              <a:rPr lang="en-US" sz="4400" u="sng" dirty="0"/>
              <a:t> example</a:t>
            </a:r>
            <a:r>
              <a:rPr lang="en-US" sz="4400" dirty="0" smtClean="0"/>
              <a:t>:</a:t>
            </a:r>
            <a:endParaRPr lang="en-US" sz="4400" dirty="0"/>
          </a:p>
          <a:p>
            <a:pPr marL="109728" indent="0">
              <a:buNone/>
            </a:pPr>
            <a:r>
              <a:rPr lang="en-US" dirty="0"/>
              <a:t>The </a:t>
            </a:r>
            <a:r>
              <a:rPr lang="en-US" dirty="0" err="1"/>
              <a:t>IIoT</a:t>
            </a:r>
            <a:r>
              <a:rPr lang="en-US" dirty="0"/>
              <a:t> connects sensors to analytic and other systems to automatically improve performance, safety, reliability, and energy efficiency by:</a:t>
            </a:r>
          </a:p>
          <a:p>
            <a:pPr marL="452628" indent="-342900">
              <a:buFont typeface="+mj-lt"/>
              <a:buAutoNum type="arabicPeriod"/>
            </a:pPr>
            <a:r>
              <a:rPr lang="en-US" dirty="0"/>
              <a:t>Collecting data from </a:t>
            </a:r>
            <a:r>
              <a:rPr lang="en-US" dirty="0" smtClean="0"/>
              <a:t>sensors.</a:t>
            </a:r>
            <a:endParaRPr lang="en-US" dirty="0"/>
          </a:p>
          <a:p>
            <a:pPr marL="452628" indent="-342900">
              <a:buFont typeface="+mj-lt"/>
              <a:buAutoNum type="arabicPeriod"/>
            </a:pPr>
            <a:r>
              <a:rPr lang="en-US" dirty="0"/>
              <a:t>Interpreting this </a:t>
            </a:r>
            <a:r>
              <a:rPr lang="en-US" dirty="0" smtClean="0"/>
              <a:t>data.</a:t>
            </a:r>
          </a:p>
          <a:p>
            <a:pPr marL="452628" indent="-342900">
              <a:buFont typeface="+mj-lt"/>
              <a:buAutoNum type="arabicPeriod"/>
            </a:pPr>
            <a:r>
              <a:rPr lang="en-US" dirty="0" smtClean="0"/>
              <a:t>Presenting </a:t>
            </a:r>
            <a:r>
              <a:rPr lang="en-US" dirty="0"/>
              <a:t>this actionable </a:t>
            </a:r>
            <a:r>
              <a:rPr lang="en-US" dirty="0" smtClean="0"/>
              <a:t>information.</a:t>
            </a:r>
          </a:p>
          <a:p>
            <a:pPr marL="452628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ake corrective action.</a:t>
            </a:r>
          </a:p>
          <a:p>
            <a:endParaRPr lang="en-US" dirty="0"/>
          </a:p>
        </p:txBody>
      </p:sp>
      <p:pic>
        <p:nvPicPr>
          <p:cNvPr id="5122" name="Picture 2" descr="C:\Users\psing110\Desktop\Predictive images\industrail 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supply chain </a:t>
            </a:r>
            <a:r>
              <a:rPr lang="en-US" dirty="0" smtClean="0"/>
              <a:t>logistics</a:t>
            </a:r>
          </a:p>
          <a:p>
            <a:endParaRPr lang="en-US" dirty="0"/>
          </a:p>
          <a:p>
            <a:r>
              <a:rPr lang="en-US" dirty="0"/>
              <a:t>Proactive preventative </a:t>
            </a:r>
            <a:r>
              <a:rPr lang="en-US" dirty="0" smtClean="0"/>
              <a:t>maintenance</a:t>
            </a:r>
          </a:p>
          <a:p>
            <a:endParaRPr lang="en-US" dirty="0"/>
          </a:p>
          <a:p>
            <a:r>
              <a:rPr lang="en-US" dirty="0"/>
              <a:t>Measure – Monitor – </a:t>
            </a:r>
            <a:r>
              <a:rPr lang="en-US" dirty="0" smtClean="0"/>
              <a:t>Control</a:t>
            </a:r>
          </a:p>
          <a:p>
            <a:endParaRPr lang="en-US" dirty="0"/>
          </a:p>
          <a:p>
            <a:r>
              <a:rPr lang="en-US" dirty="0" err="1"/>
              <a:t>Optimise</a:t>
            </a:r>
            <a:r>
              <a:rPr lang="en-US" dirty="0"/>
              <a:t> equipment efficiency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Guaranteed Return On Investment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of </a:t>
            </a:r>
            <a:r>
              <a:rPr lang="en-US" sz="3600" dirty="0" smtClean="0"/>
              <a:t>Preventive </a:t>
            </a:r>
            <a:r>
              <a:rPr lang="en-US" sz="3600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5362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05399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endParaRPr lang="en-US" sz="10800" b="1" dirty="0" smtClean="0"/>
          </a:p>
          <a:p>
            <a:pPr marL="109728" indent="0">
              <a:buNone/>
            </a:pPr>
            <a:r>
              <a:rPr lang="en-US" sz="10800" b="1" dirty="0" smtClean="0"/>
              <a:t>Analytics Framework Service</a:t>
            </a:r>
            <a:r>
              <a:rPr lang="en-US" sz="10800" dirty="0" smtClean="0"/>
              <a:t>:</a:t>
            </a:r>
          </a:p>
          <a:p>
            <a:pPr marL="109728" indent="0">
              <a:buNone/>
            </a:pPr>
            <a:r>
              <a:rPr lang="en-US" sz="10800" dirty="0" smtClean="0"/>
              <a:t>The </a:t>
            </a:r>
            <a:r>
              <a:rPr lang="en-US" sz="10800" dirty="0"/>
              <a:t>Analytics Framework includes the following services for developing and embedding advanced analyses in your </a:t>
            </a:r>
            <a:r>
              <a:rPr lang="en-US" sz="10800" dirty="0" smtClean="0"/>
              <a:t>app:</a:t>
            </a:r>
            <a:endParaRPr lang="en-US" sz="10800" dirty="0"/>
          </a:p>
          <a:p>
            <a:r>
              <a:rPr lang="en-US" sz="10800" b="1" dirty="0" smtClean="0"/>
              <a:t>Analytics Catalog</a:t>
            </a:r>
            <a:endParaRPr lang="en-US" sz="10800" dirty="0" smtClean="0"/>
          </a:p>
          <a:p>
            <a:r>
              <a:rPr lang="en-US" sz="10800" b="1" dirty="0" smtClean="0"/>
              <a:t>Runtime Orchestration </a:t>
            </a:r>
            <a:r>
              <a:rPr lang="en-US" sz="10800" dirty="0" smtClean="0"/>
              <a:t>to configure, execute, validate and monitor analytics to run as a single unit.</a:t>
            </a:r>
          </a:p>
          <a:p>
            <a:r>
              <a:rPr lang="en-US" sz="10800" b="1" dirty="0" smtClean="0"/>
              <a:t>Job Scheduler </a:t>
            </a:r>
            <a:r>
              <a:rPr lang="en-US" sz="10800" dirty="0" smtClean="0"/>
              <a:t>lets you schedule execution of an orchestration or an individual analytic at time-based intervals.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Analytics in </a:t>
            </a:r>
            <a:r>
              <a:rPr lang="en-US" sz="3600" dirty="0" err="1">
                <a:effectLst/>
              </a:rPr>
              <a:t>Predix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51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Example:</a:t>
            </a:r>
          </a:p>
          <a:p>
            <a:pPr marL="109728" indent="0">
              <a:buNone/>
            </a:pPr>
            <a:r>
              <a:rPr lang="en-US" b="1" dirty="0">
                <a:hlinkClick r:id="rId2"/>
              </a:rPr>
              <a:t>demo-adder</a:t>
            </a:r>
            <a:r>
              <a:rPr lang="en-US" b="1" dirty="0"/>
              <a:t>:</a:t>
            </a:r>
            <a:r>
              <a:rPr lang="en-US" dirty="0"/>
              <a:t> A simple analytic that takes 2 numbers as input and returns their sum. It has been implemented in Java, </a:t>
            </a:r>
            <a:r>
              <a:rPr lang="en-US" dirty="0" err="1"/>
              <a:t>Matlab</a:t>
            </a:r>
            <a:r>
              <a:rPr lang="en-US" dirty="0"/>
              <a:t> (r2011b), and Python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Code: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Using 3rd </a:t>
            </a:r>
            <a:r>
              <a:rPr lang="en-US" sz="3600" dirty="0" smtClean="0">
                <a:effectLst/>
              </a:rPr>
              <a:t>Party </a:t>
            </a:r>
            <a:r>
              <a:rPr lang="en-US" sz="3600" dirty="0">
                <a:effectLst/>
              </a:rPr>
              <a:t>A</a:t>
            </a:r>
            <a:r>
              <a:rPr lang="en-US" sz="3600" dirty="0" smtClean="0">
                <a:effectLst/>
              </a:rPr>
              <a:t>nalytics </a:t>
            </a:r>
            <a:r>
              <a:rPr lang="en-US" sz="3600" dirty="0">
                <a:effectLst/>
              </a:rPr>
              <a:t>in </a:t>
            </a:r>
            <a:r>
              <a:rPr lang="en-US" sz="3600" dirty="0" err="1">
                <a:effectLst/>
              </a:rPr>
              <a:t>P</a:t>
            </a:r>
            <a:r>
              <a:rPr lang="en-US" sz="3600" dirty="0" err="1" smtClean="0">
                <a:effectLst/>
              </a:rPr>
              <a:t>redix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7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305800" cy="499567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Orchestration</a:t>
            </a:r>
            <a:r>
              <a:rPr lang="en-US" dirty="0"/>
              <a:t> describes the arranging and coordination of automated tasks, ultimately resulting in a consolidated process or workflow</a:t>
            </a:r>
            <a:r>
              <a:rPr lang="en-US" dirty="0" smtClean="0"/>
              <a:t>.</a:t>
            </a:r>
          </a:p>
          <a:p>
            <a:r>
              <a:rPr lang="en-US" dirty="0"/>
              <a:t>A collection of simple orchestration workflow files for use with </a:t>
            </a:r>
            <a:r>
              <a:rPr lang="en-US" dirty="0" err="1"/>
              <a:t>Predix</a:t>
            </a:r>
            <a:r>
              <a:rPr lang="en-US" dirty="0"/>
              <a:t> Analytics.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hlinkClick r:id="rId3"/>
              </a:rPr>
              <a:t>Orchestration </a:t>
            </a:r>
            <a:r>
              <a:rPr lang="en-US" b="1" dirty="0">
                <a:hlinkClick r:id="rId3"/>
              </a:rPr>
              <a:t>with one Catalog analytic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hlinkClick r:id="rId4"/>
              </a:rPr>
              <a:t>Orchestration with one third-party analytic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hlinkClick r:id="rId5"/>
              </a:rPr>
              <a:t>Orchestration with one Catalog analytic and one third-party analytic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Orchestration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2050" name="Picture 2" descr="C:\Users\psing110\Desktop\Predictive images\orchestratio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2590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791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Orchestration Types:</a:t>
            </a:r>
          </a:p>
          <a:p>
            <a:endParaRPr lang="en-US" b="1" dirty="0">
              <a:hlinkClick r:id="rId2"/>
            </a:endParaRPr>
          </a:p>
          <a:p>
            <a:r>
              <a:rPr lang="en-US" b="1" dirty="0" smtClean="0">
                <a:hlinkClick r:id="rId2"/>
              </a:rPr>
              <a:t>One </a:t>
            </a:r>
            <a:r>
              <a:rPr lang="en-US" b="1" dirty="0">
                <a:hlinkClick r:id="rId2"/>
              </a:rPr>
              <a:t>step </a:t>
            </a:r>
            <a:r>
              <a:rPr lang="en-US" b="1" dirty="0" smtClean="0">
                <a:hlinkClick r:id="rId2"/>
              </a:rPr>
              <a:t>orchestration</a:t>
            </a:r>
            <a:r>
              <a:rPr lang="en-US" b="1" dirty="0" smtClean="0"/>
              <a:t> :</a:t>
            </a:r>
            <a:r>
              <a:rPr lang="en-US" dirty="0"/>
              <a:t> 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An </a:t>
            </a:r>
            <a:r>
              <a:rPr lang="en-US" dirty="0"/>
              <a:t>orchestration using a </a:t>
            </a:r>
            <a:r>
              <a:rPr lang="en-US" b="1" i="1" dirty="0"/>
              <a:t>single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timeseries</a:t>
            </a:r>
            <a:r>
              <a:rPr lang="en-US" dirty="0" smtClean="0"/>
              <a:t> </a:t>
            </a:r>
            <a:r>
              <a:rPr lang="en-US" dirty="0"/>
              <a:t>demo adder to add</a:t>
            </a:r>
            <a:r>
              <a:rPr lang="en-US" i="1" dirty="0"/>
              <a:t> </a:t>
            </a:r>
            <a:r>
              <a:rPr lang="en-US" b="1" i="1" dirty="0"/>
              <a:t>2</a:t>
            </a:r>
            <a:r>
              <a:rPr lang="en-US" i="1" dirty="0"/>
              <a:t> </a:t>
            </a:r>
            <a:r>
              <a:rPr lang="en-US" dirty="0" err="1"/>
              <a:t>timeseries</a:t>
            </a:r>
            <a:r>
              <a:rPr lang="en-US" dirty="0"/>
              <a:t> </a:t>
            </a:r>
            <a:r>
              <a:rPr lang="en-US" dirty="0" smtClean="0"/>
              <a:t>arrays.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b="1" dirty="0">
                <a:hlinkClick r:id="rId3"/>
              </a:rPr>
              <a:t>Multi step orchestration 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An </a:t>
            </a:r>
            <a:r>
              <a:rPr lang="en-US" dirty="0"/>
              <a:t>orchestration that adds </a:t>
            </a:r>
            <a:r>
              <a:rPr lang="en-US" b="1" i="1" dirty="0"/>
              <a:t>3 </a:t>
            </a:r>
            <a:r>
              <a:rPr lang="en-US" b="1" i="1" dirty="0" err="1"/>
              <a:t>timeseries</a:t>
            </a: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dirty="0" smtClean="0"/>
              <a:t>arrays </a:t>
            </a:r>
            <a:r>
              <a:rPr lang="en-US" dirty="0"/>
              <a:t>by running the </a:t>
            </a:r>
            <a:r>
              <a:rPr lang="en-US" dirty="0" err="1"/>
              <a:t>timeseries</a:t>
            </a:r>
            <a:r>
              <a:rPr lang="en-US" dirty="0"/>
              <a:t> demo adder </a:t>
            </a:r>
            <a:r>
              <a:rPr lang="en-US" b="1" i="1" dirty="0" smtClean="0"/>
              <a:t>twice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/>
              <a:t>The </a:t>
            </a:r>
            <a:r>
              <a:rPr lang="en-US" dirty="0"/>
              <a:t>scheduler provides the </a:t>
            </a:r>
            <a:r>
              <a:rPr lang="en-US" b="1" dirty="0"/>
              <a:t>ability to schedule the execution of analytics or orchestrations </a:t>
            </a:r>
            <a:r>
              <a:rPr lang="en-US" dirty="0"/>
              <a:t>of analytics on </a:t>
            </a:r>
            <a:r>
              <a:rPr lang="en-US" b="1" dirty="0"/>
              <a:t>time-based intervals</a:t>
            </a:r>
            <a:r>
              <a:rPr lang="en-US" dirty="0"/>
              <a:t>, also called a </a:t>
            </a:r>
            <a:r>
              <a:rPr lang="en-US" b="1" i="1" dirty="0"/>
              <a:t>job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create a job, retrieve both job definitions and history, update definitions, and delete jobs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/>
              </a:rPr>
              <a:t>Scheduler</a:t>
            </a:r>
            <a:endParaRPr lang="en-US" sz="3600" dirty="0"/>
          </a:p>
        </p:txBody>
      </p:sp>
      <p:pic>
        <p:nvPicPr>
          <p:cNvPr id="1026" name="Picture 2" descr="C:\Users\psing110\Desktop\Predictive images\Schedu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0999"/>
            <a:ext cx="9144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Analytics is as important as having business objective.</a:t>
            </a:r>
          </a:p>
          <a:p>
            <a:r>
              <a:rPr lang="en-US" dirty="0"/>
              <a:t>This is the only way to measure your success or failure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don’t do analytics we can not detect early failure.</a:t>
            </a:r>
          </a:p>
          <a:p>
            <a:r>
              <a:rPr lang="en-US" dirty="0" smtClean="0"/>
              <a:t>We also can not achieve efficiency and improve desired output.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</a:t>
            </a:r>
            <a:r>
              <a:rPr lang="en-US" sz="3600" dirty="0" smtClean="0"/>
              <a:t>Analytics Important?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2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sing110\Desktop\Predictive images\Q n 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4267200" cy="24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sing110\Desktop\Predictive images\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ystematic </a:t>
            </a:r>
            <a:r>
              <a:rPr lang="en-US" dirty="0"/>
              <a:t>computational analysis of data or statistics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Analytics </a:t>
            </a:r>
            <a:r>
              <a:rPr lang="en-US" dirty="0"/>
              <a:t>uses mathematics, statistics, predictive modeling and machine-learning techniques to find meaningful patterns and knowledge in recorded data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Analytics?</a:t>
            </a:r>
            <a:endParaRPr lang="en-US" sz="3600" dirty="0"/>
          </a:p>
        </p:txBody>
      </p:sp>
      <p:pic>
        <p:nvPicPr>
          <p:cNvPr id="1026" name="Picture 2" descr="C:\Users\psing110\Desktop\Predictive images\analytics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19065"/>
            <a:ext cx="4495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sing110\Desktop\Predictive images\Google-Analy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sing110\Desktop\Predictive images\IIoT_5_j4scj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795338"/>
            <a:ext cx="9525000" cy="84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Predictive Analytics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Preventive </a:t>
            </a:r>
            <a:r>
              <a:rPr lang="en-US" dirty="0"/>
              <a:t>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Analytics types: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16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Predictive Analytics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1. Ecommerce Example</a:t>
            </a:r>
            <a:endParaRPr lang="en-US" dirty="0"/>
          </a:p>
        </p:txBody>
      </p:sp>
      <p:pic>
        <p:nvPicPr>
          <p:cNvPr id="1026" name="Picture 2" descr="C:\Users\psing110\Desktop\Predictive images\amaz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8"/>
            <a:ext cx="4231575" cy="2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sing110\Desktop\Predictive images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4191000" cy="27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psing110\Desktop\Predictive images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2" y="1317974"/>
            <a:ext cx="4185138" cy="27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6388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sz="3200" dirty="0" smtClean="0"/>
              <a:t>Industrial Example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 descr="C:\Users\psing110\Desktop\Predictive images\blades and ro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a competitive stronghold</a:t>
            </a:r>
          </a:p>
          <a:p>
            <a:r>
              <a:rPr lang="en-US" dirty="0"/>
              <a:t>Increase sales and retain customers competitively</a:t>
            </a:r>
          </a:p>
          <a:p>
            <a:r>
              <a:rPr lang="en-US" dirty="0"/>
              <a:t>Maintain business integrity by managing fraud</a:t>
            </a:r>
          </a:p>
          <a:p>
            <a:r>
              <a:rPr lang="en-US" dirty="0"/>
              <a:t>Advance your core business capability competitively</a:t>
            </a:r>
          </a:p>
          <a:p>
            <a:r>
              <a:rPr lang="en-US" dirty="0"/>
              <a:t>Meet today’s escalating consumer expectations</a:t>
            </a:r>
          </a:p>
          <a:p>
            <a:r>
              <a:rPr lang="en-US" dirty="0"/>
              <a:t>Do more than evaluate the past—learn from 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of Predictive Analytics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872</TotalTime>
  <Words>344</Words>
  <Application>Microsoft Office PowerPoint</Application>
  <PresentationFormat>On-screen Show (4:3)</PresentationFormat>
  <Paragraphs>88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Analytics </vt:lpstr>
      <vt:lpstr>Why Analytics Important?</vt:lpstr>
      <vt:lpstr>What is Analytics?</vt:lpstr>
      <vt:lpstr>PowerPoint Presentation</vt:lpstr>
      <vt:lpstr>PowerPoint Presentation</vt:lpstr>
      <vt:lpstr>Analytics types:</vt:lpstr>
      <vt:lpstr>Examples of Predictive Analytics  1. Ecommerce Example</vt:lpstr>
      <vt:lpstr>PowerPoint Presentation</vt:lpstr>
      <vt:lpstr>Advantages of Predictive Analytics</vt:lpstr>
      <vt:lpstr>Examples of Preventive Analytics</vt:lpstr>
      <vt:lpstr>PowerPoint Presentation</vt:lpstr>
      <vt:lpstr>Advantages of Preventive Analytics</vt:lpstr>
      <vt:lpstr>Analytics in Predix</vt:lpstr>
      <vt:lpstr>PowerPoint Presentation</vt:lpstr>
      <vt:lpstr>PowerPoint Presentation</vt:lpstr>
      <vt:lpstr>Using 3rd Party Analytics in Predix</vt:lpstr>
      <vt:lpstr>Orchestration </vt:lpstr>
      <vt:lpstr>PowerPoint Presentation</vt:lpstr>
      <vt:lpstr>Scheduler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</dc:title>
  <dc:creator>SINGH, PRAMOD KUMAR</dc:creator>
  <cp:lastModifiedBy>SINGH, PRAMOD KUMAR</cp:lastModifiedBy>
  <cp:revision>54</cp:revision>
  <dcterms:created xsi:type="dcterms:W3CDTF">2017-08-10T07:38:00Z</dcterms:created>
  <dcterms:modified xsi:type="dcterms:W3CDTF">2017-08-17T06:22:59Z</dcterms:modified>
</cp:coreProperties>
</file>