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65" r:id="rId4"/>
    <p:sldId id="264" r:id="rId5"/>
    <p:sldId id="268" r:id="rId6"/>
    <p:sldId id="269" r:id="rId7"/>
    <p:sldId id="258" r:id="rId8"/>
    <p:sldId id="259" r:id="rId9"/>
    <p:sldId id="271" r:id="rId10"/>
    <p:sldId id="266" r:id="rId11"/>
    <p:sldId id="272" r:id="rId12"/>
    <p:sldId id="27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344859" cy="2971801"/>
          </a:xfrm>
        </p:spPr>
        <p:txBody>
          <a:bodyPr/>
          <a:lstStyle/>
          <a:p>
            <a:r>
              <a:rPr lang="en-US" dirty="0" smtClean="0"/>
              <a:t>PATIENT RECORD MANAGEMENT SYSTEM</a:t>
            </a:r>
            <a:endParaRPr lang="en-US" dirty="0"/>
          </a:p>
        </p:txBody>
      </p:sp>
      <p:sp>
        <p:nvSpPr>
          <p:cNvPr id="3" name="Subtitle 2"/>
          <p:cNvSpPr>
            <a:spLocks noGrp="1"/>
          </p:cNvSpPr>
          <p:nvPr>
            <p:ph type="subTitle" idx="1"/>
          </p:nvPr>
        </p:nvSpPr>
        <p:spPr/>
        <p:txBody>
          <a:bodyPr>
            <a:normAutofit/>
          </a:bodyPr>
          <a:lstStyle/>
          <a:p>
            <a:r>
              <a:rPr lang="en-US" sz="3200" dirty="0" smtClean="0"/>
              <a:t>Bingham University as  case study</a:t>
            </a:r>
            <a:endParaRPr lang="en-US" sz="3200" dirty="0"/>
          </a:p>
        </p:txBody>
      </p:sp>
    </p:spTree>
    <p:extLst>
      <p:ext uri="{BB962C8B-B14F-4D97-AF65-F5344CB8AC3E}">
        <p14:creationId xmlns:p14="http://schemas.microsoft.com/office/powerpoint/2010/main" val="3751246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753" y="376310"/>
            <a:ext cx="8001000" cy="931985"/>
          </a:xfrm>
        </p:spPr>
        <p:txBody>
          <a:bodyPr/>
          <a:lstStyle/>
          <a:p>
            <a:r>
              <a:rPr lang="en-US" dirty="0" smtClean="0"/>
              <a:t>TECHNOLOGIES USED</a:t>
            </a:r>
            <a:endParaRPr lang="en-US" dirty="0"/>
          </a:p>
        </p:txBody>
      </p:sp>
      <p:sp>
        <p:nvSpPr>
          <p:cNvPr id="3" name="Subtitle 2"/>
          <p:cNvSpPr>
            <a:spLocks noGrp="1"/>
          </p:cNvSpPr>
          <p:nvPr>
            <p:ph type="subTitle" idx="1"/>
          </p:nvPr>
        </p:nvSpPr>
        <p:spPr>
          <a:xfrm>
            <a:off x="684211" y="1308295"/>
            <a:ext cx="8501991" cy="4684541"/>
          </a:xfrm>
        </p:spPr>
        <p:txBody>
          <a:bodyPr>
            <a:normAutofit/>
          </a:bodyPr>
          <a:lstStyle/>
          <a:p>
            <a:r>
              <a:rPr lang="en-US" dirty="0" smtClean="0"/>
              <a:t>	</a:t>
            </a:r>
            <a:r>
              <a:rPr lang="en-US" sz="2800" b="1" dirty="0" smtClean="0"/>
              <a:t>CLIENT SIDE</a:t>
            </a:r>
            <a:r>
              <a:rPr lang="en-US" sz="2800" b="1" dirty="0" smtClean="0"/>
              <a:t> </a:t>
            </a:r>
            <a:endParaRPr lang="en-US" sz="2800" b="1" dirty="0" smtClean="0"/>
          </a:p>
          <a:p>
            <a:pPr marL="342900" indent="-342900">
              <a:buFont typeface="Wingdings" panose="05000000000000000000" pitchFamily="2" charset="2"/>
              <a:buChar char="q"/>
            </a:pPr>
            <a:r>
              <a:rPr lang="en-US" sz="3600" dirty="0" smtClean="0"/>
              <a:t>JADE</a:t>
            </a:r>
          </a:p>
          <a:p>
            <a:pPr marL="342900" indent="-342900">
              <a:buFont typeface="Wingdings" panose="05000000000000000000" pitchFamily="2" charset="2"/>
              <a:buChar char="q"/>
            </a:pPr>
            <a:r>
              <a:rPr lang="en-US" sz="3600" dirty="0" smtClean="0"/>
              <a:t>CSS</a:t>
            </a:r>
          </a:p>
          <a:p>
            <a:pPr marL="342900" indent="-342900">
              <a:buFont typeface="Wingdings" panose="05000000000000000000" pitchFamily="2" charset="2"/>
              <a:buChar char="q"/>
            </a:pPr>
            <a:r>
              <a:rPr lang="en-US" sz="3600" dirty="0" smtClean="0"/>
              <a:t>JAVASCRIPT</a:t>
            </a:r>
          </a:p>
          <a:p>
            <a:pPr marL="342900" indent="-342900">
              <a:buFont typeface="Wingdings" panose="05000000000000000000" pitchFamily="2" charset="2"/>
              <a:buChar char="q"/>
            </a:pPr>
            <a:r>
              <a:rPr lang="en-US" sz="3600" dirty="0" smtClean="0"/>
              <a:t>ANGULAR JS</a:t>
            </a:r>
          </a:p>
        </p:txBody>
      </p:sp>
    </p:spTree>
    <p:extLst>
      <p:ext uri="{BB962C8B-B14F-4D97-AF65-F5344CB8AC3E}">
        <p14:creationId xmlns:p14="http://schemas.microsoft.com/office/powerpoint/2010/main" val="182755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96753" y="376310"/>
            <a:ext cx="8001000" cy="931985"/>
          </a:xfrm>
        </p:spPr>
        <p:txBody>
          <a:bodyPr/>
          <a:lstStyle/>
          <a:p>
            <a:r>
              <a:rPr lang="en-US" dirty="0" smtClean="0"/>
              <a:t>TECHNOLOGIES USED</a:t>
            </a:r>
            <a:endParaRPr lang="en-US" dirty="0"/>
          </a:p>
        </p:txBody>
      </p:sp>
      <p:sp>
        <p:nvSpPr>
          <p:cNvPr id="6" name="Subtitle 2"/>
          <p:cNvSpPr>
            <a:spLocks noGrp="1"/>
          </p:cNvSpPr>
          <p:nvPr>
            <p:ph type="subTitle" idx="1"/>
          </p:nvPr>
        </p:nvSpPr>
        <p:spPr>
          <a:xfrm>
            <a:off x="684211" y="1308295"/>
            <a:ext cx="8501991" cy="4684541"/>
          </a:xfrm>
        </p:spPr>
        <p:txBody>
          <a:bodyPr>
            <a:normAutofit/>
          </a:bodyPr>
          <a:lstStyle/>
          <a:p>
            <a:r>
              <a:rPr lang="en-US" sz="2800" b="1" dirty="0" smtClean="0"/>
              <a:t>	</a:t>
            </a:r>
            <a:r>
              <a:rPr lang="en-US" sz="2800" b="1" dirty="0" smtClean="0"/>
              <a:t>SERVER SIDE</a:t>
            </a:r>
            <a:endParaRPr lang="en-US" sz="2800" b="1" dirty="0" smtClean="0"/>
          </a:p>
          <a:p>
            <a:pPr marL="342900" indent="-342900">
              <a:buFont typeface="Wingdings" panose="05000000000000000000" pitchFamily="2" charset="2"/>
              <a:buChar char="q"/>
            </a:pPr>
            <a:r>
              <a:rPr lang="en-US" sz="3600" dirty="0" smtClean="0"/>
              <a:t>NODE JS</a:t>
            </a:r>
          </a:p>
          <a:p>
            <a:pPr marL="342900" indent="-342900">
              <a:buFont typeface="Wingdings" panose="05000000000000000000" pitchFamily="2" charset="2"/>
              <a:buChar char="q"/>
            </a:pPr>
            <a:r>
              <a:rPr lang="en-US" sz="3600" dirty="0" smtClean="0"/>
              <a:t>EXPRESS JS</a:t>
            </a:r>
          </a:p>
          <a:p>
            <a:pPr marL="342900" indent="-342900">
              <a:buFont typeface="Wingdings" panose="05000000000000000000" pitchFamily="2" charset="2"/>
              <a:buChar char="q"/>
            </a:pPr>
            <a:r>
              <a:rPr lang="en-US" sz="3600" dirty="0" smtClean="0"/>
              <a:t>MONGODB</a:t>
            </a:r>
          </a:p>
          <a:p>
            <a:pPr marL="342900" indent="-342900">
              <a:buFont typeface="Wingdings" panose="05000000000000000000" pitchFamily="2" charset="2"/>
              <a:buChar char="q"/>
            </a:pPr>
            <a:r>
              <a:rPr lang="en-US" sz="3600" dirty="0" smtClean="0"/>
              <a:t>SOCKET IO</a:t>
            </a:r>
          </a:p>
          <a:p>
            <a:pPr marL="342900" indent="-342900">
              <a:buFont typeface="Wingdings" panose="05000000000000000000" pitchFamily="2" charset="2"/>
              <a:buChar char="q"/>
            </a:pPr>
            <a:r>
              <a:rPr lang="en-US" sz="3600" dirty="0" smtClean="0"/>
              <a:t>RESTful API Services</a:t>
            </a:r>
            <a:endParaRPr lang="en-US" sz="3600" dirty="0"/>
          </a:p>
        </p:txBody>
      </p:sp>
    </p:spTree>
    <p:extLst>
      <p:ext uri="{BB962C8B-B14F-4D97-AF65-F5344CB8AC3E}">
        <p14:creationId xmlns:p14="http://schemas.microsoft.com/office/powerpoint/2010/main" val="2959596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185" y="672920"/>
            <a:ext cx="9451461" cy="666483"/>
          </a:xfrm>
        </p:spPr>
        <p:txBody>
          <a:bodyPr>
            <a:normAutofit fontScale="90000"/>
          </a:bodyPr>
          <a:lstStyle/>
          <a:p>
            <a:r>
              <a:rPr lang="en-US" dirty="0" err="1" smtClean="0"/>
              <a:t>LIMITAtIONs</a:t>
            </a:r>
            <a:r>
              <a:rPr lang="en-US" dirty="0" smtClean="0"/>
              <a:t> &amp; improvements</a:t>
            </a:r>
            <a:endParaRPr lang="en-US" dirty="0"/>
          </a:p>
        </p:txBody>
      </p:sp>
      <p:sp>
        <p:nvSpPr>
          <p:cNvPr id="3" name="Subtitle 2"/>
          <p:cNvSpPr>
            <a:spLocks noGrp="1"/>
          </p:cNvSpPr>
          <p:nvPr>
            <p:ph type="subTitle" idx="1"/>
          </p:nvPr>
        </p:nvSpPr>
        <p:spPr>
          <a:xfrm>
            <a:off x="684212" y="1628701"/>
            <a:ext cx="10314346" cy="3999367"/>
          </a:xfrm>
        </p:spPr>
        <p:txBody>
          <a:bodyPr>
            <a:noAutofit/>
          </a:bodyPr>
          <a:lstStyle/>
          <a:p>
            <a:pPr marL="342900" indent="-342900">
              <a:buFont typeface="Courier New" panose="02070309020205020404" pitchFamily="49" charset="0"/>
              <a:buChar char="o"/>
            </a:pPr>
            <a:r>
              <a:rPr lang="en-US" sz="4000" dirty="0" smtClean="0"/>
              <a:t>Security is not highly </a:t>
            </a:r>
            <a:r>
              <a:rPr lang="en-US" sz="4000" dirty="0" smtClean="0"/>
              <a:t>enforced</a:t>
            </a:r>
            <a:endParaRPr lang="en-US" sz="4000" dirty="0" smtClean="0"/>
          </a:p>
          <a:p>
            <a:pPr marL="342900" indent="-342900">
              <a:buFont typeface="Courier New" panose="02070309020205020404" pitchFamily="49" charset="0"/>
              <a:buChar char="o"/>
            </a:pPr>
            <a:r>
              <a:rPr lang="en-US" sz="4000" dirty="0" smtClean="0"/>
              <a:t>The application needs much optimization when it goes live on the internet (Performance </a:t>
            </a:r>
            <a:r>
              <a:rPr lang="en-US" sz="4000" dirty="0" smtClean="0"/>
              <a:t>issues</a:t>
            </a:r>
          </a:p>
          <a:p>
            <a:pPr marL="342900" indent="-342900">
              <a:buFont typeface="Courier New" panose="02070309020205020404" pitchFamily="49" charset="0"/>
              <a:buChar char="o"/>
            </a:pPr>
            <a:r>
              <a:rPr lang="en-US" sz="4000" dirty="0" smtClean="0"/>
              <a:t>Learning to code while building the app</a:t>
            </a:r>
            <a:endParaRPr lang="en-US" sz="4000" dirty="0" smtClean="0"/>
          </a:p>
        </p:txBody>
      </p:sp>
    </p:spTree>
    <p:extLst>
      <p:ext uri="{BB962C8B-B14F-4D97-AF65-F5344CB8AC3E}">
        <p14:creationId xmlns:p14="http://schemas.microsoft.com/office/powerpoint/2010/main" val="255252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320" y="2461846"/>
            <a:ext cx="8001000" cy="1308295"/>
          </a:xfrm>
        </p:spPr>
        <p:txBody>
          <a:bodyPr>
            <a:noAutofit/>
          </a:bodyPr>
          <a:lstStyle/>
          <a:p>
            <a:r>
              <a:rPr lang="en-US" sz="9600" dirty="0" smtClean="0"/>
              <a:t>THANK YOU!</a:t>
            </a:r>
            <a:endParaRPr lang="en-US" sz="9600" dirty="0"/>
          </a:p>
        </p:txBody>
      </p:sp>
    </p:spTree>
    <p:extLst>
      <p:ext uri="{BB962C8B-B14F-4D97-AF65-F5344CB8AC3E}">
        <p14:creationId xmlns:p14="http://schemas.microsoft.com/office/powerpoint/2010/main" val="12232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803689" y="1909045"/>
            <a:ext cx="10218250" cy="336217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en-US" sz="1200" dirty="0"/>
          </a:p>
        </p:txBody>
      </p:sp>
      <p:sp>
        <p:nvSpPr>
          <p:cNvPr id="6" name="TextBox 5"/>
          <p:cNvSpPr txBox="1"/>
          <p:nvPr/>
        </p:nvSpPr>
        <p:spPr>
          <a:xfrm>
            <a:off x="4473157" y="187350"/>
            <a:ext cx="2879314" cy="769441"/>
          </a:xfrm>
          <a:prstGeom prst="rect">
            <a:avLst/>
          </a:prstGeom>
          <a:noFill/>
        </p:spPr>
        <p:txBody>
          <a:bodyPr wrap="none" rtlCol="0">
            <a:spAutoFit/>
          </a:bodyPr>
          <a:lstStyle/>
          <a:p>
            <a:r>
              <a:rPr lang="en-US" sz="4400" b="1" dirty="0" smtClean="0"/>
              <a:t>ABSTRACT</a:t>
            </a:r>
            <a:endParaRPr lang="en-US" sz="4400" b="1" dirty="0"/>
          </a:p>
        </p:txBody>
      </p:sp>
      <p:sp>
        <p:nvSpPr>
          <p:cNvPr id="7" name="Rectangle 6"/>
          <p:cNvSpPr/>
          <p:nvPr/>
        </p:nvSpPr>
        <p:spPr>
          <a:xfrm>
            <a:off x="618186" y="773978"/>
            <a:ext cx="10805373" cy="6098272"/>
          </a:xfrm>
          <a:prstGeom prst="rect">
            <a:avLst/>
          </a:prstGeom>
        </p:spPr>
        <p:txBody>
          <a:bodyPr wrap="square">
            <a:spAutoFit/>
          </a:bodyPr>
          <a:lstStyle/>
          <a:p>
            <a:pPr algn="just">
              <a:lnSpc>
                <a:spcPct val="200000"/>
              </a:lnSpc>
            </a:pPr>
            <a:r>
              <a:rPr lang="en-US" dirty="0">
                <a:latin typeface="Arial Rounded MT Bold" panose="020F0704030504030204" pitchFamily="34" charset="0"/>
                <a:ea typeface="Calibri" panose="020F0502020204030204" pitchFamily="34" charset="0"/>
                <a:cs typeface="Times New Roman" panose="02020603050405020304" pitchFamily="18" charset="0"/>
              </a:rPr>
              <a:t>Patient record is as useful as the patient. It is a well-documented data or information about a patient in any health care system. The record gives clue of what may be wrong with the patient even after a long period of time. Because of its importance, almost every health care system has a way of keeping their patients’ records. Some traditional while some electronic means. </a:t>
            </a:r>
            <a:endParaRPr lang="en-US" sz="1600" dirty="0">
              <a:latin typeface="Arial Rounded MT Bold" panose="020F0704030504030204" pitchFamily="34" charset="0"/>
              <a:ea typeface="Calibri" panose="020F0502020204030204" pitchFamily="34" charset="0"/>
              <a:cs typeface="Times New Roman" panose="02020603050405020304" pitchFamily="18" charset="0"/>
            </a:endParaRPr>
          </a:p>
          <a:p>
            <a:pPr algn="just">
              <a:lnSpc>
                <a:spcPct val="200000"/>
              </a:lnSpc>
            </a:pPr>
            <a:r>
              <a:rPr lang="en-US" dirty="0">
                <a:latin typeface="Arial Rounded MT Bold" panose="020F0704030504030204" pitchFamily="34" charset="0"/>
                <a:ea typeface="Calibri" panose="020F0502020204030204" pitchFamily="34" charset="0"/>
                <a:cs typeface="Times New Roman" panose="02020603050405020304" pitchFamily="18" charset="0"/>
              </a:rPr>
              <a:t>This research delves deep into reasons why the electronic implementation of this record keeping is very vital in our present day. Technology is eating through all walks of life and the health sector has not been left behind. </a:t>
            </a:r>
            <a:endParaRPr lang="en-US" sz="1600" dirty="0">
              <a:latin typeface="Arial Rounded MT Bold" panose="020F0704030504030204" pitchFamily="34" charset="0"/>
              <a:ea typeface="Calibri" panose="020F0502020204030204" pitchFamily="34" charset="0"/>
              <a:cs typeface="Times New Roman" panose="02020603050405020304" pitchFamily="18" charset="0"/>
            </a:endParaRPr>
          </a:p>
          <a:p>
            <a:pPr algn="just">
              <a:lnSpc>
                <a:spcPct val="200000"/>
              </a:lnSpc>
            </a:pPr>
            <a:r>
              <a:rPr lang="en-US" dirty="0">
                <a:latin typeface="Arial Rounded MT Bold" panose="020F0704030504030204" pitchFamily="34" charset="0"/>
                <a:ea typeface="Calibri" panose="020F0502020204030204" pitchFamily="34" charset="0"/>
                <a:cs typeface="Times New Roman" panose="02020603050405020304" pitchFamily="18" charset="0"/>
              </a:rPr>
              <a:t>Since the research was carried out using Bingham University as a case study, I carefully observed that students usually go to the clinic not even knowing their clinic card numbers. I took the pain upon me to design an electronic system that will keep track of the patient details hence the student needs only to know his name or matriculation number to be attended to.</a:t>
            </a:r>
            <a:endParaRPr lang="en-US" sz="16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61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833512"/>
          </a:xfrm>
        </p:spPr>
        <p:txBody>
          <a:bodyPr/>
          <a:lstStyle/>
          <a:p>
            <a:r>
              <a:rPr lang="en-US" dirty="0" smtClean="0"/>
              <a:t>PROBLEMs AT HAND</a:t>
            </a:r>
            <a:endParaRPr lang="en-US" dirty="0"/>
          </a:p>
        </p:txBody>
      </p:sp>
      <p:sp>
        <p:nvSpPr>
          <p:cNvPr id="3" name="Subtitle 2"/>
          <p:cNvSpPr>
            <a:spLocks noGrp="1"/>
          </p:cNvSpPr>
          <p:nvPr>
            <p:ph type="subTitle" idx="1"/>
          </p:nvPr>
        </p:nvSpPr>
        <p:spPr>
          <a:xfrm>
            <a:off x="782685" y="1874390"/>
            <a:ext cx="8698939" cy="3274385"/>
          </a:xfrm>
        </p:spPr>
        <p:txBody>
          <a:bodyPr>
            <a:noAutofit/>
          </a:bodyPr>
          <a:lstStyle/>
          <a:p>
            <a:pPr marL="342900" indent="-342900">
              <a:buFont typeface="Wingdings" panose="05000000000000000000" pitchFamily="2" charset="2"/>
              <a:buChar char="Ø"/>
            </a:pPr>
            <a:r>
              <a:rPr lang="en-US" sz="3600" dirty="0"/>
              <a:t>Traditional data storage is prone to data lose</a:t>
            </a:r>
          </a:p>
          <a:p>
            <a:pPr marL="342900" indent="-342900">
              <a:buFont typeface="Wingdings" panose="05000000000000000000" pitchFamily="2" charset="2"/>
              <a:buChar char="Ø"/>
            </a:pPr>
            <a:r>
              <a:rPr lang="en-US" sz="3600" dirty="0" smtClean="0"/>
              <a:t>Students easily forget their clinic card numbers</a:t>
            </a:r>
          </a:p>
          <a:p>
            <a:pPr marL="342900" indent="-342900">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val="49740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05973"/>
            <a:ext cx="8001000" cy="917918"/>
          </a:xfrm>
        </p:spPr>
        <p:txBody>
          <a:bodyPr/>
          <a:lstStyle/>
          <a:p>
            <a:r>
              <a:rPr lang="en-US" dirty="0" smtClean="0"/>
              <a:t>What the system will do</a:t>
            </a:r>
            <a:endParaRPr lang="en-US" dirty="0"/>
          </a:p>
        </p:txBody>
      </p:sp>
      <p:sp>
        <p:nvSpPr>
          <p:cNvPr id="3" name="Subtitle 2"/>
          <p:cNvSpPr>
            <a:spLocks noGrp="1"/>
          </p:cNvSpPr>
          <p:nvPr>
            <p:ph type="subTitle" idx="1"/>
          </p:nvPr>
        </p:nvSpPr>
        <p:spPr>
          <a:xfrm>
            <a:off x="782685" y="1223891"/>
            <a:ext cx="10865363" cy="5219112"/>
          </a:xfrm>
        </p:spPr>
        <p:txBody>
          <a:bodyPr>
            <a:noAutofit/>
          </a:bodyPr>
          <a:lstStyle/>
          <a:p>
            <a:pPr marL="342900" indent="-342900">
              <a:buFont typeface="Wingdings" panose="05000000000000000000" pitchFamily="2" charset="2"/>
              <a:buChar char="ü"/>
            </a:pPr>
            <a:r>
              <a:rPr lang="en-US" sz="2800" dirty="0" smtClean="0"/>
              <a:t>The system can register patients</a:t>
            </a:r>
          </a:p>
          <a:p>
            <a:pPr marL="342900" indent="-342900">
              <a:buFont typeface="Wingdings" panose="05000000000000000000" pitchFamily="2" charset="2"/>
              <a:buChar char="ü"/>
            </a:pPr>
            <a:r>
              <a:rPr lang="en-US" sz="2800" dirty="0" smtClean="0"/>
              <a:t>The system can display registered patients</a:t>
            </a:r>
          </a:p>
          <a:p>
            <a:pPr marL="342900" indent="-342900">
              <a:buFont typeface="Wingdings" panose="05000000000000000000" pitchFamily="2" charset="2"/>
              <a:buChar char="ü"/>
            </a:pPr>
            <a:r>
              <a:rPr lang="en-US" sz="2800" dirty="0" smtClean="0"/>
              <a:t>The system can update their records</a:t>
            </a:r>
          </a:p>
          <a:p>
            <a:pPr marL="342900" indent="-342900">
              <a:buFont typeface="Wingdings" panose="05000000000000000000" pitchFamily="2" charset="2"/>
              <a:buChar char="ü"/>
            </a:pPr>
            <a:r>
              <a:rPr lang="en-US" sz="2800" dirty="0" smtClean="0"/>
              <a:t>The system keeps track of new birth and mortality rate</a:t>
            </a:r>
          </a:p>
          <a:p>
            <a:pPr marL="342900" indent="-342900">
              <a:buFont typeface="Wingdings" panose="05000000000000000000" pitchFamily="2" charset="2"/>
              <a:buChar char="ü"/>
            </a:pPr>
            <a:r>
              <a:rPr lang="en-US" sz="2800" dirty="0" smtClean="0"/>
              <a:t>It can carry out a dynamic search for all records</a:t>
            </a:r>
          </a:p>
          <a:p>
            <a:pPr marL="342900" indent="-342900">
              <a:buFont typeface="Wingdings" panose="05000000000000000000" pitchFamily="2" charset="2"/>
              <a:buChar char="ü"/>
            </a:pPr>
            <a:r>
              <a:rPr lang="en-US" sz="2800" dirty="0" smtClean="0"/>
              <a:t>It can keep track of admitted and discharged patients</a:t>
            </a:r>
          </a:p>
          <a:p>
            <a:pPr marL="342900" indent="-342900">
              <a:buFont typeface="Wingdings" panose="05000000000000000000" pitchFamily="2" charset="2"/>
              <a:buChar char="ü"/>
            </a:pPr>
            <a:r>
              <a:rPr lang="en-US" sz="2800" dirty="0" smtClean="0"/>
              <a:t>It can delete patients record</a:t>
            </a:r>
            <a:endParaRPr lang="en-US" sz="2800" dirty="0"/>
          </a:p>
        </p:txBody>
      </p:sp>
    </p:spTree>
    <p:extLst>
      <p:ext uri="{BB962C8B-B14F-4D97-AF65-F5344CB8AC3E}">
        <p14:creationId xmlns:p14="http://schemas.microsoft.com/office/powerpoint/2010/main" val="145850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931986"/>
          </a:xfrm>
        </p:spPr>
        <p:txBody>
          <a:bodyPr/>
          <a:lstStyle/>
          <a:p>
            <a:r>
              <a:rPr lang="en-US" dirty="0" smtClean="0"/>
              <a:t>LITERATURE REVIEW</a:t>
            </a:r>
            <a:endParaRPr lang="en-US" dirty="0"/>
          </a:p>
        </p:txBody>
      </p:sp>
      <p:sp>
        <p:nvSpPr>
          <p:cNvPr id="3" name="Subtitle 2"/>
          <p:cNvSpPr>
            <a:spLocks noGrp="1"/>
          </p:cNvSpPr>
          <p:nvPr>
            <p:ph type="subTitle" idx="1"/>
          </p:nvPr>
        </p:nvSpPr>
        <p:spPr>
          <a:xfrm>
            <a:off x="684212" y="1758463"/>
            <a:ext cx="8001000" cy="3938952"/>
          </a:xfrm>
        </p:spPr>
        <p:txBody>
          <a:bodyPr>
            <a:normAutofit/>
          </a:bodyPr>
          <a:lstStyle/>
          <a:p>
            <a:r>
              <a:rPr lang="en-US" sz="3600" dirty="0" smtClean="0"/>
              <a:t>	According to </a:t>
            </a:r>
            <a:r>
              <a:rPr lang="en-US" sz="3600" b="1" dirty="0"/>
              <a:t>National Academy Press, 15 Jan </a:t>
            </a:r>
            <a:r>
              <a:rPr lang="en-US" sz="3600" b="1" dirty="0" smtClean="0"/>
              <a:t>2014, </a:t>
            </a:r>
            <a:r>
              <a:rPr lang="en-US" sz="3600" dirty="0"/>
              <a:t>Computer-based patient records, as defined by the committee, could positively affect the quality of patient care in at least four </a:t>
            </a:r>
            <a:r>
              <a:rPr lang="en-US" sz="3600" dirty="0" smtClean="0"/>
              <a:t>ways…</a:t>
            </a:r>
            <a:endParaRPr lang="en-US" sz="3600" dirty="0"/>
          </a:p>
        </p:txBody>
      </p:sp>
    </p:spTree>
    <p:extLst>
      <p:ext uri="{BB962C8B-B14F-4D97-AF65-F5344CB8AC3E}">
        <p14:creationId xmlns:p14="http://schemas.microsoft.com/office/powerpoint/2010/main" val="3543145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758462"/>
            <a:ext cx="10527739" cy="4473525"/>
          </a:xfrm>
        </p:spPr>
        <p:txBody>
          <a:bodyPr>
            <a:noAutofit/>
          </a:bodyPr>
          <a:lstStyle/>
          <a:p>
            <a:pPr marL="342900" indent="-342900">
              <a:buFont typeface="Wingdings" panose="05000000000000000000" pitchFamily="2" charset="2"/>
              <a:buChar char="ü"/>
            </a:pPr>
            <a:r>
              <a:rPr lang="en-US" sz="2800" dirty="0"/>
              <a:t>I</a:t>
            </a:r>
            <a:r>
              <a:rPr lang="en-US" sz="2800" dirty="0" smtClean="0"/>
              <a:t>mproving </a:t>
            </a:r>
            <a:r>
              <a:rPr lang="en-US" sz="2800" dirty="0"/>
              <a:t>both the quality of and access to patient care </a:t>
            </a:r>
            <a:r>
              <a:rPr lang="en-US" sz="2800" dirty="0" smtClean="0"/>
              <a:t>data</a:t>
            </a:r>
          </a:p>
          <a:p>
            <a:pPr marL="342900" indent="-342900">
              <a:buFont typeface="Wingdings" panose="05000000000000000000" pitchFamily="2" charset="2"/>
              <a:buChar char="ü"/>
            </a:pPr>
            <a:r>
              <a:rPr lang="en-US" sz="2800" dirty="0"/>
              <a:t>A</a:t>
            </a:r>
            <a:r>
              <a:rPr lang="en-US" sz="2800" dirty="0" smtClean="0"/>
              <a:t>llow </a:t>
            </a:r>
            <a:r>
              <a:rPr lang="en-US" sz="2800" dirty="0" smtClean="0"/>
              <a:t>healthcare providers </a:t>
            </a:r>
            <a:r>
              <a:rPr lang="en-US" sz="2800" dirty="0"/>
              <a:t>to integrate information about patients over time and between settings of </a:t>
            </a:r>
            <a:r>
              <a:rPr lang="en-US" sz="2800" dirty="0" smtClean="0"/>
              <a:t>care</a:t>
            </a:r>
          </a:p>
          <a:p>
            <a:pPr marL="342900" indent="-342900">
              <a:buFont typeface="Wingdings" panose="05000000000000000000" pitchFamily="2" charset="2"/>
              <a:buChar char="ü"/>
            </a:pPr>
            <a:r>
              <a:rPr lang="en-US" sz="2800" dirty="0"/>
              <a:t>T</a:t>
            </a:r>
            <a:r>
              <a:rPr lang="en-US" sz="2800" dirty="0" smtClean="0"/>
              <a:t>hey </a:t>
            </a:r>
            <a:r>
              <a:rPr lang="en-US" sz="2800" dirty="0"/>
              <a:t>make medical knowledge more accessible for use by practitioners when needed</a:t>
            </a:r>
            <a:r>
              <a:rPr lang="en-US" sz="2800" dirty="0" smtClean="0"/>
              <a:t>.</a:t>
            </a:r>
          </a:p>
          <a:p>
            <a:pPr marL="342900" indent="-342900">
              <a:buFont typeface="Wingdings" panose="05000000000000000000" pitchFamily="2" charset="2"/>
              <a:buChar char="ü"/>
            </a:pPr>
            <a:r>
              <a:rPr lang="en-US" sz="2800" dirty="0"/>
              <a:t>T</a:t>
            </a:r>
            <a:r>
              <a:rPr lang="en-US" sz="2800" dirty="0" smtClean="0"/>
              <a:t>hey </a:t>
            </a:r>
            <a:r>
              <a:rPr lang="en-US" sz="2800" dirty="0"/>
              <a:t>provide decision support to practitioners</a:t>
            </a:r>
            <a:r>
              <a:rPr lang="en-US" sz="2800" dirty="0" smtClean="0"/>
              <a:t>.</a:t>
            </a:r>
            <a:endParaRPr lang="en-US" sz="2800" b="1" dirty="0"/>
          </a:p>
        </p:txBody>
      </p:sp>
      <p:sp>
        <p:nvSpPr>
          <p:cNvPr id="4" name="Title 1"/>
          <p:cNvSpPr>
            <a:spLocks noGrp="1"/>
          </p:cNvSpPr>
          <p:nvPr>
            <p:ph type="ctrTitle"/>
          </p:nvPr>
        </p:nvSpPr>
        <p:spPr>
          <a:xfrm>
            <a:off x="684212" y="685800"/>
            <a:ext cx="8001000" cy="931986"/>
          </a:xfrm>
        </p:spPr>
        <p:txBody>
          <a:bodyPr/>
          <a:lstStyle/>
          <a:p>
            <a:r>
              <a:rPr lang="en-US" dirty="0" smtClean="0"/>
              <a:t>LITERATURE REVIEW</a:t>
            </a:r>
            <a:endParaRPr lang="en-US" dirty="0"/>
          </a:p>
        </p:txBody>
      </p:sp>
    </p:spTree>
    <p:extLst>
      <p:ext uri="{BB962C8B-B14F-4D97-AF65-F5344CB8AC3E}">
        <p14:creationId xmlns:p14="http://schemas.microsoft.com/office/powerpoint/2010/main" val="147793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972" y="0"/>
            <a:ext cx="8001000" cy="1195754"/>
          </a:xfrm>
        </p:spPr>
        <p:txBody>
          <a:bodyPr>
            <a:normAutofit fontScale="90000"/>
          </a:bodyPr>
          <a:lstStyle/>
          <a:p>
            <a:r>
              <a:rPr lang="en-US" dirty="0" smtClean="0"/>
              <a:t>RESEARCH METHODOLOGY</a:t>
            </a:r>
            <a:endParaRPr lang="en-US" dirty="0"/>
          </a:p>
        </p:txBody>
      </p:sp>
      <p:sp>
        <p:nvSpPr>
          <p:cNvPr id="3" name="Subtitle 2"/>
          <p:cNvSpPr>
            <a:spLocks noGrp="1"/>
          </p:cNvSpPr>
          <p:nvPr>
            <p:ph type="subTitle" idx="1"/>
          </p:nvPr>
        </p:nvSpPr>
        <p:spPr>
          <a:xfrm>
            <a:off x="2271880" y="3088949"/>
            <a:ext cx="6400800" cy="1111346"/>
          </a:xfrm>
        </p:spPr>
        <p:txBody>
          <a:bodyPr>
            <a:normAutofit/>
          </a:bodyPr>
          <a:lstStyle/>
          <a:p>
            <a:r>
              <a:rPr lang="en-US" sz="5400" dirty="0" smtClean="0">
                <a:solidFill>
                  <a:srgbClr val="FF0000"/>
                </a:solidFill>
              </a:rPr>
              <a:t>					</a:t>
            </a:r>
            <a:r>
              <a:rPr lang="en-US" sz="4400" dirty="0" smtClean="0">
                <a:solidFill>
                  <a:schemeClr val="accent1"/>
                </a:solidFill>
              </a:rPr>
              <a:t>AGILE!!!</a:t>
            </a:r>
          </a:p>
        </p:txBody>
      </p:sp>
    </p:spTree>
    <p:extLst>
      <p:ext uri="{BB962C8B-B14F-4D97-AF65-F5344CB8AC3E}">
        <p14:creationId xmlns:p14="http://schemas.microsoft.com/office/powerpoint/2010/main" val="240602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46053"/>
          </a:xfrm>
        </p:spPr>
        <p:txBody>
          <a:bodyPr/>
          <a:lstStyle/>
          <a:p>
            <a:r>
              <a:rPr lang="en-US" dirty="0" smtClean="0"/>
              <a:t>WHY AGILE?</a:t>
            </a:r>
            <a:endParaRPr lang="en-US" dirty="0"/>
          </a:p>
        </p:txBody>
      </p:sp>
      <p:sp>
        <p:nvSpPr>
          <p:cNvPr id="3" name="Subtitle 2"/>
          <p:cNvSpPr>
            <a:spLocks noGrp="1"/>
          </p:cNvSpPr>
          <p:nvPr>
            <p:ph type="subTitle" idx="1"/>
          </p:nvPr>
        </p:nvSpPr>
        <p:spPr>
          <a:xfrm>
            <a:off x="684212" y="2039815"/>
            <a:ext cx="6400800" cy="3751385"/>
          </a:xfrm>
        </p:spPr>
        <p:txBody>
          <a:bodyPr>
            <a:noAutofit/>
          </a:bodyPr>
          <a:lstStyle/>
          <a:p>
            <a:pPr marL="342900" lvl="0" indent="-342900">
              <a:buFont typeface="Wingdings" panose="05000000000000000000" pitchFamily="2" charset="2"/>
              <a:buChar char="q"/>
            </a:pPr>
            <a:r>
              <a:rPr lang="en-US" sz="3200" dirty="0" smtClean="0"/>
              <a:t>Modularity</a:t>
            </a:r>
            <a:endParaRPr lang="en-US" sz="3200" b="1" dirty="0"/>
          </a:p>
          <a:p>
            <a:pPr marL="342900" lvl="0" indent="-342900">
              <a:buFont typeface="Wingdings" panose="05000000000000000000" pitchFamily="2" charset="2"/>
              <a:buChar char="q"/>
            </a:pPr>
            <a:r>
              <a:rPr lang="en-US" sz="3200" dirty="0" smtClean="0"/>
              <a:t>Iterative</a:t>
            </a:r>
            <a:endParaRPr lang="en-US" sz="3200" b="1" dirty="0"/>
          </a:p>
          <a:p>
            <a:pPr marL="342900" lvl="0" indent="-342900">
              <a:buFont typeface="Wingdings" panose="05000000000000000000" pitchFamily="2" charset="2"/>
              <a:buChar char="q"/>
            </a:pPr>
            <a:r>
              <a:rPr lang="en-US" sz="3200" dirty="0" smtClean="0"/>
              <a:t>Time-bound</a:t>
            </a:r>
            <a:endParaRPr lang="en-US" sz="3200" b="1" dirty="0"/>
          </a:p>
          <a:p>
            <a:pPr marL="342900" lvl="0" indent="-342900">
              <a:buFont typeface="Wingdings" panose="05000000000000000000" pitchFamily="2" charset="2"/>
              <a:buChar char="q"/>
            </a:pPr>
            <a:r>
              <a:rPr lang="en-US" sz="3200" dirty="0" smtClean="0"/>
              <a:t>Incremental</a:t>
            </a:r>
            <a:endParaRPr lang="en-US" sz="3200" b="1" dirty="0"/>
          </a:p>
          <a:p>
            <a:pPr marL="342900" lvl="0" indent="-342900">
              <a:buFont typeface="Wingdings" panose="05000000000000000000" pitchFamily="2" charset="2"/>
              <a:buChar char="q"/>
            </a:pPr>
            <a:r>
              <a:rPr lang="en-US" sz="3200" dirty="0" smtClean="0"/>
              <a:t>People-oriented</a:t>
            </a:r>
            <a:endParaRPr lang="en-US" sz="3200" b="1" dirty="0"/>
          </a:p>
          <a:p>
            <a:pPr marL="342900" lvl="0" indent="-342900">
              <a:buFont typeface="Wingdings" panose="05000000000000000000" pitchFamily="2" charset="2"/>
              <a:buChar char="q"/>
            </a:pPr>
            <a:r>
              <a:rPr lang="en-US" sz="3200" dirty="0" smtClean="0"/>
              <a:t>Collaborative</a:t>
            </a:r>
            <a:endParaRPr lang="en-US" sz="3200" dirty="0"/>
          </a:p>
        </p:txBody>
      </p:sp>
    </p:spTree>
    <p:extLst>
      <p:ext uri="{BB962C8B-B14F-4D97-AF65-F5344CB8AC3E}">
        <p14:creationId xmlns:p14="http://schemas.microsoft.com/office/powerpoint/2010/main" val="3562498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627" y="323557"/>
            <a:ext cx="8001000" cy="801858"/>
          </a:xfrm>
        </p:spPr>
        <p:txBody>
          <a:bodyPr>
            <a:normAutofit fontScale="90000"/>
          </a:bodyPr>
          <a:lstStyle/>
          <a:p>
            <a:r>
              <a:rPr lang="en-US" dirty="0" smtClean="0"/>
              <a:t>APPLICATION COMPONENTS </a:t>
            </a:r>
            <a:endParaRPr lang="en-US" dirty="0"/>
          </a:p>
        </p:txBody>
      </p:sp>
      <p:sp>
        <p:nvSpPr>
          <p:cNvPr id="4" name="Oval 3"/>
          <p:cNvSpPr/>
          <p:nvPr/>
        </p:nvSpPr>
        <p:spPr>
          <a:xfrm>
            <a:off x="3981157" y="2954215"/>
            <a:ext cx="2419644" cy="1111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6" name="Straight Connector 5"/>
          <p:cNvCxnSpPr>
            <a:stCxn id="7" idx="2"/>
          </p:cNvCxnSpPr>
          <p:nvPr/>
        </p:nvCxnSpPr>
        <p:spPr>
          <a:xfrm>
            <a:off x="2060917" y="2539218"/>
            <a:ext cx="0" cy="97067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72197" y="1540412"/>
            <a:ext cx="2377440"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a:t>
            </a:r>
            <a:endParaRPr lang="en-US" dirty="0"/>
          </a:p>
        </p:txBody>
      </p:sp>
      <p:sp>
        <p:nvSpPr>
          <p:cNvPr id="8" name="Rectangle 7"/>
          <p:cNvSpPr/>
          <p:nvPr/>
        </p:nvSpPr>
        <p:spPr>
          <a:xfrm>
            <a:off x="848751" y="4717365"/>
            <a:ext cx="2377440"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 TASKS</a:t>
            </a:r>
            <a:endParaRPr lang="en-US" dirty="0"/>
          </a:p>
        </p:txBody>
      </p:sp>
      <p:sp>
        <p:nvSpPr>
          <p:cNvPr id="9" name="Rectangle 8"/>
          <p:cNvSpPr/>
          <p:nvPr/>
        </p:nvSpPr>
        <p:spPr>
          <a:xfrm>
            <a:off x="4023361" y="1540412"/>
            <a:ext cx="2377440"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10" name="Rectangle 9"/>
          <p:cNvSpPr/>
          <p:nvPr/>
        </p:nvSpPr>
        <p:spPr>
          <a:xfrm>
            <a:off x="4023361" y="4717365"/>
            <a:ext cx="2377440"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PATIENTS</a:t>
            </a:r>
            <a:endParaRPr lang="en-US" dirty="0"/>
          </a:p>
        </p:txBody>
      </p:sp>
      <p:sp>
        <p:nvSpPr>
          <p:cNvPr id="11" name="Rectangle 10"/>
          <p:cNvSpPr/>
          <p:nvPr/>
        </p:nvSpPr>
        <p:spPr>
          <a:xfrm>
            <a:off x="7433187" y="1540412"/>
            <a:ext cx="2377440"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ADMISSIONS</a:t>
            </a:r>
            <a:endParaRPr lang="en-US" dirty="0"/>
          </a:p>
        </p:txBody>
      </p:sp>
      <p:cxnSp>
        <p:nvCxnSpPr>
          <p:cNvPr id="12" name="Straight Connector 11"/>
          <p:cNvCxnSpPr>
            <a:endCxn id="4" idx="2"/>
          </p:cNvCxnSpPr>
          <p:nvPr/>
        </p:nvCxnSpPr>
        <p:spPr>
          <a:xfrm>
            <a:off x="2060917" y="3509889"/>
            <a:ext cx="1920240" cy="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8" idx="0"/>
          </p:cNvCxnSpPr>
          <p:nvPr/>
        </p:nvCxnSpPr>
        <p:spPr>
          <a:xfrm flipH="1">
            <a:off x="2037471" y="3538024"/>
            <a:ext cx="23445" cy="117934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00801" y="3468859"/>
            <a:ext cx="2221106" cy="28134"/>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2"/>
          </p:cNvCxnSpPr>
          <p:nvPr/>
        </p:nvCxnSpPr>
        <p:spPr>
          <a:xfrm flipV="1">
            <a:off x="8621907" y="2539218"/>
            <a:ext cx="0" cy="99880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4"/>
            <a:endCxn id="10" idx="0"/>
          </p:cNvCxnSpPr>
          <p:nvPr/>
        </p:nvCxnSpPr>
        <p:spPr>
          <a:xfrm>
            <a:off x="5190979" y="4065563"/>
            <a:ext cx="21102" cy="65180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2"/>
            <a:endCxn id="4" idx="0"/>
          </p:cNvCxnSpPr>
          <p:nvPr/>
        </p:nvCxnSpPr>
        <p:spPr>
          <a:xfrm flipH="1">
            <a:off x="5190979" y="2539218"/>
            <a:ext cx="21102" cy="414997"/>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26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652</TotalTime>
  <Words>371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Rounded MT Bold</vt:lpstr>
      <vt:lpstr>Calibri</vt:lpstr>
      <vt:lpstr>Century Gothic</vt:lpstr>
      <vt:lpstr>Courier New</vt:lpstr>
      <vt:lpstr>Times New Roman</vt:lpstr>
      <vt:lpstr>Wingdings</vt:lpstr>
      <vt:lpstr>Wingdings 3</vt:lpstr>
      <vt:lpstr>Slice</vt:lpstr>
      <vt:lpstr>PATIENT RECORD MANAGEMENT SYSTEM</vt:lpstr>
      <vt:lpstr>PowerPoint Presentation</vt:lpstr>
      <vt:lpstr>PROBLEMs AT HAND</vt:lpstr>
      <vt:lpstr>What the system will do</vt:lpstr>
      <vt:lpstr>LITERATURE REVIEW</vt:lpstr>
      <vt:lpstr>LITERATURE REVIEW</vt:lpstr>
      <vt:lpstr>RESEARCH METHODOLOGY</vt:lpstr>
      <vt:lpstr>WHY AGILE?</vt:lpstr>
      <vt:lpstr>APPLICATION COMPONENTS </vt:lpstr>
      <vt:lpstr>TECHNOLOGIES USED</vt:lpstr>
      <vt:lpstr>TECHNOLOGIES USED</vt:lpstr>
      <vt:lpstr>LIMITAtIONs &amp; improvements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Yahaya</dc:creator>
  <cp:lastModifiedBy>Yahaya</cp:lastModifiedBy>
  <cp:revision>173</cp:revision>
  <dcterms:created xsi:type="dcterms:W3CDTF">2017-06-19T10:31:33Z</dcterms:created>
  <dcterms:modified xsi:type="dcterms:W3CDTF">2017-08-30T11:52:30Z</dcterms:modified>
</cp:coreProperties>
</file>