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44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877891248060758E-2"/>
          <c:y val="0"/>
          <c:w val="0.85998872749879618"/>
          <c:h val="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noFill/>
          </c:spPr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</c:spPr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 lang="zh-CN" altLang="en-US" sz="800" b="0" i="0" u="none" strike="noStrike" kern="1200" baseline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noFill/>
          </c:spPr>
          <c:invertIfNegative val="0"/>
          <c:dPt>
            <c:idx val="0"/>
            <c:invertIfNegative val="0"/>
            <c:bubble3D val="0"/>
            <c:spPr>
              <a:solidFill>
                <a:srgbClr val="31859C"/>
              </a:solidFill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 lang="zh-CN" altLang="en-US" sz="800" b="0" i="0" u="none" strike="noStrike" kern="1200" baseline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noFill/>
          </c:spPr>
          <c:invertIfNegative val="0"/>
          <c:dPt>
            <c:idx val="0"/>
            <c:invertIfNegative val="0"/>
            <c:bubble3D val="0"/>
            <c:spPr>
              <a:solidFill>
                <a:srgbClr val="BFBFBF"/>
              </a:solidFill>
            </c:spPr>
          </c:dPt>
          <c:dLbls>
            <c:dLbl>
              <c:idx val="0"/>
              <c:layout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 lang="zh-CN" altLang="en-US" sz="800" b="0" i="0" u="none" strike="noStrike" kern="1200" baseline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05428992"/>
        <c:axId val="205443072"/>
      </c:barChart>
      <c:catAx>
        <c:axId val="205428992"/>
        <c:scaling>
          <c:orientation val="minMax"/>
        </c:scaling>
        <c:delete val="1"/>
        <c:axPos val="l"/>
        <c:numFmt formatCode="General" sourceLinked="0"/>
        <c:majorTickMark val="none"/>
        <c:minorTickMark val="none"/>
        <c:tickLblPos val="nextTo"/>
        <c:crossAx val="205443072"/>
        <c:crosses val="autoZero"/>
        <c:auto val="1"/>
        <c:lblAlgn val="ctr"/>
        <c:lblOffset val="100"/>
        <c:noMultiLvlLbl val="0"/>
      </c:catAx>
      <c:valAx>
        <c:axId val="205443072"/>
        <c:scaling>
          <c:orientation val="minMax"/>
          <c:max val="5"/>
          <c:min val="0"/>
        </c:scaling>
        <c:delete val="1"/>
        <c:axPos val="b"/>
        <c:numFmt formatCode="General" sourceLinked="1"/>
        <c:majorTickMark val="none"/>
        <c:minorTickMark val="none"/>
        <c:tickLblPos val="nextTo"/>
        <c:crossAx val="205428992"/>
        <c:crosses val="autoZero"/>
        <c:crossBetween val="between"/>
        <c:majorUnit val="1"/>
        <c:minorUnit val="1"/>
      </c:valAx>
    </c:plotArea>
    <c:legend>
      <c:legendPos val="r"/>
      <c:legendEntry>
        <c:idx val="0"/>
        <c:txPr>
          <a:bodyPr/>
          <a:lstStyle/>
          <a:p>
            <a:pPr algn="ctr">
              <a:defRPr lang="zh-CN" altLang="en-US" sz="700" b="0" i="0" u="none" strike="noStrike" kern="1200" baseline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egendEntry>
        <c:idx val="1"/>
        <c:txPr>
          <a:bodyPr/>
          <a:lstStyle/>
          <a:p>
            <a:pPr algn="ctr">
              <a:defRPr lang="zh-CN" altLang="en-US" sz="700" b="0" i="0" u="none" strike="noStrike" kern="1200" baseline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egendEntry>
        <c:idx val="2"/>
        <c:txPr>
          <a:bodyPr/>
          <a:lstStyle/>
          <a:p>
            <a:pPr algn="ctr">
              <a:defRPr lang="zh-CN" altLang="en-US" sz="700" b="0" i="0" u="none" strike="noStrike" kern="1200" baseline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ayout>
        <c:manualLayout>
          <c:xMode val="edge"/>
          <c:yMode val="edge"/>
          <c:x val="0"/>
          <c:y val="0.19512502065669213"/>
          <c:w val="0.16715303938734724"/>
          <c:h val="0.62589395807644888"/>
        </c:manualLayout>
      </c:layout>
      <c:overlay val="0"/>
      <c:txPr>
        <a:bodyPr/>
        <a:lstStyle/>
        <a:p>
          <a:pPr algn="ctr">
            <a:defRPr lang="zh-CN" altLang="en-US" sz="700" b="0" i="0" u="none" strike="noStrike" kern="1200" baseline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8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F7C6-549C-4E14-BC17-E990DE6075CB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248B-BEDA-4DD0-88E1-74161DD24B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062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F7C6-549C-4E14-BC17-E990DE6075CB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248B-BEDA-4DD0-88E1-74161DD24B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31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F7C6-549C-4E14-BC17-E990DE6075CB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248B-BEDA-4DD0-88E1-74161DD24B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856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F7C6-549C-4E14-BC17-E990DE6075CB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248B-BEDA-4DD0-88E1-74161DD24B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64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F7C6-549C-4E14-BC17-E990DE6075CB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248B-BEDA-4DD0-88E1-74161DD24B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663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F7C6-549C-4E14-BC17-E990DE6075CB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248B-BEDA-4DD0-88E1-74161DD24B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228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F7C6-549C-4E14-BC17-E990DE6075CB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248B-BEDA-4DD0-88E1-74161DD24B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473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F7C6-549C-4E14-BC17-E990DE6075CB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248B-BEDA-4DD0-88E1-74161DD24B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290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F7C6-549C-4E14-BC17-E990DE6075CB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248B-BEDA-4DD0-88E1-74161DD24B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497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F7C6-549C-4E14-BC17-E990DE6075CB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248B-BEDA-4DD0-88E1-74161DD24B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889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F7C6-549C-4E14-BC17-E990DE6075CB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248B-BEDA-4DD0-88E1-74161DD24B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662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F7C6-549C-4E14-BC17-E990DE6075CB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248B-BEDA-4DD0-88E1-74161DD24B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823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0F7C6-549C-4E14-BC17-E990DE6075CB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9248B-BEDA-4DD0-88E1-74161DD24B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630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238855"/>
              </p:ext>
            </p:extLst>
          </p:nvPr>
        </p:nvGraphicFramePr>
        <p:xfrm>
          <a:off x="2032000" y="719666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1371600"/>
                <a:gridCol w="2540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???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${name}:${age}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xmlns="" id="{C6A24625-BD9E-4EDB-A101-4B75C2297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40519"/>
              </p:ext>
            </p:extLst>
          </p:nvPr>
        </p:nvGraphicFramePr>
        <p:xfrm>
          <a:off x="1751261" y="3570229"/>
          <a:ext cx="1440160" cy="3346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09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92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7275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★★</a:t>
                      </a:r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相对评价最高</a:t>
                      </a:r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沟通影响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xmlns="" id="{C6A24625-BD9E-4EDB-A101-4B75C2297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532240"/>
              </p:ext>
            </p:extLst>
          </p:nvPr>
        </p:nvGraphicFramePr>
        <p:xfrm>
          <a:off x="7495239" y="3608867"/>
          <a:ext cx="1440160" cy="14681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09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92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7275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★★</a:t>
                      </a:r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相对评价最高</a:t>
                      </a:r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沟通影响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沟通影响</a:t>
                      </a:r>
                      <a:endParaRPr lang="en-US" altLang="zh-CN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0118637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1127241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896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3990237625"/>
              </p:ext>
            </p:extLst>
          </p:nvPr>
        </p:nvGraphicFramePr>
        <p:xfrm>
          <a:off x="7136406" y="491442"/>
          <a:ext cx="2996673" cy="66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06716"/>
              </p:ext>
            </p:extLst>
          </p:nvPr>
        </p:nvGraphicFramePr>
        <p:xfrm>
          <a:off x="966390" y="480313"/>
          <a:ext cx="5951982" cy="59669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44545"/>
                <a:gridCol w="885887"/>
                <a:gridCol w="480768"/>
                <a:gridCol w="1466681"/>
                <a:gridCol w="166688"/>
                <a:gridCol w="532302"/>
                <a:gridCol w="455167"/>
                <a:gridCol w="432048"/>
                <a:gridCol w="187896"/>
              </a:tblGrid>
              <a:tr h="149845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房产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美国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日本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中国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  <a:tr h="133791"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 dirty="0" smtClean="0">
                          <a:effectLst/>
                        </a:rPr>
                        <a:t>Q1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 dirty="0" smtClean="0">
                          <a:effectLst/>
                          <a:latin typeface="+mn-ea"/>
                          <a:ea typeface="+mn-ea"/>
                        </a:rPr>
                        <a:t>3.4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3.0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3.6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9845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Þ</a:t>
                      </a:r>
                      <a:r>
                        <a:rPr lang="zh-CN" altLang="en-US" sz="900" u="none" strike="noStrike" dirty="0" smtClean="0">
                          <a:effectLst/>
                        </a:rPr>
                        <a:t> 环比下降</a:t>
                      </a:r>
                      <a:endParaRPr lang="zh-CN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 dirty="0" smtClean="0">
                          <a:effectLst/>
                        </a:rPr>
                        <a:t>Q2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 dirty="0" smtClean="0">
                          <a:effectLst/>
                          <a:latin typeface="+mn-ea"/>
                          <a:ea typeface="+mn-ea"/>
                        </a:rPr>
                        <a:t>3.2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3.0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3.4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59846"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 dirty="0" smtClean="0">
                          <a:effectLst/>
                        </a:rPr>
                        <a:t>Q3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 dirty="0" smtClean="0">
                          <a:effectLst/>
                          <a:latin typeface="+mn-ea"/>
                          <a:ea typeface="+mn-ea"/>
                        </a:rPr>
                        <a:t>3.6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3.0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3.6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621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466850" y="365125"/>
            <a:ext cx="9048750" cy="1325563"/>
          </a:xfrm>
        </p:spPr>
        <p:txBody>
          <a:bodyPr/>
          <a:lstStyle/>
          <a:p>
            <a:r>
              <a:rPr lang="en-US" altLang="zh-CN" smtClean="0"/>
              <a:t>He</a:t>
            </a:r>
            <a:r>
              <a:rPr lang="en-US" altLang="zh-CN" smtClean="0">
                <a:solidFill>
                  <a:srgbClr val="FF0000"/>
                </a:solidFill>
              </a:rPr>
              <a:t>llo wo</a:t>
            </a:r>
            <a:r>
              <a:rPr lang="en-US" altLang="zh-CN" smtClean="0"/>
              <a:t>rld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466850" y="1825625"/>
            <a:ext cx="9048750" cy="4351338"/>
          </a:xfrm>
        </p:spPr>
        <p:txBody>
          <a:bodyPr/>
          <a:lstStyle/>
          <a:p>
            <a:r>
              <a:rPr lang="en-US" altLang="zh-CN" smtClean="0"/>
              <a:t>First one</a:t>
            </a:r>
          </a:p>
          <a:p>
            <a:r>
              <a:rPr lang="zh-CN" altLang="en-US" smtClean="0"/>
              <a:t>第二个</a:t>
            </a:r>
            <a:endParaRPr lang="en-US" altLang="zh-CN" smtClean="0"/>
          </a:p>
          <a:p>
            <a:r>
              <a:rPr lang="zh-CN" altLang="en-US"/>
              <a:t>第三个</a:t>
            </a:r>
          </a:p>
        </p:txBody>
      </p:sp>
    </p:spTree>
    <p:extLst>
      <p:ext uri="{BB962C8B-B14F-4D97-AF65-F5344CB8AC3E}">
        <p14:creationId xmlns:p14="http://schemas.microsoft.com/office/powerpoint/2010/main" val="162183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132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56</Words>
  <Application>Microsoft Office PowerPoint</Application>
  <PresentationFormat>自定义</PresentationFormat>
  <Paragraphs>41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Hello world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李长书</dc:creator>
  <cp:lastModifiedBy>developer</cp:lastModifiedBy>
  <cp:revision>14</cp:revision>
  <dcterms:created xsi:type="dcterms:W3CDTF">2020-01-03T07:12:05Z</dcterms:created>
  <dcterms:modified xsi:type="dcterms:W3CDTF">2020-02-08T07:53:17Z</dcterms:modified>
</cp:coreProperties>
</file>