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3" r:id="rId6"/>
    <p:sldId id="272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MySQL</a:t>
            </a:r>
            <a:r>
              <a:rPr lang="zh-CN" altLang="en-US"/>
              <a:t>三数据表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LIU Yu</a:t>
            </a:r>
            <a:endParaRPr lang="en-US" altLang="zh-CN"/>
          </a:p>
          <a:p>
            <a:r>
              <a:rPr lang="en-US" altLang="zh-CN"/>
              <a:t>2025.1.8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需要探讨的</a:t>
            </a:r>
            <a:r>
              <a:rPr lang="zh-CN" altLang="en-US"/>
              <a:t>一些点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4. </a:t>
            </a:r>
            <a:r>
              <a:rPr lang="zh-CN" altLang="en-US"/>
              <a:t>人工验核后的题目需不需要规定格式以便于存储</a:t>
            </a:r>
            <a:r>
              <a:rPr lang="zh-CN" altLang="en-US"/>
              <a:t>读取？</a:t>
            </a:r>
            <a:endParaRPr lang="zh-CN" altLang="en-US"/>
          </a:p>
          <a:p>
            <a:r>
              <a:rPr lang="en-US" altLang="zh-CN"/>
              <a:t>exam_results</a:t>
            </a:r>
            <a:r>
              <a:rPr lang="zh-CN" altLang="en-US"/>
              <a:t>表结构：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075" y="3178175"/>
            <a:ext cx="912495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前情回顾：工作流程</a:t>
            </a:r>
            <a:endParaRPr lang="zh-CN" altLang="en-US"/>
          </a:p>
        </p:txBody>
      </p:sp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0490"/>
            <a:ext cx="10534650" cy="4867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4695" y="2106295"/>
            <a:ext cx="4867910" cy="4079875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19775" y="1380490"/>
            <a:ext cx="5467350" cy="3524885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0900" y="1586230"/>
            <a:ext cx="199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PART1 </a:t>
            </a:r>
            <a:r>
              <a:rPr lang="zh-CN" altLang="en-US"/>
              <a:t>知识点匹配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41390" y="788670"/>
            <a:ext cx="209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PART2 </a:t>
            </a:r>
            <a:r>
              <a:rPr lang="zh-CN" altLang="en-US"/>
              <a:t>新题目生成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工作流程</a:t>
            </a:r>
            <a:r>
              <a:rPr lang="en-US" altLang="zh-CN"/>
              <a:t>new</a:t>
            </a:r>
            <a:r>
              <a:rPr lang="zh-CN" altLang="en-US"/>
              <a:t>（自动出题机）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75740"/>
            <a:ext cx="10515600" cy="42811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5340" y="5682615"/>
            <a:ext cx="9888220" cy="1263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目标：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知识点匹配经过</a:t>
            </a:r>
            <a:r>
              <a:rPr lang="en-US" altLang="zh-CN"/>
              <a:t>GPT</a:t>
            </a:r>
            <a:r>
              <a:rPr lang="zh-CN" altLang="en-US"/>
              <a:t>循环检查后识别准确率</a:t>
            </a:r>
            <a:r>
              <a:rPr lang="en-US" altLang="zh-CN"/>
              <a:t>95%</a:t>
            </a:r>
            <a:r>
              <a:rPr lang="zh-CN" altLang="en-US"/>
              <a:t>，剩余人工检查；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针对每道题知识点进行出题，经过人工筛查后，确保</a:t>
            </a:r>
            <a:r>
              <a:rPr lang="en-US" altLang="zh-CN"/>
              <a:t>100%</a:t>
            </a:r>
            <a:r>
              <a:rPr lang="zh-CN" altLang="en-US"/>
              <a:t>正确率（题目一定正确）。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数据表之间的关系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3503" y="1279037"/>
          <a:ext cx="46592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92"/>
                <a:gridCol w="1506070"/>
                <a:gridCol w="1398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question_id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question_index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用户查找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题目内容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correct_answer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题目答案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题目类型（</a:t>
                      </a:r>
                      <a:r>
                        <a:rPr lang="zh-CN" altLang="en-US" dirty="0"/>
                        <a:t>知识点）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难度等级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is_gpt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</a:t>
                      </a:r>
                      <a:r>
                        <a:rPr lang="en-US" altLang="zh-CN" dirty="0"/>
                        <a:t>AI</a:t>
                      </a:r>
                      <a:r>
                        <a:rPr lang="zh-CN" altLang="en-US" dirty="0"/>
                        <a:t>生成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78806" y="928988"/>
            <a:ext cx="196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题目表</a:t>
            </a:r>
            <a:endParaRPr lang="zh-CN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33502" y="4800040"/>
          <a:ext cx="46592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92"/>
                <a:gridCol w="1506070"/>
                <a:gridCol w="1398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student_id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student_no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BIGINT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邮箱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00919" y="4418915"/>
            <a:ext cx="196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学生表</a:t>
            </a:r>
            <a:endParaRPr lang="zh-CN" altLang="en-US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694545" y="2844487"/>
          <a:ext cx="465925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4692"/>
                <a:gridCol w="1506070"/>
                <a:gridCol w="1398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result_id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question_id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外键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student_id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外键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student_answer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学生回答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is_correct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是否正确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061961" y="2462977"/>
            <a:ext cx="196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考试结果表</a:t>
            </a:r>
            <a:endParaRPr lang="zh-CN" altLang="en-US" b="1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391222" y="1818042"/>
            <a:ext cx="1213973" cy="1957892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371356" y="4194958"/>
            <a:ext cx="1224725" cy="117310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数据存储步骤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4993622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整体步骤为：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向</a:t>
            </a:r>
            <a:r>
              <a:rPr lang="en-US" altLang="zh-CN" dirty="0"/>
              <a:t>&lt;</a:t>
            </a:r>
            <a:r>
              <a:rPr lang="zh-CN" altLang="en-US" dirty="0"/>
              <a:t>题目表</a:t>
            </a:r>
            <a:r>
              <a:rPr lang="en-US" altLang="zh-CN" dirty="0"/>
              <a:t>&gt;</a:t>
            </a:r>
            <a:r>
              <a:rPr lang="zh-CN" altLang="en-US" dirty="0"/>
              <a:t>中添加 </a:t>
            </a:r>
            <a:r>
              <a:rPr lang="en-US" altLang="zh-CN" dirty="0"/>
              <a:t>AI </a:t>
            </a:r>
            <a:r>
              <a:rPr lang="zh-CN" altLang="en-US" dirty="0"/>
              <a:t>生成的题目（根据知识点）；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分析原始试卷，将试卷上题目存储到</a:t>
            </a:r>
            <a:r>
              <a:rPr lang="en-US" altLang="zh-CN" dirty="0"/>
              <a:t>&lt;</a:t>
            </a:r>
            <a:r>
              <a:rPr lang="zh-CN" altLang="en-US" dirty="0"/>
              <a:t>题目表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注意根据考试卷编号和题号，给每一个题目生成一个 </a:t>
            </a:r>
            <a:r>
              <a:rPr lang="en-US" altLang="zh-CN" dirty="0"/>
              <a:t>question index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&lt;</a:t>
            </a:r>
            <a:r>
              <a:rPr lang="zh-CN" altLang="en-US" dirty="0"/>
              <a:t>题目表</a:t>
            </a:r>
            <a:r>
              <a:rPr lang="en-US" altLang="zh-CN" dirty="0"/>
              <a:t>&gt;</a:t>
            </a:r>
            <a:r>
              <a:rPr lang="zh-CN" altLang="en-US" dirty="0"/>
              <a:t>还会存储 </a:t>
            </a:r>
            <a:r>
              <a:rPr lang="en-US" altLang="zh-CN" dirty="0"/>
              <a:t>AI </a:t>
            </a:r>
            <a:r>
              <a:rPr lang="zh-CN" altLang="en-US" dirty="0"/>
              <a:t>生成的，因此需要标注题目来源；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根据学生答题情况，获得</a:t>
            </a:r>
            <a:r>
              <a:rPr lang="en-US" altLang="zh-CN" dirty="0"/>
              <a:t>&lt;</a:t>
            </a:r>
            <a:r>
              <a:rPr lang="zh-CN" altLang="en-US" dirty="0"/>
              <a:t>考试结果表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根据 </a:t>
            </a:r>
            <a:r>
              <a:rPr lang="en-US" altLang="zh-CN" dirty="0"/>
              <a:t>question index </a:t>
            </a:r>
            <a:r>
              <a:rPr lang="zh-CN" altLang="en-US" dirty="0"/>
              <a:t>快速找到原题；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根据 </a:t>
            </a:r>
            <a:r>
              <a:rPr lang="en-US" altLang="zh-CN" dirty="0"/>
              <a:t>&lt;</a:t>
            </a:r>
            <a:r>
              <a:rPr lang="zh-CN" altLang="en-US" dirty="0"/>
              <a:t>题目表</a:t>
            </a:r>
            <a:r>
              <a:rPr lang="en-US" altLang="zh-CN" dirty="0"/>
              <a:t>&gt; </a:t>
            </a:r>
            <a:r>
              <a:rPr lang="zh-CN" altLang="en-US" dirty="0"/>
              <a:t>的结果分析学生答题是否正确；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&lt;</a:t>
            </a:r>
            <a:r>
              <a:rPr lang="zh-CN" altLang="en-US" dirty="0"/>
              <a:t>考试结果表</a:t>
            </a:r>
            <a:r>
              <a:rPr lang="en-US" altLang="zh-CN" dirty="0"/>
              <a:t>&gt;</a:t>
            </a:r>
            <a:r>
              <a:rPr lang="zh-CN" altLang="en-US" dirty="0"/>
              <a:t>中可以获得每一个学生的错题和类型；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根据错题类型从</a:t>
            </a:r>
            <a:r>
              <a:rPr lang="en-US" altLang="zh-CN" dirty="0"/>
              <a:t>&lt;</a:t>
            </a:r>
            <a:r>
              <a:rPr lang="zh-CN" altLang="en-US" dirty="0"/>
              <a:t>题目表</a:t>
            </a:r>
            <a:r>
              <a:rPr lang="en-US" altLang="zh-CN" dirty="0"/>
              <a:t>&gt;</a:t>
            </a:r>
            <a:r>
              <a:rPr lang="zh-CN" altLang="en-US" dirty="0"/>
              <a:t>中寻找对应的题目，生成试卷；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寻找的时候需要找 </a:t>
            </a:r>
            <a:r>
              <a:rPr lang="en-US" altLang="zh-CN" dirty="0" err="1"/>
              <a:t>is_gpt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True </a:t>
            </a:r>
            <a:r>
              <a:rPr lang="zh-CN" altLang="en-US" dirty="0"/>
              <a:t>的题目；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050" y="365125"/>
            <a:ext cx="7867650" cy="1762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7250"/>
            <a:ext cx="7295515" cy="4438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1355" y="365125"/>
            <a:ext cx="8654415" cy="5812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57875" y="4204335"/>
            <a:ext cx="3478530" cy="996315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需要探讨的一些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将学生表中</a:t>
            </a:r>
            <a:r>
              <a:rPr lang="en-US" altLang="zh-CN"/>
              <a:t>student_no</a:t>
            </a:r>
            <a:r>
              <a:rPr lang="zh-CN" altLang="en-US"/>
              <a:t>作为主键而非</a:t>
            </a:r>
            <a:r>
              <a:rPr lang="en-US" altLang="zh-CN">
                <a:solidFill>
                  <a:srgbClr val="FF0000"/>
                </a:solidFill>
              </a:rPr>
              <a:t>student_id</a:t>
            </a:r>
            <a:r>
              <a:rPr lang="zh-CN" altLang="en-US"/>
              <a:t>（感觉易混淆）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正式开始运行时，表中内容的清理（内容如何</a:t>
            </a:r>
            <a:r>
              <a:rPr lang="zh-CN" altLang="en-US"/>
              <a:t>管理？）</a:t>
            </a:r>
            <a:endParaRPr lang="zh-CN" altLang="en-US"/>
          </a:p>
          <a:p>
            <a:r>
              <a:rPr lang="en-US" altLang="zh-CN"/>
              <a:t>students</a:t>
            </a:r>
            <a:r>
              <a:rPr lang="zh-CN" altLang="en-US"/>
              <a:t>表</a:t>
            </a:r>
            <a:r>
              <a:rPr lang="zh-CN" altLang="en-US"/>
              <a:t>结构：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6355" y="3429000"/>
            <a:ext cx="7653655" cy="2332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需要探讨的一些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3. </a:t>
            </a:r>
            <a:r>
              <a:rPr lang="zh-CN" altLang="en-US"/>
              <a:t>题目表中的</a:t>
            </a:r>
            <a:r>
              <a:rPr lang="en-US" altLang="zh-CN"/>
              <a:t>type/level/is_gpt</a:t>
            </a:r>
            <a:r>
              <a:rPr lang="zh-CN" altLang="en-US"/>
              <a:t>如何定义？</a:t>
            </a:r>
            <a:r>
              <a:rPr lang="zh-CN" altLang="en-US"/>
              <a:t>题目来源？</a:t>
            </a:r>
            <a:endParaRPr lang="zh-CN" altLang="en-US"/>
          </a:p>
          <a:p>
            <a:r>
              <a:rPr lang="en-US" altLang="zh-CN"/>
              <a:t>questions</a:t>
            </a:r>
            <a:r>
              <a:rPr lang="zh-CN" altLang="en-US"/>
              <a:t>表</a:t>
            </a:r>
            <a:r>
              <a:rPr lang="zh-CN" altLang="en-US"/>
              <a:t>结构：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920365"/>
            <a:ext cx="10010775" cy="3543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zU1MTUyNzMyNTk3IiwKCSJHcm91cElkIiA6ICI5MTk3MjA3ODIiLAoJIkltYWdlIiA6ICJpVkJPUncwS0dnb0FBQUFOU1VoRVVnQUFCRklBQUFIL0NBWUFBQUIwQVBtZEFBQUFBWE5TUjBJQXJzNGM2UUFBSUFCSlJFRlVlSnpzM1hsVVZlWCtCdkRuM1dmZ2dJeUtpZ2lJaWlEbUJKaGpPRjNMSWFleW5DclROQzFMeXh5dkUwa3FEVFk0WkZrT09lVndUU0hMd2pRMWZ6bldWZEEwRlJFSEVBUU5GT0hNKy9jSGNhNG5wb09paDRQUFo2M1dZci83M2UvK25oUEx0WGpXT3d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QU2dDWHNYUUVSRVJFUlVWZmcyYk9xdlZpa2IycnNPY2x3Nm5lN0MxUXVuTDlxN0RpSXFHWU1VSWlJaUlxSUtVRGVvdVo5S0tkWkNvTEc5YXlHSGRzbW9OejUzNWZ3ZlNmWXVoSWlLcDdSM0FVUkVSRVJFVllFSzhJTkFZd0hoNCt6c0RLVlNZZStTeUlHWVRHYms1K2ZETE1zYXBWSVJCSUJCQ2xFbHhTQ0ZpSWlJaUtnQ3VUZzc0L1ZYUjZObDg2YjJMb1VjeUxtazgvaG8wVkprMzd4cDcxS0lxQXdNVW9pSWlJaUlLcEJDcVVCb1NDTzBiZDNLM3FXUUEzRlNxNkZTcWV4ZEJoSFpRTEozQVVSRVJFUkVSRVJFam9KQkNoRVJFUkVSRVJHUmpSaWtFQkVSRVJFUkVSSFppRUVLRVJFUkVSRVJFWkdOdU5rc0VSRVJFWkVEdUhidEdvWVBINDU2OWVyaHM4OCtzN3FuMSt1eFlzVUsvUERERDhqSXlNRElrU014ZXZUb0VzZGF2MzQ5NHVMaThQWFhYME9wdFA2VFlNYU1HZERyOWZqZ2d3OHNiWDM3OWtXL2Z2MHdjdVJJcTc1R294RTdkKzRzOWgxMTZ0UkJ2WHIxa0pxYVd1Wm44L1B6ZzVlWFY1bjlpSWdxQXdZcFJFUkVSRVFPSUQwOUhSa1pHYmgxNnhhTVJxTlZBTEpnd1FKODg4MDNhTkNnQWJwMzd3NDNON2RTeHpwNDhDQ3FWNjllSkVRQmdQejhmT2oxZXF1MjNOeGNhTFhhSW4zMWVqMW16WnFGQmcwYXdNWEZ4ZEtlbXBxS3NMQXd0R25UQmpFeE1XVit0cWlvS1BUdDI3Zk1mdmZMckZtenNHUEhqbUx2ZmZMSko0aU1qSHpBRlJGUlpjWWdoWWlJaUlqSUFUUnYzaHlmZnZvcGF0YXNhUldBNlBWNmJOdTJEVFZyMXNUNjlldWhWcXRMSFNjM054ZS8vZlliZXZmdWpkOSsrdzBBVUs5ZVBadzhlUko2dlI3WHJsMkQwV2hFZkh5ODVSbUR3WUFMRnk1WTJ0cTFhd2QzZDNmTC9kbXpaNk5aczJhVzYzbno1aUU3T3hzREJneEEvLzc5TGUyVEprMkNFTUpxdGdzQUtCU0t1L2hHS2s1MmRqYUVFT2pTcFV1UmU5N2UzbmFvaUlncU13WXBSRVJFUkVRT29tM2J0a1hhMHRMU1lEYWJFUndjWEdhSUFnQzdkdTJDd1dEQXRtM2JzRzNiTmdEQXYvLzliNnhhdFFyWjJkbVcyU2pSMGRHV1o3UmFMZmJ2MzQrREJ3OENBRmFzV0dFVnBCdytmQmhwYVdtVzZ5dFhyc0RWMVJWQ0NLdlFKelUxRlpHUmtjWE9oTEdubkp3Y2VIcDZGZ2w0aUlpS1U3bitCU01pSWlJaW9uSXhHbzBBWUhNNHNYSGpSblRzMkJGUlVWR1dObWRuWnp6enpETUFnTGZlZWd0NnZSNUxsaXl4M08vYXRTc0dEQmlBMTE1N3JkZ3g0K1BqaTEzYUF3Q2JOMi9HdVhQbkFBQ1hMMTlHUWtJQzVzMmJaK25icjE4L05HM2ExS2JhZ1lMUG01Q1FnSWlJQ0p1ZktVdDJkamIzYUNFaW16RklJU0lpSWlKeUFGbFpXZWpldlR0YXRHaUJsU3RYQWlpWW9XSXdHQUFBKy9idHM0UUxzYkd4OFBmM0x6TEczcjE3Y2U3Y09VeWRPaFdlbnA0VlZsdEpTM3NBNE5kZmY0Vk9wME9YTGwwd1ljSUVxK2VXTGwyS3NMQXdtNE9VL2Z2MzQ1TlBQa0dkT25XS0JDa21rOGxxVmt4SlhGMWRpNFFtMmRuWkNBME5MZlBadExRMGpCdzVFZ0VCQWZqODg4OGhoTENwYmlLcVdoaWtFQkVSRVJFNXFHZWZmUmJYcjE5SGZIdzhmSDE5OGRoamp3RkFpWnZOcmx1M0RpMWF0RUJzYkN4aVkyTXQ3VU9HRE1IRml4Y0J3S1k5VXJ5OHZOQzZkV3ZML1RGanhsaUZDZ2FEQVowNmRiSmNoNFNFWU5DZ1FkaTZkU3UyYmR1R3RXdlhBZ0JXclZwbDArYzhkKzRjUHZ6d1F4dzllaFNOR3pmR1N5KzlWS1RQWDMvOVpiVWZTMG42OWV1SDJiTm5XNjZOUmlOdTM3Nk5LMWV1SURvNkdrNU9UdkR6ODBPblRwM2c1K2RuOWV6Rml4ZHg3ZG8xL1BYWFg5RHBkTkJvTkRiVlQwUlZDNE1VSWlJaUlpSUhOWEhpUkNRbEpTRStQaDZOR2pYQzFLbFRTKzNmcjE4LzFLOWZId3NXTE1DSkV5ZlFva1VMdUxpNDRKZGZmc0hxMWF1dCt0NjVSd3BRY05KUDRSNHBMVnEwUU92V3JTR0VnRXFsd3ZUcDA5R2dRUU5MMzdWcjF4WTdXOE5nTUJSNytrOUpzckt5OE5sbm55RXVMZzYxYTlmR08rKzhnNTQ5ZXhZN3RydTdPOTU3NzcweXg2eGJ0NjdWZGVITW1mVDBkTVRGeFZuYVAvNzRZNHdhTlFxdnZQS0twYTF0MjdhWVAzOCtmSHg4R0tJUVBjUVlwQkFSRVJFUlBTVDY5T2tEb0NDQUdUNThPS1pQbjQ2Z29DQUF3T2pSbzhzMWx0Rm9oRTZudzQ4Ly9samtYbUdnazUrZmI5VnVOcHR0T3FGSHE5VmkvZnIxV0xWcUZaUktKY2FQSDQvQmd3ZVh1cG11V3ExR3QyN2R5dlVaQU1EVDB4TzdkKytHcTZzcnpHWXowdFBURVI4Zmo2KysrZ3BmZnZrbGZIMTlMVWN6Q3lIUXZYdjNjcitEaUtvV0JpbEVSRVJFUkErSnJLd3NtRXdtL1BYWFh3Q0FHemR1SUNNakF4NGVIcmh4NDRabHlVMXArdmZ2ajVDUUVKdytmUnJEaHc4dnRlL0FnUU90cnZQeTh1RHM3RnpxTTJscGFSZzFhaFF5TWpMdzlOTlBZOXk0Y1ZZbkJGVTBwVkpwdFY5TVFFQUFYbjc1WmZqNysyUEdqQm40K3V1dkxVRUtFUkhBSUlXSWlJaUk2S0h4NG9zdklqMDkzWEw5NnF1dkFnRGVlKzg5MUs1ZEc1czNiMGJidG0yTFBjRkdxOVZpejU0OWlJaUlRRWhJQ0lLRGcvSE5OOTlZOVhudXVlY3dZY0lFdEdyVkNrREJYaTEzTGhGS1RVMUZqUm8xU3EzUjNkMGRrWkdSaUkyTnhjOC8vNHc2ZGVwZzBLQkJxRmF0V3FuUDNjdG1zOFY1L1BISEVSMGRqZVRrWk1peXpJMWxpY2lDUVFvUkVSRVIwVVBpZ3c4K2dFNm53NFVMRnpCdjNqeEVSMGZEMTljWDlldlh4K1hMbHdFQW8wYU5zaHhkZktlTWpBenMyYlBIY3UzazVJVEF3RUQ4NjEvL3d1dXZ2NDZubm5vS0FGQzdkbTBFQmdZVysvN2ZmdnNOSFR0MkxMVkdWMWRYL1B2Zi84YUlFU093WXNVS0xGdTJER3ZXck1IUW9VTXhaTWlRRWpmU3Zkdk5aa3VpVUNqZzVPUmtPVjZhaUtnUWd4UWlJaUlpb29kRWt5Wk5BQlFzWndFS1R0TXAzQ09sTUVpNWZQa3lYRnhjaWp4NzQ4YU5JbTJ5TE9QV3JWdFdNenltVEprQ1NaSUFBRkZSVVhqdHRkZWcwV2l3ZS9kdXBLYW1Zc09HRFRDYnpYampqVGNRRXhOVDdESE5BT0RqNDRNWk0yWmd4SWdSK1BMTEw3RjgrWEtzVzdjT2d3WU53blBQUFZmaytHWjNkM2NzV0xDZ3pPL0ExOWUzekQ1QXdVbEJOMi9lUktOR2pUZ2JoWWlzTUVnaElpSWlJbnFJNWVUa0lDVWx4UkorekprengrWm5VMU5UWVRLWmtKS1NZbWtiTVdJRW1qWnRDZ0FJRGc2R3Q3YzNqaDA3aHVqb2FQVHMyUk5kdW5SQmRIUTBqaHc1Z3BpWUdIaDdlNWY2RGw5ZlgwUkZSV0hreUpINDhzc3Y4ZFZYWCtIUFAvL0U0c1dMcmZxcDFXcDA2ZExGNXRvTEpTVWxRYTFXSXlBZ3dOS1drWkdCdDk5K0d3QXNNMjJBZ3VCbysvYnRxRnUzTGlJaUlzcjlMaUtxR2hpa0VCRVJFUkU5cExLeXNqQjkrblMwYnQzYWNock41NTkvanViTm14ZnBtNW1aaVg3OStsbTFuVHg1RWtJSWZQSEZGNWJaTHFHaG9XamZ2ajBBNE9MRmkxaTJiQmxpWTJQUnVuVnJ6Snc1RXhxTkJxR2hvWmd5WlFxR0RSdUdxVk9uMnJRa3g4L1BEM1Btek1ISWtTTng1TWlSZS8zb0Z1ZlBuOGVNR1RQUXZIbHoxS3RYRDVtWm1UaDI3QmkwV2kyZWVPSUpQUHZzczVhK0J3NGN3Snc1YzZCU3FiQjM3MTRlZ1V6MGtHS1FRa1JFUkVUMGtORnF0UUFLamlrT0RRM0ZLNis4Z2dzWExnQW9XUGJqNU9SVTVCbVZTbFdrYmVmT25ZaUlpRUJrWkNUR2pSc0hrOGtFV1pZQkZHeitHaE1UZzNQbnptSENoQWtZTkdpUTVlaGpYMTlmTEYrK0hOSFIwWllsUmJZS0NBaXdtajF5cjBKQ1F0Q3VYVHVjT25VS0owNmNnTE96TXhvM2JveCsvZnFoVDU4K1ZzdDY2dGV2RDI5dmJ3UUdCaGI3SFJIUnc0RkJDaEVSRVJHUkEvRDI5c2J2di85ZXBEMG9LS2pZOXRJVTl1L2N1VE5telpwbDJUTUZBRjU3N1RXYjlnUTVjK1lNOXUzYmg0a1RKMkxvMEtHb1hyMDZGaXhZZ0duVHBpRThQQnorL3Y0SURRMUZxMWF0b0ZRcUxTZjhtTTFtR0kxR0dBd0crUHY3UTZmVElUWTIxcVpaS2ZkRFlHQmdrV1ZDSmZIMTlVVjhmUHg5cm9pSUtqc0dLVVJFUkVSRUQ1bE9uVHBCbG1YTDhjZDNHak5tREJvMGFGQ2tQVHM3MjdKdkNBRFVxbFVMM3Q3ZTZOT25Ed0NnVjY5ZTZOU3BFL2J0MjRlREJ3L2k3Tm16eU1yS1FtNXVMclJhTFl4R0k4eG1zK1VvWVVtU29GUXFvVlFxTVhueTVQdjNZWW1JS2hpREZDSWlJaUtpaDB4b2FDaENRME90MnBvMWExYm16SmJDMEFRQXZMeTg4UG5ubjFzZFIxeXRXalgwNnRVTHZYcjFxdGlDaVlncUVjbmVCUkFSRVJFUmtXT3FYNysrdlVzZ0lucmdHS1FRRVJFUkVSRVJFZG1JUVFvUkVSRVJFUkVSa1kwWXBCQVJFUkVSRVJFUjJZaEJDaEVSRVJFUkVSR1JqUmlrRUJFUkVSRTVxTjkvL3gzWjJka2wzcy9PemtaOGZEeXlzckllWUZWM0x5VWxCZGV2WHkvMlhrbnRBSEQ3OW0zazUrZVhPYjVlcjhmdDI3ZnZ1ajRpSW9CQkNoRVJFUkdSUThyTnpjV0VDUk13Zi83OEV2dGN1SEFCMDZkUHg5bXpaKy9xSFJjdVhNQ29VYVB3NnF1dklpOHZ6NlpuMHRQVGNmbnk1UkwveThqSUtQSFpBUU1HWVBueTVVWGFzN096MGJOblQ3ei8vdnZGUHJkeDQwWjA3dHdaU1VsSnBkYTJhOWN1ZE83Y0dYLysrYWRObjRXSXFEaEtleGRBUkVSRVJHUlBMVnEwNkhMOSt2VkRWNjVjS1h0S1F5V3liZHMyM0w1OUd5Ky8vUEo5R1Q4N094dHZ2UEVHMHRMU0lNc3lObS9lak9IRGg1ZjUzSmd4WTNEbHlwVVM3emR0MmhTclY2OEdBRnk4ZUJHdXJxNm9VYU5HcVdQdTNMa1RKcE1KWGJ0MkxmYituajE3NE9Qamc2Q2dvRkxIMmJ0M0w5emQzUkVjSEZ6c2ZiMWVENTFPVitMektwVUtHbzJtMUhjUVVkWEhJSVdJaUlpSUhtb0toZUxuV3JWcVhhNVJvOFpTazhuMG45emMzTlNVbEJROUFMTzlheXVKVnF2RjJyVnIwYU5IRHpScTFBZ0FjT1BHRGR5NGNjT3FYMXBhR2dEZzZ0V3JSV1pydUx1N28xYXRXc1dPbjVPVGd6ZmVlQU5YcjE3RlJ4OTloTDE3OTJMeDRzV29VYU1HK3ZUcFUyWjliZHUyeGJCaHc0cTBMMTI2MU9wNjBLQkJlT3FwcHpCMTZ0Uml4OG5QejRjc3k0aU5qVVZnWUNDYU5HbGltUm1qVnF1aFZDcVJuSnlNMDZkUFk5Q2dRY1hPZG5GMWRVVzFhdFdnMSt0eDhPQkIrUG41WWV2V3JVWDZoWWVINDlDaFEvand3dzlML0Z3REJ3NHNzVllpZW5nd1NDRWlJaUlpQXZ3VkNrV01RcUdZWGIxNjlVTmVYbDc3eldiekg3SXNIMDFNVEx4ZzcrTCthZlBtemNqSnljSFlzV01CRkFRckd6WnN3TXFWSzR2dFg5enluOTY5ZTJQT25EbEYydFBUMC9IYWE2L2g0c1dMbUQxN05qcDI3SWpISG5zTWVYbDVlUHZ0dDVHWm1ZbVhYbnFwMVBxOHZiM1JwazJiSXUxZmYvMTFxWHU2L05PVFR6NkpuSndjeTNWa1pLVGw1emZlZUFQRGhnM0R0bTNiQUFDYk5tM0NwazJiaW94UjJHL3YzcjNJeTh2RHBVdVg4T0dISDBLdjEwT3RWa09TQ25ZN21EeDVzdVdaMmJObkY1bDVNbmZ1WEp2ckpxS3FqVUVLRVJFUkVSRUFXWlloaEhBRzBFVUkwVVdoVU9RQXVCUVdGdmFITE11YnpHYnpUNG1KaVhiZnFmVEdqUnRZdm53NWhnNGRpcnAxNitMRWlSTjQvZlhYOGVhYmIyTHQyclZXZmMrZVBZdDMzbmtIa3lkUFJ2UG16YTN1ZVhwNkZobjc0TUdEaUlxS3dzMmJOekYzN2x6MDZORURBQ0JKRXViT25Rc2hCRDc5OUZPY1AzOGVVNmRPaGJ1NysvMzdvSDhMQ3d0RDM3NTlMZGY1K2ZtV3ZWSnUzYnFGdUxnNHRHL2ZIazgvL2JUVmMxZXZYc1dISDM0SWxVb0ZBRmkzYmgxcTFhcUY3Nzc3RGtlT0hNSHJyNytPeFlzWG8xV3JWcFpudnY3NmF3QkExNjVkNGVibVpqWGVlKys5ZDE4K0h4RTVIZ1lwUkVSRVJFUUFoQkNRWmZuT256MEFOQk5DTkJOQ0RCWkNaSWFIaDM5dE1wbStWQ3FWRjM3Ly9YYzlBT09EcnZQOTk5K0hzN016Um80Y0NWbVc4Y0VISDhESnlRbVBQLzQ0WEYxZHJmb1c3dmNSRUJDQUprMmFsRGltVnF2RmtpVkxzR0hEQm5oN2UrUHp6ejlIeTVZdHJmb29sVXJFeE1RZ05EUVVpeGN2eHBFalJ6QnAwaVIwNzk2OXlIaUppWW1ZTjI5ZWtmYWtwQ1I0ZTN1WDYvTUdCQVJZQlNuWjJkbVdJT1hycjcvRzdkdTNNWDc4ZU1zU3AwS0ZHOHFxVkNvY08zWU1mL3p4QjE1NzdUVW9GQW9ZalViTFp5SWlLaS8reTBGRVJFVDBnRFJ0MnJTMlVxbXNZKzg2cUdSQ2lDSnRkNFFyTlFHOG9WQW94c2l5bkJBV0Z2WXJnSU1taytsRVltTGltUWRSMzQwYk4vRFRUei9CeThzTG8wZVBSbDVlSGk1ZnZveVltSmdpSVlvdFpGbkdqaDA3c0dUSkVseTdkZzBhalFiUFBQTU1rcEtTU2p3Qng4WEZCZDI2ZGNQdTNic3hmZnAwckZ5NUVpKysrQ0tlZU9JSlN6Qng4K2JOWWs4S3lzM05MWGVRVXBMczdHeHMyclRKYXArWU81bk5CVnZjcU5WcTFLMWJGMlBIanNXenp6NExBSllnUmExV1YwZ3RGVWsyeTFBSzFHNzV6eVNMcWhRaFJPcXhZOGN5N1YwSDNSMEdLVVJFUkVRUFFKTW1UUUxVYXZWWHNpelh0M2N0Wkp2Q1VLVXdTTGtqVU5FQWFBT2d0UkJpckVLaHVOU3laY3RUQnBOODhyWkJMcHJFVktEcTFhdGo5T2pSVUNnVU1Kdk5XTFpzR2RxMWE0Y25ubmdDQVBEVVUwL2gyclZybHY2Rk5VK2NPTkd5RndoUUVJYjg5Tk5QV0x4NE1WYXZYZzBmSHgrODg4NDdXTEZpQmI3NjZpdWJhcGt4WXdZeU16T3hldlZxTEZ5NEVJODk5aGpjM2QzUnYzOS8xSzFiRjE1ZVh0aTVjeWNtVDU1c0NTemk0dUtRbjE4eGh5TjVlbnBpNmRLbGNIRnh3ZkxseXpGaXhBZ29GQXJMZlpQSkJLQmcxa210V3JVd2N1Ukl5NzNidHd0V2FEazdPMWRJTFJWSkFLaW1VUXdVQW0vYnV4YTZyMDQxYWRMazFWT25UbDJ5ZHlGVWZneFNpSWlJaUI0QXRWcmRRSmJsTUFBZUFQUkNDTm5lTmRIZCtYc3ZsY0tmMVVJSVB5R0VRcGpOVi9FQS9yZU9HVE1HQVBEMjIyL0R4Y1VGTTJiTXNOd2JNV0tFVFVGRjRiNGh3NFlOZzZlbkp3WU5HZ1FuSnlmMDZ0V3IzUFU4L2ZUVHlNek10T3lYTW1MRUNBREFtalZyc0hYclZreWJOczNTdDErL2Z1VWV2elF0V3JUQW5qMTc4TmxubnlFbkp3Y1RKMDYwM0RNWURBQUtacDBjUEhqUTZudlM2L1dXV2dzRHBpWk5tcUI5Ky9ZVld0L2RFakxjaENSODdGMEhWVHhabGlVQUtpR0VScTFXTndEQUlNVUJNVWdoSWlJaWVyQ3loUkR2bXMzbW91c2V5QzRrU2RwV1hIdmhiSTQ3L1IyZ0dHUlp2Z0xnUElBRW85RzRJekV4OGVmQW9PWnRvUkpQM2RkaS8vYnJyNzlpKy9idG1EbHpKdXJVK2Q5cXNUdjNFckdGcDZkbnNjY1VsMGYxNnRWUnZYcDFBTUNSSTBjc2U1TWNQWG9VUWdpc1g3L2VxcjlhcmNiZ3dZTnRIajh1TGc1eGNYRWwzdS9TcFFzR0RoeUlyNy8rR3NIQndaYmptZTljdnVQdjc0L2h3NGRibnRtN2R5OFNFaEtzVGgrcVdiTW0vdnJyTDV2cnVsOWtBRnE5NlJ0bkora2plOWRDRlU4SUVRWmdZcGtkcVZKamtFSkVSRVQwQUFraGRFYWo4WmZFeE1SRDlxNkZDb1NIaDF0K3ZuT3oyVUozekQ3SkFmQ3oyV3orVmdoeDBtQXdYRDU1OG1UR0F5MFdRR1ptSnFLaW90QytmWHYwNzk4Zm1abVpTRTVPUnAwNmRlRHM3SXpNekxLM1hhaGV2VHA4Zkt3blBEejU1SlBsT3BvWUtEaGFlT0RBZ1piclE0Y09JVFkyRmdBc00yUHVYQ3FrMVdyaDVPUlVyaUNsdEZON0NyMzExbHM0ZHV3WTNuMzNYVHp5eUNObzBLQ0IxWXdVUHo4L3E4RG8wS0ZEVUNxVjZObXpKMnJXckdscEx6eTF4NTZFSktBenkyZk9IRC8rbzcxcm9Zb1hIaDZ1bFdYWllPODY2TjR3U0NFaUlpSWlndldTSFFBUVFoaGtXZGJKc254Qmx1WEZ1Ym01bTVLU2ttN2FzVVFBd0x4NTgvRFhYMzhoT1RrWmtaR1Jsc0RpazA4K3dhbFRwL0RGRjErVU9jYVFJVU13YWRJa3E3YjgvSHdFQndmajhjY2ZML1A1L1B4OExGMjYxRExybzlENDhlTXhmdng0QU1DVUtWT1FscGFHZGV2V1dlNS84TUVIMkxWclY1bmozNm0wVTNzS3FWUXF6Smt6QnkrODhBS1dMVnVHOTk1N3o3Sjh4OG5KeWFxdjJXekc2ZE9uWVRRYThkWmJiMkg1OHVWRitoQVJsWVpCQ2hFUkVSRVJMRWNlNndHY0EzQmFsdVVqQUg0NmZ2ejRjVHVYWnNYZjN4OWhZV0dvWDc4KzZ0ZXZqNENBQUFRR0JzTFgxeGVuVHAyQ0pFbWxMb1VaT25Sb2lmZUNnb0pLdlY4b096c2JTNWN1TGJYUGhRc1hFQndjYk5XbTArbnUyMGs1SVNFaFdMUm9rV1dHVVdIQTlNLzMvZnJycjdoNTh5YmF0MitQQXdjT1lNNmNPWmcvZi81OXFZbUlxaVlHS1VSRVJFVDAwSk5sT1JQQXQ3SXMvMncybXhPenNyS1MwOUxTOHV4ZFYzSHUzRkMxSkw2K3ZpWGV1L1AwbnZzbE9Ua1p5Y25KZU9hWlo2emE4L1B6clU3S2NYSnlzaHlaWEJIYXRtMXIrVm1yMVFJQU5CcU5WWi9ObXpkRHFWUmk3dHk1K09xcnI3Qm16UnFFaElUZ3hSZGZyTEE2aUtocVk1QkNSRVJFUkErN3dUcWQ3dnRUcDA3bDJydVE4cnAyN1JwT25EaUJreWRQRnRuenhKNisrdW9ycUZRcTlPalJ3Nm85SnljSExpNHVsdXQ5Ky9iZHR4cHljd3YrZC83emZRY09ITUNBQVFQZzRlR0JjZVBHNGM4Ly84U1NKVXZRcEVrVFM3OHpaODVZUFFmODd6aGxJaUlHS1VSRVJFVDBVUHZ2Zi8rN3lkNDEyQ29uSndkeGNYRklURXpFeVpNbkxSdkwxcWhSdzNJc3NyMzkrT09QK1A3Nzd6RjQ4R0I0ZUhoWTJzMW1NeTVjdUlEbXpac1grMXpoREpJNzk2a0JnTysrK3c3eDhmSGxyaU1oSVFHU0pGbE9GTXJNek1TOGVmUGc2dXFLVjE1NUJVREI3Sng1OCtaaHlKQWhXTHg0c1NYNHFTemZKUkZWVGd4U2lJaUlpSWdjaEVLaHdKSWxTK0RyNjR0Mjdkb2hMQ3dNWVdGaDhQZjNCd0FzVzdZTVpyTVpFUkVSZHpYKzFxMWJMYWZ1M0kwZE8zWWdPam9hZ1lHQkdEZHVIT2JPblFzdkx5KzR1TGdnSVNFQjZlbnBscERpOXUzYjJMQmhBMXhkWGFGV3EzSDQ4R0VBUUsxYXRhekdEQTRPUnVmT25TM1hXcTBXcTFhdHN1cnowVWNmUWFmVHdjdkxDMDVPVGpoNzlpejI3dDJMaUlnSU9EazVJVE16RTZOSGo4YjE2OWV4WU1FQ1M3Z0NGSnhndEdUSkV2ajQrR0Q3OXUwQWdEVnIxcUJhdFdwVzcrRFNIeUlxeENDRmlJaUlpTWhCdUxxNll0ZXVYWEIzZHkreGp4QUM3Nzc3Ym9uMzU4eVpVK0s5Ung5OTFPcUVuSkxrNWVVaEppYkdxdTMyN2R0WXVIQWhmSHg4c0dqUkltZzBHcVNscFdIMzd0M1FhclZ3ZDNmSHNHSEQwTHQzYndDQXM3TXpWcTVjQ1oxT1p4bkR6ODhQZmZyMHNSbzNPRGdZbzBhTnNseG5aMmNYQ1ZKdTNyeHBDVUdBZ3UrZ1JZc1dtRDE3Tm9DQzJTbVhMbDNDbTIrK2lTNWR1aFQ1UEkwYU5iSzZEZ2dJZ0p1Ym0xV2JRcUVvODNzaG9vZURLTHNMRVJFUkVkMnJsaTFiZGhaQ2JCTkNhSTFHNDFPSmlZbUg3RjBUVmF6QW9PWnRvUkxiM04zY2ZCWXRlQmVkSWp2WXU2UnkwZXYxa0NUcG5qWi9QWDM2Tk9yVXFRTlBUMCtiK3Fla3BFQ3IxVUtXWlRnN084UFB6OC9xL2VucDZkQm9ORGFOWnphYm9kUHBvTlBwNE9MaVV1UzBubE9uVGxudGcxTFpIRHVlaURIajNrTG05ZXZaTUp1SHBKeEovTkhlTlZIRkN3OFA3eUhMOGdZaGhOWnNOZzg1ZnZ6NFhudlhST1hIR1NsRVJFUkVSRlFoeHhLSGhvYVdxMzlnWUdDcDk4dXpnYTRrU1hCMmRyWTZGZWhPbFRsRUlTTEhjdi9QUGlNaUlpSWlJaUlpcWlJWXBCQVJFUkVSRVJFUjJZaEJDaEVSRVJFUkVSR1JqUmlrRUJFUkVSRlJzWXhHSXc0ZlBvekxseS9idXhRaW9rcURtODBTRVJFUkVUbVlyS3dzekowN0YyKysrV2FaRzdiZWk5emNYSXdkT3hZdnZ2Z2l4bzhmYjFOL3JWWjdUKzlVS0JUdzh2S3lxVzlFUkFTZWVPS0pJa2N4Rjhkb05HTG56cDNGM3F0VHB3N3ExYXVIMU5UVU1zZng4L096dVQ0aXFwb1lwQkFSRVJFUk9aaTh2RHljT0hFQ3I3enlDcFl2WHc0L1B6L2s1K2VqVzdkdU5qMC9jZUpFUFAzMDB4VmUxOEtGQzdGMTY5WjdHc1BIeHdmZmYvKzk1ZHBnTU1CZ01NREZ4Y1htTVlwN1JxL1hZOWFzV1dqUW9JRlZlMnBxS3NMQ3d0Q21UUnViQXBtb3FDajA3ZHZYNWxxSXFPcGhrRUpFUkVSRTVHQUNBZ0t3YU5FaWpCNDlHbVBIanNYS2xTdmg0dUlDclZhTFhyMTY0ZEZISHkzMk9ZUEJnUG56NThOZ01KVHJmYXRYcjhiYXRXdEw3ZlBycjc5aStQRGhwWVlNSzFldXhCOS8vSUVQUC95d3hENHFsY3JxZXVIQ2hkaXdZUVAyNzk5dmM1ankyV2VmWWZYcTFkaTllemM4UFQydDdzMmVQUnZObWpXelhNK2JOdy9aMmRrWU1HQUErdmZ2YjJtZk5Ha1NoQkQ0NElNUHJKNVhLQlEyMVVCRVZSZURGQ0lpSWlJaUIvVElJNDhnS2lvS2MrZk9SWEp5TXBvMmJRb0FhTnEwYVlsaFJsNWVIdWJQbjEvdWQ3VnYzeDVkdTNZdHRZOUNvVURkdW5WUnQyN2RFdnQ0ZVhsQnBWSlpCUmtQMnVIRGg1R1dsbWE1dm5MbENseGRYU0dFZ0ZMNXZ6K1BVbE5URVJrWmFkVkdSQVF3U0NFaUlpSWljbGhQUFBFRTJyUnBBdzhQRCtUbDVkMjM5elJxMUFoUFBmV1V6ZjJuVEptQ00yZk9GR24vNjYrL29OVnEwYTlmdjJLZlc3dDJMZHpkM2UrNlRsdkV4OGNYdTdRSEFEWnYzb3h6NTg0QkFDNWZ2b3lFaEFUTW16ZlAwcmRmdjM2V3dJcUlIbDRNVW9pSWlJaUlISmlIaDhjOWoyRTBHbkh3NE1FaTdibTV1UUFLWm0zczM3Ky8yR2ZidFd0WFpOWkdSa1lHbkp5YzhQenp6MXUxZi92dHQwaE9Uc2JJa1NPdDJnOGRPb1Q0K0hpWXplWjcrUmcyS1dscEQxQ3dQRW1uMDZGTGx5NllNR0dDMVhOTGx5NUZXRmdZZ3hRaVlwQkNSRVJFUk9Rb0VoTVQ4ZXFycjFxdXUzWHJoamx6NXR6enVMbTV1WGp6elRkTHZMOTc5MjdzM3IyN3hIdi8zSWNFQUdyVnFsVmtpZEh4NDhkeDllclZJdTI1dWJtSWo0Ky9pOHJMYjh5WU1SQkNXSzROQmdNNmRlcGt1UTRKQ2NHZ1FZT3dkZXRXYk51MnpiSTN6S3BWcXg1SWZVUlUrVEZJSVNJaUlpSnlFTDYrdnBhWkVpdFdySUJlcjYvUThVZU5Hb1VoUTRiWTFIZmR1blVQTkZ5WU5Xc1dKRWtxMG43OCtIRk1uanpacXUzOCtmTkYrZ2tob0ZLcE1IMzZkRFJvME1EU3ZuYnRXcXRncFpEQllMam5vNXlKcUdwaWtFSkVSRVJFNUNDOHZiM3h6RFBQQUFDMmJObFNiSjgvLy95enhOa2RaUVV2R28ybTJOa2xKZlV0emVIRGg5R2hRd2NjQU1PR0FBQWdBRWxFUVZTck5vUEJBSlBKVktUZGFEU1dPSTZ2cnkrYU5tMktyS3lzWXUvcmREcGN1M2JOcXUzMjdkdEZ4dGZwZFBqeHh4K0xQRDkxNmxRQVFINSt2bFc3Mld6bUNUMUVWQ3dHS1VSRVJFUkVWY2oyN2R2eDNYZmYyYnNNQkFjSDQ1VlhYckZxMjdoeEk4NmNPWU9vcUNpcjluMzc5bUhidG0zRmpqTjA2RkFNSFRxMDJIc1JFUkZvMDZZTlltSmlyTnFQSGoyS2hJUUVTOWh6K3ZScERCOCt2TlI2Qnc0Y2FIV2RsNWNIWjJmblVwOGhvb2NUZ3hRaUlpSWlvaXBrOHVUSkdEUm9VTEgzOHZMeUVCa1pXZUt6V1ZsWnhaNjJVNXpyMTYrWGV0L0x5NnZJdS9iczJZT1VsSlFpN1pjdlh5NTJqUHo4Zkh6NjZhZG8wNlpOcVhYLzA2T1BQb3BmZi8wVmUvYnNRYytlUFJFY0hJeHZ2dm5HcXM5enp6MkhDUk1tb0ZXclZnQUFOemMzUkVkSFcrNm5wcWFpUm8wYU5yK1RpQjRlREZLSWlJaUlpS29BWjJkbjdOMjdGeHFOQmlhVHFkaGxLUzR1THBZK3hkbTRjU00yYnR4NFYrL1hhclZJVGs0R1VCQ0FDQ0Z3NnRRcHF6N1oyZGt3R28xRjJ0UFQwd0VBWjgrZWhhdXJLNnBYcnc0Zkh4L29kRHBzMkxBQmFyVzZYRUZLNFdmcDNyMDdldmJzQ1Njbkp3UUdCdUpmLy9vWFhuLzlkY3RSenJWcjEwWmdZR0N4ei8vMjIyL28yTEZqdWQ1SlJBOEhCaWxFUkVSRVJBN3UyTEZqMkxseko2Wk9uWXJjM0Z5TUdqVUtmZnYydFN5SjJiNTlPK0xpNHJCdzRVSzR1YmtWTzRZa1NSZzhlREI2OSs1dDB6dmo0dUx3bi8vOHgzS2RuSnlNRjE1NHdhclBQNi9MYWk4OGtXamd3SUdXdlVzcWlpekx1SFhyRnJ5OHZDeHRVNlpNc1d4Z0d4VVZoZGRlZXcwYWpRYTdkKzlHYW1vcU5tellBTFBaakRmZWVBTXhNVEh3OS9ldjBKcUl5REV4U0NFaUlpSWljbURyMXEzRG9rV0wwTGx6WjVoTUpreWJOZzNuejUrSG41K2ZwWThRQXNlT0hjT2tTWk93YU5FaXFGUXFxekdVU2lYV3IxK1A0T0JnQU1ERml4ZVJscGFHZHUzYUFTaFlFaFFiRzR1dVhidkN4OGNIQURCNjlHZzBhZExFc2psdGNIQXdkdXpZQVFDWU1HRUNYRjFkOGM0Nzc5ajBHZUxpNHJCczJUSnMzTGdSN3U3dWNIRnh1YmN2cFJpcHFha3dtVXhJU1VteHRJMFlNUUpObXphMTFPL3Q3WTFqeDQ0aE9qb2FQWHYyUkpjdVhSQWRIWTBqUjQ0Z0ppWUczdDdlRlY0WEVUa2VCaWxFUkVSRVJBN281czJiK1Bubm43Rno1MDQ4Ly96ekdEZHVITjUvLzMwY1BIZ1FVNmRPdFZxVzBydDNieVFuSjJQMTZ0V0lpb3JDdkhuenJJNzhMUXd4dG0zYkJqOC9QM3o2NmFjNGV2UW9mdmpoQjJnMEdoaU5SaXhldkJqWjJka1lPM1lzZ1A4ZGYxeXRXalYwNmRJRlNxVVN0V3ZYQmdDb1ZDcW8xV3JMZFZsY1hWMEJBRFZyMXJUNTFLRHlPbm55SklRUStPS0xMOUNrU1JNQVFHaG9LTnEzYncrZ0lEeGF0bXdaWW1OajBicDFhOHljT1JNYWpRYWhvYUdZTW1VS2hnMGJocWxUcDZKLy8vNzNwVDRpY2h4RkQySW5JaUlpSXFKSzdjU0pFOGpJeUlCR284R0NCUXN3WWNJRUxGcTBDRnUyYk1HTEw3NVk1QVFhQUJnM2JodzZkKzZNK1BoNGZQNzU1NWIyYytmT1lkT21UZmpYdi81bG1jWFNyVnMzM0x4NUV6dDM3Z1FBdUx1N28xdTNib2lMaTdNY1ZUeDgrSEI0ZVhraEppWUd0MjdkdXFmUFU5cnh4eFZsNTg2ZGlJaUl3Tml4WXpGdTNEam9kRHJJc2d3QU1KbE1pSW1Kd2M4Ly8yejVMZ3Yza2ZIMTljWHk1Y3ZScFV1WEVqZkZKYUtIQzJla0VCRVJFUkU1bU5EUVVNc2VLSTBhTmNLQ0JRdXdZY01HREJvMENPUEhqeS8yR1NFRTVzNmRpeEVqUm1ENTh1V29WNjhlSG4vOGNjeWFOUXRxdFJvVEpreXc5STJNaklSR28wRjhmRHo2OXUwTEFPalRwdzkyN05pQlgzNzVCVjI3ZG9XcnF5dkdqaDJMZWZQbTRZc3Z2c0RFaVJOdHJqOGxKUVZyMXF5QnM3TXpoQkRZdlhzM25KMmQ0ZTd1WG16LzlldlhZOU9tVGNYZTI3MTdOenAwNkZDazNXQXdXSDQrYytZTTl1M2JoNGtUSjJMbzBLR29YcjA2Rml4WWdHblRwaUU4UEJ6Ky92NElEUTFGcTFhdG9GUXFMU2Y4bU0xbUdJMUdHQXdHK1B2N1E2ZlRJVFkybHJOU2lCNXlERktJaUlpSWlCeU1VcWxFVkZRVWdJSVRiK0xqNC9IMDAwOWo4dVRKcFQ3bjdPeU1Uejc1Qk1PR0RjT0ZDeGR3L1BoeEpDY25ZOUtrU1ZiTGNKeWRuZEd4WTBmazV1YkNiRFpEa2lSRVJFU2dTNWN1OFBEd3NQVHIyN2N2VnE5ZWpWOSsrUVd2di80Nm5KeWNiS3JmMDlNVFNVbEprR1VaUWdnMGJOZ1Fnd1lOc216OFdraWowV0QwNk5HMmZpMVdsaTlmYnZtNVZxMWE4UGIyUnA4K2ZRQUF2WHIxUXFkT25iQnYzejRjUEhnUVo4K2VSVlpXRm5KemM2SFZhbUUwR21FMm15MzFTWklFcFZJSnBWSlo1bmRNUkZXZktMc0xFUkVSRWQycmxpMWJkaFpDYkJOQ2FJMUc0MU9KaVltSDdGMFRWYXpBb09adG9STGIzTjNjZkJZdGVCZWRJb3ZPa3JoZnNyS3lVS05HRGF0OVQwcVRtNXRyMlpmay9QbnphTkNnUVpGbkMwT0VzbHkrZkJrK1BqNUZOckN0YkM1Y3VJRDY5ZXZidTR3U0hUdWVpREhqM2tMbTlldlpNSnVIcEp4Si9OSGVOVkhGQ3c4UDd5SEw4Z1loaE5ac05nODVmdno0WG52WFJPWEhHU2xFUkVSRVJBNnV2S2ZKRklZb0FOQ3dZY05pKzlnYXlqaktrY0NWT1VRaElzZkN6V2FKaUlpSWlJaUlpR3pFSUlXSWlJaUlpSWlJeUVZTVVvaUlpSWlJaUlpSWJNUTlVb2lJaUlpSUtwREphTUxwTStkc1BzR0dDQURPSloyM09yS1ppQ292QmlsRVJFUkVSQlVvWDZ2RjU4dFhRcTFTMjdzVWNpQkdveEUzYjkyeWR4bEVaQU1HS1VSRVJFUkVGY0FzNUdzU3hGV3pMR3R5YnZJUFlycExzcHhoTXVLS3Zjc2dvcEl4U0NFaUlpSWlxZ0NYenAxSUNRaDY1SGxKcWFwbDcxckljWm1FbkhYNWZPSXBlOWRCUkNWamtFSkVSRVJFVkRITWw1TCtPQVdBZndRVEVWVmhQTFdIaUlpSWlJaUlpTWhHREZLSWlJaUlpSWlJaUd6RUlJV0lpSWlJaUlpSXlFWU1Vb2lJaUlpSWlJaUliTVFnaFlpSWlJaUlpSWpJUmcvVnFUM2UzaUZ1R2c5bGJhVWt1OG9LeVVWQXFiWjNUZlEvTW94Nm84bWNKOHdpTjAvb3J0MUlTcnBwNzVxSWlJaUlpSWlJN2xUbGc1UjZqWnFHQ29YVVg0Ym9JQVFDQWFFUmdBb3lsQkF5WitSVUlrSldtdFZLR0dYQTRBNlYxaTJrK1VVQUI4d1M0aTZmVGp4cDcvcUlpSWlJaUlpSXFtS1FJdFZ1Mk54Ym81SzdDVWpqaFJCdEFFRDhmVk90VmtPaFVFQWhTUkNTS0dVWWV0QmtXWWJKWkliSlpJTEJvSWNzU1k4QTZDVUJjK3MxYnZHN2JNWkNyY0cwODlxRms1a0F6UGF1bDRpSWlJaUlpQjQrVlNwSXFSdlUzRThoaWVjbENjOEtJWVVEZ0VLaFFFaHdFSUtEZ2xBL3NCN3ErTlNDYXpWWHVMZzRRNjNteXA3S1JHOHdJQzh2RDdtNXQ1Rng3UnFTTDF6RXVhVHpPSFB1SEF3R1k0UXN5Vis1YUJRSjlSbzMzMkxRRzllbEpaKzZaTythaVlpSWlJaUk2T0ZTWllJVXZ3YWhqWlJLOFlVQTJrTUl0WWU3T3diMDc0TmVQUjZIVCszYWNIZHpnNnRyTlh1WFNlV1FlL3MyYnQyOGhmUnJtZGk1NjJkcy9pWlcraXM3TzB3SU5GVTdxYnZYRFg1a2ZPclpQeExzWFNjUkVSRVJFUkU5UEtwQWtCS2hxdC9ZMEVPR1dDZUVjSGQyZGtaWWkrYVlNV1VDR29jRVF3Z3UzM0ZVcnRXcXdiVmFOZFNwNDRPV3padmk2WDY5RWZQQkp6ajgyKytxL1B6OGppcEp1VDhncFBsTGx4VEdiM0hxbE43ZTlSSVJFUkVSRVZIVjU5aWJyVFpwb2c0TU1id0tTT3NrSWR4REdnVmgvcHhaK09xTEpRaHRITUlRcFFvUlFxQlJVRU1zVy9JeDNwc2JoU2FoSVpBa3lVMlNwTlgxek1yeHZyNitMdmF1a1lpSWlJaUlpS28raHc1U0FrMnFDWkNrT1JCd0QyMGNnazgrbUkvZVBaK0FVbGtGSnRwUXNWUXFKWHAxZnh3ZnZUY1B6WnM5QWdHNFNKQm1xZHk5MzdSM2JVUkVSRVJFUkZUMU9XcVFvZ2hvM0dLTWtNUzdDa255YkJYZUVsK3YvaElod1kyZ1VDanNYUnZkWjVJa0lUaW9JYjc2WWlrZWpRaURRaW01UzBLYVZ5KzQrVmdBL0FVZ0lpSWlJaUtpKzhZUmd4VGgzN2hGTndtSWxpUUpYVHRGNHRPUFA0QzdtNXU5NjZJSHpNUGREWjh2L2dnOUh1OEdoVUlCb1JCejY0YzBmeEtPK1h0TlJFUkVSRVJFRHNEaC91RDBEUTZ1b1lCNEIwQk5mNys2bUQ3bExYaDcxN0IzV1dRbm5oNGVtUExXT0RRS2Fnakk4SlFsTWNlM1FSTS9lOWRGUkVSRVJFUkVWWk9qQlNrS2xlUThXd2c4NnVicUtwWitzZ0NCOVFLNHFleERUQWdCZno4L2ZQeitYTGk1dVFrQjBWS3RVazREbC9nUUVSRVJFUkhSZmVCUVFVcGc0K2JQQzRpeGFyVUtNNmROUW1qallIdVhSSlZFU0tOR21ETnpLcHpVYWdoSmVqa2d1TmxMOXE2SmlJaUlpSWlJcWg2SENWSjhHemIxRnhDVGhJQ2k3YU90OEVTM0x2WXVpU3FaeDd0MlFhZklEZ0NnbENUcDMvVkNtdGUzZDAxRVJFUkVSRVJVdFRoS2tDSlVDcWs3Z0NEWGF0VXdlT0FBZUhwNDJMc21xbVJjWGF0aDRJQ240T1hwQ1NHRW40RFVEd0RYZlJFUkVSRVJFVkdGY1lnZ3hjL3ZFUytoRU1NZ2hDYXNaWE4wTHBoMVFGUkV1N2FQNHRGVzRRQ2dnc0JBLzVDUU92YXVpWWlJaUlpSWlLb09od2hTVk5WRU53SFJGZ0Ftam44TkdvM0czaVZSSmVXczBlRDFWMFlCQUlSQUt5RTVkYk56U1VSRVJFUkVSRlNGVlA0Z0pTaklTUmFLZHdDb2VuVi9ITTJiUFdMdmlxaVNhOW9rRkwxN2RnY0FsVUlXc3hBVTVHVHZtb2lJaUlpSWlLaHFxUFJCU3FDeTJuQWhSTENuaHdkR0RYL0IzdVdRZzNoMTlFdnc4dlFFaEFpcXAzSWRaZTk2aUlpSWlJaUlxR3FvN0VHS0VwQ0hBa0NiMXEzUUtLaUJ2ZXNoQnhGWUx3Q1JqN1VEQUFqSUl3RW83RnNSRVJFUkVSRVJWUVdWT2tnSkNHb1NJb1FVNk9Ta1JvZTJyVkd0V2pWN2wwUU93bG1qUVllMmJlRGk3QXdoQzcrNndZODB0WGROUkVSRVJFUkU1UGdxZFpBQ1NSVXV5NmpwV3MwVmJSNk5zSGMxNUdCYU5tOEdMeTh2QUxLN1NpamIyYnNlSWlJaUlpSWljbnlWTmtnSkRBelVDQ0czQldSTllMMEFOS2dmYU8rU3lNSFVEd3hBdlFBL3lJQWFBcTFyMTI3T0tVMUVSRVJFUkVSMFR5cHRrSkt2Y0hjWFFucE1DQ0dlN1BFNEZBcHVjVUhsbzFRcTBiMWJWd2doQklEV3pzNzZtdmF1aVlpSWlJaUlpQnhicFExU2xFbzBGUUpOMUdvMWV2VjQzTjdsa0lONm9sdFhPRGs1UVFnUklxczBQRHViaUlpSWlJaUk3a25sRFZLRTZBMUEyYnBWT0dwNmU5dTdISEpRdFdwNkYrNnZvNFJDN203dmVvaUlpSWlJaU1peFZkb2dCUUtQQWtEN3RxMVJzREtEcVB5RUVPalk0ZTk5WmdYQzdGc05FUkVSRVJFUk9icktHcVFvSlZrMEI0QW1qVVBzWFFzNXVPYk5DazQrRnJKb2hzcjdPMDlFUkVSRVJFUU9vRkwrVVZtM2NlTUdFSEN2NXVJQ245cTE3RjBPT2JnNmRXcWptb3NMaElDSFg0UFFodmF1aDRpSWlJaUlpQnhYcFF4U0ZMSzZPUURVck9rTkZ4Y1hlNWRERGs2amRySUVja3FsSXR6TzVSQVJFUkVSRVpFRHE1eEJpcERDZ0lLTlFwMmRuZTFkRGprNHRaTWF2cjUxQUFDeXBHeGw1M0tJaUlpSWlJaklnVlhLSU1VTXVRVUExS3BaRXk3T0dudVhVMlhsNXVZaUpTVUZScU94d3NhOGNlTUdEaDgrak96czdBb2I4MTZwMVdyVThha05BQkNRT1NPRmlJaUlpSWlJN2xwbERGS0VFS0l1QUhoNzE0Qkd3eURsZnZubGwxOHdZTUFBWEx0MnJjTEcvTzkvLzR1eFk4ZmkxS2xURlRibXZWS3JWSGZ1dFJOb3oxcUlpSWlJaUlqSXNWVzZJTVhQejA4alpGbXBVRWp3Y0hkN29FY2Z4OGZISXlJaUFoRVJFZGl4WTBlSi9jNmNPWU9JaUFpODhjWWJwWTVuTXBrd1lNQ0FZc2ZMeXNxeXZDczZPcnJVY1RwMTZvUU9IVG9VYWUvVnE1ZGxqSC8rbDVlWFYrcVl0c2pNek1TYmI3NkpDeGN1M1BOWTlpU0VnSnVySzVSS0pZUVFTajgvUDY0WEl5SWlJaUlpb3J1aXRIY0IveVJKWGhwWkNJVVFrbDFubzN6NDRZZm8wS0VEUER3ODducU1iNy85RmlrcEtXWDJpNHVMUSsvZXZSRWVYcjVWSjluWjJhaGV2VHBhdG14WjVKNUNvYkM2WHJkdUhUNzc3RE9yTnBQSkJBQjQ5dGxucmRwalkyTmhNQmp3eWl1djRPYk5tN2gxNjFhNTZnS0E4ZVBIbHhxQ05XdldEQ3RYcml6M3VIZEw3ZVFFaFNUQktNdVNKSGxwZ0N2NUQremxSRVJFUkVSRVZHVlV1aUJGVkROcUJDU2xKRW5RYUp6c1VvT1Bqdy9TMDlQeDhjY2Y0KzIzMzc2ck1mTHk4dkQ1NTU5RGtpU1l6ZVlTKzlXcVZRdVptWm1ZTjI4ZU5tellBTFZhYmRQNFdxMFdPcDBPSFR0MnhMdnZ2bHRtL3c0ZE9xQm16WnBXYmNlUEg4Zm16WnN4YnR3NGVIbDVXZHF2WGJ1R1NaTW1RWlpsckZpeEFnMGJsdi9FNENGRGhxQkJnd1lsM3E5ZXZYcTV4N3dYVG1vMUpJVUNNb1FrTyt1ZEFmejFRQXNnSWlJaUlpS2lLcUhTQlNrd3F6U3lnS0lnU0xIUGpKU3VYYnZpd0lFRDJMNTlPNTU4OGtrOCt1aWo1UjdqMDA4L1JVNU9EdnIzNzQrdFc3ZVcySzlXclZwbzI3WXR2djMyVzZ4YXRRcGp4b3l4YWZ6Q3pWenZERUJLVTc5K2ZkU3ZYOStxeldReVlmUG16ZWpZc1NOOGZYMEJBTHQzNzhhWU1XTVFFQkNBanovK0dMVnIxN1pwL0g5cTE2NGQycmR2ZjFmUDNnOU9mODlJRVVKV3lBWWx6OVFtSWlJaUlpS2l1MUlKZ3hTekJrcWxRcElFTkU3Mm1aR2lVQ2d3YytaTWpCbzFDdlBuejhlbVRadHNuaWtDQUgvODhRYzJiZHFFRVNOR3dNM05yZFMrSnBNSmI3NzVKdmJ2MzQrVksxZWllL2Z1Q0F3c2V6OVVXNE1VV1paeDhlTEZZdTlsWldVQkFLNWN1UUs5WG8vdnYvOGVLMWV1Uk9QR2pURno1a3prNStkYkxVMnFXN2N1VkNxVjVkblRwMDhYR2JPdzdlVEprNWFsUTNlcVZxMWF1WmN3VlFRbkp6VWtoUVRJUWhKUWNBZGpJaUlpSWlLNnJ5SWlJZ0pNSmxQWW5XMnlMSWNEVU1teUxFdVMxS0ZseTVaV2UwbVl6ZWJmRXhNVHJ6elFRcW5jS2wrUUlpczBrR1dsWk1jOVVtUlpSbGhZR0o1KyttbHMzYm9WeTVjdng5aXhZMjE2VnEvWEl6bzZHclZyMThiSWtTT3hlZlBtTXAveDhQREFwRW1UTUdQR0RNeWRPeGRmZnZsbG1adnM1dVRrQUFBT0hEaUFqSXdNdUxpNElDZ29DRjI3ZHJVS2IvUjZQUVlNR0ZEcVdLKysrcXJWOVo5Ly9vbm5uMysrU0w5Tm16WWhLQ2dJUU1HeW9LbFRwNVk0NXJKbHk0cHRiOUNnQWY3em4vK1VXcy85VURBalJRRlptQ1dOay94b2VIaTQzd012b2dJWWpjYnN2THk4WTBsSlNUcDcxMEpFUkVSRVJDVXpHbzArQ29VaXRvVGIxUURNbFNUcjgxL01abk1FQUFZcGxWeWxDMUxNa2xHcGdFb1NRa0Nsc205NTQ4ZVB4NzU5KzdCNjlXcjA2TkdqMUQwL0NpMWN1QkJKU1VuNDVKTlB5aFVFOWVqUkE5OS8vejBPSERpQTJOaFlQUFhVVTZYMkw1eVJjdUxFQ1p3NGNjTFMvdEZISHlFNk9ocWRPblVDQUtqVmFuenp6VGZGam1Fd0dMQisvWHBzMzc0ZGZuNSttRFp0R3VyVXFWUGlPK3ZXclZ1a2JjbVNKUWdORFMzejh3SEFwRW1UTEFIUWc2WlNLU0ZKRWdTRXdsa3RqWlZsT2NndWhkd2pwVkpwZEhWMS9UZUE1ZmF1aFlpSWlJaUlTcGFRa0hDMFpjdVd5WklrbGYySEpBQlpscE1TRXhPUDNlKzY2TjVWdmlBRjBDc2htOHl5REwzT1lOZGEzTnpjTUdYS0ZFeWRPaFZ6NTg3RmloVXJTcDBwY3VEQUFXemN1Qkg5Ky9kSFpHUmt1ZDgzZmZwMFBQUE1NMWk0Y0NFNmR1eUlHalZxbE5pM1k4ZU8yTGR2SHpRYURYUTZIUzVkdW9UTm16ZmoyMisveFpRcFU3QnAweVlFQmdaQ0NGSHNVcUg5Ky9kandZSUZ1SExsQ254OGZEQnk1RWpjdm4wYlNVbEpSZnE2dUxpVXVOK0pxNnNyUEQwOWJmcDhTcVg5ZnQyTUJpUE1zaGtBekFJaUYwQzIzWXE1UzBLSTZnQzhoUkFSWUpCQ1JFUkVSRlRaeVVLSWRRQm15N0lNQUVYK25yeXpYUWp4SlFENUFkZElkNkhTQlNscW9kQkNDSlBaYkVhK1ZtdnZjdEN0V3pkMDdOZ1J2L3p5QzdadTNWcmlNcG5VMUZUTW5Ea1RnWUdCbURoeDRsMjlxMDZkT2hnN2RpdysrdWdqTEZpd0FERXhNU1gyZFhaMnR2eXNWQ29SR2hxS3FLZ29LSlZLYk4yNkZWdTJiTUdrU1pPS1BIZm16QmtzV2JJRUJ3NGNzTFJkdjM0ZDgrZlBML0ZkZm41K2xXcmoyTHVoMWVsZ01wa2dtMkhLenpNdTFHaEV1cjFyS2krRlF2R21FR0tRdmVzZ0lpSWlJaUxibU0zbXZRcUZZb0lRd3Ewd05Qa25JUVJrV2M0QjhQT0RyWTd1VnFVTFVyUjZnOVpKNDJTVXpXWm9LMEdRQWdEVHBrM0RiNy85aGtXTEZsbVd6TndwUHo4ZkV5ZE9oRTZudy92dnZ3OFhsN3MvRkdidzRNSDQ0WWNmc0hQblR2VHAwNmZjQVVidjNyMnhkZXZXSWpOTERoOCtqTldyVitQdzRjTndkM2ZIVzIrOWhUMTc5a0NTSkh6eHhSZDNYZStsUzVkczNvZzNQei8vcnQ5enI3UmFMVXdtRTRRRWM3NUJQbkUyOGNSNXV4VnpsOExEdzYvYXV3WWlJaUlpSXJLZHlXUktVaWdVQ1FBZUs2UHJFWlBKZE9sQjFFVDNydElGS1NZb3RFS1cvNTZSWXI4L3ZPOVV1M1p0dlA3NjYzai8vZmV4WU1FQ2pCdzUwdXIrL3YzN2NlN2NPUURBd0lFRGl4MWoxcXhabURWckZvWU1HVkxzVEpGQ0NvVUNzMmJOd2dzdnZJRDU4K2RqeTVZdFpXNDhlNmQvaGppblQ1L0dPKys4Z3pObnprQ2owZUNGRjE3QVN5KzloTlRVVkh6MDBVY1lPblFvZHUzYVZleFlIaDRlWlI3OVBIdjJiSnRyQTJEVFBqUDNnMWFyZzhsa2hpd0xFeFNHeXZHTFJVUkVSRVJFVlpyWmJNNEFrQ2pMY2djQVFwWmx5OTkzZDh4UU1Ra2hqaVltSnQ2d1U1bFVUcFV1U0hHUmMzV3k4RFNaWlRQeTh5dlB3U1RQUHZzc2Z2amhCL3owMDA5bzBxU0oxVDEvZi84U0E1UXpaODRnSVNFQmJkcTBRYjE2OVJBV0ZsWnN2enVGaElUZ3VlZWV3NW8xYTdCczJUSW9sVW9ZRExidEYvUDc3NzhEQUJvMmJHaXBUWlpsdlB6eXl4ZzhlTEJsUDVPRWhBUm9OQnBzM2JvVlc3ZHVMVEtPVnF2Rlk0ODlWbUtRSWtrU0pFbkNuRGx6TE84cXk3dnZ2bXUzV1NtV0dTbVF6VGZ0T1RXR2lJaUlpSWdlR3FkT25kSzNhTkhpTjBtUzhsQndVazhSc2l6ZkJIQU1nUEdCRmtkM3JkSUZLU2xLWlg1OVdUYWF6YkpkbDRMOGt5UkptRGx6SnA1NzdqbXNXclhLNmw1b2FHaUpKOWVzV2JNR0NRa0o2TjI3TjNyMTZtWHorOGFNR1lQZHUzZGovZnIxY0hKeUtuTC82TkdqYU55NHNkVlJ4NG1KaWZqc3M4OGdoRUQvL3YwQkZHd0d1MkhEaGlMUFIwWkc0dGRmZnkzeC9WMjdkb1d2cjIrSjl4czJiSWo0K0hoVXIxNGRzaXpqK1BIanFGYXRHb0tEZ3dFQTZlbnAyTEZqQjBhTUdHRkpYS09pb3BDV2xtYmJGMURCQ3ZkSWdSRG1ITFU2enk1RkVCRVJFUkhSUThkZ01PeldhRFE1c2l3WEc2UUF5RFNielFjZmFGRjBUNlN5dXp4Z1NVazZHVENhSzlFZUtZV0Nnb0l3Yk5ndzNMeDU4NzYvUzZQUllQcjA2VENaVE1qTEsvcDMvODZkTzlHalJ3K01IejhlVVZGUkdEbHlKRWFNR0lIYzNGeE1talFKalJvMXV1dDNaMmRuSXljbkIvNysvc1hlTjV2Tm1ERmpCa2FNR0FHejJReFpsakZseWhRc1hyelkwaWM1T1JtZmZ2b3BqaDQ5YW1sNysrMjNNWFhxVktTblA5aDlYbVZaaGxhcks2elZpS1NreWpQVmlZaUlpSWlJcXJSVHAwNWRrbVg1OXp1WDlOeDVXbzhzeTc4bEpDU2syck5HS3AvS0Y2UVV1QUlBTjIvZGdsNnZ0M2N0Vmw1KytXVUVCQVE4a0hlMWJkc1dUejc1WkxIM09uYnNpS0NnSUJ3N2RndzdkdXhBU2tvS09uWHFoT1hMbDJQdzRNSDM5TjdDRTMxS0NtTzJiTm1DMDZkUDQvbm5uN2NzOGVuYXRTc09IRGlBMU5SVVMrMTE2dFRCbGkxYkxNOU5uRGdSZVhsNW1EdDM3ajNWVjE1R293bloyUVduSGNzeUxqelFseE1SRVJFUkVRSExTN3J4OXhISjVFQXEzZEllQUlCWi9oMEswZWRxK2pYazVlWGJmQ3JNdmVyZXZUdTZkKzllYWgrMVdvMXQyN2JaUE9hd1ljTXdiTml3SXUzZTN0NlcvVXhLRXgwZGplam82Q0x0a1pHUmlJeU10TG1PNGx5NmRBbGZmdmtsM056Y29ORm9vRktwa0pPVGcrKy8veDQxYXRRb2RqK1hLMWV1WU5HaVJXamN1TEhWVWREZHVuWERsaTFiRUI4Zmo1ZGVlZ21TSktGWHIxNVl2WG8xcmwrL2pobzFhcUJaczJibzNyMDc0dVBqc1cvZnZtSlBRTG9mZEhvZHJxUVZISGdqaEh6a2dieVVpSWlJaUlqb2I4ZU9IZnN1TEN3c0hZQlBZZHZmczFIU2poMDdGbS9IMHVndVZNb2d4UVFwUVFrZzQ5bzE1T1hud2RQVHc5NGxWVW0xYXRYQzNyMTdrWitmYjVsYXBsQW9FQndjakduVHBrR3BMUHJyc1dQSERoZ01Cc3llUFJ1UzlMOEpUZUhoNGZEejg0Tk85NzlWTTkyN2Q4Zmx5NWV0Mmw1OTlWWHMyclVMUC8zMDB3TUxVdlE2UGRMK0RsSmtvT3owaW9pSWlJaUlxR0taQVd3V1FveS80N1FlQUZqNzl6MXlJSlV5U0pGMCtRbXlzMGErZGkxVDNNNnJQQnZPVmpVYWpRYjc5KzhIQUpoTUpwak5aaWdVQ3F1QTVKOUdqeDZOcmwyN0lpZ295S3Bkb1ZBZ05qYlc2cWptaGcwYklpWW14cXFmdjc4L05tN2MrRUNQUWRicGRVaTdtZzVabG1XZFZtS1FRa1JFUkVSRUQ1ekpaTnFpVkNwSEE5RDgzWlF2eS9KR2U5WkVkNmRTN3BGeThlS1ppekxFOVp1M2J1SHExUXg3bC9OUVVDZ1VVS2xVcFlZb2hmNFpvaFM2TTBRcHpZTU1VUUFnN1dvR2J0NjZCUUZrcGFjY1QzbWdMeWNpSWlJaUlnSmdOQm92QWtnUlFoUXU2emxwTUJndTJic3VLcjlLR2FRQU1Bdkl4d0RnOUprejlxNkZIRnpDaVpOLy95UW4yTFVRSWlJaUlpSjZhQ21WeXV1eUxDZklmd09RcU5QcGJ0dTdMaXEveWhxa1FFQStDZ0FIRHgzQlA5YVFFZGxNbG1Ycy83K0NJOW5OQXNmc1hBNFJFUkVSRVQya0VoTVRiOHV5ZkZBSW9RT1FCK0JnVWxLU3Jxem5xUEtwdEVHSzJTaC9CMW5XSHpyNk96S3VaZHE3SEhKUUdSblhjT0RRWVFBd3lERC9aTzk2aUlpSWlJam80V1UybS9mTHNud0xRSmJSYU9TSm9nNnEwZ1lwT3VRbnlRS245SG85NG4vYWJlOXl5RUh0MnJNUEJxTVJrT1V6QnEzcHJMM3JJU0lpSWlLaWgxZGlZdUovQVp3Q2tIaml4SWtUOXE2SDdrNmxEVkxTamNaYnNveGZaVm1XNDc3N0FTYVR5ZDRsa1lNeG1VeUkzL1V6WkZtV1pZRWo1anhWbHIxcklpcU5YNFBRUnI3QnpScmJ1dzRpdWorTVJ1TU5zOWw4MkdRMi95N0xjcmE5NnlFaUl2c3dtRXc3dFhyai85bTdEcnA3bFRaSVFVcUtWcFp4Q0JEYVMxZXU0T3k1OC9hdWlCek0rZVFMU0xsNENRTFFROGJoakl4RWJ1UkVsWlVpc0hIekY1Vk9Udi9QM24ySE5YVzljUUQvbm51VEVQWVNBV1ZFQkJuS2RPTGVzMVdyMWJwSHRVNnN0ZzZzV0syNHJYdGIzS091YXF0dHRZNXFxMVhycUN5M3lLNkN5a1lJSkxuMzl3ZE5ma1FDaEtGaG5NL3o4RlJ5YzI4T0tTL241TDNudk9jbkVjT2Nrcmg1alVZVjNaNmVvcWh5WXpQeXVLWVplYnhqdWxUaG1pNVZ0QUtOYzRxaXFOcUdsYmg1amM3T3c0aGNPUmxQeDN6VlY1WCtuOFlSTHB3bHpPczNiOTdZL3hNYUJuZTNScnB1RWxXTlJOeDdnTFQwZEFBa2k1ZHpkM1RkSG9yU1JDTHhNZVAxTUpVUWZnRUFFUXEyRWY5TzR1WWpnUlFiWW1QRDZGMXJpcXJtbEhIT01Qd0NnSWdJQUViQTdKQzQrVGpTT0tjb2lxb2QxTVo4aElnS0h1WHBtSythcXJvelVnQWtQb3A4eVBQNE55OHZIMy9mdW9PY25CeGRONG1xSnFSNWVmLzl6dVFDNEpMaW9pTG8xc2RVVmNNNHVIaDJoWmcvd1RCWUlrcWY3UHNBQUNBQVNVUkJWQlFJUlYwN2QwU3Y3bDBoRUFoRmhPQWJpTG1mSEYyOU9nTmdkZDFZaXFMS2hjWTVSVkVVUmZ1Q0dxaXEvNC9pVEMzcWlnbkQ5SDc1NmpWYXQycUplclkydW00VFZRMUVQWXZCNmcyYklaWG1nZWY1NWVrcHlUZDAzYWFLc3JXMTdRbWdGWUE3U1VsSnYrcTZQVlRGU055OEp4Q0dyQWZRUkU4a0lwTStHNHVaMDZlaWE2ZU9FQWhZUk41N0FKbGM3a2dJNldwbWFTMUxUMG0rcWVzMlV4UlZOalRPS1lxaUtOb1gxRXhWUFpFQ0VWUG5vZENBR1o2WGwyOG16Wk9pVi9ldXVtNFNWUTBzWDcwZVllR1I0SGsrNWsycS9MT2NuRmY1dW01VFJkRkVTczNnNk9odWEyNWJid3NoVEJERE1NWjFyZXFReFF1RE1IckVVQmpvNjBNc0ZzTy9aWE0wZEdxQXU2RmhKQ2NuMXdTRTlESzFyTnZFek1qaXI0eU0xN1RXRDBWVmNUVE9LWXFpS091R1huV3RySzIzMHI2Z1pxcnlpWlNjbkZmNUpoWTJLUXhEUG56eU5JcnAzclV6ck9wWTZycFpWQlgyNE5FVExBaGVCcDZIQXVDK2VoNS92OXJQUmdGb0lxVUdJQTR1M2g4d0luWUx3UFFVQ1FWTTN3OTZZWG53QXZpM2JGN2t5YzRObmRDMWMwZWtwYWNqSmpZZUNvWENqUWpadHFibU5xa1pxY21QZE5CK2lxSktSK09jb2lpS0lnNHUzaCtJQk14NmdQU2hmVUhOVk9VVEtRQmdyRjhua2RWajJnSEVJU0h4WC9UcTNnVUNRWld1azB2cGlGUXF4YUtsSy9Fc0poWWcvRzA1UjVaa3BpUm42YnBkbFlFbVVxb3ZhMnN2UTBzN20yQ1dJZDhBYUNRU2laaWd1Yk13Y2R3WTJOcFlneFFVbUMzQzFNUUUvaTFid0xxdUZXN2N1azNrY2tWOWhpRmR6S3pxMXROanJhKytlWk1zZTc4L0NVVlJ4YUZ4VGxFVVJkbloyZW1iMlRaWVhOQVg4TzYwTDZpNXFrVWlKVFB6bGRUTTBscVBBRjFUMDlJRjdtNk40TlJBb3V0bVVWWFE5Yjl2WWMrQjc1RXJsY29JeDIrT2Z4SnhIZ0N2NjNaVkJwcElxWjdxTld4aXIyL0liaU9FakdNWVl1VGkzSkJzWHJjS3ZYdDBoVmhQcjlnT0ZRQUlJUkNMOWVEdDJRUWQyN1hGUDZIaEpEMGp3NERuK0JZaWZjYlZ4TnpxbjR6VWwybnY4Y2VoS0VvREd1Y1VSVkZVdllaTjdBVml3M1VNSVJNWmhoZzVOWkNRcmV0WDA3NmdocW9XaVJRQU1LMWpuUUpDK3Noa3NqcVpXZG5vMkw0TnhHS3hycHRGVlNGdjNyekIrczNiRVhuL0FRRDhLNVBKdjhwTWU1V2k2M1pWRnBwSXFWN3M3T3oweld3a3d3UUNkak1oNktTbkoySSsrZmdqTEp3M0J4NXVyaVYycHBwWVdkVkJ1emIrNEhrZWo1NUVFWVZDNFVFWTB0WFUwa3BxckM5NmxKbVpLWDlIUHdwRlVjV2djVTVSRkVWSkpCS3hTVjJIWVFJQnU1bGhTSGRsWHpBL2NCYWFlTGpSdnFDR3FqYUpsSXlVNUhTVE90YlpCT1RENXkrU0dBdHpjL2o1ZU9tNldWUVZjdXpFVDloNzhEQVVDazdCY1lyQWhLaDdGM1hkcHNwRUV5blZSNzE2OVF5RVJuVldFSWI1aWhBNDFyV3lRdkRYWDJIVWlDR29hMVduekIwcVVIQ253c3pNRkMyYU4wVmpOMWZjdWhPS25KeWN1Z1JNSjBhb1g0ZVlHdDZRcHFYbHZZTWZoNklvRFdpY1V4UkZVZlhxMVROZ0RNd1hNUXd6bnhBNFdscGFZTW1DZVJnMVlnaHNyT3ZTdnFBR3F6YUpGQURJZUozOHdLeU90UVBIY2I1aDRaSHc4L1dHWGIxNnVtNFdWUVdFaGtWZ3p2eUZ5TTJWZ3VmNVEvRlBJb0lCY0xwdVYyV2lpWlJxZ2JWMmNXa2dOakEvVGdnWnpMS00yS1doRXphdVdZRjJiZjBoRW9rcS9BSkNvUkJPRFNSbzBjd1A5eDgrd3V1VVZEMEFMZlZZdlE1R3BwWi9acWE5eWtBTldjNUdVVlVValhPS29paEsxUmN3aEF4VDlnVnJWeTVCeC9adGFWOVFDNVE5UmFaalZoSVBHME45MFNYd3ZKdXRqVFhadDNNYm5KMGFsQ3ZiUjFWL1BNOGpOaTRlbjAyWmptY3hzVHlBSjV5QzZ4My9OREphMTIycmJINStmdXNBek9CNWZudG9hT2hrWGJlSFVpZVJTTVM4MkhROEFXWVJRaHd0ek0weGFFQS9qQnN6QW5VczM4MU9ZeW1wcWRoMzhBaStQL29EVXRQU3dQUDhjNTZRWlRtdjgvZTlldlVnKzUyOEtFWFZZalRPS1czVWE5akVYaVFVTk5SMU82anFLeTh2TCtaRnpNTTRYYmVEMGt3aWtZZ2hOaDRGTVBNSUlZNW1wcWI0NU9PUGFGOVF5MVRIN0FQajRPTGRtMld4bXpDTWxYL0w1bGl4ZUNIczZ0T1pLYlhSeTVldkVEai9HMXk1ZGdNY3gyZndIRDgyN2tuNEtkU3cyU2dBVGFSVVplWk9UcWFtSXVQdEJPakRBMFpXZFN6SmtvWHowYUZkYStqcDZiM1QxODdQbCtHUEszOGhlUGtxL1B2OEJVK0FiSUEvcjhoSi95dytQcDRXSmFPb1NrTGpuTkpHZldjdk82R0FIQUNCbTY3YlFsVnI4Zko4K2ZERVovZWpkTjBRU3QzLyt3TFNtd2R2YkZYSGtpeWNGNGl1blR2UXZxQ1dxWTZKRkFBUVNseTlwaEtHV2Njd0RIeThQQkd5ZFQzTXpjeDAzUzdxUFVwTlRjUGs2Yk53TnpRTUNvNkRISW92RXg2S05nUC8xTWp0d1dnaXBVcGlIZDA4VzRBd094a1FENkZRQ00vRzd0aThiaFZzckszZmEwTmVKQ1ZqeHF5dkVCWjVEektaRER6UHgvRGdoc2M5aXJ3TmdCWWxvNmp5bzNGT2FVM2k3TlVLUXZJakFiSFIxOWVIUUZDdFZ0RlRPcVpRY01qTnpRWEg4K25ndUtHeGp5TiswM1diS0JYVzNyV0pMOE93K3hnUUQ2RkFBTThtSHJRdnFNV3FheUlGQUNCeDgxb0l3c3doZ0lHN2F5TnNYcmNLamc3MllCaEcxMDJqM2lHTzR4Q1hrSWd2NWdRaEl2SWVlQjY1SE1ldmlIOFNIcXpydHIxTE5KRlN0VGc1T1pseUl1UEpCSmdLUXV4TVRVMHdjZHdZREIwOEVLWW1KanBwMDVzM2IzRGc4REhzM25jUXIxTlNBWjVQNUlHUVRQbWI5YWxSVVprNmFSUkZWV00wenFteVVpWlNEUFVOYkFJbVQ0Q1BWeE5kTjRtcVJwNUdQY1BhalZ1Um5wbEpFeWxWaUxJdkFNZ2tRdUJvYW1xQ1QwY054NmpoUTJoZlVJc0pkTjJBaW9pVjU2eVFNSWFaWU1nM0R4OC9NWms0N1V1TUd6MEMvVC9zQXoyOWloZjRvYXFlL1B4OG5QcmxESGJ2TzRRblVjL0FBemtnZkxBOCs5VW1YYmVOcWozcXVYcTVjbURXRWZDZFFJallxWUVqVml4ZUNNOG1qYUZYQ2NYRnlzdlEwQkJqUncxSHkrWk5FVGgvRWFLZVJkc1JucDluTEREb0lIYjFtdkw4Y2NSam5UV09vcW9aR3VkVVJiQUNGdTZ1TG1qVm9wbXVtMEpWSTNvaUVZUkNvYTZiUVJYaTRPTHB4REhzNW9LK0FQL3ZDeHA3dlBPbFBDV2hmWUh1VmUvNWhxbXBDaU45WVRnakVNZURvRWRhV3JydzcxdTM4Yy9kY05Tclp3TmJHeHRhaExhRzREZ09kOE1pOE0zU2xmaisyQTk0a1pSY2tFVGhNVFUvODlXZTU4K2Y1K2k2amU4YTNiV25TaERhdVhnMUZ6TGtHR0ZJSzZGSUpPalZ2U3Myci9zV3pnMmRJR0IxL3lkVndMS3d0YkZHdnc5Nkl5RXhFWEVKaVFLTzR4cXdRSGNqTTZ0N21ha3YvMFVOckNGRVVaV0l4amxWYm1ZVzFuWmd5UkE5UFQyalh0MjdRdUxvb09zbVVkVklVbEl5ZmpsN0Rqa0YyMUNlU0U5SnBqVlNkRWRvNStMVm5CVXdSd2docllVaWthQnp4L2JZdG5GdFFWOGcwUDE4Qk5vWDZKYnVSd01WbEptWktVOVBTUTQzc3JUNm1RRnBtWjh2cnh1ZmtNRDg5UE1aM0gvNEdGWjFMR0dncnc5Q1NKWDRoYWUwSjVYbUlUTXJDK0gzN21QRjZ2Vll0VzREb21OaWtaK2Z6NEVnWEs2UWZSei9PUExYckt5c0dsa1Q1VzAwa2FKYjlxNnU5Y3l0NnM5aEdXWVRJYVNlWGIxNitIenFCRXliUEFIbVpxYTZibDRSZW5wNmFOZkdIemJXZGZIc1dRd3lzN0lzR1lZTU5MV3lOalUwc1h5Y1ZiQmxIa1ZSaGRSejhuQ3dzTGFkUmVPY0tpK2FTS0VxZ2laU3FvYTN4bnoyeXI1ZytwUkpNRGV2ZWpVNWFWK2dHelVtczVENCtGNkViUVAzQVhwNm9razhTRis1WE81eDRmZkwrUDN5bjNCcDZBUjNOMWMwa0RqQzFxWXVqQXlOWUdDZ1h5bjdlMU9WSjE4bVEwNU9Eckt6M3lENTVVdEV4OFRpNGVNbmVCb1ZEWVZDQVFEZ2VmNHhUOGhwWHE3WW52ajBRWTNiNHBpcW1xeGRQSjBZUW5Zd2hMUUhJR3JWb2htK212VUZQTnhkd1ZhQnU5UEZNVFl5d3BCQkE5SFV4d2ZCeTFmaDV1MS9qSG1lbnlFU0NWcllPSHRNVFlwNmNGL1hiYVNvcXNMYXhkTkp4SkxkaEJCLzBEaW5LSXFxbGQ0ZTgvbjVlR0hodkVEYUYxQkYxTHgxTDg3T2V2WVEyeEVCMjVVQkpoQkMvSlNIQ0FIMHhmb1FDQVVRc0FKYWxMYUs0WGdPY3JrY2Nwa2N1VklwZUo1WEhlTjVoUE1FSVlvOG5FOWtzdU1SRlpXbnc2YnFCQzAycXdNU2liaUJua2wzSG1RZllZaVp2bGlNemgzYlk4bkNJSmlhNnFhNFdIbGxaR1FpZVBrcS9IYmhFbkp6YzhIenlPREJmNnJJVGptYm1KaVlxK3YyVVpTdTJOblo2UXNOTGJyUk9LY3FnN0xZcklteHNjM0cxU3ZRb1YwYlhUZUpxa1pDd3lJd2NkcVhlSldTUW92TnZtL0ZqUG1Ddi82cVNzNUNLUW50Qzk2UEdqTWpSU1VxS2k4QmVJYUNyeDEyVG02ZXJGQnZNR0ZJZS9COGd6ZTVPU0tTUTFpZThBeEFhQ2FsU3VFNXdoTU9oRmNBeU9jNHhER0V2d0pPY1N6MnlmMXdYYmVPcWwzcU8zdlpDUVJrRG9DeGhCQWo1NFpPbVB6WldQVHQwNnRLMzVFb2pxbXBDVll0WFlTTzdkdGllOGdlUEhyeTFKVGorRU1DSTh0OWpxNFdLK01lUjhUb3VvMFU5Yjc5RitmekFRd25oQmk1dXpiQytMRWphWnhURkVYVkluVE1SNVZIelV1a3ZDVXgrbEVrZ0VnQXFGUEgxVmhzS3JBV01Md1J6eklHQkFLNnRxY0s0YUhJbHltNEhNS1I3QnlTOTVKdTNVWHBpbjBqcjNZc2c4MkVFSGNBd2hiTi9QQk4wRnk0T0R0Vnl3NVZpV1ZaOU9uWkhXNk5YTEIwNVZwY3VYWmRET0JUQU8wY0dubFBqSDhTL3BldTIwaFI3NHVtT0YrOFlCNmNHa2hvbkZNVVJkVVNkTXhIbFZlTlQ2UVU5dnIxNHl5OFJwYXUyMEZSVk5Wa1oyZW56eHFhRFdVSXN4WUVwb1lHQmhneGREQm16UWlvMXAxcFlRekR3TVc1SVhadDM0aU5XNy9EbnYySGhObHYzbmd3TEg2VHVIclB5azNuRHlRblI3elJkVHNwNmwyeHM3UFRaNDNOUDJWNFppa0lUSTBNRFRGOHlDQWE1eFJGVWJVSUhmUFJ2cUNpYXNadkNVWFZBblRYbm5mTHpyV0psMERQY0RGaDJObUV3TmpEelJWQmdUTXhmTWlnR3JuakY4TXdhTjdVRjY2dUxvaFBTRVR5eTVjaWdIUVI2Y1BaMU13bUppTTFPVW5YYmFTb3lxYUtjekJmRWdJakR6ZFhMSndmaUtHREJ0QTRweW9GM2JXSHFnaTZhOC83UWNkOHRDK29ERFNSUWxIVkJFMmt2RFBFc1pGbmI1WVY3QURRaldVWTBjY2Y5Y09TYjRMZzQrVlpJenRVSllaaElIRjBRTWYyYlNHVlN2SGc0U01oeC9PZURFdTZtTmF4L2pmamRmSmpBSHlwRjZLb3FvODR1bmtQWUJsMkM0QnVMTXNLUCs3ZkYwdStDWUpYRXc4YTV6VE9LdzFOcEZBVlFSTXA3eHdkODlHK29OTFFSQXBGVlJNMGtWTDU2cmk2R2x0WjFoL0hzTXdPQWxMZjNNeU1USnJ3S1daOU1RM21abVlncE9adGJQWTJRZ2lNall6UXJtMXJHQm9ZNE9Hakp5UlhLclVFd1FlbWRXeWtySm54L2R6VTFGcTNTeFpWY3lqam5EQmtxekxPdi9oOENtWk1tMHpqbk1aNXBhT0pGS29pYUNMbDNhRmpQdG9YVkRhYVNLR29hb0ltVWlvVnNXdmszVUxNQ0RZUVFtYXdMS1BYeHI4VjVzK2RoWUg5UG9Td0J0K1JLQTdMTVBEeDhvSzNaMk9rcHFVaEllRmZFYy96M2ZRWWthK0pwVzFzUmtyU3Y2QjNLcWpxaFRpNCtyVFJJNEsxQlhIT2l0cjR0OFQ4dWJQUXQwOHZHdWMwenQ4Sm1raWhLb0ltVXQ0Sk91WjdDKzBMS2dkTnBGQlVOVUVUS1pXbmdhdlBJSWJCZGdBdGhFSWhNM2pnUjVnZk9Bc2U3cTYxNG81RWNSaUd3TjZ1UGxxM2FnbTVUSTRIang0VGhVTGhSQWk2bXRhcG01engrbVdrcnR0SVVkcHE0T296aUJCK080Qm1RcUdRR1RWc0NPYk9ta0hqbk1iNU8wVVRLVlJGMEVSSzVhTmpQczFvWDFCeE5KRkNVZFVFVGFSVW5JT0RwN201amMxeXdwQTFERVBNemMzTXlWZXpadUR6S1JOaGJHeWs2K1pWR1lZR0JtalhwaFdzNjlaRmFGZ0V5Y3ZMTXlNZ0E4MnNyRzBNOWN6L3pzcDZuYXZyTmxKVWNlclhkN08wckZkdldVR2NNMmJtWm1ia3Exa3pNR1hpT0JybmhkQTRmemRvSW9XcUNKcElxVHgwektjZDJoZVVINlByQmxBVVJiMFBqcTdlblJnRDVqQmhtQUNXWmRHeGZUdnNDOW1LNFVNR2dXSG9uOEszTVF5RHdRUDc0OUNlSGVqV3BST0VRaUhBazgrRXhuckhKVzdlUFhUZFBvclN4TkhWdTVQUVdPKzRNczY3ZGVsRTQ3d0VOTTRwaXFxSjZKaXZiR2hmVUQ1MFJncEZWUk4wUmtwNU5SVktHbGtGRXBaWkNjQmJJR0RacVJNL3c2d1pVK0hvWUYrcnAzVnF3OUxDQW0zOVc4TFEwQUMzN3R4aE9JNlhFSUx1Wm5YcUdxZS9ybk1kZUtYUWRSc3BDdkFRU1JyWnp2a3Z6cHNvNDN6bTUxUGhZRzlINDd3VU5NNHJENTJSUWxVRW5aRlNVWFRNVnhHMEx5Z2JtcEtqS0tyR2trZzhiQnpkNU9zSXl5eGlDTEcxdDZ0UGRtL2ZoQmtCazJCcFlVRTdWQzBRUW1CdWJvWXBFOGJoKzcwaGtEallFMElZYTRBTmNuUVZicS92N0dXbjZ6WlN0WnRFNG1IajZDcmNyb3h6aWFPREtzN056V3ZIVGd3VlJlT2NvcWpxam83NUtvNzJCV1ZERXlrVVJkVkFIaUlIVjYrUElSYitSSUFwTE1zS0IvVDdBTnMzcmtYYjF2NjZicHlhL1B4OHRlOHpNaklRR2hxcTlmbTdkKzh1MC9Ncm9wbWZMN1p0V291UCsvZUZVTWl5aEdDTVVFQitjblR6SEFablo3MzMwZ2lLVW5KMjFsUEZPY0VZWlp6djJMU3V5c2Q1WEZ3Y1ltSml0RG8zTlRVVlc3WnNRWEp5OHJ0b1doRTB6cXUzaVJNbm9rK2ZQbmoxNmxXUlkyZk9uTUdRSVVQZzcrK1BTWk1tbFhpZGh3OGZva2VQSG5qMDZGR1JZOGVQSDBlM2J0M1VIbHV3WUFFQ0FnSTBYdXZhdFdzNGMrWk1rYStMRnk4aUx5OFBrWkdScFg0bEppYVc0VjJnYXBlcVBlYkx6czdXZFJNME9udjJMUGJ1M1Z2czhXWit2aGp4eVFBMDkybE0rNEppMUw3OW5paUtxdEVrRW9tWTF4UE5KQVJmRUFKTEUyTmpCTTZjamc5Njk0Q3hVZFVxTHBhVWxJUVJJMFpnK3ZUcCtQREREd0VBeTVjdng0MGJOL0RMTDcvQTJOaTQxR3NjUEhnUWhCRDQrdnBxUEM2WHk1R2RuWTBYTDE0Z1BqNGVjWEZ4aUkrUGg2MnRMYVpPblZxbTloSkM0TmJJQmZPL21vVldMWnRoOGZMVkpEMGpveW5BYkhaa0RUeHlyRHhXdkhyMW9HcU9HS2dhUlNLUmlIbldZRDRoekNSQ1lHbG1hb3JaWDB5cmtuRisrZkpsckZpeEFoczNib1NycXl2a2Nqa21USmdBQndjSGhJU0VsSHArYW1vcWR1L2VqZmJ0MjhQYTJscmpjL0x5OHBDVmxZV0VoQVRFeDhlcllyMUhqeDVGUHZDV2hoQ0NlamJXR0RWOE1HenFXdURBb2FORUtzMXR5dkVJY2VScG5GZGxjcmtjOSs3ZGcxUXFSVkpTRXF5c3JGVEh6cDgvajYrLy9ocm01dWJvM3IwN1JDSlJpZGU2ZWZNbXNyT3owYUJCZ3lMSFpESVpzckt5MUI3THpjMUZUazZPeG10dDI3WU5xYW1wYXUxSlQwOUhWbFlXZHUvZWpURmp4cFQ2czMzd3dRZFl0R2hScWM4clRlL2V2WXROU2w2OWVoVUdCZ1lWZmczcS9ha09ZNzZ2dnZvS2VYbDUyTEZqUjVGWk1RcUZBdG5aMlVoTFMwTktTb3JxS3pVMUZUNCtQbWpUcHMwN2ExZEVSQVFlUDM1Y2JQdzllZklFVzdkc0JnQUVUQmlIdlllTzBUSGZXMmdpaGFLb21vS3A3K3hjRDZ6QlpvWkJQMElJSE8zdDhQVlhzNUdXOGdwQjgrYmg4ZVBIU0U5UGg2R2hJU3dzTE9EcjY0cytmZnJBeDhkSGRaR2xTNWZpNU1tVGFoYzJNVEdCcTZzckJnMGFoQzVkdWdBQXpwMDdoM256NW1uVnNELysrRU5qVW1UNTh1WEl6czZHbDVlWDZyRlBQLzBVRnk1Y3dQNzkrOHVjNkZBYU0yWU1Ycng0Z2V6c2JFaWwwaUxIemN6TTRPenNyUGJZMnJWcmNlTEVpVEs5amg0NG1Pc3o0RGplSEVDUVhsM1NYV2pTWk9EelovZitCY0NWcS9FVVZiSkNjYzZvNG56ZW5DOFFIZlVVMHdJQ0VCOGZqemR2M3NETXpBeFdWbGJ3OS9kSC8vNzlVYjkrZmRWRkJnd1lnTGk0dVA5ZmxHRmdZV0VCUHo4L2pCbzFDdTd1N2dBMC96M1F4TVhGQlVlT0hDbnllSFoyTmxhc1dBRWpJeU00T1RrQkFBUUNBY2FNR1lQVnExZmo3Ny8vUnF0V3JjcjhKaVFtSmlJZ0lBRFoyZG5JenM2R1RDWlRPMDRJUVowNmRXQnZiNitXU0ltUGo4ZlBQLzhNcVZTcStzckt5a0pXVmhZeU16T1JtWm1KOVBSMHlPWHkvMThMZ0w2UWdPY1pBem5IQnhsYUNIeUZKazBtMFRpdmVnUUNBZmJ1M1l2MDlIUjRlbnFxSFR0NjlDZ0FZTWVPSFdqWXNHR3AxN3A4K1RLY25Kd1FHVm13QTZxRmhRVXlNek9Sbkp5TVI0OGVnZWQ1bkR0M1R2WDhseTlmSWlzclMvV1lxNnNySkJLSjZ2aWdRWU13ZHV4WTFmZm56cDNEeXBVcklaRkljUFBtVGRYamh3OGZ4czZkTy9INzc3K3J0YWV5Q29TbXA2ZkR3c0pDcmQ5WFlsbGFPcklhMFRqbW16VWpBSW54c1ZXbUwvampqejl3L2ZwMVRKOCtIZEhSMFZpMmJCbXlzcktRbloyTnJLd3NqY2xIa1VnRWMzTnpDSVZDdEduVEJyZHUzVUplWGw2UjV4a2FHaUlzTEF6YnRtMHJ0VjBHQmdiNDg4OC9TMzJlRXMveldMdDJMWXlNakdCa1pJU2JONjVoMDVvVkNGNnhHbEhQb3MxNWh2WUZBRTJrVUJSVkUzaDRpQndWN0NCQ21BV0VrRVpHaG9ZWTBPOERkT25ZRnF1Ly9SYUppWWtnaEVBaWtjREJ3UUc1dWJtSWk0dkR5Wk1uOGZMbFMyellzS0hJSmQzZDNXRnBhWW04dkR3a0pDVGc5dTNidUgzN05rYU5Hb1hwMDZmRDB0SVN6WnMzVnoxZkpwTWhMQ3dNK3ZyNmFOS2tpZHExQklLaWYycVBIeitPdi83NkM1TW1UWUtqbzZQcThVYU5HcUZidDI3WXYzOC8ycmR2WDJRd3JJMzQrSGc0T0RpZ2MrZk9NREV4Z1ltSkNZeU5qV0ZsWlFVYkd4dUl4ZUlpNThoa01raWxVZ3djT0ZBMW1KUktwVGg5K2pROFBUMVZnNG1uVDU4aU5EUVV2WHYzaHBHUkVYSnljdkRnMFJORVBZdUdJait2dVVqSS9pbHg4d21XWjc4K21waVlTTGZNb3lxUGg0ZElvaEFPQjhGY1FrZ2pFMk5qOVArd04xeWNITEZvNFFMazVPUkFKQkxCeWNrSkJnWUd5TWpJd05PblQvSHc0VU1ZR3h0ajFLaFJSUzdwNys4UGxtV1JtWm1KdUxnNG5EOS9IcGN1WGNMS2xTdlJzV05ITkdqUVFDM09VMUpTRUIwZERXdHJhemc0L0wrSXFMMjl2Y1ltTDEyNkZLOWZ2OGJ5NWNzTGRrSDR6OENCQTNIdzRFRXNXYklFaHc0ZGdxbXBhWm5lQ3FsVWlvU0VCUFRxMVFzZUhoNHdOalpXeFhyZHVuVmhiVzJ0OGU5T1hGd2NkdS9lRFlGQUFBTURBOVdYc2JFeDZ0ZXZEemMzTjVpYW1zTGMzQnhtWm1hd3NMQ0FoWVVGRkJ5SG44K2N4NCtuZjBWbVZsWnZrWkRRT0sraVhGeGNORDZla0pBQXNWaXNWUklsSVNFQjkrN2RBMUN3VkFnQXVuZnZEb0ZBZ0V1WExrRXVsME11bHlNNE9GaDFUbjUrUG5pZVZ6MFdFQkNnbGtoNSt2U3BXdUlsSWlKQzllL0N2NnZQbnorSFJDTFIrUHRiVVZLcEZIbDVlV2pmdmoxV3JGaFI2ZGVuM3BOaXhud3VUbzVZdm5SeGxla0xVbE5Uc1dUSkVqUnAwZ1REaGcxRFpHUWt3c0xDOE1rbm44RE96ZzVHUmtZd05qYUdXQ3pHelpzMzBhVkxGN2k0dUJRWm95MVlzRURqVWowbkp5Y3NXTEJBTFZZdVhyeUlxS2lvSWt2M0N2Yy8yamh5NUFqdTNMbURvS0FnV0ZsWlljYU1HYmo3ejIzcy9XNHpkdTg3aE9NblQ5RytBRFNSUWxGVWRXZG5weS9oaE92QVlEQjRtSmtZR3lNbzhFczROM0JFUUVBQXBGSXBCZzhlakhIanhxRk9uVHFxMHppT1ExaFltTWIxM3dBd2J0dzRkT3JVU2ZYOStmUG5FUlFVaFAzNzk2TkhqeDVvMXF3Wm1qVnJwanFlbkp5TTNyMTd3ODdPRHR1M2J5K3h5ZUhoNFZpOWVqVzh2YjNWN3RBcEJRWUdJalEwRkxObno4YWhRNGRnYVdtcGRqd21KZ2JwNmVrQUNxYUZ2bmp4UWxVblJabDQ4ZmIyMWpoWUtNM01tVE9ocDZlbitwbE9uejZOTGwyNllPVElrUUFLN21xR2hvWml3b1FKcWdHRFZKcUgzeTVjeE5KVmEvSDZkWW9FQk9zRXhwYnRZSWNBMU1LT2xYb0hsSEZPeUJDQU56RXhOc1kzOCtjaTkwMG1Wbi83TGNSaU1XYlBubzMrL2Z1ckRVS2xVaW11WExsUzdES0c1Y3VYcTJhTDVlZm5ZK3ZXclRodzRBQ1dMbDJLMXExYlk5aXdZUmcyYkpqcStXZk9uTUhYWDMrTnpwMDdZOWFzV1NVMmVmLysvVGgvL2p4R2pSb0ZQejgvdFdNaWtRaUxGeS9HeElrVE1XL2VQR3phdEtuSUhmZkl5RWpJNVhJOGYvNGNRTUVIVWJsY0RyRllyQm9VOStqUkErM2F0ZFB5VGZ5L0xWdTJxUDM5MG9hSHV3ZTh2WnJRT0srbTVISzUxc21KdzRjUHc4TENBb2NQSDFhZEl4UUtZV2hvaU1XTEYrUDc3Ny9IeG8wYmNlM2FOZFU1czJmUFJrcEtDbmJ2M3EzeG1tRmhZZmozMzM5VjN5djdNS0JnR2RIRml4Y0JBSC8vL1RjSUlWaTZkS25xdUsrdkwzcjM3cTEydlZ1M2JxRkZpeFphL1R4dnY2YTV1WG1aenFPcWtHTEdmUEo4YVpYcUMyUXlHV2JQbmcyWlRJWmx5NWFweGQ3Z3dZUFZrb3haV1ZrSUNBaEEwNlpOTmQ3b09uYnNHRGlPdzhPSER4RVFFSUFsUzVhb0VqL0d4c1pxTjl5T0h6K09MbDI2RkR2K1V5YUtnSUprVUU1T2ptcldtYU9qSTB4TVRQRHc0VU5zM0xnUi92NysrT2lqajBBSVFiOSsvYkIzNzE0MGF0UUlNNmNIb0xHSEcrMExRQk1wRkVWVlg0eURzN2M3SThSdUF0SkN3TEpvNU9LTURXdVd3NjVlUFF3WU1BQlNxUlNCZ1lFWVBIaHcwWk1aQm41K2ZrVSs0QlNuZS9mdXVISGpCazZmUG8wclY2N0F6YzJ0WEkyT2pZM0ZyRm16WUd4c2pKVXJWMm9jMkpxYm0yUFpzbVdZTkdrU0preVlnRTJiTnFGZXZYcXE0NXMyYlZLYm9ubml4QW5Wc3B6Q2Qvd3FTcUVvMk9XdXRNRzNXS3lIL2gvMmdZK1hKejZmTlpjOGV2elVUQzZYZjlyQXlMSTVHcG1PakhseS94NEF1bVVlVlI1TWcwYU5QWGxXOEIwQmFTRVFDTkRJdVNFMnJGa09UaTdIaUJFaklCYUxFUklTQWc4UGp5SW5pOFZpZE8vZVhhc1hFb2xFK1B6enozSDU4bVVrSmlZaU1qSVNUWnMyTFZlakwxNjhpRTJiTnNIUHo2L1lBcHgrZm42WU9IRWl0bTNiaGpsejVtREpraVZxZzJqbDBoMGw1UWRMUjBkSHJGcTFxbHp0cWdnYTU5V0RjcW5DelpzM0lSQUlFQkFRZ0JzM2JxaU9LMytuNTgrZmo0OCsrcWpJK2E5ZXZjS3BVNmN3WnN3WXRac1BGVlhjMGg0QWVQejRNYTVmdjQ1Um8wWVZXWGI2eXkrL1FLRlFGRW1rZlA3NTUyaldyQmxtekpoUjVKemlsQ1dSOHVlZmYrTHJyNy9Ha0NGRE1HWEtGSzJ1VDcxVHhZNzVxbHBmSUpmTE1XL2VQRVJFUkdEanhvMXFTNGtBNEsrLy9zTGp4NDlWM3l1WFlOKzllN2ZJVXAvR2pSdkR6cTVnb3h5ai8ycStHQmtad2N6TXJNanJSa1pHNHZuejUvam1tMitLYmRzLy8veFRKUEdqckpHeWV2VnF1THE2WXZyMDZUQTFOY1dTSlV0VU5WM216cDJMNk9ob2ZQMzExd2dPRHFaOXdYOW9Jb1dpcUdySHpzNU9YMmhrT1I1QUFNL0R4Y2pZRU1NL0dZVHhZMGZCMHNJY1I0OGVSVkpTRXRxM2I2OHhpVkplcnE2dUFBcldncGRIYkd3c0preVlnSnljSEd6YnRrMnQ4TjdibWpadGl1RGdZQ3hjdUJDalJvM0M2dFdyVld1NkZ5OWVESmxNaHFTa0pBd2ZQaHpqeDQvSDBLRkRBYURNU3dSS29seVRxNXloVWhxSm93TU83TnFCWFh2MzQrRGg0MGhMVDI4Q1JuRFMwYzE3cXl6ejFiYm56NTlycmtSSVVSb280NXdIWm9CSEF5TmpRNHdaTVJTalJ3eURwWVU1WnMrZURibGNqczgvLzF6andMazhHSWFCaTRzTEVoTVR5eDNudi8vK08rYk5td2Q3ZTN1c1dyV3F4TG9MNDhhTncrdlhyM0g4T3JVYXRnQUFJQUJKUkVGVStIRk1tREFCcTFldlJ0MjZkUUVBcDArZkJzL3pPSC8rUEZhdVhJbk5temZEM2QwZExNdFdlQWVmWDMvOUZXRmhZZVU2dDJ2WHJqVE9xNUgyN2R2RDN0NGVQLzMwRXppT3c0QUJBd0NnMkNVK0owNmNnRWdrUW1abUpoWXVYS2g2dkUrZlBraExTd01Bcldxa0FBVTNJSlFmeExadjM0NmRPM2VxamlrVUNyWENydWJtNXZqa2swOFFFeE9ERVNORzROZGZmNFdabVpucWJ2bmI1czJiaDYxYnQyTG8wS0hvMzc4L0prK2VEQXNMaXhMZmk0eU1EQURBOWV2WGtaeWNEQU1EQXpnN082Tno1ODVGNnBoRlJFVGd6WnMzdUh2M2JvblhwTjY5MHNaOFZhMHZDQTBOeGFWTGw3Qmd3UUw0Ky92anQ5OStVOVhJQWxCc1RaTWpSNDRVbVprNGQrNWNWU0tsTk9mT25ZTzl2WDJKU1ovMjdkdmo2dFdyNEhrZUF3WU1nSzJ0TGJadTNRcWdJSWs2ZWZKazVPVGtJQ1FrUkMxWkl4S0pzR25USmt5Wk1nWHo1ODlIVEV3TUpreVlVT3Y3QXBwSW9TaXFXckYzZGEzSEVMMk5QQ0c5Q0dCZ2ExMFgzeTViQkY4ZmJ4am82d09BYW9yd2tDRkRLdlcxbFlNd2JYYlRlZHZObXpjeGQrNWM1T2JtWXVQR2pXb0Zab3ZUcTFjdmlNVml6SjA3RitQR2pVUGZ2bjB4YmRvMDFXRHh4eDkvQlBEL3RhK0ZPejJPNHpRV0p5dU1ZWmdTMTgwcTc0em8vL2UrYXNQVXhCaVRKNHhEeStiTkVCajBEWG1lbE9RRUlGaG9ZdFdwbnRoc3l2UG9CL0ZhWDR5cXRlbzVlVGl3SXNGYVpaemIvQmZuZnI0KzBCZUxJWlZLOGRkZmYwRWdFS2crR0ZhV2lzVDUvdjM3c1duVEp0U3RXeGZidG0wcjljNDNJUVJ6NTg2RnZyNCs5dS9mandFREJtRGN1SEVZTVdLRUtpbDY1Y29WQUFWM09ZMk1qQ0FRQ0ZTSkZMbGNYbXFjc3l4YlpGYlp1WFBuaXV3ZW9hMkdEUnRDSXBIUU9LOG1sRGNUenAwN0I0VkNnY0RBd0JLZjM3dDNiMWhZV0NBaElRRy8vdm9ySEIwZFlXdHJpNmlvS0d6WnNrWDFQSUZBb0ZZalJhbndZMTI3ZGdYTHNoQUtoUmc4ZURCNjllcWxPbmJyMWkyTkJab1ZDb1hHSXVsdjY5dTNMN3AzNzQ1RGh3NWgzNzU5K08yMzN6QjI3RmdNSHo2ODJPUy9ja2FLY2t0bHBiVnIxeUk0T0JnZE9uUlFQZmJwcDUraWZ2MzY1U29HVFZXZTBzWjhWYkV2YU42OE9UWnYzZ3gvZjM4a0pTVWhPRGdZZmZyMFVjMnFPblRvVUpHbFBSMDdkc1NxVmFzMEx0VzhkT2tTWHIxNnBWcm1lZlhxVlR4Ly9seTFBeGNBdkhuekJqLy8vRE1FQWdHQ2dvTFVsc1lWeHJJc0RBd01jTy9lUGJ4Ky9ScjE2OWVIZ1lFQlVsTlRNWDc4ZUdSbloyUEpraVd3czdNcnNqTVhBS3hhdFFwTGxpekJ6cDA3WVcxdGpRRURCdFRxdm9BbVVpaUtxaTVZaVl1SEp4amhEZ0xTZ21WWnRHclJEQ3VYZklONnRqWnFUMVRXUGRFbVdhRXRtVXltMmtXZ3JOUDlrNU9UTVdQR0RPanA2V0hUcGsxcUJjdEswNmxUSit6YnR3OExGaXpBNmRPbllXMXRyU29pZHZic1dRREFuajE3Y09YS0ZZU0VoS2dHa045Ly96MisvLzc3RXEvdDZPaFlZaFg2MU5SVUFOQTRoYlN3dkx3OHRZR3J2bGlNTnY0dGNlcjRJY3dPV29ocjEvODJrTW5sZlVSNndwOGt6bDVUWXFNaWJxT1dUUHVreXF3Z3pnWENQUVRFaDJWWnRHdmpqeVVMZzlUaVBDWW1Cdm41K1hCM2R5OVRvcTgwaVltSnVILy9QZ1FDUVpuL2ZseThlQkViTm15QWk0c0wxcTlmWCt4V3hacE1uejRkN3U3dVdMNThPYlp1M1FvUER3KzBiTmtTS1NrcHFoMU41czZkaS83OSsyUDI3Tm1xODBxcjB3SVVMUFVJQ2dwU2UyekxsaTNGYnBtdUxScm5OWk9EZzRPcWVPYng0OGN4ZVBCZ2ZQTEpKd0NnVmlOQ1crbnA2VmkzYmwyUngvdjM3NC8rL2ZzWCtiREc4endBN1hicEVZdkZHRGR1SEFZTUdJRHZ2dnNPTzNic3dJa1RKeEFRRUlDZVBYc1dTUmEyYjk4ZWYvNzVKOFJpTWZMeThoQWZINDlqeDQ3aDlPblRtRE5uRG80ZVBhcjZnR3RvYUZqcEg4eXBNdEZxekZjVit3S2dvSGd0QUN4YnRneW1wcWFZUG4wNm5qNTlxam9lRmhhbSt0M1B6UzBvSzNMLy9uMjFhL2o1K2NIUTBCQS8vUEFEd3NQRFZiSHg4ODgvcTJiTUtCTXBQLzc0STk2OGVRTm5aMmM4ZWZJRWx5OWZSa1JFQktaUG42NnhmWmN2WHdaUWNNTnM2OWF0bURCaEFqNysrR1A0K2ZsaDFhcFZtRE5uanNiemhFSWhybDI3aGxPblRxRi8vLzRBYW5kZlFCTXBGRVZWZVRiT3psWjZyT0ZFRURLREFKWldkU3d4WnVRd0RCN1lINVp2VGVXVnlXVEl5Y21CVUNnczBxa3FzLzV2dTNyMXF0b1U0OEt5czdQeDdOa3piTisrSGMrZVBZT1Bqdy9hdEdsVHB2WmJXMXRqNGNLRmNIZDN4N2ZmZm9zWk0yWm9mYTZOalExT25EaUJnd2NQNHV6WnMramJ0eStBZ2c3MzJiTm5ZRmtXM2J0M3gvbno1N0ZpeFFyVlZPdzJiZHFnWjgrZXF1dms1K2RqOGVMRjZOT25qK29PbTNLOWJYRmlZMk1CQUxhMnRpVSs3K2VmZjhhUkkwZXdjdVZLdGVuaWxwWVdXTE5pTVU3OGRCbzc5eHpFeTFldmZIa2hmcFc0ZVcyRVZMNGpOdlpCa3RadkJGWGpTU1FlTnJ5ZWNQemJjVDVrMEFDWXY1WE1VOTVaMXBUa3UzejVjcEVFZzd1N093NGVQRmpzYTZla3BDQThQQndiTm14QVhsNGVQdjMwVTVpWW1KU3AvVjI3ZHNVWFgzeUJqejc2U091MStFcTlldlhDL1BuejRlZm5oNGlJQ0xSczJSSkF3UkljaG1IQWNSejY5ZXVISTBlT3dOM2RYVldqYWNTSUVhb2xoMEJCclltREJ3OGlJQ0JBbGNncHZLT0VzdTVSWlc3elN1Tzhac25NekZSOXNBTUsrazNsTWhoalkyT3NXYk5HYlh0c1RmejgvRlRiYnZmczJiUEk5dHlGT1RrNTRjTVBQMVI5LytiTkd3QW90ay9XeE56Y0hJR0JnUmc2ZENpV0xsMksrZlBuNDlpeFk5aXpaNC9hOHdxUENRUUNBZHpkM2JGdzRVSUlCQUtjUEhrU1AvendnMWJKU2VyZEtzdVlyeXIyQlVvLy92Z2pybDI3aGtXTEZxbU50d2doV0xkdUhSNCtmS2lhRlN3V2kzSGd3QUVBQmNuRXZMdzhIRDE2Rk03T3pxcWxONUdSa1JnelpreVJtU3N5bVF5SER4OUdseTVkd0hFY1ltTmprWlNVaFAzNzk4UFoyUmw5K3ZRcDByWkxseTZoWWNPRzREZ092L3p5QzJReW1TcnBFaFFVcEhGYlpxQWd3Y215ck1Za1kyM3NDMmdpaGFLb0tzMUs0bUVqRmdxM2dVZFBRaUIyZDJ1RVJmUG53c2ZMVTJNUlZLRlFDSlpsSVpQSml1eFNJQkFJVkhjSmdJSjFyTVZOSWRZMG1QTDE5Y1hxMWF2TE5TVmVtZFRvMjdldmFxZUJ6TXhNN05tekIrM2J0OWQ0ZDFoWlpBOG9XSi9hcjE4LzFiSDE2OWVqWmN1V2VQVG9FUndjSEJBWUdJaEZpeGFoYmR1MnlNbkpnWnVibTFweHZweWNIQ3hldkJpTkd6Y3VVclN2T0wvLy9qc3NMQ3pVUG9ocGtwYVdocGlZR0kzdmk3bVpHY2FNR0lZV1RadGl3WkxsaUlpOGJ3R0NlYnkrb0lXMW8xZEFjbHhFakZhTm9XbzBLNG1IRGZRRnV3aVB6b1JBN08zWkdFR0JNNHVOYzJWUlZ1V0hyc0lzTFMxVmNaNmZuNDkvL3ZtbjJOZlZsRmdkTkdnUUprK2VYSzZmWThTSUVRRCt2MlVzQUR4NDhBQVhMbHpBc0dIRE5OWkYycjU5dStydWU1MDZkZEM1YzJjQUJkUEs5K3paZ3k1ZHV1RGN1WFBvMWFzWHNyT3pzV0xGQ2l4WXNBQkFRY0swOE00bHhzYkdPSGp3SU5xMWE2ZXhBS2Z5QTdCeThDNlZTc0Z4bkZZL0c4dXl4UzZab0hGZWM2eFpzd2EvL1BLTDZ2dHQyN1poMjdadEdEeDRNQUlEQTNIOCtIRklKSkppQzd6KzhjY2ZBS0JLcEJ3OWVsUjFKeDBvdUVOZnYzNTlqQjQ5R2tEQjc2Snl0aWRRc1AyeGlZbEptYmMvZnZIaUJRNGRPb1R3OEhCWVdGaW9YbDhiSDN6d0FVNmVQSW1vcUtneXZTWlYrY282NXF1cWZjR2pSNDlVUmNHVnk3R1Y0MDFsbS92MTYxZGt0aUJRMEdjb2QwclV4cUZEaDVDVWxJUjE2OVloSkNRRUFEQjA2RkRjdkhrVHk1WXRRK1BHamRXV0VsMjVjZ1dabVpubzBxVUxvcUtpTUh2MmJFeWFOQW05ZS9lR2xaVVZYRnhjWUdob2lBc1hMaUFrSkFUSGpoMVRuYnRueng3STVYSzBiZHRXWTF0cVcxOUFFeWtVUlZWTkhoNGlPNDcxRjRBOVRBQmJQVDBSL0ZzMng5SkZYOFBXcHVRcDg3YTJ0a2hNVE1UVHAwL2g3dTZ1ZWx4Zlh4K2JOMjlXZmQrdlh6OGtKaVpxdklhVGt4UE16TXdnRkFwaGEydUxkdTNhb1VPSER1V3VLNkJVK0U3MW5UdDNzR2ZQSHZUbzBVTnQ5b2pTclZ1MzFMYUlWTHB3NFFMdTNyMkw5ZXZYcTJhZzlPM2JGeGtaR2ZEMDlJUk1KaXYzSFJTbE0yZk9JREl5RXFOR2pWS2JZcTM4ZCtFN2t0SFIwV0FZcHRpQ2FBS0JBRjZlamZIZDVuWDRac2xLWEw3eWx5Z3ZMNiszdmo1L3c2R1IxL0I0THVjdlJFV1ZYT2lCcXBtY25mWHNCUHF0M283ekZVc1dvbTRKeFppVnUxaEZSMGVENHppMTMxRXZMeTlWbkN1M0pTK090N2MzV0phRldDeEdnd1lOMEt0WEw3Vy9HZVZWZU92SkhUdDJBQUJHang2dGNSZVViZHUyYVp5U3ZtM2JOa2lsVWd3WU1FQlZ3SFB1M0xsbzJMQ2g2dmxsWGJ1dnZNdG9hR2dJQUJnNWNpU2lvNk8xT3JkRGh3NVl1M1p0c2NkcG5OY000OGFOVTAzWm56UnBFZ1lQSG96T25UdXJKUUc3ZHUySzhlUEhhenkvY01JZktGaENHaGdZQ0tGUWlDVkxsa0JmWHg4bUppWnFIK3dLdTMzN05teHRiY0h6dkZiOWJYeDhQUGJzMllNelo4N0F5TWdJVTZaTXdlREJnelZ1STF1Y3NzeCtvZDZSY283NXFtSmY4UHo1YzB5ZlBoMWlzUmo1K2ZtcXg1Vi9mNVcvbXk5ZXZGQXRzU21zdUhHcEpxOWZ2OGJPblR2UnUzZHZOR3JVU08zWU45OThneUZEaG1EdTNMbll2MysvYXV2bjc3NzdEajE2OUZBbE9KczNiNDY5ZS9mQ3pzNE9IVHQyeEp3NWN6Qnc0RUNZbTV2ajJiTm5TRWhJZ0wyOVBhUlNLWGJzMklGZXZYb1ZtMGdCYWxkZlFCTXBGRVZWT1RiT3psWmlUdmdsUUNZVEFsTUhlenVNSHpNU2d3YjJoOTUvSFVGSldyUm9nY1RFUkp3NWM2YmNIZUdVS1ZQUXFWT25jcDJycmZqNGdocGN4UTBvOC9MeU5IN0EyclZyRnp3OFBJcDBaQ05IamxSMXdCVkpwRnk1Y2dYQndjR29XN2N1eG8wYnAzYk0zdDRlQUxCeTVVbzBhOVlNbVptWnVIVHBFcG8yYmFycXBJdFQxOG9LNjc5ZGhoOVAvNHFRUGZzUkhSTnJ6YkE0MVlBeDNDRjNkVjJUOFBqeDgzSTNtcXAyYkp5ZHJmUUZobk41a0hHRXdOU3BnUVJqUmd6VktzNnRyYTNoNk9pSXVMZzRYTGx5UmVQZFJHMXMyTENoWEVWbHl5SXVMZzVHUmthd3RMUXNjb3puZWVUbjV4ZjVJSmVXbG9ZVEowNWcyTEJoYWxQV0RRd01NSHIwYUp3NmRRcEEyWGZwVXU2NlV2ZzhWMWRYMWV5QTRxeGZ2MTdyMTZCeFhyMFZycEZDQ0lHZG5WMlJHWk1wS1NscTI3Y1dwbWtaVDBaR0JseGNYRlRmSHpseUJELzg4QU9BZ3BzQW8wZVBocCtmSDVLU2tuRCsvSGxJcFZKTW5qd1ppeFl0d3RpeFl6WFdTM24yN0JsMjdkcUZDeGN1d05qWUdKTW1UY0tRSVVQS1ZTZERPVk9odUoyTXFIZXJJbU8rcXRnWFJFVkZnZU00ckZxMVNsWFREb0JxTzN0bElqc3NMQXd4TVVVbmFKUzJkQzQ2T2hyUjBkSGdlVjRWaDFPblRpM3lQRE16TXl4WXNBRFRwazNEeG8wYk1XdldMRnk5ZWhVUEh6N0V3b1VMMVdya2VYcDZxdjU3NWNvVkRCdzRFSjZlbmhBS2hRZ0xDNE85dlQzQ3dzSWdrOG0wSGh2WGhyNkFKbElvaXFwUzdOdzhQUVU4czVNQTNpRFE4MnpzZ2NVTDVzSEQzUTBDZ1hicitvY01HWUtUSjAvaTJMRmo2TmF0VzZVV25hMU1WNjVjVVcyL3FFbHVicTdHN1J4YnRteUpQbjM2YUx4YnB5eFdWbmpRV2hhLy92b3JsaTVkQ2xOVFUyemF0S2xJSFpWV3JWcGg4T0RCT0hQbURHN2Z2ZzJHWWVEbTVvYTVjK2RxZFgyUlNJU1BQK29IRDNjM0xGcTZBbmZESWd3QmZpcER4QjBjbmIwL2k0c0tEeTFYdzZscVJSbm5BTHpKZjNHK0xQaHJ1THE0YUIzblE0Y094WW9WSzdCbXpScjQrUGlVV2hSWkYvTHo4M0h6NWsxNGVucHFqRmRsTFlxM1AveVptNXVqYmR1Mm1EUnBFdjc5OTk4aTU5MjdkdytHaG9hd3NiRXBjcXdraVltSjBOZlhWMHVrV0ZsWm9VZVBIaVdlVjNqYldtM1FPSzlaT0k3RDlldlhWY243WThlT3FVMzNMMDFjWEp6YURuSHQyN2ZIUng5OUJLRGdnN0NOalEwSUlaZytmVHJxMXEyTDRPQmdmUFBOTi9qa2swOHdmLzU4ZE8zYXRjZzFSNDRjQ1pGSWhJa1RKMkxvMEtHcUQ2Y2x1WDM3TnR6YzNOUStNRWRFUkdEYnRtMGdoS2htNGdBRkgzcC8rZVVYdEczYlZ1dnRaNm15cTR3eFgxWHJDOXEyYll1UWtKQWlmOWZqNHVKZ1kyT2pXcUxVcTFldlVwZjJjQnlIQnc4ZTRPN2R1N2grL1RvQVlPUEdqWkJJSkRBeU1zSzllL2N3ZS9ic1l2dUMxcTFiNDRNUFBzRGh3NGZSdG0xYkVFTFFwazJiWXNlSWJkcTBRVWhJQ1BMejg2R25wNGVHRFJzaVBEd2NIMzc0SVc3Y3VBRjlmWDFWRFM5dDFQUytnQ1pTS0lvcWtaZVgxNHo0K1BpOTZacldtRlFtWjJjOUIrajNKV0MyRW9iVTBSZUw4VkcvRDdCdzNwd1N0K2pWcEdIRGh2anNzODhRRWhLQ3laTW5ZOGFNR2VqYnQ2L2ErdjZFaElSaWkybTlEMGxKU2JoMjdScTZkZXRXN0Zyd3JLd3MxSzlmdjhqakFRRUJ4YjRub2FHaEVJdkY1VTZrZE83Y0dZOGVQY0xZc1dPTExUSWJHQmlJd01CQUtCUUtNQXhUNXVWT0xNdkFzN0U3RHUvYmlhV3IxdUtIazZmMGNuSnptL0lDL2c4SFYrK3BURjdHRDdHeHNhWHZmMGxWUDg3T2VnNnM0U0FDckNNTXFXT2dyNC8rZmZ1VUs4NEhEQmlBMzMvL0hiZHYzOGJvMGFNUkdCZ0lmMzkvdGQvSEowK2VWUFpQVUNhLy8vNDcwdFBUVlhWUDNxYmN0VUhUTW9SVnExYVZHT2VlbnA1YTdXeFNXRVJFQkR3OFBNcDBUbmxWdHpqMzlmWHRtNU9UYy9ueDQ4ZEY5L3lzeGVSeU9ZS0NnaEFURTZOS3BFeVlNQUZqeG96UitQeEJnd2FwZmYvNjlXdThmUGtTS1NrcDJMVnJGNENDNVJpdFc3Y0dVRkFzZE0rZVBkaTdkeTlNVEV5d1pjc1dPRGc0NE5DaFExaTJiQmtDQXdNeGVQQmd6Snc1VTYydkhEOStQQVlQSGx4cTBmVEN6cDgvanhrelpxQnAwNll3TnpkSFltSWl3c0xDQUFDelo4OVc2emQzN2RxRi9mdjM0OEtGQzZwMjEzUmVYbDZ1TE11eW9hR2hEOTc1aTFYaW1LK3E5UVVNdzBBaWthaTJxVmVLalkxVnplb0ZnRk9uVHVITW1UTkZ6aTljVXlnL1B4K2pSNDhHd3pEdzl2YkdqQmt6MEtGREI4amxjb3djT1JMTm16ZFhiWEZlbkprelp5SXNMQXlabVpubzNMbHppWW5CcGsyYll2UG16UWdQRDBmejVzM2g0dUtpaXBIcjE2K2pYYnQyeGRiS0trNTE2d3ZLZ2laU0tJb3FrVUFnV05lZ1FZUFZITWY5eWZQOFVvVkNFWGIvL3YxTUFDWFBQU3dETzNkM0Z3RW4vSUlRWmpnSVRKd2tqcGd5Y1R6NjlPeFc1ZzVWU1Zuc2NlZk9uVml4WWdYV3JWc0hKeWNuNk9ucDRkV3JWNnE3dk1iR3hwVzZnNFUyZUo3SDBxVkx3WEdjcWppbHB1ZWtwS1JvWEtKVDNIc2lsVXB4OXV4WnRHclZxc3lGK3BUMDlmVXhiOTQ4clo1YjBmZE5LQlFpYU02WGFPcnJnNjA3ZHVMeDB5Z1RsdkRiT0xGSmV6c25uMjhUbzhPZWxuNFZxcnBReFRtRGtRQXhjcEk0WW5yQVpIVHYwckZjY2M2eUxOYXNXWU9nb0NCY3ZYb1YwNlpOZzZtcEtSd2NITUR6UEY2OGVJR1VsQlFBcFcvaC9TNmtwNmRqNDhhTnNMQ3dLSFp0dnJKOVpZbHo1WFR3c203TkdoVVZoYWlvcVBlK0swbDFpWE5DeUNrREE0TlhQajQrK3dBY2swcWwwWThlUGNvRVVQeVdNeldZWEM2SFFxSEFkOTk5QnlNakkyemF0RWwxcktUQ3cyOG4xcytmUHcreFdJeTFhOWZpaXkrK0FNL3pjSFIwVkIwL2R1d1lkdTNhaFk4KytnaFRwMDVWelJZUmk4VUlEZzVHbzBhTmNQMzY5U0xGNHovOTlOTXkvMHp0MjdmSGt5ZFBWSVhtVFV4TTBLRkRCNHdjT2JMSThpVXZMeThZR0JpZ2FkT21aWDZkNm9waG1KNkVrUFcrdnI1aEhNZHQ0amp1ai96OC9GZVBIejkrQTBDN3F0UmFxT3d4WDFYdkM0Q0NlQW9ORFZYN3U5MjJiVnVOUldYajR1S3dlUEZpQUFWeHNIejVjclJvMFVLdDdlbnA2ZWpTcFF1bVQ1OWVha0xkeE1RRUowNmNVTVZQY2N2SkFjRER3d05pc1JpM2J0MUM4K2JOMGJwMWE1aVptU0VoSVFIUjBkSGxMcjRMVkorK29DeG9Jb1dpcUZJUlFsaVdaVHZ6UE4rWlpkbDBYMS9mT3h6SC9hTlFLRTdmdTNmdmVrV3ViZWZXcEtPQUY2d0g0VDFCd1BUbzJobUJNNmZEM3E1K2hUNm9FMEl3YWRJa2RPdldEVWVQSHNYdDI3Y1JFeE1EdVZ3T016TXp0RzdkR3UzYXRVUHYzcjNMbkYydkNMbGNqdURnWUZ5L2ZoM0Rodzh2OXU3dzNidDNrWnViVyt5eUgwMk9IVHVHN094c0RCczJyTEthKzg0SmhVTDA3dEVWM3A2TnNYckRadnh5NXB3UkFjWUpSYnkvZzR2UGwvRlB3eTRDNEV1OUVGV2wyYmw2OVJUd3pBb1EzaE1nbFJibmhvYUdXTDkrUGE1ZHU0YlRwMDhqSWlJQ0R4OCtCTXV5cWlVclhidDJSWWNPSFNyeHB5bGRTa29LQWdJQzhQTGxTNnhkdTdiWXdwZC8vZlVYQUpRcHp2ZnUzUXREUThNaVJUMUxjL3o0Y1JnYUdxcHROUXNVSkdBVEVoSktQTGVrN1d1MVVWM2luQkJpUlFpWkJXQzZ2cjUraEkrUHo5OEF3am1PdXhFUkVYRWZWYUNOcFNsYzk2Q3dTNWN1bGVrNm9hR2g0RGdPZG5aMjJMQmhnMXFoNUpDUWtDSmJDeXNWM2drdlB6OGZlL2Z1UmF0V3JkQ3laVXVFaElSZzBhSkYrUDc3N3hFZUhvNUdqUnJCd3NJQ3c0WU5nNDJORGM2ZVBRdWc0RWFDWEM2SFhDNUhYbDRlWEYxZHNYUG5UZ1FFQkpUcFozaGJ1M2J0MUxhTkxVbW5UcDF3OWVyVkNyMWVkVVVJOFdGWmRoZkRNS2xDb2ZDR3I2OXZLSUJ3aFVKeEpTSWk0bVZGcnYydXhueFZ0UzlRdW5QbkRqSXpNOVZxMjFsYVdtcmNzZkh0TVduaFRRcVV6TXpNRUJ3Y3JQWHJhM3R6VFNBUVlQWHExWEJ6YzFPOWR2ZnUzYkYvLzM0WUdocWlUWnMyV3IrbUp0V2xMOUFXVGFSUUZLV1ZRaFgwelFCMFpSaW1LOE13TTN4OGZKSjVudjhoT1RsNVJWSlMwaXR0cjJkdDdXVW9OdWY3RWNKc0lvQ0ZrWkVSaGc3NkdETUNKcGFyV0Z4eEdqWnNxUFVNQ3dBSUNnclN1R2ExTk5iVzFpVnVyUWNBNGVIaFdMRmlCWjQ4ZVlLZVBYdGkrdlRwQUFydVBodzRjQUNXbHBZUWk4WEl6czdHVHovOUJBTURBM1RwMGtXcjE0K0ppY0cyYmR2UXZIbnpDdDFCSzZrU2UybjY5KzlmcnZlT1pWazQyTnRoOWJKZ05IQjB4TDVEaDVuTXpLd21qSUEvNXRqSWEzWk9tdnpJcTFjUHNzdmRNRXBuL2gvblpBc0J6SXlNakRCMjVIQk1HaittVXVPOFRaczJaUnJnRmZkaHN6UzllL2N1Y2VjSGp1UHcyMisvWWMyYU5VaFBUMGRnWUtCcTRQN0hIMy9nNXMyYk1ETXpnNTZlSGhJVEUzSDY5R2swYnR4WTZ5S1hwMCtmeHRXclZ6RnAwaVN0YWtJb1BYMzZGQ2RQbmtSQVFFQ1JwUkIzN3R4UnF3MVJIQ2NuSjYxZlQ1UHFFdWYvOVhWQ1FraFRRa2hUbnVkeldKWjk2ZXZyKzRqbithUFoyZGtubzZLaU1uWGR6bmZOMmRrWmd3WU53dWVmZjE2a0dMTHl3NVVtUzVZc1VmMWJKQktoYnQyNkdESmtDQUNnY2VQR09IejRNRzdkdW9VLy92Z0Q4Zkh4dUh2M0xyS3lzcENUazZPYUJhTmMyc0N5TEZpV2hVQWdLUGIxcU1xbmZQOEpJUllBK2hCQ2V2SThuOG15YkpLdnIrOTFBQWRDUTBQL0xNczEzOWVZcjZyMEJXL2J1WE1uYkd4czFHcjJhYk8wNTMzSnlzcFM3UTRIb0VodHJsT25UcUZldlhyNCtlZWZWWTkxN2RxMVhETjhxa3Rmb0EyYVNLRW9TaXVFa01LZHEvSmhQWVpoSEFCOGFXTmo4NFdOamMyRC9QejhJRDA5dmV1dlhyM0tUa3hNek5WMEtUczN6eVlDa0hrQU00Z2hoRzNxNjQzeFkwYWlVNGYyRUFwcjVwK2wzYnQzWTh1V0xSQ0x4Wmc1Y3lhR0RoMnFlaCtOalkxeDl1eFp5R1F5S0JRS0NBUUNOR3pZRURObnp0UzRYYW9tRmhZV2NIVjFWUnZFbGtXclZxMHFQSmhwMHFSSmhjNFhpVVNZTnZremVIczJSc2llL2JoMTU2NFp4L0RialN5RlBmVXRQWmZIUDRxOGkycDBwNktXSXc1dW5uNE15S3kzNDd4engvYmxYbnBXMVgzKytlZTRjZU1HcksydHNYWHJWcldpZkJ6SDRkU3BVOGpQendmUDg5RFgxNGUvdnovbXpwMnJkWjJoQmcwYXdOL2Z2OHpMR3RMUzB1RHQ3WTNodzRjWE9lYnQ3WTB2dnZpaXhQUExreUF0VGxXUDg4SjkzWDhNQUVnSUlSSkNTRTlqWStNMXZyNit2OGpsOGwwQ2dlQmhjbkx5bStmUG4rdXU0Tlk3WW01dXJyR0krTjkvLzEzaWVZVS9qQUZBY0hDd1doS09aVm40Ky92RDM5Ky9jaHBLVlRwbERCU0tBeGFBT1NIRUhJQTdnSEUrUGo2SmhKQzlBQTdMNWZJWENvWGl6WU1IRC9JMVhhNDJqdmtLUzA5UEJ5RUU0OGVQVjV0MTA3SmxTNDMxVFJJU0VyQm16WnIzMlVTa3BhV3BMZDhyVHVIbmVIdDdWMmlwVkZYdkM3UlJ0Z3FCRkVYcGpJK1B6M3BDeUhTZTUvL2tPTzdnKzNwZGdVQVFvdW54dHpQbXlnOEMvejJleS9OOEFvRHJITWVkaTRpSU9LSjhub05MazI2TWdGMFBucmdLQkN6N1laK2UrSExhRk5qVnIvZk9mb2FxUUNxVjR2RGh3K2pYcjUvR25YaVVPSzVnR1hKWmkwZ3F6eTNQZVZYUmk2UmtiTnk2QXlkKytoa3ltWXdEOEZUQjgzTVNIa2VjMW5YYnFOSTV1RFRweHJEc0pvQTRDd1FzTzJoQVAweVpNSzdHeDNsY1hCeHUzcnlKL3YzN2w3Z2QrTnYxSHNxaU5zUTVtNWQ1M3R6Y3ZBblA4OXBYRXEwZ2htRXVhM3E4dUw0T2dKem4rYWM4ejBmeVBIK1RFSEl6TEN6c21zVFpxeFdFNUVjVFkyT2JqYXRYb0VPN2lrMkZwMnFYMExBSVRKejJKVjZscEtRTGlTTFFVTVMrdHlxcGhKQ0JoSkFpNjZjMHpaQW9OT1o3UXdpSjVEZ3VnaEFTQ3VCSzRXSzF0WFhNQnhUOHJVNU5UWVdwcVNtRVFtSGhtZDNVVzZycm1JLyszNlNvYXNMSHgrY1hobUg2OER6UEUwSVU3L0dsU3h6dGx6RElWQjZUY1J5WEF1Qk1oaFN2Q1VQbUFJQ3BpUWttakJ1RHo4YU9yTEYzcDZtS2tjbmsyTFAvRUxidjNJUDBqQXdBQU1meFMrSWVDNEtCZjJwbEFjaXFyNm5RMFZVeGgyR3dCS0J4VHBWT1U1eUQ0emFhR2JDTkNTR04zMk5UU3R4THVwUytMaC9BYXdEUEZBcnVWcWFNSDJGaWJHSk5FeWxVV1JWT3BCaUxjRTNJTXUrejJxMEJnS0tWci85VFNrS0ZKNFJJZVo1UEJuQ1g1L2tUS1c4VURRVUNOaGlnZlFGVnV1bzQ1bnUvVzFWUUZGVnV0cmEybnhKQ25GQ1FBR1hlMTFkNXN1ZHZuY01TUW9ReXVlSk5Qazg2RWtKTTlNVmlmRDUxSWlhT0cxMWo3cXhTbFk5bEdUVDE4NEdob1FGdTNya0xtVXdHQXVKdVZFZCtKdlAxeXdvVnZLUGVEVHRYeXlZc3c2d21nSm1CZ1FFK256S0J4amxWSWsxeER2RE9ZaUVqQlZBWEJjbjhkLzVGQ05GY0ViZ0V5cjZPRU1JRDRBZ2grVElGLzY5Y1FScnI2ZWtaOXVyZUZSSkhoL0s4TFZRdGxaU1VqRi9PbmtOT2JxNVV6SklYaEVDQzl4Y0RJZ0JsM2phbjBKaVBCNkFBa0NHWGM2a3lNSjhSUXN6b21JL1NSblVjODlHVUlFVlZFenpQUHlLRWRPRjUvaGJQOHorWGZrYmxZRmwyY1RIdEtmSllvWFcxTXA3blV3RTg0RGp1VkVSRXhBWTRPK3RKQkliekFDekl5OC9IcnIwSHdESU1SZzc3aE42ZG9EU1N5K1g0L3RnSmJBL1pyZG9KZ2dQMnlkSmVSdXU0YVZReEJIblpUeUEyM1FkQ0ZraWxVbFdjanhvKzVMMXZNMDVWRDVyam5PelB5OHM3S1JLSjNsdm5RQWpSYW1uUGY4OEZDaTN0SVlUYzVEanVWbmg0K0YvL0xlMForSTZiUzlVQ3VUTDVTVU1SdStJOXZtUzVsdllBaU9SNVBvSVFFc1p4M0pYdzhQQjEwZWV2QUFBZ0FFbEVRVlQ3LzQzNXhLQmpQa3BMMVhITVIzK1RLYXFhWUJoR0JnQ0VrTHRoWVdIbHF5aGFEbjUrZnFwRWlvWmlzMnJUT25tZVQrQTRiaC9ETUgrbXBhVkZ4OFhGeGFpZUdCV1ZGd3NzZEd6a2VaUG4rUzFKeVM4ZGxuMjdqbmtTOVF4ZlRwc0NLeXZ0aXFwU3RVTnFhaG8yYnQyQjc0K2RnRXdtNHdnaGlRcU9teG4vT09JSFhiZU5LbDVzYkt3VS84VTVnRzFKeVMvdGxuMjdqb2xQL0JkVFB2dVV4am1scGlyRnVaK2ZuK3JmeGUyYThkL05nblNlNTgveFBIOEF3UDNNek15MDZPam9qUGZVVEtvV2tTbElmRmhZMkIvdjYvVjhmSHk4MzZwM1YwU2g0ODhCSEZZb0ZEOFFRaEpldlhxVnBsWjBtWTc1cURLb1NuMUJXZEJFQ2tWUldpbW1TQmJQY1Z3dWdCOVRVbExtSkNRa1BDL3RPbkZQSXMvYXVYbjJGWUNaSjVjckJoMDc4UlA3TERxbTJsZHd6OC9QaDB3bUs5T1dwRlZCYkd3c2twT1QwYng1OHlveDVWWXVsK1BLWDllVkZkekJjYndDd0NrRnIxZ1cvemp5cnE3YlIya243a25rV1FjM3p3RU1tRmx5dVdMUS9rTkgyUHNQSHRiNFhYc283VlRsT05mUTEwbDVuczhDRU1Yei9JR01qSXp2YWVKRXM0eU1ETnkvZng4ZUhoNUZkdk9vU1VXU2F6b05OODBVUE0vbkFram5PTzQ2SVNRa05EVDBvamJYcXFsanZzb1FHUmtKVzF0YnJYZG5ySW1xY2wrZ2pkcjcyMHRSVkprb2wrMFFRbko1bmsva09PNHV4M0dISXlNalQ1WHhVbnppbzhoSUJ3ZlBLYXdCTG5FOHMrck8zVEN6WjlHeEdERjBNQ1o5TmhiNjRqSXZWUzh6dVZ4ZTZuTUlJY2pLeXNMcjE2ODFIcmUxdFZVbFRpNWV2SWlGQ3hmaXdJRURjSE56cTNEN1RwNDhpZmo0ZU15WU1hUEMxeXJKMGFOSGNlellNVnkvZmgxNmVucnY5TFZLazU4dnc2NTlCN0JuL3lHOFRra0Z6eU1EUExkQS9rWnhNREh4ZnFwT0cwZVZGUi8vS1BJZlZaeHo3TGQzN29hWlBvdU94Zml4SXpGbTVMRDNFdWZ2MDJlZmZZYlkyRmhjdUhCQnErZGZ1M1lOR1JsRlA0K0xSQ0swYTljT1Q1NlV2bG1IdWJrNTdPenN5dHhXWGFycWNmN2ZoMGZaZjBzVi91WTQ3bzVDb2Znbk1qTHlIcXI0VnB6dlMzcDZPcVpObTRhaFE0ZWlkKy9lcXNlZlBuMkthZE9tWWRPbVRXamR1clhxOFljUEgyTCsvUG40NG9zdjBMWnRXNjFmaDhhVWJoU2FkWklLNEc5Q3lHMk80eUo0bnY4cklpS2lyTFVxcXNTWXJ5b0tDQWpBbENsVDhNa25uK2k2S1RwUjFmc0NiZEJFQ2tWUnBlSTRqaU9FM09jNDdoQ0FhLy8rKzIvNDY5ZXZzeXB5emZqNHlEUUFJUTR1VFdKWkFidmxmK3pkZVZ4VVpSY0g4Tjl6WjJGQUZnVUVGVVJVQkZkYzBoWkxlelhickh4TnkwckxwVkpUeTh3bGUwMU55RDFOU3l2TDNVeXR0TVhVMU15MTNKVk53UUZFTmtIMllSdVk1ZDduL1lPWVJFQkJ3RHNENS92NTlQazRkNXN6eE9HNWMrNnpaT2ZrdEYzMTFUZkN0WVFFekg1L0d0emQzZXJzNlpWV3E4WHc0Y1B2ZUp5cnF5dkdqQm1ENWN1WFY3aC8yYkpsNk5ldkh3RGc2TkdqY0haMmhyKy9mNFhIR28xR0dBeUdTdDlMcFZKQmM5UE5SRnhjSExadjN3NmxVb20zM3k0WnN2ekZGMTlnMjdadGQ0eTdjZVBHMkx0Mzd4MlBzeGFTSkNFck94dExsbitPbjM3OURaeHpDVUFDRjlrN0NUSGgrMEJmWG15V0pjL2JCOTVRZ0MzUHpzbHArOG1LVlVLVU5yck84N3d1aUtJSWc4RUFPenU3S3MvNVV0azVYMzMxRmJLenM5RzBhVlBMTnAxT2gvejhmR3pZc0FHalI0Kys0N1dmZmZaWkJBVUZWZitEeU1BVzhweHpuc2tZKzk1c052OE1RS3ZYNnpOaVkyTXIvOE50QTM3NjZTY2tKeWZYNkJyKy92NTQ2cW1uTEs4ZEhCemc3KytQT1hQbTROaXhZNWcxYXhaY1hGektuY2M1eC9idDIvSFpaNS9CM2QwZHpzN2xGNFNobkxJK2tpUmRZb3l0QlhDc3NMRHdlblIwZEE1S0pwRzlhM0xlODhuQmJEYmZzWEFuaWlKdTNMaUJ5TWpJU285eGRuYXVkNFU5VzJnTHFvb0tLWVNRMnpLYnpRc3lNek5YcHFTa1ZOd3RvNFlTWXk3OTRkMmh3ek5Lcm5vUFlDUDI3RHZnSEJsNUJSUEh2NGxubm5xOFRucEorUGo0WU4yNmRaYlg0OGFOdy92dnY0K1ltQmhFUkVUZy9mZmZCMUJTM1BEMjlzYjk5OTlmNW55OVhvOHhZOFpZWGh1TlJwdzZkUXJlM3Q3NDZhZWZ5cjFmang0OWNQcjA2VW9MTWdBd2JOZ3d6Snc1MC9KNjJyUnB5TXpNeE1hTkcrSG82SWpSbzBmRGFEU0NNV2FKcnlJSER4NjhiYU5jbVRzOUpSdzllalFtVFpwVTdldmVpY2xrd3Y0L0R1UExyOWRCR3hNTGdCZHdqdTlGRTF1U0hCY2FVK3R2U0dTUmVDWDhOKzhPSGE0b3VlbzlNTHkyWjk4Qng4aklLM2ozN1FsNDRySC95TjRicXFxT0h6K082ZE9uWStYS2xlalRwMCtWempsejVnemVlZWNkTEZteUJBTUdEQ2l6NzhVWFh5enp0K1RBZ1FOWXNtUUpmSDE5Y2ViTUdjdjI3ZHUzWTkyNmRmanp6ei9Mbkc4clh6eHNJYzg1NXkvbTUrY2ZqSTJOelpNN2x0cDArUEJoaElTRTNQYVk0dUppQ0lJQXRWcGQ0ZjRCQXdhVUthU28xV3JNbVRNSG5UcDF3bzgvL2xqcGZCcEZSVVhZdFdzWEhubmtFWHowMFVjVkZsSW9wNndIWSt3UGs4a1VHQkVSRVZGWDd5SEhQWjhjQ2dvSzhOcHJyOTN4dUMxYnRtRExsaTJWN3UvZnZ6OCsrZVNUMmd4TlZyYlFGbFFIRlZJSUliY1ZIaDQrdTY3Zkl6a3FLcVpGaS91bUt4MU5ad1FCeStQaUU5eUNGaTVCNUpVcm1EbjFYYWhVMVY2Tjc3YnM3ZTNSdlh2M010djgvUHhRVUZDQWE5ZXVsZHQzNjFqdi9QeXluWEdPSGowS3ZWNlB4TVJFTEYrK0hFYWpFV3ExMm5KRE5tUEdETXV4YytmT0xkUHpCQURtenk4L2R6QmpEUFBtelVOeWNqTEN3c0lnaWlVUGc5UnFOUVlOR2xUcFo3dDY5ZXBkRlZKbXpweDUyNmVCbGZXMHFRbVR5WVJQUC84U08zNzhDYmw1ZWVDYzUwc2lwdXR6aXJkblptcHIxT09KV0I5TG5qY3lod29LYVdGY2ZJTGIzT0NGQ0l1SXFKTTh0d1V4TVRFNGNPQ0E1WFY0ZUxqbDN6ZlBJNU9Ta2dKZlgxK2JuRnZHVnZJOEpDVEVxaWMxdkZ1clY2Kys0ekVQUHZnZyt2VHBjOGN2Yk5ldVhjT3JyNzVhYnZzenp6d0RvT1JKTTFEeUlLQzAvVE9iemJoeDR3YWVmdnBweS9IcjE2K3ZsU0d3RldrSU9WVlhRa0pDcW4vemNCZnU5VDJmSEZ4Y1hNb1Y2UUFnSnljSHdjSEJLQ29xUW1KaUlscTNibzJrcENSTW5qeTVYRkVRUUwzNFdaU3lsYmFnT3VpdkJ5SEVLcVNrWE5BRDJOektyMnM0bEh4cmZuNUJ1dzJidjFPRmhJUmo4ZnlQMEtaMWF5Z1V0ZmVrcUhTU1ZhQ2srM0ZVVkJTU2twS1FuNTl2ZVdybDVlVlZwUzZWVzdkdWhZZUhCL2JzMllPelo4L2k3YmZmeHFwVnE5Q3paMC9MTWFWRGN2cjM3dzhuSjZjeTV5OVpzcVRDNjJvMEduejU1WmR3Y25LcWFLTGZXdlhjYzgvZHN5ZEJraVFoUGlFUnN6NzZHR2ZQWHdSSzVpTzRLbkx4dGFTWVMrZnZTUkJFRnYvaytUZXQvTHFlZzVKdnpjM0xzK1Q1SjR1QzBjckhwMWJ6M05xRmhvYmkrdlhybHRjNm5jN3k3ek5uenVEUW9aTDVIRStmUGczR0dCWXNXR0RaMzcxNzl6THpVMWdieXZQNlJ4UkZGQmNYWS9qdzRlamN1WE8xejQrT2pzYW1UWnNzQlplNlVKOXpxajY1MS9kODl4cGpyTXhET0ZFVThjc3Z2K0Nycjc3Q2ZmZmRoN2x6NTJMZ3dJRVlOR2dRbWpkdmpxQ2dJQnc5ZWhRVEpreEFwMDZkWkl5ODl0WG50b0FLS1lRUXE1SVFHeGJTek0vdlB4cGxvNmtBbXhBU0h1RXlkdElVdkRuNk5idzRkRERzS3VsNlhGM2ZmZmNkZnZubEY2alZhbkRPc1hyMWFvaWlDRkVVTVhYcVZCZ01Cb3dkT3hiang0Ky83WFZDUWtKdytmSmxUSm8wQ1FxRndqS0piVzA5NWFxb0svVGR1SHIxS2xKU3lpK3FWTHJ0NU1tVEZjYmNva1VMdEczYnRsWmlBRXFHUWYyOGV5L1didHlDdUd2eDRPQ0ZqT05ya1JjdlQ5SnE3N2pxRTZrZlN2UGNYdG5vQXc3MlJraDRoTXU0dDkvRDZGZGZxZFU4dDNhVkRVTUFTdVp5T25ueUpFYU9IQWsvUDc4eTUrM1pzd2VpS0ZydGx6N0tjK3NURVJHQnlNaElQUFBNTTNCMGRLelJ0YnAyN1lxdVhic2lJU0doeXVjMGFkSUVUazVPMkxScFU0M2UrMDdxYTA3VlYvZnFuazh1ZXIwZXYvMzJHN1p0MjRhaW9pSk1temF0VE84c0FPamJ0eTkyN3R5SmxTdFhZdFNvVWVqV3JSc0dEeDZNZnYzNjJkeEtrTGVxNzIwQkZWSUlJVmJuUm14c2hyZTNkN0RDcWZGZjRJcjFpVW5Kbm91WHI4VHBjK2N4NTRQcDhQVHdxSlgzK2M5Ly9vTlBQdmtFUFh2MnhKZGZmb21Ra0JDY1BIa1NhOWV1eGV1dnYxNmxhM2g1ZVdIaXhJbDQ4Y1VYQWZ5N0dsQmxZODN2Wk1xVUtUaDM3cHpsOWJadDI5Q3FWYXU3dXRiTmR1N2NpUjkrK0tIUy9kT25UNjl3KzYxenQ5UkVabVlXRmk5ZmlRTi9IRWFoWGcvT2tTNXlhWnhSeHc2bHBXa0xhK1ZOaU0yNEVSdWI0ZWtaT0ZmaktoNEdWNnlQdXhadnlmTjVzMmJDM2QxTjdoRHIzSm8xYThyTTF5U0tJaHdjSEN5dm16UnBncGRlZXNreXBHTHYzcjFvM0xneDZuQUtneHFqUExkT3g0OGZ4NFlORzlDN2QrKzdMcVEwYWRJRW8wYU5ncSt2TDQ0ZE80WkZpeFpWYWVpQnlXUkMvLzc5OGZiYmIyUFVxRkYxdXR4cmZjeXArdTVlM2ZQZFN5RWhJZGk1Y3llT0hqMEtwVktKRVNOR1lNU0lFV1VLSTBPR0RFRzdkdTBBbFB4ZUJnVUZZY1NJRWRpd1lRT0Nnb0x3OGNjZm8yZlBubGkyYkJuczdlM2wraWgzclNHMEJWUklJWVJZcGVUazVDSWdlVy9MbGdFOUZJMDBtL1Q2b3YvczIvK0hLakVwR1l1RFAwS0F2MStWWi9pL25ZS0NBbkRPSzYzNloyWm1saHNUZnZQRWVoNGVIbmpqalRjc3J3c0xTOXFHdTIzMGhnNGRpa2NlZVFUUjBkSFl0V3RYcFpQNDNRMlZTb1g5Ky9kWCtmakhIMys4VnQ1WEZFVmNpMC9BQjNPQ2NERTBIQURNblBPL1JMUDRabExzcGF1MThpYkVKcVdsaFJjaURhVjUvcDFlWC9Ud3Z2MS9xRzZrcFNONDl2OXFMYzlyMjhhTkc3Rjc5KzR5MitMaTRsQllXRmhtVGlRQXlNNnVlQlZIbFVxRlljT0dsWGs2ZWZic1dlellzYVBjc2FWREtxd1o1Ymx0S3lvcVFsSlNVb1g3dkx5OElBZ0MzTnpjTUhueVpBQWxRMmlBa3Nsc2J5NVVWS1Qwd1VTclZxMHM1OStLY3FwaHUxZjNmUGVLSUFqUWFyV1lOR2tTZHUvZWpjMmJOMlB6NXMzbGpxdnNBZGM3Nzd3RGc4RUFwVkpwYzBXVWh0UVdVQ0dGRUdMVmtwSzBLYzM4L0ViWUtScU5aNHhOdVhRNXltM00rRWtZL2Rwd0RCczZHRzZ1cmpXNi9wVXJWd0FBbnA2ZVlJeVZ1N0VTUlJFWkdSa1lNbVFJV3Jac0NhQ2txK0pYWDMwRkFEaDE2aFErL1BCRHkvRkdveEVBTUdiTUdNdGtleDA3ZGtUdjNyMnJGRS9wcWdWSGpoekJybDI3eXUwM21VeGxKdEs3MVoyNld0ODZjVzVkeTlIcHNPdVgzVmkzY1N2U016TEF3YlBCK2Vjb05uK2RGQjk1NDU0R1E2eFdVcEkyeGRlMzR5dVNuZXBOeHRpVWl5RmhsangvK2NVaGFIS1BmMjhyNCtMaWdzNmRPME1VUmFTbnA1ZlpaelFhd1RrdnQ3MmdvS0RjZFhRNkhWYXNXRkZ1KytEQmd6RjQ4T0J5RTFxWEZsU3RkVVVSeW5QYmQrclVLUXdlUExqQ2ZYLysrV2VsYmNlRkN4ZnUyQU96b0tBQWJtNFY5ekNqbkNJM3ErdDd2bnVsYTlldTJMbXpaUDdxM2J0M3c5L2YzOUp6K1hiMGVqMFdMVm9FZDNkM214eG0xdERhQWlxa0VFS3MzbzNZMkF6Z3ZpVSsva1ZIQlVIMVdVWm1WbytWcTljZ0pEUWN3WFAvaDJhZW5uZDk3WjkrK2dsdDJyU0JzN016V3JSb2djaklTQXdkT2hRM2J0ekFBdzg4WURsdXdJQUJsdGVpS0tKUG56N3c4dktDVHFmRDZOR2pMY2NkUFhvVVlXRmhaWVlHTlczYUZEazVPWGNkNDgzMGVqMW16NjU4SVNWSmt1RGk0bElyNzFWVDJUazVtQk84RUllUG5vREJZQURuUEVJU3BhbUpNUkhIQUpqa2pvOVlsL2o0eUJzMzVmbVhHWmxaWFZhdVhvTkxrVkdZODhIMEd1VjViZW5SbzBlRlR4VUJZT3pZc1lpUGp5KzNQems1R2Z2Mzd5OHpKOE5UVHowRms2bnlGR2pUcGcyZWUrNDV5K3ZTbm01M2V2SXZCOHJ6K3FGTGx5NFZyc2dENExiek5Iend3UWVXZjNQT1lUQVl5cXhhQndBR2c2SFNJYXFVVStSV2RYblBKeGN2TDY4cUZVWjBPaDBXTFZwMER5S3FmUTJ4TGFCQ0NpSEVSbHd3SlViakx5Ky93UCtxbEh5dHlXanNkK2pJTWJ2SUtDMVdyVmlDamgzYVYzdFNzdWpvYUNRbkoyUGF0R2tBU29heU9EazVJU2NuQjJ2WHJxMzBQSVZDZ1lDQUFBQ0FvNk1qUm80Y2FkbDMrdlJwS0pWS1BQMzAwMmphdEtsbGUrbXFQVFhsNHVLQ3c0Y1BWN3AveFlvVitPMjMzeXJjeHptSFZxdXRsVGh1eDJnMElUTHFDaVpQK3dESktTa0E1d1lPZnJvWXd1Z2JNUkh4ZFI0QXNXRWxlZDZzZmJkQkdpNTlaVElhKy8xKzRKQmRXTmdsckZxeEJKMDZkSUJhTGQ5eWtKczJiWUphcmNidzRjT3JmSTYzdHplYU5HbUNnd2NQWXR5NGNRQ0E3Ny8vdnN5d3ZZVUxGOExMeXd1alJvMENVREpFNGVhbE0xTlNVdURzN0d4VlM3VlNudGN2VFpzMnJYRDUxY3EwYmRzV1E0WU13WXdaTXl3OVVpSWlJakI2OUdnc1hiclUwcnNTQUxaczJWTHB2Q3lVVTZSaXRYL1BKNmVEQncvaXlKRWpjb2RSSnhweVcwQi9QUWdoTnVWNmJIaXl0N2YzRUpXajI1dmcvTzNycWFudFJvMmR5RWE4OUNMZUhETVNicTVOcW53dGYzOS9EQm8weU5MZGtqR0doeDU2Q0FBc1hUS3JRNUlrUkVWRndXdzJZK3JVcVZpM2JsMnRMaWs4WWNJRWpCMDdGa0JKcjVpS3hndFBuRGpSY3N5dHpHWnp0VzVXNzBadVhqN1diOXFDcmR0L1JJNU94d0ZjNDhDWHByek1yMjZrcE9qcjlNMUp2WEhqU21oOGFaNXp6cWRjVDAxdFBXcnNSRGI2MVZjdzZ0WGgxY3J6MnJSMzcxNDRPRGhVTzQrT0hEbUNhOWV1V2I3MHRXclZDak5uem9SS3BjTDgrZk5oYjI4UFoyZG4rUHI2Vm5qK3VYUG4wTHg1YzNETzYzd3A5S3FnUEcrNEpFbkMzMy8vRGFCa3RaRXpaODVZOXNYSGwzeG51bno1Y3BseldyZHVEUUE0Y2VJRU9uWHFCTmViaG1kUVRwSGJxYzE3UGpsMTZkSUZ3NFlOdStOeGhZV0ZaWmJrdG5ZTnZTMmdRZ29oeE9iOE15blpseTM5TzUxV0NNbzFCUVdGUFRadStRNFhRa0t4ZEVFUWZGdjVWT2s2cWFtcDZOT25EMzcvL2ZkeSt5cWJ6SzZVMld6RzVjdVgwYlZyVjh1MnYvLytHM2w1ZWVqZHV6ZE9uanlKb0tBZ0xGeTRzSG9mcmdKR294RkxseTdGU3krOWhIYnQydUhubjMvR2p6LytpQlVyVnNEVDB4UFoyZG1ZTldzV0JnMGFoSUVEQjFaWXZCRUVBUnFOQmhzMmJLankrNDRhTmFwYTQ4Y1RrNUl4Yy9ZOGhJUkZsTXdWdy9nVmJ1SnZKTVJHbkFOZ3J2S0ZDTUcvZWQ3S3I4dDVwaFJXRnhRVTl2aG13eGFjUG51K1dubHVyWEp6Y3kwck5nREFqaDA3TEFYY1FZTUdZZFNvVWVqUm93ZHUzTGlCZ3djUG9yaTRHQk1tVEVCUVVGQ1pPWmp1TmNyemhzMWtNbUhLbENsUUtCVGxmZ2RMZTRSczNMaXh3dUtFeVdUQ3lwVXJ5L1JXcVUyMm1sUGs5bXJybms5T3paczN4NU5QUG5uSDQzUTZuYzBVVXFndG9FSUtJY1IyaVVuUmw4L0IyL3VSVms1dTN4aE54c0huTG9RMGV2N2xrU3g0emdkNFlrRC9PM2I3VEV4TXhMZmZmbHZodm95TWpOdWVxOVBwOFBycnIyUFJva1Y0NG9rbkFKVE12cTVVS2pGLy9ueHMyclFKVzdac1FVQkFnS1ZyOGQyNGZ2MDZQdnp3UThURnhXSG8wS0U0ZCs0Y0ZpOWVqQzVkdXFCSms1SW5NUnFOQmpxZERrRkJRV2pTcEltbFY4M05ubjc2YVV5Wk1nVXFsUXBHb3hFblRweEF6NTQ5TGZPcFJFUkVJQzR1RHYvOTczOHQ1NnhjdWJMTThLVEttRXdtSEQ1MkFuT0RGeUU5STRPRE1UM0E5OFRuWnI2T0J2QkVndFFwTVNFMjRsUnBuaHVNeGlIbkxvVFlQLy95U0xiNDQ3bjRUOTlIYktwNzk4MFNFaExLTEIzYnQyOWZQUC84OHdCS0pyOXUxcXdaR0dONDk5MTM0ZUhoZ2VEZ1lNeWJOdzh2dmZRU1pzK2VYYTFoR0xXQjhwemNiTXFVS2VWNmtaUU83Vm0yYkZtNVlvbE9wOE5qanoxV3B6SFpXazZSYXFueFBaK2M2dFBRSG1vTC9rV0ZGRUtJYlV0T0xrcm82UHhHSzFHeG56RmhibTV1cnYrSEg4M0hoWXVoR1B2NktIaTFhRjdwcVE4ODhBQSsrZVNUQ3ZmZFBGbHNSVW9MTFI0ZUhnQ0FZOGVPNGVUSmt4ZzZkQ2hjWEZ6d3pqdnY0TXFWSzFpOWVqVTZkdXhvT1UrcjFaYWIzRTRVeFhMWHo4dkxBd0JNblRvVkhoNGUyTEJoQSt6dDdURmh3Z1I0ZVhsaCtmTGxsbkhwRGc0T1dMbHlKVjU3N1RWTW56NGQ2OWF0UTRjT0hTelhTazlQeDF0dnZZVUJBd1pnM3J4NVNFcEt3dnZ2djQvSmt5ZGJpanhIamh6Qjk5OS9qOGNlZXd5T2pvN1E2WFNZTVdNR2ZIeDhzSG56NWtySGthZmV1SUVObTcvRGp6LzlpcnlTVlJIaXdSRnNMc2o2SGlrcFJiZjlJUkpTVmYva3VhK29PZ3lHRDNKemMvMW5mamdQZzU4YmVNYzh0MGFabVpsSVQwOUhWbFlXMXE5ZkR3Qm8wYUtGWlhVdm5VNkhqUnMzWXRPbVRYQjJkc1lYWDN3Qkh4OGZmUGZkZDFpNGNDRm16cHlKWWNPR1lkcTBhZmRramdmS2MxSlROODlmVWhkc0xhZklYYXJCUForY09uWHFWSzFWZTZ3VnRRVmwwVjhLUW9qdGk0dzBKZ0E3V2dRRW5sZHovbWxCWWVIQXJUdCt4TG1MSWZqdy9XbDQ2SUZlRlhZek5oZ01TRXRMcS9DU3BiUC9sdzZUS1ozaHYxUmNYQndBb0dYTGxzakl5TUNDQlF2ZzZPaUl0OTU2QzBESlVKb0ZDeGJnbFZkZXdhcFZxL0RVVTA4QkFNYVBIMStsai9USEgzOEFBSHIzN28zZzRHQmtaV1ZoL1BqeHNMT3p3NnBWcThxdHpOT3NXVE1zWDc0YzQ4YU53NVFwVS9EdHQ5OWFpanpMbHkrSHdXREFpQkVqQUpSTUV1anI2NHNmZi93UkkwZU9CR01NUTRZTXdlYk5tN0Z2M3o0TUd6WU1qUnMzeGh0dnZJRlZxMVpoNjlhdFpWWW1Ba3B1aWk5Y0RNV0NwWjhpNG5Ja0pFa0M1L3dQU05MaytPaUlHQURscTBPRTFFUmtwREVlMk5JaUlQQ2ttdk5QOC9MekxYa2VOUHQvdUs5N1Y1dVo2K0Rnd1lQUWFEVDQ5Tk5QOGQ1Nzc0RnpYbVpWa3g5KytBSHIxNi9IODg4L2owbVRKc0hKeVFsQVNlK3o0T0JnK1B2NzQrVEprekNielhYNnBZL3kzTFlsSnlkYlZvd3JMZjVydFZyb2RMb3l4M0hPa1plWGg0aUlpRXF2NWVQalUrMFY0WktUazNIdDJqWFkyOXZqN05tekFHRHBTVm5iYkNXblNDMjR5M3MrdWJ6MzNudHdkSFJFcDA2ZDduaXN5V1NDbTV0Ym1RZHcxb0RhZ29yUlh3cENTSDBocG1qRHRiNit2a01sTytmWjRIZ242a3EwODZRcE16QnY5a3c4TWFBLzdEV2FNaWY4L2ZmZnQxMk83cEZISGtIanhvM1JwRWtUZlBQTk44alB6N2NNamZuMjIyL2g1ZVVGU1pJd2J0dzRaR1ZsWWRteVpXVW0wWE4xZGNYcTFhdlJyRmt6eTBvNlc3WnNLYmVVWkVWRGY5NTQ0dzM0K1BoZ3hvd1ppSStQeC9qeDR5RkpFdGF1WFFzdkw2OEs0dzBNRE1UY3VYTXhaODRjVEpreUJldlhyOGVKRXlkdzZOQWhEQjgrdk16WThjY2ZmeHhyMTY1RlJFUUVBZ01ENGUzdGpXN2R1bUhYcmwyV0NkR0dEeCtPblR0M1l1M2F0WGoyMldmaDd1NE9BQ2dxTHNieHYwNWkxa2NmSXlkSEI0QVhnT09id2l6VFJ4a1prUVczK1g5RVNFMVo4aHdhbHdXU0tMMFpkU1hhZWZ3NzcySHUvMlpVbU9lMTdmTGx5M2o0NFlmTGJmOW51Y2NLOXhtTlJrdGgwMmcwWXRPbVRYand3UWZ4d0FNUFlPM2F0UWdLQ3NLMmJkc1FGaFlHZjM5L3VMcTZZdmp3NFdqV3JKbGxEaWZPT2N4bU04eG1Nd3dHQXdJQ0FyQnUzVHE4L2ZiYmRmSTVLYzl0MzVvMWE4ck5BVFp6NXN3S2p6MS8vbnk1Z3ZuTmxpeFpVdTJoTDhuSnlaZ3laWXJsZGQrK2ZTdjhndGhRY29yVXFtcmY4OTFMNGVIaGlJcUtLclB0MHFWTFZUNC9QVDNkOHU4WFhuaWh3c1VGN2hWcUN5cEhoUlJDU0wwU0h4OWZESFFNOWdsUWhncGcwM1c1dWZkUC85OWNOdmprYVl4NWJRUTZ0UGUzUEtsNCtPR0g4ZUdISDFaNG5lblRwMXYrUFh2MmJDeGR1aFRCd2NFQVNsYjNhZFdxRlQ3NjZDT0VoWVVoTVRFUlU2Wk1RYjkrL2NwZDUrYmlCVkR5VksvMFNWaXBpaHJJN3QyN28zdjM3Z0JLVmpVd204MzQrdXV2TGFzZlZHYmd3SUdJaTR2RHdZTUhrWmFXaHA5Kytnbk5temZIaEFrVHlodzNZTUFBL1BMTEw4akt5ckpzR3p4NE1HSmpZMkV5bWFCU3FhQldxekZ1M0RnRUJ3ZmoyTEZqR0RKa0NMUXhzZGk0K1R2OC9Oc2VtRXhtRHVBaWgvUnBncmxvRnpKaURiY05qcEJhRWg4Zlh3dy92MWsrQ29kVEF0ajA3T3djUzU2UEhUTUs3ZnphMU1rVHlSZGZmTkh5aEw4Njl1M2JCN081Wk80OXRWb05EdzhQdlB6eXl3Qkt1bnh2Mzc0ZFo4K2V4ZEdqUjVHWW1JaUxGeThpUHo4ZmVyMGVack1ab2loYWhrWW9GQW9vRkFvb2xVckwvRXkxaVhOT2VWNVBqQmt6QnM4OTkxeXRYS3UwTFZPcjFmanR0OS9nN094OHgzTjY5dXlKWDMvOUZRRGc2T2lJeG8wYmx6dW1JZVFVcVR2VnVlZTdsMDZlUEZucEhIelY5Znp6ejh0U1NLRzI0TTZzcDk4VEllUzJldlRvc1FMQUZNNzVtcENRa0FsM1BJR2dWVUJnYTRCOUtBaHNGR05NMmJaTmF3VE5ub21ISHJqZmNnTldHMTE0SXlNajY3d2Jaa1pHUnBVbWZnVktHais5WG85R2pSckJaREloTlRVVlBqN2xaN1d2eXJLUG9pZ2lLU2tKdnI2K0NBa053NnlQNWlQbWFoeEVVUkk1bDc0WFRhWjV5WEZSTVhmMW9RaXBCU1Y1anZtQ0lBeGpqQ245Mi9saDd2K200NkVIN3BjN3RFckZ4Y1doVFpzMmNvZFJJY3J6bXZIMUMzd1FLdmF6czVOVHM4K1hMY2FqZmNyM3BpQzF6NXB6cWpwQ1FzTXgvcDJweU1qSzBrR1NYb25YaHUrWE95WmJjYnQ3UGxKOTFCYmNtWHo5aEFnaDFkSzhlZk9uQUR3STRQeU5HemYyeWgyUExjak5TdFBsWnJudGQzR0RBSWJBN093Y3phOTc5akcxV28wTzdRT2dzYk9ybFNjVlZTMXcxTVN0dzRGdWh6Rm1tWWhXb1ZCVU9xNjlLcCtkTVFhVldvMnRPMzdFdTlQL2gvU01UQTRnbDNQcHl3U3QvdDI4bk9qME8xNkVrRHBVa3VkT2UxM2NGQXdNZ1ptWldaWThieC9nRDVWS1pWWGo1WUc2bXlmaWJuSE9VYWpYVTU3WGdzYXVudDVRc0pmdDdPd2NuMzVpZ0Uwc3pWb2ZXRnRPM2EwYk45S3c1L2NEMEJjVkZZUHpYYnFzdEZpNVk3SVZ0N3ZuQy9CdkI3VVZ0Z1hXaHRxQzZtbFFRM3ZjM1FPY05DNUtUNlhBSGJsQ2NHQlFXdTg2V1EwUWg5bG9GaVU5azFpQm5oblNzMk5qOCtTT2lkUUhrY1lFTGVhMkN1aDZoREY4SUlwUy8rV2ZmYUU4ZHlFRTc3MDlBWjA3ZGJqekpScXc2SmhZckZpOUJrZU9uWURaTElvQWpuUE9seVJvd3cvSUhSc2gvNG8xM0pUbmMwVlJlbVQ1WjE4b1E4TXY0ZTN4YjFLZTN3SGxPU0drZnFCN3ZwcWd0cUI2Nm4waHBWVzd6aDJZUWhqTXdSNW1ETDRBMHpCQUJRNGxHQmZram8vOGkzR2xwRmJDekFHVE0xVEZUZ0dCQ1FCT1NnSitUWW9Lci9vTVRZUlVJRUViZHFSbHl3Q3R3bEV6UnhURnQ0NGUvd3RYdERHWTh2WmJHRHI0T1FnQy9UbTRtU1JKMkwxM1A1Wi90aG9wcVRmK0dVdk90NWlsb2puSjBkRXBjc2RIU0VVU3RHRkh2UHdDWTFRcWZDaUs0bHQvL0hrRUVaY2lLYzhyUVhsT0NLbVA2SjZ2ZXFndHVEdjFzWkFpZUxZTmROZW8rQUFHWVRKajdBSGczOGxnMUdwMXlhUlNnZ0FtVVBjdWE4STVoeWhLRUVVUkpwTVJYQkE2QVJnb0FQTmJ0ZTk2Z1V2NHJOZ2tIa3kvZGlrRGdDUjN2TVQySkNWcFV3Qk04QW5vK3JmQXNEUWxOZFh6dy8wZVJpd0FBQ0FBU1VSQlZIbnpoYWdyV3J3ellSeWFOQ2svRVY1RGxKdWJoNi9YYjhMR0xkK2gyR0RnWUVobm9qUW5QanBpcmR5eEVYSW4xMlBEazFHYTV3SmZscEthMnZURGVmT0ZhL0VKR0R0bUpPWDVQeWpQQ1NIMUdkM3pWUTIxQlhldlhoVlN2UHdDdlJVQ2UxVVE4Q0pqUWcrZ1pINkFBSDgvK1B2NW9iVnZLelJ2NWdISFJvNXdjTEMzekNGQXJJUFJaSUplcjBkQlFTSFMwdE1SZHkwQk1iRlhvWTJKZ2Nsa3ZvOExmSk9EUmhIV3FuM2dUcFBSdkRVbExqSlI3cGlKYlVyVWhuM243ZDgxV2lsZ3RzbGtlbmJMdGgwc0xqNEJiNDUrRGIwZnZML0JQcW1RSkFsbnpsM0EybzFiY1B5dmt4QkZrUU00SUVsc2ZtSjB4Q201NHlPa09oSzFZZC81QkhTN0pqQSswMlF5UGZ2TmhzMHM4b3FXOHB6eW5CRFNnTkE5WDhXb0xhaTVlbE5JOFc3VG9aMVN5YjVoUUc4d3BuWnhkc2JRd2M5aDRGT1BvNW1uSjV5ZG5PRG9XUFhKR29uOENnb0xrWitYanh2cEdUaDQ2REIrMlBXTGtLUFRkV2NNbmRWMjZpZTkvRHROdmg1OU9VenVPSWxONHNuUllXZGIrUHUvcmhJMG8wVkptbmY4cjVPTnJtaWo4Y2JvMXpCcXhNc05ydEJxTnB1eC9ZZGRXTE51STFKdnBJR0Q2em5ING1Jei96cnRhaGhOTGtac0VVL1Vodjc5YjU2TFFjZi9PdWx3UlJ1TlNlUGZ4RXN2UEU5NVRubE9DS24vNko3dkZ0UVcxSTU2c0dyUGZhclc3WnMrSXlpVSt4bGpBZllPRG9yN2U5Nkh6ejVaaUNIL2ZRNHRtamVEazVOamcwdVEra0N0VnNQSnlSSE5tM25pNFljZVFQLy85RUZ5Y2dyU01qSVZack81bGNDRUVjNXVuakc1bm02eHlNZ1E1WTYzcnRHcVBiVXZQeXRMbjV1WmR0ckoxZU15WSt6QndrSzl5OGxUWjFpMlRvZHVnWjFoWjZlcDl6TzhjODZoeTgzRnA1OTlnYysrL0JwNWVmbWNBZGRGOEhjU3RlRnJDblBTQ3VTT2taQ2FzT1M1dTJjY0ErNHJMTlM3SFAvN0ZNdk9LY2x6allieW5QSzg5dENxUGFRbWFOV2V1a1AzZk5RVzFEYmJMcVIwN0tqMmRjVUV4b1RWQW1QT0FlMzhNSFBhRkx6LzNqdnc5UENvOThuUWtEREc0T2JxaW9GUFBZSFd2ajVJU0VwQ1ZsYTJIUmg3MW9Xem9rWnFSV2grZnI1SjdqanJFaFZTNmd6UHkwcS80dWpXOUlqQUJBMEhBaUl1UmFyK09ua2FycTVONE92VEVncUZiZitwckl6WmJNYVI0MzloOXJ3RjJQL0huNUFrWHNTQUh5UXpKaWRHaC84QmdNc2RJeUcxaE9kbHBsMnk1RGxIKzRqTEpYbnU2ZW1CbHQ1ZWxPZWtWbEFoaGRRRUZWTHFITjN6VVZ0UWEyejZOOFhYdGNWMENNSWN4dURTc1gwQVZpeGRnQWZ2N3dtbHN0Nk1XQ0szVUNnRStMVnRnMTQ5ZXlEaWNpVFMwdEpWRE94QndjNWV6TTFNT3lGM2ZIV0pDaWwxS3k4clBVM3Axdml3Q2tJR2cvQklSbGFXM2NsVFoyRXltZERydnU3MWJneXRKRW40WnYxbWZMSmlGZUlURXNFQlBRZWZnK0xjQlFseDJuaTU0eU9rTGxqeW5DbnlHZGlER1ZsWmRuK2ZPZ09qMFVoNVRtb0ZGVkpJVFZBaDVkNmdlejVxQzJxRHJSWlNGRDd0dTQ0VEJMWlNJUWlhKzdwM3hlWjFYOEdyUmZONjk0dFB5aXZ0bmZMMEU0L2pZa2dvMHRMVDdjRHhtSXVyUjBadVZ0cEYxTk9LS2hWUzZwNCtLOHVZbTVsKzFzWE40eXdZZjhSZ01EcWZPWGRCdUJBU2loN2R1c0xaMmNubWU3cEprb1RrNnltWS9zRmNmUGY5ajlBWEZZc0FrcmlKdjVRUUU3WmRwOU1WeXgwaklYV3BKTS9UVHBibWVWR1J3YVUwejN2ZDF3Tk9qbzZVNStTdVVTR0YxQVFWVXU0ZHV1ZWp0cUNtYkxHUXdscTI3L3E0QXZoY29WQTA2djlvSHl4ZlBCK3VUWnJJSFJlNXh6UjJkaGpRLzFFa0phY2c3bG84T0hqdkptNmVrYnFzdEJqVXcySUtGVkx1bmR5c3RHdU5HbnYreEFUWU1hQlQwdlVVOWQrbno4TEp5UkgrZm0xdHRtQXJpaUwySGZnRDgrWXZ3Zm1MSWVDY0Z3UFl5RGtmbXhBVEhpSjNmSVRjUzZWNXJoRGd5SUQyU2RkVDFHZk9ua2VqUmc2VTUrU3VVU0dGMUFRVlV1NDl1dWNqZDh2bUNpa3QvUDNkVlV5OUhrQzdWajR0MmZMRkg2TkY4MlkyWHpFa2QwZGpaNGN1blR2ZzVKbHp5TXpNMGtCZ0hSeWMzZmJsNTJUa3loMWJiYU5DeXIyVm41MldwMlp1SjFRT1FqVEFCdVRrNUdoT25UbUh4TVFrM04velB0aloyY2tkWXJYazVlVmp3ZExsK0hyOUpseFBTUVU0OHBqRUp4YkE4SG1xTmpKTjd2Z0lrVU4rZGxxZTBxM3hNVFZUYUFFMklETXJpL0tjMUFnVlVraE5VQ0ZGSHJlNzUrdlpvenMwR28zY0lWWUx0UVgzaHEyVjJCUXF3WDR1WStqbDVPakl2bHk1REw2dGZLaUkwb0F4eHREUzJ4c3JsczZIazVNVFkyRGQxQ3JsQjdEQklpR3hQaGtaa1FYeFY4SzNtNDJHWHB6emsvbjVCZVlmZnZvVmIwOTlIN0ZYNHlCSmt0d2gzcEVrU1VoSVRNTGJVOS9IOWg5MklUYzNYK1NjbnpOeGM1OXIwZUZiTXJYYWZMbGpKRVJPbVZwdC9rMTVmbzd5bkJCQ0dwN0s3dm5HVDU1S2JRR3BrRTE5MmZSdEh6aVNRWmh2WjZjU1B2cHdKdjdUOTJHNVF5Sld3dDNORGMwOFBYRHMrTjhRSmFtN3MydlRsTnlzOUl0eXgxV2JxRWVLZlBKeU1yT2QzQnJ2QnhRbWdIVk5TazYyTzNMc0x3Z0tBVzNidElhZGxTNnZubDlRZ0YyLzdNYWNvSVdJdUJ3SnpuaytCMTl0TXBxblg0KzlIQzEzZklSWWs3eWN6R3dIWjdjRGdvSVpLTS9KM2FJZUthUW1xRWVLL0c2OTUwdEpUYlcwQlcxOGZhMjJweUsxQmZlZXpSUlNXclR0M0ZLcEVMNWdqRFY3K01FSE1PbXROMjJ1bXhXcFd5Mjl2QkFkRTR1cjErSUZ4bGhuRnpmUDNibFphVHE1NDZvdFZFaVJWMTVXVm41dVk2ZS9uYUU4eFFUMmNINSt2dXVaY3hkdzQwWWE3dXZlRGZiMjluS0hXRVorZmdHQ0Z5M0Z4aTNia0ptZERRNWM1U0o3TThHWXV6Ny9Xa3lXM1BFUllvM3ljekp5S2M5SlRWQWhoZFFFRlZLc1E1bDdQb2I3OHdzSzNNK2N1NENFcEdRODBQTSthZ3NJQU5zWjJzTlVDdUZKQUg2T2pScmg1V0ZEMGRqRlJlNllpSlZ4ZEd5RVlVT2ZSNVBHamNFWTgyWVEvZ3VBeG4yUjJoTWJhMGlNRHY5VE1wa0djWW1mS0M0Mm1IYit2QnN2ajNvVFVWb3RUR2F6M0JIQ1pEWkRHeE9EWWErTndhNWZmb08rcU1qRXdjOUtKdE9naEpqUXZZaVBweG5hQ2JrZHluTkNDQ0gvdEFWbW85SFNGdnkyZC8rL2JZSEpKSGVFMUJiSVRDbDNBRlhoN2QycENWT3drUURUZE84V2lQLzBvU0U5cEdJUFBkZ0x2WHIyd01GRGgxVmdHTll5SU9DSEpLMDJSZTY0U1AyU0dIczVzazJiTnM5SmFxY0pESmdVZXpYT2Uvam9jUmoveG1pOE1td29YSnlkWlltcnNMQVEzMjcvQVJzMmIwVm1WamJBZVRJSDF1YVpDMWRteDhibXlSSVVJVGFLOHB6VWhHZ1dFYVdOc2RwaEFNUTZ4Y1JldFlvdjZPUmZ5WEZSTWFWdEFjRGVpcjBhMTJyNDZIRjRmZVFJakJ6eE1yVUZEWmhOUEsxdkhkQjVHQVRsVmdDcVg3N2Zpc0F1bmVRT2lWaXhTNUZSR1BUQ2NBQXdpWkRlVEl3SzN5SjNUTFdoUjQ4ZUt3Qk00Wnl2Q1FrSm1TQjNQQVFBb1BUeEQzeFVFTmdYakxFQWpVYURuajI2NFpPRndmRDBhSHBQQTBsTFQ4Y0hjNEp4NXR3RkZCY1hnM09lSUVuOGpjUm84d2tnMG5oUGd5R2tmcUU4SjFYbTZ4ZjRJRlRzWjRFSnpaeWNIS0ZXV2VmY09zUTZtYzFtNU9ibFFlSmNCMGw2SlY0YnZsL3VtSWlGc21XSExyMFZYUGlHTVJaZ1oyZUhYdmQxcDdhZ0FiUCtRb3FmbjUydnNsRTRZOHgvNEpPUFkvV0twWEpIUkd6QTVHa2ZZTS92QndET1k2K1pDenNqTnRZZ2QwdzFSWVVVNitYajQ5TkU0ZEJrQ3dkN0RPQWFENCttYk5uQ1lEeDRmMCtvVktvNmZXK3oyWXhUWjg3aHczbnprWlI4blFPc0dPREh6QXJ6aU9UTGw3UHI5TTBKYVVBb3owbFYrTFRyMGtaUUNqc0IxbHJ1V0lnTjR6eE5OUEVYa3E2R1g1STdGRktXcFMxZ3JEODR0L2Z3YU1vV0JjMUZuNGNmcExhZ2diSDZRb3B2KzY3akdXTnJHcnU0WU1PYVZlald0WXZjSVJFYkVLV054cXRqeGlOSHA0TUV2SjBRRmZxRjNESFZGQlZTckp1dnI2K0dhMXplWk1CMHhsZ3IxeVpOOE9LUS8rS04wYS9DM2MydFR0NHpLenNibTdmdXdMYnZkeUk3SndlYzh4VE8yRUo5cG5GelJrWmtRWjI4S1NFTkdPVTVxUUxCeDY5VGUwR3A4cEE3RUdLN1JDWmxKa1dGUndLdy9qVjNHeUJmWDE4Tk5FNGpBV0VXWTZ4Vll4Y1h2UFRDODlRV05ERFdYa2hSK3JZUC9KTXhvZStUanorR1pRdUQwS2hSSTdsaklqYWdxTGdZLzVzYmpOMTdmZ2NIRDRtUEN1c0ZRSlE3cnBxZ1FvcE5VSG0zNzlKZUNjWFhqT0VocFVLQkxwMDdJbmpPTEhUc0VBREdhdWRQTHVjY2w2T3VZUDdpNWJnWUdnYXoyUXpPY2M0a0dzZGRqNG04RElBR1dCTlNkeWpQQ1NHRUtMM2JkK2x3YTFzdzU0TVo2QnJZbWRxQ0JzQ3Fsei8yOGV2WVFWQW9KOW5acVYxR3ZQUWlldmJvTG5kSXhFYW9sRXJrNXhmZzVLa3pNSnZNeWthdWJnZnlzekxTNUk2ckptajVZNXNnNVdXbXA5c3BQSFlvN0xpSEJCNXdJeTFkZmVUWUNmajZ0SVJYaStaUUttczJ4N2ZCYU1UcHMrY3hlZG9IME1iRVFwUWtQWmVremN6QVJpYkZSY1NEbmw0UlV0Y296d2toaFB6YkZtamdMSEdwMDQyMGRQWGhZOGZSMnJjVnRRVU5nRlVYVWx6Y1d6ekZHSHVwc1l1TDZ0MUo0K0htNmlwM1NNU0dxRlZxSFB6ekNQTHo4NVFDaE11NnJMVHpjc2RVRTFSSXNSMkZoV21tUm5iZWZ6S1ZlSTB4MXJhd3NORHp3S0VqeU16S1Fwdld2bkJ4Y2E3Mmt3ck9PUklTay9ERm1yVll0R3dsY25QendNRXZjMG1jS3hibWZKS1lHRTNkT2dtNWh5alBDU0dFRkJhbW1adzBxcU5RMnNjenh0cnFpNG9zYllGUHk1Wm8wcVF4dFFYMWxOVVdVbng5ZlRWUTJyM0JHQjdxMktFOUcvdjZTQWlDSUhkWXhJYTRPRHZoNlBHL2tKaDhYUUdHRER1RjU2SEN3alNiN2Y1R2hSVGJrcCtmYXNyTlNndHY1Tzc1cHdEV1NoUkZ2OGlvSzhLRjBIQjA3QkNBWnA3Vkd6NS9SUnVENmJQbTRzK2p4MkUwR2lXQS9TYWErTVRFbUlpRGVYbDVOdnQ3VFlndG96d25oQkNTbDVkbnRyUUZISjZpS0xXUGpMb2luQThKUWVlT0hhZ3RxS2VzdHBCaTUrYmpxbElJc3hsanpjYU9lUTA5dW5XVk95UmlZd1JCUUdHaEhrZFAvTTBBcUZYTStLdE9sNm1UTzY2N1JZVVUyNVNmbVphbFlxNTdWQTZDTXpnNnBLV25xMy81YlM5cjV1a0IzMWF0b0ZRcUszMVN3VGxIVVZFUmZ0MnpEMjlObm9yckthbWNTMUlCNTN5clB0czBMalg1VXZJOS9qaUVrQXBRbmhOQ0NNblBUTXR5c0ZQc0Urd2NYTURSSVQwams5cUNlc3hxQ3ltTlBUd2ZVQXBzcWxxdEZoWUd6NkZKWnNsZGFlYnBpYTNiZjRBb2lxNmNLUS9uWnQrSWtUdW11MFdGRk51bDEyY1ljelBUOWp1N2UwWXdvSTNaTERVL2R2d3Y0WHBLQ3RxMmFRMVgxeVlWbnBlWWxJeUZTei9GTnh1MndHQXdTQURPY2hIdkowU0hmNkxYWnhqdjdhY2doTndPNVRraGhKRDgvSHpUdjIwQjh6YWJSVzlxQytvbnF5Mmt1RFp0OWc1ajdPR0hIdWlGRVMrL1dHc3pINU9HcFpHREE4NWZERVZDWXBMQUdjL0t6VXo3WGU2WTdoWVZVbXhmYm1aYWpJdWI1NThNYUNGeDNqazY1aXFPL1hVU3padDV3cTlONnpMSC9ubjBPS2IvYnk3T25yOElzOWtNY0w2YkErTVNvc1BQQU9EeWZBSkN5SjFRbmhOQ0NNbk5USXR4Y0hiOVV5RUlYdFFXMUU5V1cwaHAzTFRaYkFibTgvS0xROURyUGxxdGg5d2R4aGl5czNOdy9POVQ0QXltM015MGpYTEhkTGVva0ZJLzVHYWw2WFJaYVRzYnUzbm9PRWN2WFc2dS9SK0hqekpCRUJEZzN3NG1zeG5yTm4yTDRJV2ZJRDBqZzNPT2JIQXhLRjRiOFU1dVZwb08xS0FTWXZVb3p3a2hoT1RuWk9SU1cxQi8xV3hOcHJxakZEZ0xCQU02dGcrUU94Wmk0d0s3ZEFZQU1NNjZBQkJBUzRVUkt4Q3ZEVi9sMDY3TFpVRWh6RElhamYwK1c3MEdvZUdYb0ZJcThjZmhveVZQSk1DT2N5NEZKMmdqanNrZEx5R2sraWpQQ1NHRVVGdFFQMW5sZUJtdjl1MzkxVXlqYmVUZ2dGM2JOOE8vblovY0lSRWJkajAxRlU4OTl3SUs5WHFZREFiLzVMZ29tNXducFVlUEhpc0FUT0djcndrSkNaa2dkenlrVmpCZjM0NmV6RTc1TmdUMlBzQlVKWnU1Q1J5ZlMwWEc1UWtKVWFueWhrZ0lxU0hLYzBJSUlkUVcxRE5XMlNORndkV0JZRURUcHU1d2NIQ1FPeHhpNHpScU96VHo5TURWYS9GUUtoVTlBTmhrSVlYVVN6dytQdklHZ0k5OEF3S3ZDd3JNNGhLVW5QUGdlRzM0T2dDMHhCMGh0dS9mUEcvZk5aRXhQcHR6S0FITWk3OFN0aEdVNTRRUTBoRFFQVjg5SThnZFFFVVVUT2dPQUI1TjNXRnZieTkzT0RZalBUMGQ1OCtmdit2enIxKy9qdXpzN0ZxTXlEcW83ZFJvMGFJNUFJQUx5cDR5aDBOSVJVUVhEVHZ0ckJhdXVtaUVheTRhZGhyVW9CSlMzNGp4VjhLK2FhVGc2eHZaWVhQOGxiQnZRSGxPQ0NFTkRkM3oxUk5XV1VpUndMc0NnRWZUcG5DdzE4Z2RUclZ4em1FMm0ydjBIK2NsY3d2OS9QUFBDQTBOcmRMN0hqbHlCT1BIajRmSlpNS1NKVXNRRTFOeHg0dk5temRqL3Z6NWx2Y285ZW1ubitMNTU1K0hLSXFXYlptWm1SZzVjaVRPblR0M2x6OE4rYW5WYWpSdjVna0FZT0E5WkE2SGtBb0pndUFzQ0N5QU1YUVFCTUZaN25nSUlYVkRwVkk4ckdLc245eHhFRUlJa1FmZDg5VVAxamkwaHpIR3ZBREEzZDBOR28zdEZWSisvLzEzekprenAwYlhXTGx5SlhyMTZvVk5telloS3lzTHExZXZScmR1M1c1N0RtTU1qREVZalVaRVIwZGo5T2pSbUQ5L1B2cjFLM3UvNXVEZ2dKOS8vaG1jYzh5ZVBSdU1NWERPRVJZV2hsNjlla0doS0ZuTXlXUXlZZGFzV1VoSVNJQzd1M3VOUG8rYzFDb1Ztbmw2bEw3MGxUTVdRZ2doRFZkZ1lHQVB4bGdBWTh3aE1EQ3dSM2g0K0VXNVl5S0VFRUpJOVZsZEljWGIyMXZET0ZjcWxBcTRPRHVCTWF1Y0Q3ZEtKazZjaUtaTm01YmJ2bTNiTmlRbkoyUEdqQm1WZmo1L2YzOW9OQnA4K2VXWGVQMzExekY1OG1SOC9mWFg2TkNodzIzZmszT09SbzBhNFlzdnZzQjc3NzJIL2Z2M2x5dWt2UGppaTBoUFQ4ZUdEUnZ3eUNPUG9GKy9mb2lJaUVCT1RnNGVmZlJSeTNITGx5OUhXRmdZVnE5ZWpkYXRXOS82VmphRE1RWW5SMGNvbFVxWXpXYWx0N2UzZlhKeWNwSGNjUkZDQ0dsWUZBckYvUUNhY3M0Vi8veWJDaW1FRUVLSURiSzZRb29nTk5Gd3hoU01DVGJaRytWbWp6NzZLUHo4eXE0NHBOUHBzR2pSSXJ6eXlpdjQ3My8vZThkcmVIbDU0ZE5QUDhXYmI3Nkp0V3ZYWXViTW1UaDY5R2lGeDVZT0FmcisrKzhCQUwxNzk0WWdDRGh4NGdUNjlPbURnb0lDeXhDZGpoMDc0cVdYWGdKUU1pVG93SUVEQUVvS01VZU9IQUVBdEduVEJnTUhEa1JCUVlGbFc1Y3VYV3l5ZDRyYXpnNEtRWUNaYzBFUW1tZ0FLcVFRUWdpNWQzeDlmVFVBZW5QT1MyOXVlZ2NFQkh5bjFXcno1WXlMRUVJSUlkVm5kWVVVMXNpc1lSQ1VnaUJBbzdHVE81eGFNVzNhTkp3K2ZSb0FJRWtTakVZanRtL2ZiaWw0M0t4NzkrNVl2WHAxbVcyZE9uWENtalZyMExGalI0U0dobUxGaWhVVnZvOGtTUUJRYnY4amp6eUNQbjM2NFByMTY1ZytmWHFaZmJmR0VCUVVWTzY2dTNmdnR2eDcyYkpsNVhxNDJBSTd0UnFDUWdFT0puQjdvejJBSExsaklvUVEwbkE0T3pzN004WjZBV0FBd0RudnFsQW9tZ0NnUWdvaGhCQmlZNnl1a0FKSnBlRU1pcEpDaW0zM1NDbGxNQmpRcWxVcmpCMDc5cmJIYmQ2OEdRYURvY0o5WGJ0MkJRRDA2dFhMVXBTNTFlKy8vNDdaczJmajZOR2pGZjdzQWdJQ2NPSENoWExiTjIzYWhGV3JWbUh0MnJYbzBhTit6c1ZxOTArUEZNYTRncHVVdEtZMklZU1FlMG9RaEZhYzg5WTNEZWtOVUNxVjdRQWt5aGdXSVlRUVF1NkNGUlpTSkEyVVNvVWdNR2pzNmtlUEZBQndkWFc5WTArT2ZmdjJRYWZUV1Y0Lyt1aWpNSnZOQUlEKy9mdmo0NDgvdnUzNURnNGw5UUdEd1ZDdWtHSTJtMUZRVUZEdUhKMU9oM1hyMWlFd01CQnQyclFwOC82VmNmeG52aEZiWW1lbmhxQVFBQTZoa1ZMbzNxMWJOMis1WTZvdXpybTNMYzhaUkFnaERSbGo3QTNHbUYzcGlubU1NVHVsVXZrcWdEL2xqWXdRUWdnaDFXVjkzNGE1UWdQT2xVSTltQ1BsNWkrOUZ5NWN3RFBQUEhQYjQzVTZIVHAyN0doNVBXUEdERWlTaEhYcjFxRzR1UGlPNytmbzZBZ0FLQ2dvZ0l1TFM1bDlwMDZkd3BRcFV5bzlOenc4SEk4OTl0Z2Qzd01BVnExYWhkNjllMWZwV0d0UjBpTkZBVEFvTkJyRlpFRVEvTzU4bG5YaG5EdkpIUU1oaEpEcTgvYjJ0Z2N3NU5idG5QTm5XN1JvNFpDU2txS1hJU3hDQ0NHRTNDV3JLNlJJZ2xtcGdFcGdqRUdsc3Jyd3FxUzBGMG5wTXNJQTBLcFZLNHdjT2ZLMjUyM2Z2cjNNNjJlZmZSWUFzR3ZYTHN1MkkwZU9ZUGJzMlJXZS8rNjc3d0lBY25OejRlWGxWV1pmMTY1ZHNXN2R1akxiVnE5ZWpkRFFVSXdmUHg2OWV2VXFzKy9Zc1dQNDl0dHY4Y1liYitDaGh4NHFzKy9XQ1hSdGdVcWxoQ0FJQUNCd1FIUFRaSCsyeE1RNXo1WWs2YkxjZ1JCQ0NLazZOemUzUVl5eHBxVzlVWUNTeWQwWlkrNmVucDR2cEtTa2JKRXhQRUlJSVlSVWs5VlZLaVRBcUFRWEpjNWhOSmprRHVldWlLSUlBRkNwVkpadDd1N3VHRGh3NEczUE8zTGt5QjJIMWdRRUJGZ21qTjJ6Wnc5U1UxTXRjNjkwN3R3WkFKQ1ptVm51UEdkblozVHYzdDBTMzdKbHl4QWFHb29ubm5nQzQ4YU5LM2Q4WUdBZ0xsMjZoSzFidDZKOSsvYm8zNy8vYmVPeWRtYVRHUktYd01GRnZRR2ZPOW9oU2U2WTdnWmp6RkJjWEh4SjdqZ0lJWVJVblNBSXd5dmJ4emtmRFlBS0tZUVFRb2dOc2JwQ2lwb3Bpc0dZS0VrU2lxb3duTVVhNmZVbFBYUWJOV3BrMlphZW5sNW05WnVLcEthbXd0N2UvcmJIdEdqUkFzOC8vendBSUNJaUFvV0ZoWmJYQUtEUmFKQ1NrbExwK1ZsWldmam9vNDl3NnRRcE5HN2NHSDM3OXNXaFE0Y3FQSGJnd0lHSWpJekVqQmt6OE13enoyRGN1SEh3OXJhNXFVVUFBTVVHQTBSUkJPT0NWR3dVUTJPaklpTGtqb2tRUWtqOTE2bFRKei9HV0tlYjVrWUJVTklqNVo5ZUtSMDdkZXJrZC9ueTVWZzU0eVNFRUVKSTFWbGRJYVhZYUNxMjA5aVp1U1JWYVY0UWE1U1ZsUVhHbUdYT0VrOVBUeVFsSldIVnFsV1dZL0x6OHlGSlVwbTVUT3p0N2RHNmRldmJYanM3T3h1dXJxNlY3dmZ4OFVGOGZIeTU3YUlvNHRkZmY4WHExYXVSbDVlSGtTTkhZcytlUFpnM2IxNmxjOUVVRkJSZzJMQmhVS3ZWMkxadEcvYnYzNDhlUFhwZzBxUko2TktseTIzanREYkZ4Y1VsUFlVWWw1akFhU3c2SVlTUWUwS3BWUGJobkh0V3RwOHg1cXhTcVI0QVFJVVVRZ2doeEVaWVhTRkZoS0tZY2Y1UGo1UWl1Y081Szlldlg0ZTd1N3RsWlpzNWMrYmcrUEhqU0V4TXhQRGh3eUVJQXQ1OTkxMmtwYVZoeDQ0ZGlJK1B4NTQ5ZXpCeDRzVFNlVHdxbEpPVGc3Rmp4K0xiYjcrMXJOQnpxM2J0MmlFcUtzcnkybUF3d003T0RvY1BIOGFDQlF2UW9VTUhyRml4QWwyN2RzWHZ2LytPUVlNRzRjTVBQNnp3V2c4Ly9EQThQRHd3WnN3WURCNDhHTjkvL3oxaVkyUFJybDI3R3Z4MDVGRmNiSUFvU3VDY2lWQ1liUE1YaXhCQ2lLMVJDSUxRR1VDanlnN2duR3NZWXozdXUrKytIeTVjdUdDYlk1b0pJWVNRQnNicUNpa092TURBV1dOUjRoS0tpZ3h5aDFOdG5IT0VoWVdWbVpBMU16TVRRVUZCYU55NE1ZWU9IVnB1K003NTgrZXhjZU5HcEtTa0lEZzR1TUtsaFhOeWNqQisvSGpvZERvWWpjWktDeW1CZ1lIWXYzOC9DZ29LNE9qb2lDMWJ0dURZc1dQWXVuVXJXclpzaVlDQUFGUzJoRzUyZGpZRVFZQ0Rnd011WHJ5STR1Sml5NlMxTFZxMHdBY2ZmSEMzUHhiWmxmWklZZUJTWGxFUkZWSUlJWVRVdVM1ZHVqZ0RlSWd4eHY0WnhtUFp4eGdySGRyRE9PY1BTWkxVRkVEbFkzTUpJWVFRWWpXc3JwQVNyMVFXdGViY0xFa2N0dmg5TnpRMEZCa1pHUmcrdkdSZU9iUFpqUGZmZngvRnhjVll1blJwaFhPZ3ZQRENDeWdvS01DcVZhdGdNcG13ZVBIaU1pdis2SFE2SkNjbnc5M2RIZXZXclVQanhvMEJsQlJ0aW9xS3NHZlBIc1RHeGtLbFVtSElrQ0VRUlJGSGpoekJjODg5aCt6c2JKaE1KUSs0MnJkdmY5dllmL3Z0TjN6KytlZVcxMTVlWHVqZHV6Y2tTY0xUVHorTktWT21ZTkNnUVRYK0djbWhkSTRVTUNibHF0VTB0SWNRUWtpZFV5cVZQb3l4Ym5jNmpqSFdUUlRGTnFCQ0NpR0VFR0lUcks2UWd0aFlBMi9mMVN6WjZCd3BPM2JzZ0NBSWVQTEpKd0VBd2NIQkNBc0x3OGNmZjR5MmJkdGFqak1ZREdXZVRJMGVQUm9GQlFYWXVIRWo1czJiaCtEZ1lEREdFQm9haXVUa1pEUnYzaHhyMXF4QlJFUUVnb0tDa0pTVVpGbmhaOEdDQmZEeDhjRmpqejJHNXMyYm8xZXZYdGkwYVJPZWVPSUpKQ1Vsd2NmSHA4SllCVUd3ckRBRUFFODk5UlNhTm0wS3M5a01GeGNYOU9yVkN3NE9Eb2lLaWtKdWJpNmNuSnpxNGtkVzV6am5LQzQyUUpJa2NNN05pSTIxdmE1T2hCQkNiTkVnQVBZM0wzdDhxMzk2cGRnTGdqQVF3Ri8zTERKQ0NDR0UzRFhySzZTVVNBYlFQUzgvSDBhakVXcTFXdTU0cWlRME5CU0hEaDNDTTg4OEEwOVBUeXhldkJoNzkrN0Y1TW1UTVhEZ1FDeFlzQUNPam80b0xpNUdTRWdJSG56d3dUTG5UNW8wQ2Rldlg4ZStmZnZRdjM5LzlPdlhEKzNidDBlL2Z2MHdaY29VZUh0N0l6VTFGYzJiTjBmZnZuM1JwazBidEduVEJ0N2UzbVhtVnBrOGVUTEdqQm1EY2VQR0lUbzYyckk4OHEyOHZiMXgvUGh4L1BUVFQ1WVZoaFFLQlJRS0JZcUxpM0hpeEFuazUrZGo1ODZkY0hSMHhQMzMzMTkzUDd3NlpEYUxscUlUNTdnbWN6aUVFRUlhQUY5Zlh3MkFzUUFxSFZKN3kvYVJ2cjYrd2ZIeDhiYjNGSWtRUWdocFlLeXprQ0x4QzFDdzUxSnZwRU92TDdLWlFvcXpzelBjM2QweGNlSkVBTUNUVHo0SmQzZDNqQm8xQ2dBUUdSa0pyVllMempsYXRteUpOOTk4czh6NWpESE1temNQZmZ2MlJiOSsvUUNVTEdlOGJOa3l5ekc5ZXZWQ3IxNjliaHRIeDQ0ZHNYanhZaXhhdEFqTm1qWERzODgrVytGeFU2ZE94Y2NmZjR3bFM1YkFiRFpYZUl4U3FVVHIxcTJ4Wk1tU01zczUyeEtEMFlEa2xGUUFBR1A4ck16aEVFSUlhUUJjWFYxN0EyaFoxZU1aWTE2dXJxNlB4c2ZISDZqRHNBZ2hoQkJTQzZ5eWtDSkNDRk1DU0V0UGg3NUlqOGFOWGU1NGpqVm8wNllOZnZqaEI4dVN4dDI3ZDBmMzd0MHQrNy83N3JzN1hzUE96ZzVQUC8xMGpXUHAxNitmcFJoVG1mYnQyMWNwSmx0bk5CaVI4azhoaFFNWFpBNkhFRUpJQTNEeDRzWERBTXAwT2VuZXZmdWpqTEVkbkhNTmdNRWhJU0hINUltT0VFSUlJVFZSK1ZxN01oSU1SV0djYzU2ZW5vRkN2VzFOT0Z0YVJDSFd3MkEwSUNYMUJqam4zRkFzVUNHRkVFSUlJWVFRUXNoZHM4cENTa0tDTm9HRFplWGw1eU0xTlUzdWNJaU5TMGxOUTE1K1BoaVFlU00rTkY3dWVBZ2hoQkJDQ0NHRTJDNnJMS1FBa0JoNENBQkVhYlZ5eDBKc1hGakVwWC8reGNOa0RZUVFRZ2doaEJCQ2lNMnoxa0lLR1BnNUFEaDEraXh1dDJ3Z0liZkRPY2VKdjA0QkFDU0dFSm5ESVlRUVFnZ2hoQkJpNDZ5MmtDS1orUjV3Ymp4OTdnTFMwalBrRG9mWXFMUzBkSnc4ZlFZQVRCelNIM0xIUXdnaGhCQkNDQ0hFdGxsdEljV0FvbGpPRUdrMEduSGdqei9sRG9mWXFFTkhqc0ZrTmdPY2EwM0ZZclRjOFJCQ0NDR0VFRUlJc1cxV1cwaTVZVGJuYzQ2L09lZjgxejIvUXhSRnVVTWljKzEvZ3dBQUlBQkpSRUZVTmtZVVJSdzRkQmljYzg0WnprcDZWYWJjTVJGQ0NDR0VFRUlJc1cxV1cwaEJmSHd4NXpnTnNPTEU1R1JFeDF5Vk95SmlZNjdHWFVOOFFpSVlZQVRIbWJTMDhFSzVZeUtFRUVJSUlZUVFZdHVzdDVBQ1FHSlNHR004czdDd0VCZENRdVVPaDlpWThFdVJ5TkhwQUxCOGJ1Ym41WTZIRUVJSUlZUVFRb2p0cytwQ1N2S1ZpQ2pPY2QxZ01PTDAyZlBRNi9WeWgwUnNSTEhCOE0vdlRCRUE2VVpDYkRndGZVd0lJWVFRUWdnaHBNYXN1cEFDd013bGFTc0EvSDNxREtLME1YTEhRMnhFZkh3aURoODdEZ0RnSE9zQjBDUTdoQkJDQ0NHRUVFSnF6Tm9MS2REbmlKczVlRUp1WGg2MmJOc2hkempFUnF6ZHVBVTZYUzQ0NTljS3M4M3I1STZIRUVJSUlZUVFRa2o5WVBXRmxJeU15QUpKeEJ3QTV0LzI3a2VVbGxhd0piY1hlU1VhUCsvZUE4NGhBdExpakl6SUFybGpJb1FRUWdnaGhCQlNQMWg5SVFVQUpMMTVMOEJQQThEaVpTdFJYRndzZDBqRVNoVVhGK1B6TDlhVXZHRDh2RmtTOXNvYkVTR0VFRUlJSVlTUStzUW1DaW5KeVpkenVNUzNnWE5EU0ZnRS9qcDFXdTZRaUpVNmUvNGl6bDhNQlFBVGsvaXU1T2l3VkxsaklvUVFRZ2doaEJCU2Y5aEVJUVVBNThCK0Rsd3JLQ2pBZHp0MlFwZWJLM2RNeE1vVUZoYmkrNTAvSXpzbkJ3QlNUV2J4WndDU3pHRVJRZ2doaEJCQ0NLbEhiS1dRZ2dSdCtEVUpmREhuRUUrZVBvdGR2L3dtZDBqRXl2eThleThPSFRrR3ppR0tvamcvK2VybFdMbGpJb1FRUWdnaGhCQlN2OWhNSVFVQUVxK0Vid1A0RnBQSmhNKy8rQnBuemwrUU95UmlKVUpDdy9ISnlsVXdtVXpnbkc5TGpJN1lKSGRNaEJCQ0NDR0VFRUxxSDVzcXBBQXdGUmFiWm5FZ0tpOC9uNzgzWXhaaXJzYUJjeTUzWEVRbW5ITmNpMC9BakZsemtaZVh6em5uV2k1Sjh3Q1k1STZORUVJSUlZUVFRa2o5WTJ1RkZHVEVSNlpMWnY0K0F6TFQwak1RdEdBSnJxZlFmS0lOVlVaR0pvSVhMc1cxaEVRQUxJOUwrRjlpVEVTODNIRVJRZ2doaEJCQ0NLbWZiSzZRQWtCS2pBazd3RGxmeURuSDZiUG5NV1hHTE9Ub2RITEhSZTZ4N093Y3ZEUHRBL3gxOGpRNDV4Q1pHSlFRcmR3RG1tQ1dFRUlJSVlRUVFrZ2RzY1ZDQ2dDWTRyWGhLem1YNW9tU3BMOFlHb1pYeDR6SHRmZ0VTQko5aDY3dkpFbkN0WVJFdkQ1aE1zNWR1QWl6S0JXSkl2OG9LU3BpQlhDQmh2UVFRZ2doaEJCQ0NLa3p0bHBJQVFERW0vV0xJZkxaNE1pTDBrWmovRHRUOGVOUHY4SmdNTW9kR3FralJxTVJ1MzdaalltVHB5SGkwbVZ3UUEvR2c4d0ZHY3Zram8wUVFnZ2hoQkJDU1AybmxEdUFHb21OTlppOXZkY29IVnl6SWJDdllxL0cyYzlmc2d5L0h6aUVpZU5mUjg4ZTNTRUlObDBySXYrUUpBa2hZUkg0OHB2MU9IditBZ29MOVNWRkZJNUp4cnlNSDFKU1V2Unl4MGdJSVlRUVFnZ2hwUDZ6N1VJS2dPVGs1Q0lnZWJOM1FPY1FKUlFiQ3dyMFhZLy9mVkp4OHN4WjlIdTBEOGE4Tmh6K2ZtM2g0R0FQalVZamQ3aWtHb3FMRGRBWDZSRWRleFhmZnZjOS9qaDhCR2F6Q002NUJJWndzMmdhbnh3ZGVWYnVPQWtoaEJCQ0NDR0VOQncyWDBncGxheTlGTjY4ZFljaGRuYnF0empZSUxQWjNQR1BQNC9nenlQSDBLNXRHM1JvSDREV3ZxM1F2SmtISEJzNXdzSEJIbXExV3U2d3lVMk1KaFAwZWowS0NncVJscDZPdUd2eGlOSkdJeVkyRHFJb0FnQTQ1MXJPMkc1dUZ0Y2t4MFRHeVJ3eUlZUVFRZ2doaEpBR3B0NFVVZ0FnOVZwVUF2ejg1cldFWmgxVEtnWUl3RGhKa25wb1kyS2hqWWtGWTRDOXhoNUtsUkpLaFpLRy9WZ1ppVXN3bTgwd204d29LaTRHNTl5eWozT0VjWWExb3BFZFRCWUtFaEViYTVBeFZFSUlJWVFRUWdnaERWUzlLcVFBQUdKakRVbkFWWlQ4OTdWM20vWmRGQ3E3WVV4Z2ZjRjU2OElpdlpycG1ZSXpMZ0NNS2lsV2hVdU1Nd21NaXdDTWtvUUVnZkhqa01RZjRxTXZoOGtkSFNHRUVFSUlJWVFRVXY4S0tiZElqcnNTQVNBQ0FOemRBNXcwTGtwUHBjQWR1VUp3WUZEUzJCNHJ3aUVhVGFLa1p4SXIwRE5EZW5ac2JKN2NNUkZDQ0NHRUVFSUlJVGVyOTRXVW0yVm1hdk9SaVh5NTR5Q0VFRUlJSVlRUVFvaHRvcUV0aEJCQ0NDR0VFRUlJSVZWRWhSUkNDQ0dFRUVJSUlZU1FLcUpDQ2lHRUVFSUlJWVFRUWtnVlVTR0ZFRUlJSVlRUVFnZ2hwSXFva0VJSUlZUVFRZ2doaEJCU1JWUklJWVFRUWdnaGhCQkNDS2tpS3FRUVFnZ2hoQkJDQ0NHRS9KKzlPdytQNld3Zk9QNDlzMlNSSUNHS0Nna1N1OWpWVWxwcWUxRkYyM2d0clYycGZTbTExeHJSbHNiU3FwMGZxcWlpOWxwcnA0cllYc1MrMXhZa2tXVm16dStQTk5PTVRKSkprSm5FL2JtdVhsZm1uT2VjdVpNNk0rZSt6N1BZU0FvcFFnZ2hoQkJDQ0NHRUVEYVNRb29RUWdnaGhCQkNDQ0dFamFTUUlvUVFRZ2doaEJCQ0NHRWpLYVFJSVlRUVFnZ2hoQkJDMkVnS0tVSUlJWVFRUWdnaGhCQTJra0tLRUVJSUlZUVFRZ2doaEkya2tDS0VFRUlJSVlRUVFnaGhJeW1rQ0NHRUVFSUlJWVFRUXRoSUNpbENDQ0dFRUVJSUlZUVFOcEpDaWhCQ0NDR0VFRUlJSVlTTnBKQWloQkJDQ0NHRUVFSUlZU01wcEFnaGhCQkNDQ0dFRUVMWVNBb3BRZ2doaEJCQ0NDR0VFRGFTUW9vUVFnZ2hoQkJDQ0NHRWphU1FJb1FRUWdnaGhCQkNDR0VqS2FRSUlZUVFRZ2doaEJCQzJFZ0tLVUlJSVlRUVFnZ2hoQkEya2tLS0VFSUlJWVFRUWdnaGhJMmtrQ0tFRUVJSUlZUVFRZ2hoSXlta0NDR0VFRUlJSVlRUVF0aElDaWxDQ0NHRUVFSUlJWVFRTnBKQ2loQkNDQ0dFRUVJSUlZU05wSkFpaEJCQ0NDR0VFRUlJWVNNcHBBZ2hoQkJDQ0NHRUVFTFlTQW9wUWdnaGhCQkNDQ0dFRURiUzJUc0FJWVI0M1pRclY2NkJWcXZkWW0yZm9pZ0F1eXBXckdpeDNXZzB2bi9peEluMUdSQ2VFRUlJSVlRUUlnWFNJMFVJSVRMWWd3Y1A5cWlxZXN2VzlxcXEzcmwzNzk2T1Z4bVRFRUlJSVlRUXdqWlNTQkZDaUF4MjQ4YU5aOEJjQUZWVmsyMlhzRTlSbFArN2RldFdWSVlFSjRRUVFnZ2hoRWlSRE8wUlFnZzdNSmxNYTdSYTdXQkZVVnhVVlUwWTBtT1dhRnUwcXFveXBFY0lJWVFRSXBPUjRkeFpsL1JJRVVJSU96QVlERmRWVlExTnJaMnFxcUVtaytsaVJzUWtoQkJDQ0NGZUhobk9uWFZKSVVVSUllemc5T25UVHhSRjJaL2Mvb1FlS29xaTdJK0xpN3VYWVlFSklZUVFRb2lYUW9aeloxMVNTQkZDQ1Bzd3FLcDZTbFhWU0xEOGNsVlZOZUgxTTFWVmo1MDVjeWJXVGpFS0lZUVFRb2dYWURLWjFnRFJpcUpZTGFiSWNPN01TUW9wUWdoaEowYWpjYStpS0hlVDI2K3E2aE9qMFhnb0kyTVNRZ2doaEJBdmp3em56cHFra0NLRUVIWVNHaHA2em1ReW5Vc1l4cE9vSndyL1BMVUlDdzBOUFdmUEdJVVFRZ2doUlBySmNPNnNTUW9wUWdoaFI2cXFMa3R1bjZJb0N6SXlGaUdFRUVJSThkTEpjTzRzU0FvcFFnaGhSM0Z4Y1d0VVZYMlFlTnMvdlZFZVJrVkZyYkJYWEVJSUlZUVE0dVdRNGR4Wmp4UlNoQkRDanM2Y09STUJyRTNvMXBsQVVaUk41ODZkZTJxZnFJUVFRZ2doeE1zaXc3bXpIaW1rQ0NHRW5SbU54am1xcXBxN2NxcXFHbXMwR2hmYk15WWhoQkJDQ1BIeXFLcTZLTGw5aXFMTXpzaFl4SXVUUW9vUVF0amZKZUNLb2lnSkU0NWQwR2cwOGxSQ0NDR0VFQ0tMaUl1TDI1RENjTzVmN1JXWFNCOHBwQWdoaEowOWZQandxYXFxUjlSL0hYLzY5T2tqZThjbGhCQkNDQ0ZlRGhuT25iVklJVVVJSWV6c3hvMGJ6NEFEaXFMRUFISEFnYkN3c0NkMkRrc0lJWVFRUXJ4RU1wdzc2NUJDaWhCQ09BQkZVUTRCOXhSRmVmclB6MElJSVlRUUltdVI0ZHhaaEJSU2hCRENBUnc3ZHV4UElBeTQrcy9QUWdnaGhCQWlDNUhoM0ZtSHp0NEJDQ0ZlSDI4V0xWUFFTYThyYXU4NEhGVk1uT2s0cUU2K0pjcS9hKzlZSEZWTVRNemwyNWZQWHJWM0hLK3ovSVZMK2pnN094ZTJkeHlaMFRPRHFaaXpSbk5UMGFDUE5waUsrNVlvcjZSK2xIaWVxcHF1WGowWGV0bmVjUWdoUkZyZHVISGptWmVYMXdGRlVUNVVWVldERE9mT3RPUUxYQWlSSVFyNEJYanJkY3Ivb1ZEQzNyRTRLdVdmejJRVlZIdkg0c0N1OFV4cGRlWEs4U3YyRHVSMTVPdGIzaGRYOVdlZ2tMMWp5WlJVRlFWRkE2Q2ltbERrTml3OUZKVjdjWEdHbGpjdW5nNnpkeXhDQ0pGV0ZTcFVxS3dveW1vZ202cXFqYVFuY3VZa1BWS0VFQmxDRDk0b2xGQlE4cm02dXFMVGFlMGRrc2hFakFZano2S2pNYW1xQ3k3NEFsSklzUWNYZkVFcHBsRVVEMWNYRjdSeUhZc01aRFNhZVBic0dTYlY1S0hUYWYySUh3NHBoQkNaeXJGangvNnNXTEZpR0pCVGlpaVoxMnRWU1BIeUtwN2RKWWNtbjA2cnVLbGFUVFlGblpPOVl4TC9VakhFR295bUtNV2tSRVFwTVg4L2xHNXVXVkkyVjFkNjllaEcrWUF5OWc1RlpDSm56cDVqK2crekNYOGlId3VPSUVmMjdQVHUwWTFTSll2Yk94VHhHcmtRZHBIcFA4emgzdjM3OWc1RkNKR0JzbUlPbDVXR2M3K3VPVnlXTDZUNCtKY3BpVWI3SVFyVkZBVmZWRndWUmRHaG9rTlJaYkpkQjZLb09wT1REb01LY1RuUVIyY3ZIbkFWMkcvU3NQYjYyZEJUOW81UHZCeGFuWmFTeGYycFZyV3l2VU1SbVl4ZXI3ZDNDT0lmZXIyZVVpV0x5M1VzTXBTemt4UE96cGsrZnhKQzJDQ3I1M0JSaG4rbTJGRFVEKzBjeWd0N1hYTzRyRmhJMGVRdEd1RGxxbGNiZzZhN29paHZKZDdwN095RVJxdEZxOUdnYUdSc3NpTlJWUldqMFlUUmFDUXVMaFpWb3lrTk5OYkFlSjhTNVk2cUprS2k0NHhiLzc1ODZoNWdzbmU4UWdnaGhCQkNpSmRDY3JoTTZuWE40YkpVSWNXM1JIbGZrMG45cjBiRHg0cWlxUWlnMVdvcFdhSVlma1dLVU5qWGh6Zno1Y1hOelkxczJWeHhjcEtuR280a05pNk9xS2dvSWlJaXVmdjMzMXk2ZkpVTFlSYzVkK0VDY1hHR1NxcEdYWmpOUlh2Q3AwVEFxcmhZdzVKYmw4NWNzM2ZNUWdnaGhCQkNpUFNUSEM1emUxMXp1Q3hUU1BFdVV0SmZRVjJnMVZBRlJYSHk5UENnUmJNbU5HNVVuL3o1OHBMZFBUdnU3bTcyRGxPa1FVUmtKRStmUE9YTzMvZll1bTBISzM1Wm8za1VIbDVCVVNqajVPelVzRUN4MG4xdW5qOTl3dDV4Q2lHRUVFSUlJZEpPY3JpczUzWEo0VEovSWFWVUthZkNKbDFERldVSmlwTEQxZFdWQ3VVQ0dEMzhDL3lLRkVHUnBRVXpMWGMzTjl6ZDNNaWZQeC9sQThyUThvT21CSDM5SFlmK1BLcC85dXhaYmIxR3Q2ZFE4WUJPMTdTR2RadzVFMnZ2ZUlVUVFnZ2hoQkEya0J3dXkzcGRjcmpNUFZGUHFWSk92a2FuZnFCWm9sR1VIS1ZMbFdEaW1KRXNuRDBELzZKRjVRTE1RaFJGd2QrdktEL09tRXJ3K05HVUtsa2NqVWFUWGFQUkxQSXg2ZnE4K2VhYjJld2RveEJDQ1B1NWNlTUdqeDQ5c25jWWFXSXdHSWlJaUVpMTNZNGRPOWk0Y2VNcmp5YzhQSnhMbHk2OTh2Y1JRcnptSklkN2JXVGxIQzVURjFKOGpmcitpc0p3RkhLVUxGR2NxY0VUYVBxZkJ1aDBtYitqamJCT3I5ZlJ1R0Y5cGdSUElLQnNhUlRJcGtFelVwL0RxNSs5WXhOQ0NHRS80OGVQcDJYTGxoZ01oaGMrMTRZTkcralVxUk4zNzk1Tjg3R3Fxbkxod2dYejY1NDllL0xsbDErYVgrL2Z2OThjNDVFalIzam5uWGNJRFExTjhaenIxNjluMWFwVjV0Y1JFUkdFaDRmYjlGOTBkTFROc1E4ZVBKanUzYnR6Ky9adG00OFJRb2kwa2h6dTlaTVZjN2pNK3E5Vlc2aEV1UzZLb2t6U2FqVlVLQmZBM0IrbWtTTjdkbnZISlRLQVJxT2htRjlSRnM3K25tNDkrL0xYOFJNNU1ETEJwMWhBK05Yem9UOENSbnZIS0lRUTR0VUlEdy9uNmRPbkZ0c2lJeU01ZXZRb3RXdlhUbE1Sb0VDQkFtZzBTWjhwNWN1WGo0c1hML0w1NTUremFORWkzTjNkYlQ3bnI3Lyt5dGRmZjgyOGVmTW9WYW9VUnFNUm96SCthMm43OXUwTUhqeVlDUk1tMEtoUkk4NmVQWXVMaXd1bFNwV3krZndBL2Z2MzU2Ky8vcktwYlk4ZVBlalNwWXROYlljTkc4YW5uMzdLc21YTEdEaHdZSnBpRWtJSUcwZ085eHJMYWpsY1ppeWtLTDdGeXI0UGpOVm9ORFNxWDQ5UlE3K1FDL0ExbEROSGRtWk5uOEtvc1VGcy9uMDdLdXI0d3NVRGJsdytGN3FlTExTMGxoQkNpSDh0WHJ5WVJZc1dXZDIzYTljdWR1M2FaZk81dG0vZmpvZUhSNUx0bFNwVll2cjA2WFR0MnBXZ29DQW1USmhnOHptYk5XdkcyclZyR1RSb0VDdFhyalJ2djM3OU9tUEdqS0ZaczJZMGF0UUlnRC8vL0pOS2xTcWw2eWxzclZxMTZOR2pSNHB0ZXZic21XUmJvMGFOQ0E4UFQvWVlnOEhBeXBVckxXSlB6TVBEZzgyYk42Y3RXQ0dFa0J4Ty9DT3I1SENacnBEeVpyRml1ZEZvdndJMVQwSHZBZ3dlMEFjdnI5ejJEa3ZZaVVmT25Bd2UwSnVMbDY5dzluL25QRlNOTXViTklxV09aNVZsdFlRUVFsaHEwYUlGYjczMWx2bTFxcW9NR3phTVhMbHk4Y1VYWDZUcFhDbjFOQWtJQ0tCMzc5NU1uVHFWeG8wYlU3Tm1UWnZPcWRQcG1EQmhBcWRQbjhiTjdkK1ZKdHpkM2ZuZ2d3L28zYnMzRUQ4ODUralJvNVF2WDU2NWMrY21PVS9EaGcwNWRPZ1FBTGR1M2VMWnMyZXNXcldLL1BuekE1QXpaMDZLRnkrZWFpelBpNDJOcFV5Wk11WmlUb0tIRHg5eSsvWnRTcFlzYWJXWFRnSm5aK2NVMzFNSUlheVJIRTRrbGhWeXVNeFdTTkhxTmE2akZJVnk3bTd1ZlAvZE54VDBMbUR2bUlRZEtZcENRVzl2cGs0ZXo4ZHRPeWtSRVJIbG5mUzZMNEhlWkxMdVlVSUlJVkpYc0dCQkNoWXNhSDY5YytkT0hqOStUSzlldlN3S0xDOURZR0FnMDZkUFo4cVVLVlNyVmcydFZwdGkrd2NQSGpCNjlHano2OTkrKzQzejU4K2oxV29aT1hJa0FBTUdES0JidDI1Y3VIQUJvOUhJNDhlUDJiWnRHd0QzNzk4blBEd2NQejgvU3BZc1NWQlFrTVg1ZzRLQ2VQdnR0d0c0ZS9jdWUvYnNTVEdlMkZqcml5RVVMbHlZano3NnlHSmJTRWdJNjlhdG8zWHIxaFFyVml6Rjh3b2hSQnBKRGljc1pJVWNMbE1WVW54TEJMUUQ1WE5uWnlkR2ZEbUlraVhraTE3RUsrN3Z6NWdSUXhnMmFod3hzYkZkQ3hVcmUremErWk56N0IyWEVFS0lWMGRWVmViTm00ZUhod2MxYXRSZzhlTEZOaDNuNGVGQnMyYk5VbTEzNHNRSkRBWURWNjVjWWYzNjlYend3UWNwdHRmcjlSWkZpSk1uVC9MNDhXTjhmSHdzdHJ1NXViRnMyVElLRnk3TTh1WEx6ZHNuVEpqQXZuMzd6TnVPSGowS3hCZGZ3c1BEbVQ5L1BnQmR1M2JscjcvKzR1VEpreW5HazlKRXM5ZXZYK2Y2OWV0QS9OOXh6Wm8xK1ByNmN2LytmZTdmdjIvMUdKMU9SOVdxVlZOOFR5R0VlSjdrY0NJNW1UbUh5elNGbEVMK1pZc29LSU5RMEw1VHF5WU42dFd4ZDBqQ3dkU3ZXNGN0dis5ZzYvYWRPbzFHTTlTbmVNQzJxK2RDTDlzN0xpR0VFSy9HYjcvOXh0bXpaK25YcngvUG5qMWozcng1S2JZM0dBeEVSMGZqNCtOalV5Rmw1ODZkNkhRNkNoY3V6UHo1ODJuYXRHbUt2Vkp5NU1oQm56NTlBRml6WmczTGxpM0R6YzBOalViRHhZc1hHVGx5SkY1ZVh2ejIyMjljdVhJbHlkQ2llL2Z1bVlmdXBPWS8vL2tQWThhTXNkaldvMGNQUHZ6d1ErclZxd2ZBTDcvOGttenZrbzBiTnpKNzlteUxiVStlUERFUFBiTEczZDJkM2J0MzJ4U2ZFRUtBNUhBaWRaazFoOHNzaFJSRm8yZytBUHpjM2R6NDcwY3Q4Y2laMDk0eENRZmo3dTVHNEljdE9ITDBHSS9DdzcxUmxRK0FFRUMxZDJ4Q0NDRmVyaWRQbmpCanhneTh2THo0K09PUGNYRnhTVEhKUDNueUpFT0hEaVVpSW9KZXZYcWxldjY0dURpMmJObEN6Wm8xYWQ2OE9mMzc5MmZ6NXMwMGFkSWsxYmltVHAzS2hnMGJHRFZxRk92WHJ5Y21Kb1o3OSs3UnVuVnJKazJheFB6NTgvSHk4dUwrL2ZzOGZQaVFYTGx5QVhEMTZsWEtsaTJidGo5RUltZk9uT0hkZDk4MXYvN3d3dytUYmZ2Sko1L3c0WWNmOHZqeFl6cDI3RWpWcWxYTnl6UlBtellOWjJkblB2dnNNNHRqVXBvN1JRZ2hySkFjVHFRcXMrWndtZUliMGR1N3RDZGEvb3VpdUZRb0gwRDF0NnJZT3lUaG9LcFhxMEtWeWhVQjlDZ0VGaXhlM0xaSGUwSUlJVEtWOGVQSDgrREJBL3o5L1hGeGNVbTJYVnhjSExObXphSkxseTU0ZTN1emZQbHk2dGF0bStyNWYvLzlkOExEdzNuLy9mZXBWYXNXUllvVVlmNzgrZWFsakswNWN1UUlMVnUyWk4rK2ZVeWJObzJtVFpzQzRPWGx4Zno1OHlsWHJoeERodzZsYTlldUJBY0hBM0RxMUNrZ2Znbm5hOWV1SmJzVThvTUhEd2dLQ21MR2pCbW9xc3FtVFp1b1diT214WDhSRVJGTW1USWx5ZmJFODdaQS9OajBiTm15NGVYbHhlTEZpekVhalF3YU5BZ3ZMeSs4dkx5NGV2VXExNjlmTjc5TytDK2g0Q09FRUxhUUhFN1lLalBtY0ptaVI0cmVUYWtIU2tXQWdYMTZ5b3p4SWxtdUxpNzA2dDZGcmR0Mm9DaFVWaFRuZW9CdGcrYUZFRUprQ2l0WHJtVDc5dTAydGYzc3M4ODRmLzQ4QXdjTzVPT1BQMFpSbEZTUFVWV1ZCUXNXNE9IaFFhMWF0VkFVaFk0ZE96Snk1RWpXclZ0SGl4WXRyQjduNCtORHJWcTE2TnUzTHg0ZUhpeGV2SmlLRlN0U3RXcFZYRnhjbUR4NU10ZXZYOGZIeHdlQXZIbnpjdkRnUVdyWHJtMmVENlZNbVRKQWZNK1czYnQzczNmdlhnNGRPa1IwZERTYk4yL21zODgrSXpJeWtpcFZxaVFabmpSMjdGZ2FOR2hBdFdyVkxMWW5IaTRVR3h1THE2c3JFRi80V2I5K1BiMTY5U0pmdm53Mi9UMkZFTUpXa3NNSlcyWEdITTd4Q3lsK2ZzNnFvaDJuZ0s1eHcvb0VsQzF0NzRpRWd5dFRxaVJOLzlPUTladTI2TFdxTWhJL3Y1OEpDNHV4ZDF4Q0NDRmUzSUVEQi9qNjY2OHBXN1lzSnBNSmdMTm56M0xzMkRHcjdTOWR1b1Mvdno4R2c0R2ZmdnJKWWwralJvMnM5ckpZdDI0ZGx5NWRZdURBZ2VZbGhCczFhc1NpUll2NDRZY2ZxRisvdnRXbGs3Tmx5MGJidG0yNWYvOCtodzhmSmlRa2hHN2R1dUh1N2s1WVdCaUFSZStaYXRXcXNXUEhEZ1lOR3NUT25UdkpsU3VYdVVmS3dZTUgrZXFycjNCeWNzTEp5WWxpeFlxeGNPRkNuSjJkK2Zubm4zbm5uWGRvMkxDaHhmdFBuRGlSRWlWS0pObWVRRlZWbmoxN1psNlcrZmZmZndkZzd0eTVGa3N3eDhURW9DaEtraVdmczJYTFpqNUdDQ0ZTSkRtY1NLUE1sc001ZkNIRlYrZldRVkdVWXJrOFBlblM0Uk43aHlNeWlSN2RPckh2d0NFZWhZZjcrZWpkdTF5Rm1mYU9TVGltNDhlUDg4WWJiL0RtbTIrbStWaVR5Y1Q1OCtmeDgvTXpKMXVPNVBidDIrVEpreWRKYk9mT25jUFoyUmxmWDErcng5MjZkWXVyVjY5U3ZYcDE4N1pUcDA2aDAra29VYUlFRVArN0h6eDRrQ0pGaXNpVGJKR2hkdTdjU2I1OCtaZzZkU3FEQnc4RzRxL2ptVE90Zjh4SFIwZHordlJwenA4L24yUmZ4WW9Wa3hSU0hqMTZ4TFJwMC9EMTlTVXdNTkM4WGFQUjBLOWZQM3IxNnNWMzMzM0hpQkVqa3B6djRNR0REQmt5eEdMYjdObXpMU1oxOWZmM042L0swN0JoUTlhdVhjdXZ2LzdLMXExYmFkcTBxWGtla3VMRml6TjY5R2pxMXEzTHFGR2pDQThQTnovTmZmVG9FYmx5NVNJaUlnSlYvWGNJdWFxcXhNVEU4UFRwVS9NMkZ4Y1g5SG85QUJFUkVRRG1JbENEQmcwb1dyUm9rdC9qLy83di8zQnljcUpWcTFZVzJ4UE9JNFFRcVpFY1RxUkhac3JoSE8vTzM1SU8xRGFnOEc2dG12ajdGYkYzUENLVDhQVXBSSzIzcTdOdS9TWVUxTTdBTERMSm11VGl4VHg0OElEbHk1ZnoyV2VmMlZUY0dEQmdBSUdCZ1ZTdFdwV0RCdy9Tdlh2M0pCTXEzcnAxaTFHalJqRm8wQ0J6SVFFZ0xDeU10bTNiMHI5L2Y5cTFhMmZlUG12V0xPN2R1OGVRSVVOd2NuSjZlYjljSXBHUmtmejExMTlKdHZ2Nys1c0xHNTk5OWhtK3ZyNU1temJOb3MzbzBhTXBXTEFnWDMvOXRkVnpiOXUyamVuVHAzUGt5Qkh6dHBDUUVMSm56ODZVS1ZPQStIa25ldmZ1emRDaFEvbm9vNDllMXE4bFJLcjY5dTNMSjU5OGdxZW5wM2xiNjlhdGFkMjZ0ZFgyVFpvMG9VYU5HZ3dmUGp6VmM2dXF5c2lSSXdrUEQyZmN1SEZKUGtPcVY2OU9uVHAxK1BYWFg2bFpzeVoxNmxpdVBsRzdkbTIyYk5uQ3lwVXJXYmh3SVhQbnpqVVBxNG1OamFWang0NEVCQVNZMjFlcFVnVWZIeCtDZzRNeEdvMTgvUEhINW4wK1BqN21JVUNKM2Jsemg4aklTQW9WS2tTclZxMjRjK2VPeGY2UWtCQkNRa0xNcjBlUEhtMGVBblRwMGlVQWN4RzFjdVhLVks1Y09jbDdiTnk0RVZkWDF5U0ZGQ0dFc0pIa2NDSmRNbE1PNTlDRkZCKy9jbVVWUmZGMWRuYWlSdlczekYxUmhVaU5xNHNMTmF1OXhiYnR1NGlLZXVaZG9GanBNamZQbno1aDc3akVxN2Q3OTI3bXo1L1B0V3ZYbURCaFFxckZGRVZSMEdxMTNMOS9uNFVMRjNMbXpCbUNnNE10UG0vYzNOeDQ5T2dSUFhyMDRNY2ZmelF2SjNyOCtIRUEzbnJyTFhQYi9mdjNNM2Z1WEZxMGFQSFNpaWhQbno2bFE0Y08rUHY3TTJuU0pDQyt0MG0vZnYyU3RFMG9iSnc1YzRhYk4yL1NzV1BIbHhLREVJN0N6YzN0bGQwUGZQZmRkeHc0Y0lEQXdFQnExS2hodGMzUW9VTTVkdXdZbzBhTll0NjhlUmJMQ3pzNU9XRXdHRml5WkFsK2ZuN2t5Wk1ITHk4dkFMNzk5bHVlUG4xS2x5NWR6TzAxR2cwZmZ2Z2hVNlpNb1VxVkt2ajUrYVVhNDRVTEZ3RE1RNEFDQXdOcDNyeTUxYlp0MnJTeGVxeS92ei9yMXExTDlqMGVQWHBFWkdTazFUYXVycTdVcjE4LzFUaUZFSzh2eWVGRWVtV21ITTZoQ3lsbzFPcXFxdVJ4ZDNPblFybjBMd2NvWGsvbEE4cmk2ZWxKVkZSVURyMmlxdzQ0NUVVb1hxNldMVnR5OCtaTkZpNWNpSk9URTJQSGprMTFja2xWVlduUW9BRXVMaTU4OWRWWFhMNTgyVHpoSTBET25EbVpPWE1tN2R1M1ovVG8wU3hkdWhTTlJzUHUzYnZKbno4Ly92NytBTnk4ZVpQQmd3ZFRyVnExSk4zN1g4U1lNV09JaUlnd0wwMmEySXdaTTZoWXNTTDc5KzluMEtCQjVpZllhOWV1UmFmVFVhOWV2VlRQdjNIalJpWk1tR0IrYlRBWU1KbE1Gdk1qSkRkbndqZmZmTVBVcVZQTnI4ZVBINS9rS2IwUW1jRVBQL3pBa2lWTHFGYXRHZ01IRGt5MlhlN2N1Ums3ZGl4OSsvYWxaOCtlekpneGcrTEZpNXYzNTgyYmwvSGp4ek43OW15YU5XdEd3NFlOOGZMeVl0bXlaUVFGQmZIR0cyK1kyOTY0Y1lPRkN4Y0NjUFRvVVhidDJtV3hmTEUxdTNidG9talJvdVRJa2NNY1QrTDNUKzNZQWdVS2tDZFBIc2FNR1pOcWUydHQ4dVRKSTRVVUlVVEtKSWNUTHlDejVIQU9XMGp4OWZWMVFhT3BDcXFMcjA4aENoWDB0bmRJSXBNcDdGc0luMExlM0xoNTB3bUZxbm56QnZ6ZjNidWhrZmFPUzd4NnZYcjE0dnIxNjJ6ZHVwWEF3RUR1M2J2SHZYdjNyTGFOalkzbDFLbFQvUHp6endCODhza25uRDU5bWdJRkN1RHA2Y25Ka3llNWYvOCtFUC9rTjJmT25PemV2UnVEd2NDUkkwZW9XclVxTzNmdU5KK3ZSbzBhdlBQT08relpzd2VJbjR1Z1NwWDBML2UzYTljdWR1N2N5Ymh4NC9EdzhFaXlYNi9YNCt6c3pLRkRoOGlSSXdjVktsUWdNaktTalJzM1VybHlaVnhkWFltSlNUcFBWOEpjQ2dCbHk1YTFLUHdjT0hDQTMzLy8zV0xid29VTGNYRng0Yi8vL1M4UVgyeVpNR0VDRFJvMHNCZ2FrSGpva3hDT1FGWFZGSXVwMGRIUkJBVUZzWDc5ZW9vVUtVSndjSENxUGRscTFxeEp2Mzc5bURwMUtwMDZkV0xnd0lFMGI5NGNqVWFEb2lqVXFWT0hkOTk5bDU5KytvbHZ2LzBXZ0RmZWVJUGN1WE9iei9IdzRVTjY5KzdOMDZkUEdUZHVIRE5uem1UWXNHRk1tVElseWFvN0NZWE1tSmdZZHV6WVFmdjI3ZFA4ZDdoNzl5NkhEeDgyOTFKRVBQdVVBQUFnQUVsRVFWUkxXQ1hJbXZidDIrUHE2c3FzV2JQUy9ENUNpTmViNUhEaVJXV1dITTVoQ3luUHREbHl1Q3BVVlZDVUpvM3FvOVZxN1IyU3lHUjBPaDBONjlWbC84SERpcXFxVlYxZFkvTUFEbmNSaXBkUFVSVEdqQm5EeFlzWEtWT21ETjI3ZHpjUHczbGVYRndjQnc0YzRQRGh3eGJiQXdJQzhQVDBaTUdDQmV6ZXZUdlo5enB3NEFBSERoeXcySlo0V2RiRUUwdW14OXk1Yy9IMjlrNTJGWTRFKy9idG8zYnQydWgwT3BZdVhVcFVWQlRac21WajNMaHhyRisvUGtuN0N4Y3VtSWN1N05tengySVoxZkR3Y0xadDIyYXg3YmZmZmlONzl1em1iVEV4TVV5WU1JR0FnSUFrUzdBS1lVODdkKzdrekprelpNK2VuVWVQSG5IMzdsM3o4SnJuUlVaRzh1bW5uM0xseWhXcVZxM0s1TW1UcmE3R1kwMjdkdTB3R0F4TW56NmRDUk1tOE9USkV6cDA2SUNxcXB3OWU1WmZmdm1GOWV2WGt5OWZQbHExYXNYcTFhdnAxcTBiM2J0M3AwYU5Hbnp4eFJmY3UzZVB5Wk1uVTZkT0hVcVdMRW5IamgzcDFhc1hIVHQyNVAzMzMyZnAwcVhFeE1UdzU1OS9VcmR1WFJZdFdrUk1UQXhObWpReHh6RnIxaXgrL1BISFZPT2RNbVVLR28xR3JsY2h4Q3NsT1p4NFVaa2xoM1BZUW9wT1J4a0YvSjJjbkdqY1NMcVFpdlJwVUs4dUU3K2VTa3hNVEhHVDNxVTBjTVhlTVltTTRlcnFhaDZlazlKVDFlYk5tMU9uVGgzNjl1MXJkWC9DNUtxSlJVUkUwS0pGQzRvV0xmcEtuOWllUEhtU3MyZlAwcTlmdnhSdlJDNWN1TUN0VzdjWU1tUUl6NTQ5WS9IaXhlWjlUWnMycFd4WnkyNjE4K2JOdzlQVGs1WXRXd0lrbWNzbGYvNzhWSzFhMVdKYnlaSWx5Wll0bS9tMVZxdWxTcFVxNU0yYk45Mi9ueEN2d3RPblQxbXhZZ1VHZ3dHTlJrUGx5cFg1OE1NUHJiWjFjM09qZHUzYVZLbFNoVUdEQnFWNTlhME9IVHJnNCtQRGhnMGJhTmV1SGR1M2J5YzRPSmdIRHg2UUowOGVQdi84YzFxMWFvV0xpd3R0MnJSaHpabzE1TXFWaTg2ZE8rUHM3TXlVS1ZPb1Zhc1dBSVVMRjJiZXZIa01IRGlRUllzV1VhMWFOYlp0MndiRVgzOWR1M1psenB3NWRPalFnVHg1OHBoamVQLzk5eTBLSzRsOTl0bG41cCs5dmIxcDM3NDlCUW9VU05QdktJUVFhU0U1bkhnWk1rTU81N2lGRkVWcEN1aXFWcTVJbm1TZUpBbVJtamZ5ZVBGV2xVcjhzWGUvRHEzYUVOaGc3NWpFcTdObzBTS0xaVWFYTEZsQzRjS0ZVendtVzdac1ZvZStRSHpCeEdBd0pOaytkKzVjSGo1OHlQRGh3d2tQRDA4MUxwMU9aL05UN3NRT0hqd0lrS1NiLy9OMjd0eEp6cHc1cVZhdEdqTm56aVE4UE54YzlLaFNwVXFTb1VXclZxMmlRSUVDRnF2dDdObXpoN3QzNzVwZjE2bFRoMVdyVnBsZkZ5cFV5SHhzZ25yMTZuSDM3bDN6dHJ4NTg1cVRRaUV5d3B3NWM1SnNhOWFzV1pwNlhmVHAweWZWZVpSU1VxZE9IZk84UUtWTGw2WjI3ZHE4Kys2N1ZLOWUzYUlBcXRQcCtPaWpqekFZRExSbzBZSTJiZHBRc0dCQmkzTVZMVnFVSlV1V3NILy9maXBWcW1UUnV3MWc0c1NKRnA5Skd6YWsvSldXZVBoTzc5NjlyWDZlV2JObzBTS2IyZ2toeFBNa2h4TXZRMmJJNFJ5MmtJSkNGWUFhMWFxKzBBMk9lTDBwaWtMdG10WDVZKzkrVUtoZzczakVxMVdqUmcwOFBUMEpDd3RqNmRLbEdJMnByNWJtN3U1T1JFU0UxWDNkdTNmbjdObXp5UjZiMG9TVWlaVXBVeVpkaWNuUm8wZng4UEF3VDJhYm5GT25UcEU5ZTNhaW82TlpzV0lGTFZxME1LL09jZmZ1WFlZUEg4N1lzV041ODgwM2t6M0gwcVZMK2V1dnY1SXQrRHgrL0JpSW4zalhtb2lJQ0NwV3JDaUZGSkhwdk14N2pIejU4akZpeElnVTIraDB1aFFubzNaM2Q2ZEJnd1pXOXltS2dsNnZUM2Q4YWUxeEk0UVFhU1k1bkhnSk1rTU81NmpmcURxTnFnU2dRS2tTdHMxRUwwUnlBc3JHRCs5UVZLVXNvQUZNZGcxSXZETCsvdjc0Ky91emYvOStsaTVkYXQ3K3lTZWZjT25TcFNUdHk1VXJoNGVIaDdsSThMeFJvMFlSR2ZudmtNekxseThURkJSRS92ejUrZXFycnl4dUVBd0dBOE9HRGNQRnhZV1JJMGRhSkR2cDZZMENjT2ZPSFp1R3p2VHUzWnUyYmR1eWF0VXFldlRvUWN1V0xlblJvd2NRdjZMSDdkdTNXYkJnQWNPSEQwL3hQR1hLbEdIKy9QbFc5M1h0MnBYWTJOaGtDMEpkdTNaTk5VNGhoQkJDWkdtU3c0bVh4dEZ6T0ljc3BCUW9VYUlJQ2puYzNkM0lsL2VOMUE4UUlnWDU4K2ZGTFZzMklxT2ljbm9YS1ZuMHhxV3pGK3dkazhoWUhUdDI1UEhqeHp4OStwU1FrQkFDQXdNcFZxd1lYbDVlSERod2dCTW5ySytxVnF4WU1mUFA1ODZkWTlhc1dUZzVPUkVjSEV6SmtpV1R0Qjh6Wmd4OSsvWmw4ZUxGVEp3NDBidzhhWG85ZXZUSXB2a00vUDM5K2VDREQxaThlREdiTjIrMm1QTkVwOVBScGswYnBrMmJScGN1WFdST0V5R0VFRUs4RXBMRGlaZkowWE00aHl5a2FGV25BQlRJbHpldnhlU0dRcVNIaTVNeitmSyt3Y1hMVjlEcHRCVUJoN29JeGF0WHQyNWRJSDZZUzBoSUNGV3JWalhQYVhENThtVTJiZHFVNHZFYk4yNWt3b1FKUkVkSDA3eDVjMjdldk1uTm16ZXR0cTFac3laNzl1eWhWYXRXOU83ZG00WU5HNlo3eG5xRHdXQnpWL3ozMzMrZjFhdFhjL1RvVWFwWHIyNng3NE1QUHVENzc3OW4wYUpGREI0ODJPcnhVNmRPUlZWVmhnMGJ4bzRkTzVMc2o0dUxBNnpQMTFLdFdqVkNRa0trQzY4UVFnanhHcE1jVHJ4TWpwN0RPV1loUmRGVUFIZ3pmejVjWFYzdEhZN0k1SnljblhqenpmeGN2SHdGVmFPckRQeHM3NWhFeG5yNDhDRzVjdVd5dXE5UW9VSThlZktFUjQ4ZTRlbnBhYkh2MnJWclRKMDZsVC8rK0FOZlgxOHFWNjdNcWxXcitQMzMzNjBXRGVMaTRvaUppV0htekpsOC9mWFhqQnc1a21uVHB0R3dZVVA2OWV1WDVrS0RwNmVuVFpQWkFoUXBVZ1NBNjlldkp5bWt1THU3RXhnWW1PSVFvNFRQMnJpNE9ITG56azNQbmowdDlzK2JOdytEd1dDeENnakVUL1pwTUJqa2hra0lPNHVJaU1ERnhVWG1RUkZDMkkza2NPSmxjdlFjemlHL2JVMm81VFFvNU0rWGwyeXVMbmFONWNxVksvajYrcjYwODEyOGVKRzdkKzlTdlhyMU5DVlY5Ky9mNStUSms1UXFWY3BxMTN5RHdjQ2VQWHZ3OXZaT2RXTEtWODFvTkJJYUdrcStmUG5JbnorL1hXT0IrS1ZkOCtlTC81c3BxQlh0SEk3SVlDdFdyT0RXclZ2MDY5ZlA2djZFNitYczJiUFVxRkVEZ0ppWUdMUmFMVjkrK1NWWHJseWhVNmRPZE83YzJkeHpaZlhxMVhoWm1ZbCs4ZUxGZlAvOTkxU3JWbzNseTVlemFkTW1WcTFhUmNtU0pkUFZXOFBMeTR0NzkrN1oxRFkyTmhZZzJWVTVrbHZlMlpyczJiUFR1SEZqaTIyLy92b3JzYkd4U2JZblhzVkhDRWV6Yjk4K3EzTWdPVGs1VWF0V0xjNmZQNS9xT1R3OVBmSDI5amEvUG43OE9GRlJVV21LUTZmVEpWbFMvR1diT25VcXUzYnRZdXZXcmVudUJaZkFZREFRSEJ4TXRXclZlTys5OTE1U2hFS0lyTTZSY3JpTWNPSENCYXQ1MTVVclY4aWJONjhVazE2UW8rZHdqbGhJVVJSRktRQ1E5NDA4dUxoa3pFVjQ1c3daVnF4WXdZZ1JJOHhQY3c0ZVBFalBuajM1NXB0dnpNTUFFb1NGaFRGKy9IaEdqUnBsZmhMOHZEdDM3cURWYXNtVEo0OTUyOUtsUzFtN2RpMkhEaDFLMDFPam1UTm5zbW5UcG1TWE9qeHk1QWlEQmcxaXdvUUp5UlpTL3Y3N2IvNzg4MCtyKzBxWExvMUdvN0hwNlhmeDRzVXQ1bUI0WGxSVUZGMjZkS0Y5Ky9iMDZkTW4xZk85YWs1NmZlSnhtaSt2S2lZYzNzcVZLMW0xYWhYZHUzZFB0azJCQWdYSW5UczNSNDRjb1VhTkdxaXFTdjM2OVJreFlnUXpaODRrSmlhR2ZQbnlXVDNXYURSeTkrNWRQRDA5TVJnTUhENTgyRHluaWNsa1N2TXlyTThyVzdZc3k1WXQ0ODZkTzhuR3NHUEhEbTdldk1tdVhidUErR3RaaU5mTjA2ZFA2ZENoQS83Ky9reWFOTW04L1ljZmZ1RGh3NGNXMzhQaDRlRThmZnFVK2ZQbjA2RkRoMVRQM2JScFU4YU1HV04rUFdIQ0JLdVRWNmZFM2QyZDNidDNwK21ZdERDWlRQenh4eDlVcUZBaDJTTEtzMmZQVWx6KzJOWFYxWHhmWWpBWXVIRGhBdXZXcmVPYmI3NHhyOGJWcFV1WEZGY3lTMUMzYmwzR2pSdVhqdDlFQ0pHSjJTV0hzMVZjWEJ4WHIxNU44M0ZGaXhhMStqRHM1TW1UZE9qUWdlSERoOU95WlV2emRwUEpSTy9ldlNsYXRDamZmZmRkcXVkL25RcithZVhvT1p6REZWTHk1ZzNJcHFpcVRxdlRrajE3OWd3YmMvL3MyVE0yYnR5SVhxODNyMnp4MWx0dlViRmlSY2FQSDA5QVFBQzVjK2NHNHBjQkhUQmdBSC8vL1RjUEh6NU10cER5OWRkZnMzLy9mclp1M1VyMjdOblRIZHUxYTlmWXVIRWpSWW9VWWQrK2ZVbjIxNnRYaitYTGx3UHc1TWtUMXExYlo3RmZyOWZ6bi8vOGgzUG56akZ5NUVqS2xDbGpzZi84K2ZQMDY5ZVA0OGVQczNYcjFsVGorZTIzMzFKY1J0WFJLSXBDZG5kM2REb2RCb05CNSszdDdYcmp4bzFuOW80cnN5aFhybHlEQnc4ZTdNbE1mN09FZ3VDcVZhdG8yN2F0ZVVVWlZWVUJPSDM2Tk5ldlh5Y3NMSXhQUHZtRW1qVnJzbjM3ZHZyMDZjUGp4NCtKakl4RXA5TWxHZXJ6UEVWUkNBd001Tm16Zi84MFgzenhCUUJMbGl6aDk5OS9aOG1TSmVudWFsKzllbldXTFZ2R3dZTUhhZDY4dWRVMlY2OWU1ZWVmZjhiTnpZMGVQWHBRcmx5NWRMMVhlc1hHeHNxd0hnY1hFQkRnRGJ3UkdocjZsNzFqZVZYR2pCbERSRVFFWDM3NVpaSjlIMy84TVIwN2RqUy8zckpsQzhIQndmajYrbkxvMENIejlwOSsrb201YytleWZmdDJpK00xR2syU2MvcjUrVEYxNmxTYllnc0tDaUkwTk5UV1h5VmRUcDQ4eWNPSEQ5SHBkRlo3aVRWczJKRFJvMGVuV013SkRnNm1YcjE2QUxpNHVCQVNFa0xIamgwWlBIZ3cwNmRQcDNMbHlrUkhSMU80Y0dFQ0F3T1RQYy9zMmJPSmpvNSs4VjlLQ0pHcDJDdUhzOVhObXpkcDFhb1Y3dTd1TnZYYU14Z01SRVpHc24vL2ZweWRuWlBzWDdSb0VYbnk1RW5TVTNmNzl1M2N1bldMZHUzYUVSWVdadlhjQlFvVU1QZFdlVjBLL3VuaDZEbWN3eFZTdERtalhWVWxtMVpSTkZiLzBiNHFsU3BWb2xldlhvU0VoT0R2NzA5Z1lDQ0tvakJpeEFnQ0F3T1pQbjA2WDMzMUZVYWprU0ZEaG5EcjFpMG1UWnBFNWNxVnJaN3Y3Ny8vWnMrZVBUUnMyUENGaWlnUWYzTmpOQnE1ZHUwYXdjSEJWdHZzM2JzWEp5Y25Ra0pDa3V6TG5qMDcvL25QZjRENG9zcnp5NWNtVkZFblRKaGc4UVNwYnQyNmRPdldqZi8rOTc4VzdXMU5DbS9jdU1HZVBYdVMzVit3WU1HWE9td3FKVTdPem1nMUdneXFxdEZvUEYzQWNTNUNSNmZWYXJma3laUG5wcGVYMTJKVlZWY2FESWFycDArZmZnSWsvMmpUem43NzdUY2dma25lenAwNzA2OWZQNjVldmNxdFc3Y0FXTEJnQVY1ZVhoUXVYQmdYRnhlYU5Xdkd1blhyMkxCaEF6NCtQa0Q4M0NuUFMwaW9qRWFqK1hWd2NEQVBIanhBcDlPWmwxK0crTVFHYkw5ZXJLbFNwUXA1OCtabDdkcTF5UlpTT25ic3lMZmZmb3V6czdQTk55MEpoYUwwR2p0MkxLcXFFaDBkemYvKzl6K2FObTJhN25PSlYwK2owVlRTYURScktsU29jRVpWMWU5VlZmMDlNakx5VGxoWVdBUU90cFJnZXV6YXRZdWRPM2N5YnR3NFBEdzhrdXkvY09FQ1c3WnNNYjlPWE5SSWZCM2N1blVMWDE5Zm02NE52VjV2OHdPRmpIZ3F1M0hqUmdEMjdObkR6cDA3TVJnTUZ1OWJwVW9WQVBMbHk1ZWtwMmpDSk56UHk1a3pKMU9uVHFWOSsvYWNPblhLZkwrVFAzLytGSHZhclZpeDRvVi9IeUZFNW1PdkhDNnR2djMyVy96OC9GSnRkL2p3WVlZT0hXcDEzL256NTltNWN5ZWpSNCsyK0t3MUdvM01talVMZ01tVEp5ZDc3aDkvL05FaWgzd2RDdjdwNWNnNW5NTVZVakE2dVNwYVZhZlJhSEJ4VG43NHlLdlFybDA3SGo1OFNPM2F0YzNiZkh4OG1EcDFxdmtwcjFhcnBWS2xTdFNwVThmODVNYWFCUXNXWURRYUtWbXlKTWVPSFROdmYvandJUUFuVHB5dytvOGU0cnVRSlN5YnVuanhZZzRlUEVqLy92MHBWYW9VbXpadDRzc3Z2elJYVXA4OGVVTHIxcTNKbno4L3k1Y3Y1NisvL3VMQWdRTjg4Y1VYVnMrdnFxckZEU1hFSjFVUWZ4RW1IQk1lSGs1a1pDUkZpaFJKZDhLMWZmdjJKQmQ2WWhrNTlNZlp5UW1OVm91S29sRmRZMTJCUnhueXhsbUVvaWdGRkVVWkN2VFhhRFNoRlN0VzNLK3E2aW1UeWJUbnhJa1RxZmM1ekdBZmYvd3hKVXVXTkEvcHlaMDdOOTdlM2hRcFVnUS9QejhLRnk1c1VlQXNXTEFnZGVyVUlTZ29pQ0pGaXVEaTRtSzF5SmZRYlhMR2pCblVyRm5UWExoSXVHRzRkT2tTRnk1YzROeTVjK3pkdXpmSnhLeHBwZGZyNmRDaEE4SEJ3Zno1NTUvSkZtNVRTOVEyYnR6SStmUG55Wll0RzJGaFlkeTZkWXNXTFZva2U2N1V6cGR3SHBQSlJPUEdqVk1jT2lVY2g2SW9wUlJGbWFHcTZ1UHMyYk1mTGwrKy9CRlZWVTlvTkpxOXg0NGR1Mlh2K05Kcjd0eTVlSHQ3MDdCaFE2djdqeDgvYnJIS1Z1SWhySWNPSFdMYnRtMUEvSEJlUlZHWU1HR0NlWCtGQ2hXU1BHMTBOT0hoNGF4ZnY1NkdEUnN5Y2VKRXBrK2Z6c0tGQzltN2QyK1M0bXIyN05tVC9KM0N3c0tzRmxJZy9oNW83ZHExNU15Wjg1WEZMNFRJSXV5WXc2VkZuejU5Ykhyd1pESWwvNXhoeG93WmxDaFJncVpObS9MNDhXTjI3dHhKdzRZTldibHlKVmV1WEtGdzRjSjgvLzMzRnJtWXFxb01HalNJbXpkdlVyUm9VWXZ6dlE0Ri8vUnk1QnpPNFFvcGlsN3JxcXBvTlpxTXFXWmV2bnlaZHUzYVdXeGJ1WEtsVGNkT216Yk4vUE84ZWZNb1VhSUVBTGR2MzJiMTZ0VkFmTlhUbW03ZHVpVjczdSsrKzQ1YXRXcXhiZHMycGsrZlRzMmFOV25idGkxWHIxNWw0OGFOT0RrNThjVVhYM0Rnd0FIKytPTVB2THk4R0RCZ0FPN3U3cmk3dS9QTEw3L2c0dUppZFhKSmc4SEFzbVhMTExZOWVmTEUvUE0zMzN4RFRFeU1lZHU2ZGV2WXVYT25lWCtmUG4xczdtSHpmSFgxZVc1dWJqYWQ1MlZ3L3FlYXFTaXFWbzNUeVRpRWRGQlZGVVZSWEJSRnFRcFVCU0sxV3UzZDh1WEwvMDlWMVovaTR1TFduRGx6SnNMZWNVSjhiNnFFSlk4QlJvNGNtZW94WThhTVlmVG8wUnc0Y0lCT25UcFovWktxVktrUzdkcTFZOTI2ZGVZbndOYmt6Sm1UNXMyYjg4a25uNlR2RjBpa1JZc1dyRm16aHFsVHA3Snc0VUwwZXIxTnh5VXVpRVJFUlBCLy8vZC9RUHgxMTZCQkExcTNibTMxT0Z2bU5SZzBhSkNOMFF0SDg4OTFuQk9vRDd5bktNb1Q0Ty95NWNzZlVSUmx3YkZqeDNhU2lYcXBuRHg1a3JObno5S3ZYNzlrdTJvbjk2UVA0Tnk1Yyt6ZnY1OVBQLzAweVJQSzlldlhZelFhclJaU25qNTlhdkhkbUJKYko0eE9yMVdyVmhFZEhXMGVibU0wR3RGcXRTK3RXNzBVVVlRUXRzam9IQzY5Rml4WVFQSGl4Vk50dDMvL2ZucjM3cDFrKzc1OSs5aTNieDhMRml4QW85SHcvZmZmczNyMWFySm56ODZQUC81SXMyYk4yTFp0Ryt2WHI2ZFRwMDdtNDJiTm1zV3BVNmVZTVdOR2txSGpXYjNnL3lJY09ZZHp1RUlLSm9NcldyMVdvMUV5NUNJMEdvMUVSMGZUcEVrVGN5RWtMUzVkdXNTdnYvNXFVYlVNQ2dyQ1pESVJGQlJrTWQ0TjRzZlQ3ZG16aDltelo2ZllJd1ZnOSs3ZEZDOWVuRW1USnFFb0NyNit2Z3djT0pEYnQyK3plL2R1Qmc4ZW5EQm1qTHQzN3dKUXNXSkZ1blRwd2g5Ly9FRjBkSFNTQ21OS1Ezc2dmbVdPSmsyYVVMRmlSU3BXL0hkeTVQRHdjR2JQbmsyWExsMXNMcVJreTViTjZncEQ5dURzN0lSR3F3RlYwU2hvSGJmczZzQVVSVEhQTWZMUERicWJxcXBGTkJwTkVhQ3hScU81WDZGQ2hYVkdvM0dPVnF1OWVPL2V2UWhIR3NlWUdqYzNONzc1NXB0VTIvWHYzNS8rL2Z0blFFVHg5SG85a3lkUHBrMmJOa3liTm8yQkF3Y0M4VjAyang0OW11eHhQLzc0by9ubndNQkFBZ01ETVpsTXlYN3VwR2JPbkRucE9rNDRub1RyR05BQUhvQ0hScU1wQnJTdFVLSENUV0NKcXFyTDQrTGlyc1hFeEVTR2hZWEYyQ3ZXMUJ3OGVCQ0FhdFdxSmR0bTFxeFp6SjA3MS96YWFEUmF6T3ZqNmVsSnExYXR6QTlXTm16WWdJZUhoM2w0bmpVM2J0eElVMEV4cGFYSFg5VGJiNytOWHErbmZQbnlRUHlFaXJZV1hLMTU1NTEzekpQUzVzNmRPOG04YTBJSVlWVUc1M0RwMWJGangzVDNTSW1JaUdEaXhJazBiOTZjZ0lBQUxseTR3T3JWcTJuZXZEbno1czJqY09IQ0RCOCtuTktsU3pONThtUjhmWDJwVzdjdWl4WXRZczZjT2ZUczJaUHExYXNuT1c5V0wvaS9DRWZPNFJ5dWtLSTNhVjNScURwTkJvK3ZxMW16WnJMZGdsT3laODhlZnYzMVYvUHIzMzc3algzNzl0RzZkV3NhTkdpUXBIM0MzQTNseXBWTHRWdldWMTk5UlZSVWxNVU5YNHNXTFZpOGVER0RCdyttZXZYcWpCa3poc21USnpOczJERCs5Ny8vMGFOSER6cDM3a3puenAydFBwMkxpNHVqWnMyYUZ0dWVueFN1VnExYTFLcFZpNUVqUitMcDZjbUFBUU80ZnYwNnMyZlBUdjBQNHFEaXE1bGFWTVdrY1haV3lwY3ZYejdwMnJVaVZkYStlQklWVjd5QVRscXR0cDJpS09mejVNbHp5c3ZMNjVESlpEb1lHaHA2TUlORHpWSzh2YjM1OWRkZkxTYTFUWS8wRmxFY2lXcFNjZEthQ2lja2pTSjFHbzNHUE1ONDRtczRVVUVsOFhWY0FCaWlLRW9mSnllbmswNU9UaWZMbHkvL2w4RmcySHZxMUNtSEcwQjk5T2hSUER3OGtsMnRUcS9YRXhnWWFKNG5ET0xIdlNkTTBKNVl3b01WVzVRc1daS0ZDeGZhMVBiTEw3L2t5SkVqTnJWTmp4SWxTbGc4Q0lxS2lucWhKVGY3OXUyTHlXUmkyN1p0WEx4NDhXV0VLSVI0RGRncmg3T1ZScVBCM2QyZGNlUEdXWjBINzNtaG9hRjgrKzIzRnQrYkJ3NGM0TTZkTzJ6WnNvWE5temNUR3h1THA2Y25QWHYyWk5xMGFYVHMyQkdkVHNkSEgzM0V1WFBuR0RwMEtHKy8vVGE3ZHUxaXdJQUJ0RzNiMXVwN1pmV0MvNHY0TjRkRGcxYmpVT3RKTzF3aHhhaEJyMFhSS0lxQ1hwZjZqTW92U3FmVGtTZFAvQkpkOSsvZnQyblZHb2lmSzZWVnExWTRPenVUSjA4ZTlIbzkvL3ZmL3dnS0NzTGIyNXZQUC8vOGhXUFRhclVXdlQrdVhyMUtVRkFRUjQ0Y29XM2J0dlR0MnhldFZzdjQ4ZVB4OGZGaDd0eTU3TjI3bHdFREJsaDlPcWZSYUhCemN6TlBncFJnK1BEaFZvc3UwZEhSeE1YRldZMXQ5T2pSNW01bXlWbTZkQ2svLy94emltMnFWS2xpMDlKZ0wwcXYxNkhSYUZCUXRPNU9taDRhaldKOXFTVmhzNFF2bG9RRUxGRWk1Z1NVVVJTbEROQlNxOVhlSzErKy9IbWpVVDBTWWNDeHBuRFBSQkpXRFh2ZEtVQTJ2UzVRbzFHa2ttSWpWVldkclJWQnJSVlZFbDNIcm9xaVZGVlZ0WXBHbzJtcjErdnZWcWhRNFVSTW5QRlVWSnpqWE1aMzd0eEp0dWRqZUhpNDFZbjJtamR2VHZQbXpYbjY5S25GOW9UZjNkYUNvNjN6aDczcWxTdG16WnBsTWNGclZGUVVCb1BCWW5oamNrUDVyRW5vcFhybHloV3JoWlMvLy80N3lWeHJpVDE1OG9UOCtmUGIvSDVDaUt3aG8zTTRXeGlOUm92SldvT0NnZ0RNaXcra3hNdkxpNkNnSVA3ODgwOGd2cWQ5MWFwVkdUaHdJRGx5NU9EWXNXT3NXYk9HZ1FNSDR1SGh3YWhSb3l5T2I5NjhPUnMzYm1UWHJsMlVMbDA2MmVFM3IwUEIvMFVrNUhDZ2FoUndxQXFkd3hWU1ZKUVlCZFZvVWxWaVk2MG44UytUcjY4dm16ZHZCdUtYUkowNWMyYUs3VTBtRTdHeHNlajFlbHExYWtYVnFsWE54eDg3ZGd5OVhzK1VLVk5lNm5LZzkrL2ZaKzdjdWF4ZXZabzhlZkl3YTlZczh3ejhFSCtUMXExYk4yclZxc1dZTVdQbzJiTW5aY3FVNGROUFArWHR0OS9HMmRtWjZPaG9TcGN1YmJXTDdvSUZDd0NTRkUxVVZVMzJodkxkZDkrbFlNR0NWdmZGeHNheWJkczIvUHo4S0Zhc1dJcS9XMFl0bzJ5SU0yQlNUUUFtRlZXbnFqaFUxekJIbHRZazRKODVHQktPMWFpcTZxclJhSExHR1F6T1NCMUZ2QVNxZ2s1VlZibUdiWmZtY1I2SnIyTlZWVFZBTmlBbkdvMFRxQ2tlbTVFZVBYcEVnUUlGck81cjFLaFJzZzhEQUlvVUtjTDc3Nzl2ZnAwdzhYcG1XODY3U3BVcUZqRXZXYklFVjFkWFB2endRL08yc21YTGN2YnMyWmZ5ZnFkT25XTEVpQkhKN2plWlREYk5QeUNFeUZveU9vZXpSVnhjbkhtSXpNMmJOL0h3OExDWW96RXFLb3FIRHgrYUZ4TklTYUZDaFpnK2ZUcHQyclFoTWpLU0dUTm1VS05HalNRakdtN2N1TUdzV2JQWXRHa1Q1Y3FWbzNMbHlpeGV2SmozMzMrZk5tM2EwTGh4WS9PQ0JxOUx3ZjlGL0p2REtTWVRhcXk5NDBuTTRRb3BhRXpQVUxSR2s4bEVkRXpHRHNzdVhibzArL2J0czdyUFlEQ3didDA2NXN5Wmc2cXFWbGVwcUZDaEFyLzg4Z3ZSMGRISmppbStkdTBhQUJzMmJMRDZqelozN3R6bW9UZWhvYUdzV0xHQzMzLy9IYTFXUzVzMmJWaTNibDJLRTJjYWpVWTZkKzdNdW5YckdEeDRNTm15WmFOT25Ub1VLbFNJSDM3NEljWGYvL21sbFNNakk1TzlvYXhUcHc1MTZ0U3h1aTg4UEp4NTgrYngzbnZ2MGJadDJ4ZnFZdnl5Uk1mRXhDOVpxMktNZm1iNDF0VlY5N2U5WThvc0ZFV3hPc0F5OGJDQVJHMVJWVFZXVmRVTHdFbFZWYzFEZTN6OUFxcWhwOVdyamxka2JTcndMTmF3ek0xSk95SFZ4Z0lBalVaVEV4ai8vSFpyMXpDWWI2aWVxYXA2Q2doVlZmV1l3V0RZYytyVXFWRGZFdVhmUmFOMGVhVUJwNEhCWUVqMlJ2SG5uMysyK0IwblRweElnUUlGYU4rK1BSRC9GRER4eW5LM2J0MGlSNDRjTnQxNFBucjB5R0pZYjBwdTM3NXRVN3YwcWxTcEVwVXFWUUwrWFhvemQrN2N0R25UeHVKM1NaaHcra1hWclZ1WHI3LytPdG45ejAvZ0w0UjRUZGd4aDB1T2k0c0xhOWV1QmVMbmYrclRwNC9GOHUxYnRteGg3Tml4ckYyNzFqdzNsRFhQVCtEOTNYZmZFUmtaeWZEaHc0SDRnc3ptelp2WnNHRUR4NDhmSjArZVBJd2JOODdjQzZWeDQ4Wk1uejZkZWZQbU1XL2VQTjU0NHcwR0RoeklpQkVqWG91Qy80dEl5T0VVRlJNR2swUE52ZWg0aFpRNDB6UFZTV3RRVFNaaUhPUWkzTHAxS3pObnppUThQSndPSFRyUXVuWHJaSmVKOHZMeVl1UEdqWXdaTXliRmM0NGRPOWJxOW5MbHlsR3paazJNUmlOQlFVRmN1M2FObGkxYjByRmpSN3k4dkZMdDRRSHhSWTR1WGJxd2NlTkdWcTFhaGJPek14OS8vTEhGY3MwWEwxNWs4T0RCNWlkWFFKS0pjVy9kdXNVNzc3eVQ2dnNsNThTSkU5U3JWNDlHalJyUnZuMTdtOFlqdmlyUjBkSHhoUlFGVTVTQm8rZU9INWVCM3paS1BPbndjNVBOV3Z5c3F1cERZSlBKWkZxczBXak9QWDc4T1B6U3BVdVBNelRZTkFvUEQ4ZkR3OFBlWWFTSndXRGc2TkdqdlBubW04bjJDc3ZLRkkxQ25FbDcrZmp4NDd2c0hVdG1VYjU4K1p3SlQ2OVNLWjZncXVvZFZWVlhHSTNHVllxaVhGSlZOVHcwTkRReXc0Sk5JMDlQVDR2VkRSTHo4ZkZoeUpBaDZQVjZ4bzhmajZ1ckt6bHk1TEM2dERuQWtTTkh5SjgvdjBWdm5PVGN2WHZYcHNtcEliNlhaa2JkOUY2OGVKR1ltQmpPbnovUHQ5OSt5NUFoUTE3cStSTW15azlZR1NpbE5rS0kxNHdENW5EUG16Rmpoc1Z3bDRUQ3hQMzc5MU9jSzNQdzRNRzBhaFgvTEhEbnpwMnNYcjJhRVNORzRPenN6UEhqeDNuNjlDa2hJU0g0Ky9zemNlSkUzbm5uSFl2dkpsOWZYNzc5OWx1dVhMbkNMNy84d280ZE8vRHo4M3R0Q3Y0djR0OGNUalVwR2pYSzN2RWs1bmlGRkczY00wWFZ4VmN6bzEvOVJYam56cDBVSzRFUTMxTWpkKzdjekp3NWs1dzVjMXFkMlZpdjE1TXZYejRBM252dlBhcFdyV3IxWEZPblRtWHo1czFzMnJUSjZvMUd3a3o3V3EyV3I3LytHbmQzZDR0RUx5M0xXeVYwQzB1NDRYbnc0QUVmZi93eGE5YXNNZW9vSWEwQUFDQUFTVVJCVkk5Zjl2SHhzWHFEZCtmT0hXN2N1UEZDcSs3a3pac1hiMjl2MXE5Zno5cTFhNmxmdno1ZHVuUkpzblo2Um9pT2pzRm9OS0dxaWhGdG5FTlZNek9MNTVNTFJWR2VxYXI2eEdReWhTbUtzaUFxS21yRnVYUG5ucVp3Q29mVG9VTUgvUHo4YkU2SVVuTC8vbjNHang5UHYzNzlrazNVWG9hSWlBZysvL3h6MnJkdlQ1OCtmVjdaKzRpc0sxSFJ4QVE4VXhUbHNhcXFSNEVmamgwN3RvVk10UHl4bDVkWGlxc05QSDc4MkdJaTJ1WExsN05xMVNvQW1qVnJSdnYyN2FsWXNTSjM3dHhoNjlhdFJFZEgwNk5IRDhhTUdVUEhqaDJUTFFpVUtGR0NKVXVXMkJUakYxOTh3ZUhEaDVQZGJ6UWFlZnIwS1U1T1RpOWNjRWxZbHIxbXpacXNXTEVDZjM5L2k1WDUwdXZ1M2J0TW5EaVJrSkFRSUg1SmVZUEJ3TGh4NDlEcGRKdzVjNGJ4NDhjemJ0dzR1M3pIQ3lFY1FBYm5jT25ScEVrVGkza2svL3p6VDVZdFcwYXVYTGxZdm55NWVZWEVoTytOdi83Nmk2RkRoMUttVFB5YzdRYUR3VHdYeW5mZmZjZjQ4ZkdkUFFNREExbTNicDE1dWZndFc3WXdiTmd3U3BjdVRiMTY5WGp2dmZjb1VLQ0FlUVhXaEJVWWdkZXU0SjlXanB6RE9WNGhKVXIvVE0ydUdFMXF4blFMNjlldkh4Y3VYRWkxWFhoNHVMazZhRTJSSWtWWXVYSWxFRCs3Y0hLelZTZHN6NVVyVjZyVnhNVGo5YVpNbWNJdnYveVNhcHdKNnRhdHk3aHg0d0RNVDQwZVA0N3ZIT0RwNldrZWMxZS9mbjN6TVd2V3JDRWtKQVEvUHovejBxa2pSNDVrd0lBQk5HN2NtTysvL3o3SnV1Y3B5WmN2SHoxNzlxUnIxNjdNbVRPSDlldlg4L3Z2djFPL2ZuMjZkKytPajQrUHplZDZVUW5WVEFYVjlPUkZsejU1VGYzemdSMnRxbXFvb2lqN1ZWVTlaalFhRDRXR2hwNnpkMnpwY2ZIaVJhNWZ2ODUvLy92ZlpOdEVSRVFrK3dRZjRtYzRUL2dpaTRxSzR1VEprM1R2M3AyNWMrZmk3ZTNOczJmUExIcUNwV1Rnd0lFdkplR3hac09HRFFRSEJ6TjE2bFR6RUFEeGV2cG4rTjFqNERCd0NEaGhOQm9QbkRoeDRxYWRRMHVYc21YTHNtelpNdTdjdVdOK21KSFkxYXRYTFpZQ3JsMjdOaTFhdEFEaWkvMzU4dVZEVVJUNjl1M0xHMis4d2RpeFkvbnFxNjlvMWFvVkkwYU1zUG42ZlJHSER4K21WNjllOU8zYmwwOC8vVFRkNTBrWVZseXlaRW1tVEpuQ1o1OTlSbkJ3TUVXS0ZPRkZWcms2ZlBnd1E0Y094Y25KaWRqWVdCWXRXc1RHalJ2NTlOTlB6ZmN4enM3T1hMOStuVjY5ZXJGZ3dRS3IveStFRUZsY0J1ZHc2ZUhoNFdFeFAyTkNYcVBSYVBEMzk2ZFdyVnBzM0xqUm5FUDkvUFBQMUtsVGg5S2xTd1B4YzQ3VXJGa1RWMWRYZkh4ODhQSHhvVkNoUWhRc1dCQW5KeWZ6ZVd2V3JNbllzV1Bac21VTE0yZk9KQ1FraEJJbFN0Q3VYVHVMU1dVaGN4VDg3Y21SY3pqSEs2VHcrSm1pNWphWVRLck5zeEsvaUZHalJoRVZsWEl2b1VHREJsR3laRWs2ZCs2Y2JKdFhQUTlJWEZ3Y1dxM1dwbVdzWnMyYVpmVnZkL1hxVlFBdVg3NXNMcTZNSHovZVhOekptVE1ubFN0WDVxZWZmbUxGaWhVTUd6YU12Ly8rbTRrVEo3SjM3MTVHang1dDhTRmhxL3o1OHpOcTFDZzZkdXpJOU9uVDJicDFLOXUzYjJmMDZORTBhZElremVkTEQvTWNLWXBpZXV6azVGRGR3aklEVlZYdktJcXlYRlhWWDAwbTA4VzR1TGg3Wjg2Y2NhZ0puOUpxOSs3ZEFEeDgrTkQ4aFpYQXhjV0ZwazJiMHFSSkV5SWlJcEk5eC9idDI4MDl4Z29WS3NTMGFkUG8xcTBibjMvK09mUG56eWRidG14RVIwZlR1SEZqaXdtaUU0dUxpMlBpeEltcDlveDczcUpGaTFLZDgyRGZ2bjA0T1RuUnBFa1RkdS9lemJCaHcxaTJiSm1zQVBTYU1wbE01elFhelh4Z2g5Rm92QllhR3ZvUVNINVFlQ1pRdlhwMWxpMWJ4c0dEQjJuZXZMbkZ2dnYzNy9QMzMzL3o0TUVENXMyYkI4UlBjRjZqUmcwZy9nSEpnZ1VMV0xod0lUbHk1R0RtekprVUtsU0lwVXVYTW5IaVJJWU1HVUpnWUNBREJ3NjBlY0srOURoeDRnU0F4U283NlRGejVrd2VQMzdNbDE5K2lVNm5ZL0xreWJScDA0WWhRNGF3Yk5reUFHSmlZamh6NW96RmNUZHUzTEI2dnNlUEgvUDQ4V00rLy94enFsYXR5c1NKRTltNWN5ZXpaczJpUVlNR0ZqM2lpaFl0U2xCUUVQMzY5YU5uejU0c1hMalFZdFZCSWNUcklHTnp1UFQ0NFljZm1EMTd0dm4xODhNVXUzYnRTb2NPSGFoWHJ4NVhybHdoTEN5TXBVdVhXcHhqMHFSSnFiNlB1N3M3VFpvMG9VbVRKang2OUloMTY5YXhldlhxK0Z6a09abWg0RzlQanB6RE9Wd2g1Y2FORzlHK0pYSWJUQmswdnE1VXFWS3B0dEhyOWVUT25adktsU3UvOG5oUzR1enNiREZCVW5JU2JwaWVkL3IwYWJSYUxjT0hENmRmdjM0QXZQWFdXK2F1WEVlUEhtWHUzTGtjUG55WVRwMDZtV2Y4cjF5NU1sOSsrU1d0VzdjbU9EaVlzbVhMcGl2K2dnVUxNbm55WkVKRFE1ay9mejYxYXRWSzEzblNTbFZWb3FOak1KbE1xS3BxSUN6TU1jdmtEc3BvTkw1Lzc5NjlIYmR1M1hLb0Q2OFhvYW9xbXpadFFxdlZzblRwVXZOblRVSlJNWGZ1M0RSdDJoU0FHalZxbUg5T2NQRGdRYXNUU3BjdVhaclJvMGN6ZnZ4NExsMjZaTzRLV3FaTW1XU3YzYWlvS0NaT25Kam0zNkZHalJxcEpsNkpidzZHRGgxSzA2Wk5tVEZqQnFOSGowN3orNG5NUzZ2VkhqTVlERytkT0hIQ01SODN2WUFxVmFxUU4yOWUxcTVkbTZTUXNuWHJWbHhjWEpneVpRcjkrL2RIVlZXTG5wQXJWcXhnM3J4NXRHalJncDQ5ZTVvVGZ4Y1hGOGFPSFV1eFlzWFl2MysvMVFsdEh6eDR3T0xGaTIyS01XR1MrZVFjUDM0Y1B6OC9tMWFOU003aHc0ZjU2YWVmS0Z1MkxBMGFOQURpUDhjbVRweEk5KzdkelU4bHIxMjd4aWVmZkpMcSthS2pvOW03ZHk5R281RXVYYnJ3MldlZnNYUG5Ua2FOR2tYRmloVVpNMlpNa203bGI3LzlOdjM2OVdQcTFLbDg4Y1VYekpneDQ1VVdvSVFRamlXamM3ajBHRFpzbU5YSlppOWN1RUJrWkNUbHk1ZW5WNjllakJneGdwaVlHQ1pQbnB6c1ozTkNUK1FUSjA1dzdOZ3hKazJheElrVEoxaXpaZzNWcTFmbjdiZmZKbi8rL0hoNmV0SytmWHMrL2ZSVFRDYkxrYk9acGVCdkw0NmV3em5pWDF3RmJnQVZ3c01mRXhzYm02NWVFQzlUWEZ5Y1RjdEN4Y2JHcHZyQmtmRFVPU0lpSXRtSjJpQytoOHZMdkNEaTR1TFlzV01IblRwMUlpd3N6RHpMZE1Ld2hYdjM3akZzMkRDeVo4L085T25UelJjd3hOK29MbDI2bE1HREIvUHc0Y01YamlVZ0lJRHZ2dnZ1aGM5aks0UEJhSjd3U1ZXNW5HRnZuRVdjT0hGaXZiMWplTm4yNzkvUHBVdVhHRDU4T0MxYnRxUkRodzdvOVhybXpKbVRwSzJQajArU0NjakN3OE9UWFptclFZTUd2UFhXVytUTW1UUFYzbTR2d3QvZjMvekV3aGFlbnA2MGJObVNGU3RXMExWcjF3eGJlbHpZMzlHalI2OEJLV2Z6bVpSZXI2ZERodzRFQndmejU1OS9taDk0eE1iR3NuRGhRcXBWcThaYmI3M0ZuRGx6R0RObURNdVdMZVBFaVJNVUsxYU1YTGx5MGFaTkcvTGx5OGVtVFp1QStPOUVnOEdBd1dBZ0ppYUc0c1dMTTNmdVhIcjE2bVh4dnZmdTNUTVBnVTFOU21QUGpVWWpwMDZkZXFHVmJ2NzY2eS82OSsrUHU3dDdrcUpzcFVxVm1EMTdOdVhLbFdQUW9FSG1DUThUdTNidEd2Mzc5N2ZZNXVMaVF1Zk9uZkh3OEtCcDA2WnMzYnFWRVNOR1VLcFVLVUpDUXBLOUwydlhyaDJYTDE5bXpabzFUSm8wS2NWbGtvVVFXWTdENVhBQVlXRmgzTDU5RzRQQndLNWR1emg1OGlSMzc5N2w3dDI3M0w1OW0ram9hQVlOR2tTVktsWElseThmcDA2ZE11ZHJtelp0b2tDQkF1YWhOMmZQbm1YRmloV2NQbjJhUzVjdW9hb3FIaDRlQkFRRTRPcnF5cU5IajdoeDQ0YTUxMHFSSWtXb1Zhc1d0V3ZYSmlBZ0lFbnVsMWtLL3ZiaTZEbWNJeFpTd0tRZVJhdThmK1BXYmFLaW5tWDRSYmg0OFdMdTM3K1BtNXNiLzkvZXZjZEZWYWQvQVArY1ljQkJFTUZRQ1NFMVJURFRjbUV6eTB1SWJSZVYwcDh2MU5iTk5OTzhsWWFXdXJGb3E2YXVHdDVLdkdSZVFkTkZVbkhSRU1WMXpRdGVJRkVRRUlRUVF5N0JnREJ6WnM3dkQ1WlpSZ1lZQVpzWitMei9jczc1bmpQUDhCSm1ubWUrMytlYm01dUxrcElTT0RzNzEzdGRlSGk0cmhGYmZmejgvT284djJMRmlocFR0UW9LQ21wZEhsQ2RWcXV0c1p2SGdRTUhVRlJVaENGRGhtRFNwRWtJRFEzRnJsMjc0Ty92RHg4Zkg3aTR1T0JQZi9vVFhGeGNrSjJkamYzNzl3T0E3Z09sS0lybzE2OGY0dVBqMGFaTkc3MmRYTXhkaGFvQzJUbVYzYWdGUVdwMjM4alNvOXUxYXhmYXRHbUQxMTkvSFVEbC8vT21YSjVYMVd5c01VUlJ4TGx6NTJvY3IxcHFsSjJkalRObnpoaTh0bi8vL2dZTHNRRUJBZGk3ZHk4aUlpSXdZOGFNUnNkSVpBNUdqaHlKUTRjTzRhdXZ2c0ozMzMwSGEydHIyTmpZb0VPSERyb2VTTDE2OVVKWVdCZ3VYTGlBVTZkTzRjNmRPN2g4K1RKS1NrcFFWbFlHVVJTaDBXaDBYeTVZV1ZuQnlzb0tjcmxjTjhPanVxWmFlNTZTa29JSER4N0ExOWUzZ2E4ZU9ISGlCQVJCd0pvMWF3d1dTUHYyN2F2N3Q3VzFkWTBtaHJWdCtWbFYzTkZxdGRpM2J4OTY5T2lCRFJzMjFOdVFjTUdDQmJoejV3NXljbkpRWGw1ZTZ5NkhSTlFNbVRpSE0yVC8vdjA0Zi80OCt2VHBnM2J0MnVISko1L0VILzd3QjdpNnV1TG16WnRZdDI0ZFZxeFlnYkN3TUl3Y09SSmVYbDRJRHcrSEtJcjQ2cXV2TUhic1dIVHQyaFdqUjQ5R3o1NDljZWJNR2ZqNCtDQWdJQUErUGo1NmYxUGZldXN0dlBYV1c4ak56VVZjWEJ4aVkyT3hlL2R1N05peEE0Nk9qaGcwYUJER2pSdUhIajE2V0V6QjM1VE1QWWN6eTBLS0JySnJjZ0E1T1hkUjlxQU1qbzZOVDBvZXhlM2J0M1hmTmx0WldlSFpaNS9WYlhsVmw0RURCeHBWY0RGRzFaS0E2dXp0N2JGdzRjSjZyMTIzYmwyTlkyNXVidWpidDY5dSsrUlpzMlloSUNBQUowNmMwRTFKeTgvUFIybHBLVlFxRlVSUjFFMC9Fd1JCOTRGU0xwY2pJQ0Nna2EvdTk2V3FVQ0hudjcrRUVoQnY0bkRJREx6enpqc29MUzNWdldtSW90amdOL3VFaEFSTW16Wk45M2pvMEtIMWJuOXVES1ZTcVZ1Q1owaE1USXplbG5nUG56TzByYk83dXp0Y1hWMXgvdng1RmxLbzJiQzJ0dGIxQTFtM2JwMXVONFF2dnZnQ1R6Lzl0RzZjbFpVVit2ZnZqLzc5K3pmcSthb2F5eHZySC8vNFI2M25ldmJzaWZqNHhyMHRWVFdxcnQ2czBKQTFhOVlZUE42OWUvYzZZNURKWk5pNGNTUFVhalhzN2UzcmpVY3VseU1rSkFTMnRyYmNCcG1vaFRGMURtZElYYmxUYm00dWdNcmxqSGw1ZVZpNWNpVUdEQmlnVzRtd2NlTkdaR1JrNE9qUm8zam1tV2ZRdTNkdlhmRzZMaTR1TGdnSUNFQkFRQUNLaW9vUUd4dUw2T2hvSERseUJPKzg4dzRBV0V6QjM1VE1QWWN6eTBLS3JPTEJOY2xXSWVYY3ZTdVVsdjMrelhtRGc0TVJIQndNclZZTFFSQ01XdFlEQUYyN2RrWFhybDBmUzB5QmdZR1lNMmVPVWNtZW9YM1FCdzRjV0dPV1NzZU9IVEYrL1BoR1RTazJ4TkhSc2RFZkRKdFNoYW9DT1hkeklVbVNWRkV1TTUvQXlHUUdEUnFrOTdpMHRMVEJNMUpjWFYxMTArSzNiZHNHbGFwcGUvQk9uandaNDhhTk0ycnM3dDI3c1gzNzlqckgrUGo0NFBEaHczanc0TUZqYjVKTjlIdHhjM05EUkVRRXFqZjByMTVFYWM3a2NubTlSWlRHVWlnVWp6U3p4TTdPN2pGR1EwVG15dFE1M0tONjdiWFhkSG5UMTE5L2JYQk1seTVkR3ZYbGs2T2pJMGFPSEltUkkwZWl1TGdZRGc0T3VuT1dVUEEzSlhQUDRjeXlrSktabVp6WjJldjUvS0xmaXAzdjNyMEhqMjZtK1RCa1R0K2tORVcvbE5yMkpHL3VjdTdlUTNGSkNRVGdmbTdHMVF4VHgwT205K0dISHlJbEpVWDN1TGk0R0hsNWVYck5XMWVzV0dIVXZaeWRuVEY2OUdnQXFMSDdUNVdiTjI4aU9qcmE0TG42Q2k4S2hjTGc3SkxheHRhblE0Y09rQ1FKK2ZuNWpXcHVTV1J1dUJzVkVaRnBtVXNPWjY2cUYxR0FsbFB3YnloenorSE1zcEFDUUN0QXVnSUlyOTVJVHNhZ0FZMnJ5bEhMZGkzeDUvLytTN3BtMGtESWJQajcrK1ArL2ZzQUtxZHpob2FHd3R2YkcvMzY5ZE9ONmRTcFU1TTkzK0hEaDNIa2lIbjA3RzNYcmgwQW9MQ3drSVVVSWlJaWFrck00YWpKbUhzT1o2NkZGQWlRTGdMQ3ErZCt1b0Fwa3lZWXZieUdxRHBKa25EbTM1VU5PN1VDcnBnNEhESVRiNzc1cHU3ZjE2NWRRMmhvS0o1NjZpbTgrKzY3aitYNTVzMmJWMnVmcGJLeXNqcTNBcjkvL3o2U2s1T05lcDc4L1B4NngxVDlMYTFhWTB0RVJFVFVWSmpEVVZPd2hCek9iQXNwV2xFNklyUEd2Sjh1eGx2Zit6VVBMaDA3bURva3NrRDM3djJLLy94MEhnRFVFclFuVEIwUG1aL3IxNjhEcU96cTd1M3RYV08zck1hd3RiWEZxVk9ub0ZBb29ORm9ERzU1M3JwMWE5MFlROExEd3hFZUh0NWtNVlZ0SStmazVOUms5eVFpSWlJQ21NTlIwN0NFSE01c0N5a1ZlSkNxZ04wdGxVcjFUUFNKR0V3WWIxeXpSYUxxZm93OURiVW9BcEtVcks3UXBOUi9CYlUwVVZGUmFOZXVIVHAwNklEZzRHQzR1Ym5CeTh1cjBmZTljdVVLamg4L2pzOCsrd3hLcFJLVEowK0d2Nysvcmx2NzRjT0hFUmtaaWJWcjE2Sk5tellHN3lHVHlUQjI3RmdNSHo3Y3FPZU1qSXlzdDhGWVhsNGVnUDh0OFNGcWJrUlJSSHg4UEZ4ZFhXczBXYTlQYVdrcDFHcDFyWDJKeXN2TFVWNWVEZ2NIQjVQM1Vjdk56WDJrSGtwRVJMOEg1bkRVRkN3aGh6T2ZicW9QeVJYRkVrakNSVW1TcE1nang2RFJhRXdkRWxrWWpVYUQ2QjlQUXBJa1NSSndRVnRtZmQvVU1aRjV1WDc5T203Y3VJRTMzM3dUcTFldmhrS2hRR0Jnb0c3V1JrUHQzcjBiVTZkT1JYNStQalFhRGViUG40KzB0RFM5bmlTQ0lPREtsU3VZTzNjdTFHcDFqWHZJNVhMczJiTUhnWUdCOFBUMGhFS2hRRUZCQVR3OVBlSHA2UWwzZDNmRXg4ZWpiZHUydW1OVHBreEJjSEJ3blluVjVjdVg0ZUhod1YwMXFObFNLcFdZUG4wNklpSWlIdm02dDk1NkMxOTg4VVd0WXo3NDRBTk1tRERCNktWeEN4WXN3TktsUzJzY0x5MHR4WXdaTTNEMDZORkhpckc2a0pBUUJBUUVRQlRGQnQrRGlLaXBNWWVqeHJLVUhNNXNaNlFnSTZNY25uM09RNUFGM01uT3RyMmRrWW51N1B4TWp5QXQvVFl5TXU5QUFGU1NoUFAzN2lXVW1qb21NaDhhalFiTGx5K0h0YlUxeG80ZEN4Y1hGeXhmdmh6VHAwL0h3b1VMc1dIREJnQkFRVUVCa3BLUzlLN056YzAxZU0vaTRtS2NQSGtTeDQ4Zngvang0ekZyMWl5c1hMa1M1ODZkdzJlZmZhYTM3Zkx3NGNPUm5wNk9IVHQySURnNEdFdVhMdFZiUnh3YUdvcnc4SEJFUkVUQXpjME5HemR1eE1XTEYzSHMyREVvRkFxSW9vajE2OWVqcUtnSTA2ZFBCL0MvN1kvdDdPemc2K3RiSTc2OHZEeGtaR1RnejMvK2M2Ti9ma1ROellZTkcxQllXQWh2YjIvODV6Ly8wVHZuNnVxSzFOUlVKQ1VsWWRTb1VUaC8vbnlONjd0MTY0YU9IVHZxSGl1VlNwdzhlUklCQVFFMXh0cloyVUV1bDJQTm1qVjQrZVdYNjUxVkVoOGZyMnVRRGZ4MzdmaVpNK2pUcHc5aVltSnF2ZTdWVjEvVm16bFRYbDZPU1pNbXdkblpHU0VoSVNhZlZVTkV6UkJ6T0dva1M4bmh6TGVRQWtBRDdVVzVJTnd2TFMxMVQvZzVpYitFOUVnU2ZrNUNZVkVSQUtGRUVyV1hUQjBQbVpjdFc3WWdLU2tKRXlkT3hKTlBQZ2tBK09NZi80aXBVNmZpbTIrKzBTVlMwZEhSdFc1ZFhGMWlZaUx1M2JzSGUzdDdMRnEwQ0w2K3ZsaXpaZzBPSERpQUNSTW1HRXltWnMyYWhjek1URVJIUjhQZDNSM1RwazBEQU55NmRRdjc5dTJEbjUrZmJoYkwwS0ZERVJNVGcrUEhqOFBmM3g4T0RnNFlPblFvSWlNak1XWEtGTWpsY3J6MzNuczRkT2dRdnZ6eVMvajQrTlJZTWxUMURmMklFU01hL29NanNoQTdkdXpBcmwyNzZoeHo5dXhaMk5qWUlEbzZHdDkvL3ozYXRXdG44QnBmWDEvRXhzYWlkZXZXT0hQbURNNmNPVk5qek96WnMvSDY2Ni9ySHNmR3hrSVVSZmo0K0JqY0dyMWJ0MjZJajQ5SGVIZzRuSjJkYTV4LzdiWFhkTC9EMjdkdngwOC8vWVJXclZycGpVbElTRUJDUWtLTmEwVlJoQ2lLZU9XVlYvU3VVU2dVQ0FvS3dudnZ2WWV0VzdkaXlwUXBkZngwaUlnYWhqa2NOWWFsNUhCbVhVakpTdjc1V2hldjUzNnBxRkM1LzNUeEVsNS9kUWhhdDI1dDZyRElBcFJYVk9DbkM1ZFFWdllBZ0RZM016WEJMTGZOSXRQWXRXc1h0bXpaZ2w2OWVtSHExS2w2NTk1Ly8zMTRlM3VqYjkrK0FJQmh3NFpoMHFSSmVtT2lvcUt3YmRzMnZXTTllL2JVOVVEeDhQREFxbFdyRUJZV2hqRmp4dUNqano0eUdJY2dDRml5WkFrbVRweUlyVnUzb25QbnpuajExVmNSRkJRRUd4c2J6Smt6UnpkMjRNQ0JVQ2dVaUk2T2hyKy9QNERLZ2toVVZCVGk0dUl3Wk1nUTJOdmJZL3IwNlZpNmRDazJiOTZNd01CQTNmVmxaV1VJQ3d2RDRNR0Q0ZUhoMGZBZkhwR0ZlT21sbHpCa3lKQTZ4MWhaV2VIMDZkUDQyOS8raGpmZWVBTi8vL3Zmc1d6Wk1yaTd1K3QyOFpJa0NSOTg4QUVxS2lvUUZoYUcyN2R2NCtEQmcxaXlaQW5zN2UxcnZmZkJnd2ZSbzBjUHRHM2JGb3NYTHpZNHhzYkdCdnYzN3pkNHJsKy9mbnJGMEw1OSsyTExsaTMxdld3QXdONjllN0Y2OVdxRDUzcjI3SWx4NDhaaDY5YXRHRFpzV0pOdTlVNUVCRENIbzRhenBCek9yQXNwQU5TU1ZydGJzTEo2TVNiMk5NYjgzMGg0OTMzTzFER1JCY2pJdUlPVHArTUFBSktFYlFDNFFKTUFWSDVUR3hVVmhjNmRPMlAxNnRXd3RyYldPeThJZ3E2SUFnQU9EZzdvMHFXTDNwZ25ubmlpeG4zbGNqbUNnNE1CVkM3OWlZNk94cWhSb3pCdjNydzY0N0cxdFVWSVNBamVmZmRkM0w1OUcxZXZYa1Y2ZWpybXpwMnJ0MHpBMXRZV2d3WU5nbEtwaEZhcmhVd21nN2UzTjN4OWZkRzJiVnZkT0g5L2YrellzUU54Y1hHWU9YT203dHZvVFpzMlFhVlMxVnJVSVdwdVBEdzhNSExreURySDVPYm00clBQUG9PZm54OFdMVm9FUVJEdzBrc3ZZZDY4ZVhCMGRJUy92ejkyNzk2Tjl1M2I0K09QUDRhYm14dnM3ZTJ4WnMwYUxGaXdBT3ZYcnpkNDM1czNieUl4TVJHZmYvNDVubi8rZVp3OGViTFJyNmVrcE1UZ2tpSkRNak16Nnp3L2Z2eDQ3TnUzRDk5Kyt5MkNnb0lhSFJzUjBVT1l3MUdEV0ZJT1orNkZGSlFWYW5iWU9jdm1GUllXZGQ2NU41eS9oR1NVTGR0M29xam9OMGlTZEx1MFFOeHE2bmpJZk1qbGNvU0VoRUF1bHhzc2lGUjMrdlJwZzhmSGpCbURNV1BHMUhxZGk0c0x3c0xDOE1RVFQrajFQYWxyL0QvLytVL2R0OXRoWVdGNCt1bWEwMkNYTFZ1bWR6OHJLeXVzV3JWS2I0eGNMc2VHRFJ2ZzR1S2lLeEtkUFhzV2UvYnN3ZUxGaTJzVWhZZ3NsU2lLT0hmdVhJM2pTcVVTQUpDZG5XMXdDUTRBOU8vZkgzSzVIQzR1THRpMmJSdWNuSnh3OSs1ZEFFRDM3dDB4Zi81ODlPN2RHMWxaV2ZqM3YvK040dUppT0RvNklpc3JDd0R3eVNlZlFLRlE2QjYzYjk5ZWJ3dnpyVnNyMzNaZWVPRUZBSlg5a3d6RldwdUhlNXNBUUdwcUtqNzU1Qk9qcnErdkFhMnpzelA4L1B4dzVNZ1J6SjA3RjdhMnRrYkhSa1JrRE9adzFCQ1dsTU9aZlNFbEx5OUphZXYwWEpCTWh1MkhqLzdMNnNQSkU5SFRzNGVwd3lJemxuUXpCUkUvSElFa1FRTm9sK2ZsSlNsTkhST1psK296UFI0WFF6MFA2bEo5aVVDM2J0ME1qakdtS0FPZ3hwYXZucDZlK09HSEh6aUZuNW9WcFZLSjJiTm4xM28rSmlhbTFrYXNNVEV4dWdhdnZYcjF3ckJodzJwdElsM2w3YmZmcnZWY2FHZ29mSHg4QUFBM2J0eEFiR3dzZ1AvOXp1Yms1TlM1RzlERGZIMTlZV05qbzNlc3FaYjJWSG54eFJkeDdOZ3hYTDU4R1MrLy9MTFJzUkVSR1lNNUhEMHFTOHZoekw2UUFnRGFNdkdvVlJ0NVBDQzhzSHhWQ0RaditLcEd3elVpb0hKSGduVWJOMVUrRUtSTG9rYlc4TDBsaVpxSlJ5M3FFRm1TeVpNblk5eTRjVWFOcmRyWnl0RHgycmJvREFvS1FuRnhNZGF1WFZ2cmZhdVcxMG1TVkdPV0dBQjRlWG5oN05telJzVlltOFRFUkF3Yk5zeW9zYVdsOVc5d1VGWDRpWStQWnlHRmlCNEw1bkJrTEV2TTRTeWlrSktkZmIyd2krZnpCd1ZCZXU3S3RjUldGK012WThCTC9VMGRGcG1oQzVjdTQ5TGxxd0NnRnJUU3dleVVoTHVtam9tSWlCNGZoVUpSNy9iQjFjYytUQlRGR2p0Y1ZXZHRiUTI1WEY3dmMyaTFXa1JHUnVMcTFhc0lDQWpRYXlMYkZFdDdPblhxWlBRdU8yZlBuc1hSbzNWL0JtM2Z2ajBFUVVCZVhwN1JjUkVSUFFybWNHUXNTOHpoTEtLUUFrQlNDOUloYTJDaVVxbjAycnYvSUo3dDlRd2NxelZZSkNvdExjVytBeEVvS0N3RWdMdHFVUk1CUUd2aXNJaUl5RXdsSlNYaEwzLzVpMUZqKy9YclYrZjVxaTNPaHc4ZmpvRURCK29WVXBwaWFVKzdkdTN3Mm11dkdYVjlmbjUrdllVVUt5c3JPRGc0b0xEeVBaT0k2SEZnRGtmMXN0UWN6bElLS2ZqbDVyV1VwN3o2TEpkSndyYVRwK0tzRGg0NmpQY25qRGQxV0dSR0luNDRpaDlqVDBPU29ORnFOVXV5MDY2bm1qb21JaUo2dk83ZnY0L2s1R1NqeHVibjUrczk3dHk1TTc3Kyt1dEhlcjY5ZS9jaVBUMGRuMy8rdWQ3eGpoMDdRaWFUd2NuSkNZbUppWHJubW1KcHo1VXJWNHhlZ2xOZnM5a3FnaUJBa3FUR2hFVkVWQ2ZtY0ZRZlM4M2hMS2FRQWdCM2JpYnM3ZUwxM0dDVlNqMXgzY1pRUE51ckovcjVlSnM2TERJRFY2NG00QjhoNjZGV3F5RkowdDQ3S1luZm1Ub21JaUo2L01MRHd4RWVIdDZnYSszczdPcWRhZkt3cUtnb3lHU3lSNzR1T2pyYTZKZ0dEQmhRNDNqbnpwMXJMTzFKUzBzejJKemFtS1U5V3EwV3YvMzJHNXljbkl5S2k0aW9vWmpEVVcwc09ZZXpxRUlLQUhWcHVYcWh2YTNOd09LU2ttNXo1aTBVOW16ZmpDNmRueko2Tnd0cVhpUkpRa2JtSGN4YitEY1VGNWRJQUZJa3JYWVJBTFdwWXlNaW9zZExKcE5oN05peEdENTh1RkhqSXlNajhmMzMzK3NkVzd0MnJkNHluUHFvMVdwb05CcTkyU0Z0MnJUQnYvNzFyenF2Vzdod0llUnlPZVR5Mmo5NnFkVnF1TG01NlJWU1RwMDZoUmt6WnFCcjE2NjRmdjA2SkVtQ2o0OFBzckt5RUJRVWhOR2pSK1BUVHovVnU0K2ZueDlHakJpQkgzLzhzZFlHdFFVRkJaQWtxZDV0NEltSW1nQnpPTkxUSEhJNFN5dWtJQzhqNlZkYnp6NExyQVRoNjN1LzVyVmZzbndWRmdjdGdGc25WMU9IUmlhUWwzY2ZYeXhiaWR1WmR3QUl4WkpXV25EblZtS0dxZU1pSXFMSFN5NlhZOCtlUGVqUm8zSTd6Y3pNVE9UazVLQi8vOHBHaG1WbFpUaDA2QkNHREJrQ0Z4Y1hBTUNVS1ZQd3pEUFA2RFdPZmVPTk45Q3JWeS9kNC9UMGRHaTFXblR2M3QzZzgrN2Z2eDhaR1JsNnhRdHJhMnVqWXY3d3d3OHhjZUxFV3M4SEJ3ZnJMUXRTcVZSWXRHZ1IvUHo4RUJRVWhPM2J0ME1VUmZqNCtNRGQzUjJmZnZvcHZ2enlTd0RReFhQcDBpVjA2OVlOTVRFeE9IandJRnEzYmcxZlg5OGF6M1g1OG1VQXdQUFBQMjlVN0VSRWpjRWNqcXByRGptY3hSVlNBR2p2SklzL2RQR1V1MEdTdm9vN2V3Nno1eTNFbHE5RDRHUmsxMzVxSGdvS0NqRXJjRDR1WDdrS1NaS2dFVFNMczFKc2pzQUNtaE1SRVZIamhJYUdJanc4SEJFUkVYQnpjOFBHalJ0eDhlSkZIRHQyREFxRkFxSW9ZdjM2OVNncUtzTDA2ZE1CL0cvN1l6czdPMTF4b1VlUEhycGlEQUFFQmdiaS9QbnpXTFpzR1FZTkdsVGplYytjT1lONzkrNWg2TkNoai8wMXhzYkdvcVNrQkcrLy9iYkI4Nk5IajBaZVhoNlNrNU9oVXFsZ1kyT0RrSkFRS0JRS2JOcTBDYW1wcWZqcjNKZnNkZ0FBQjZSSlJFRlVYLytLTFZ1MjZCV0xBT0RDaFF1UXlXUzZiWkNKaUI0ejVuQUVvUG5rY0xMNmg1aWpKRlZHY2tLSUpHa1hpYUxtd2VXcjF6Qis0bFJrM3NtQ1ZtdFJQMzlxQUsxV2k5dVpkekJwMmtlNEdIOFpva2I3UUtPUmdyTnVKSDRGeEZ2TWREQWlJbXFZVzdkdVlkKytmZkR6ODRPYm14c0FZT2pRb1NndUxzYng0OGNCQUE0T0RoZzZkQ2dpSXlOMXpWZmZlKzg5T0RrNTRjc3Z2MFJKU1luQmV5OWZ2aHlEQncvR0o1OThncE1uVDlZNHIxS3BmcmVwNkR0MzdvU25weWQ2OSs0Tm9ISXAwOE9OWktkTm00WTFhOWJBeHNZR0R4NDhRR3BxS25yMjdBbTVYSTZWSzFmQ3lja0oyN2R2MTd0R3FWVGl4SWtUZU9XVlYrcmMrcG1JcUdreGgydkptbHNPWjRrelVuUXl4TExsWGVTdFZaQms4MjhrcHpoTSszZ3VKdng1TE40ZU1ReXRXdG5VZndPeU9DcVZDcEZIb3ZEdGpqMUlTVTJEQkpSQmtMNFFsWG5yVFIwYkVSRTlmbXExR2tGQlFiQ3hzY0djT1hOMHh3Y09IQWlGUW9IbzZHajQrL3NEQUVhTUdJR29xQ2pFeGNWaHlKQWhzTGUzeC9UcDA3RjA2VkpzM3J3WmdZR0JOZTV2YlcyTkpVdVd3TnZiR3dNR0RNRE9uVHVSbDVjSE96czdLSlZLbkRwMUN0N2VEV3VTdUduVEptemR1clhPMTFaVkdQcmxsMTlRV0ZpSW1UTm42czY3dTd2andJRUQrTzY3NzlDaFF3ZTlhMVVxRlk0ZlB3NjFXbzNCZ3djRHFOd3llY3VXTFRYRzd0Ky9IMHFsRXUrLy8zNkRYZ2NSVVdNd2gydDVtbU1PWjlHRkZLU21WcWhjWGRmYTJEdm5RQ1o4Y3pNNXhYYkppbFU0RnYwalBwNDVGYy8xZmhZeW1ZVk91aUU5V3EwV1Y2NGw0dXZOMjNEaFVqeEtTOHNxZndFbHpGQVY1KzNQeWNrcE0zV01SRVQwK0YyOWVoWHA2ZW1ZTzNjdU9uYnNxRHR1YTJ1TFFZTUdRYWxVUXF2VlFpYVR3ZHZiRzc2K3ZtamJ0cTF1bkwrL1AzYnMySUc0dURqTW5Ea1RyVnExcXZFY2dpQmcxS2hSQUlDTWpBeEVSa1lDcU96TDR1SGhnWTgvL3JoQnNmdjUrZW1LSElaOC8vMzNLQ2dvQUFCMDZ0UUpSNDRjMGR1ZWVPTEVpVWhMUzhQbXpadFJVVkZSSSthT0hUdGk5dXpaZXN0MVhGMzErdy9rNXVaaTU4NmQ4UGYzaDVlWFY0TmVCeEZSb3pDSGF6R2FjdzdYYk5va3UzaysyMGN1eUhjQjZDVUlzTEtXeS9ISzRJR1krSmQzME1PakcxcmIya0toVUpnNlRIb0U1ZVVWS0h0UWhwVFVOT3phc3c4blRzWkNGRFdRSkVrTEFRbWlSajAxT3lYcGdxbmpKT04wNmQ3blJWZ0xFUTV0MnJpc1c3VWNnd2UrWFA5RlJQLzEwNFZMK0Nod1B2THk4NHNnWVdUR3phdW5UQjFUUzlURjYvbFhJQ0NpL1JOUE9LNWJ2Und2dm1DYS9ocHBhV2w0K3VtbmF5eXhrU1RKcUdVM1dWbFpjSEZ4TWJwSmJIT2gwV2p3d1FjZm9LU2tCTHQyN2JLNHowVlhyaWJnbzduemtmMUxUamtrYVdSR2NrTGRXeVVSa2RsakR0Zjh0SlFjenJKbnBGU1RuZnh6Z252M1owZFp5YTBtU3hEODFhTDR6SW1ZV01URW5vYW5SM2Q0OXZCQTF5NmQ0ZXJTRVhaMmRtamQyaFkyTnB3NlprNVVhalhLeXNxZ1ZKYmkzcSsvSXYxMkJtNGtwK0JXYWpvMEdnMEFRSktrWkVrUWZwQkV6YWJzVzBucEpnNlppSWhNb0Z1M2JnYVBHOXU3eE4zZHZTbkRzUmdhalFhTEZ5K0drNU1URXhNaU1ndk00U3hmUzgzaG1rMGhCUUN5VW45T1EvZnVpOXloMkNxVFc3MGhBQk8xV3UwZmJpU240RVp5Q2dTaGN1cXZYQzZIM0VyT0tXTm1SaXRwSVlvaVJMV0lCK1hsZXRPWkpRblhKQUZiTkNyaGVMWk1lUWVwcVJWMTNJcUlpSWdlWW1OajAyS0xTRVJrdnBqRFdiYVdtc00xcTBJS0FDQTF0U0lMU0FPd0FjQUd0NmU5ZXN0dGJNWkJrTDBNU2VwYVZsWm1BMG13a2dSSkJnajhMVFFya2xhUUJDMEVTUU5BcGRVaVV5WkljZEJxOW1la1hMOW02dWlJaUlpSWlPZ3hZQTVud1ZwbUR0ZjhDaWtQeVU2L21RZ2dFUUNjblQzYktCeGtMbklyd1U2eWtyVVdJT2U4TURNaVFhTlNhN1JsZ2xaUWxna1Z2eGFrcGhhYk9pWnFlaHBSZ3h2SnR3dzJlQ1NxVGRLTlpLalZGcmN6WHJPbFZxdVJkQ1BaMUdGUUMzTXJOUTBWRlNwVGgwRkV2d1BtY0phanBlWnd6YjZRVXQzOSs4a2x1SThTVThkQjFKSTlLQy9IcHEzZndzYWE3NEZrUExWYWplSVMvdmsyRjhVbEpWai96ZVlXMTZ5VlRFc1VSZjRkSUdxQm1NT1JPV3BSaFJRaU1oMnRJUDBxZzNCWEswbUszNHI1WGtnTkpFbjNWSkowMTlSaHRGUXFTWHZYQnNJOUxZQ2k0aGJ4aFJPWklVRVFpa1cxbEczcU9JaUlxT1ZxTnRzZkU1SFprejNWdlplWFRHN2R3ZFNCa09YU0NOcjdXVGNTa2dCb1RSMUxDeVZ6OCtyZFN3NnJKMHdkQ0xWY2dsWmRlRHZsZWlMNGQ0Q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N6Zi93T1pjYkdIYVlPOHNnQUFBQUJKUlU1RXJrSmdnZz09IiwKCSJUaGVtZSIgOiAiIiwKCSJUeXBlIiA6ICJmbG93IiwKCSJWZXJzaW9uIiA6ICIyN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WPS 演示</Application>
  <PresentationFormat>宽屏</PresentationFormat>
  <Paragraphs>181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MySQL三数据表</vt:lpstr>
      <vt:lpstr>前情回顾：工作流程</vt:lpstr>
      <vt:lpstr>工作流程new（自动出题机）</vt:lpstr>
      <vt:lpstr>数据表之间的关系</vt:lpstr>
      <vt:lpstr>数据存储步骤</vt:lpstr>
      <vt:lpstr>PowerPoint 演示文稿</vt:lpstr>
      <vt:lpstr>PowerPoint 演示文稿</vt:lpstr>
      <vt:lpstr>需要探讨的一些点</vt:lpstr>
      <vt:lpstr>需要探讨的一些点</vt:lpstr>
      <vt:lpstr>需要探讨的一些点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yuliu</dc:creator>
  <cp:lastModifiedBy>宇</cp:lastModifiedBy>
  <cp:revision>9</cp:revision>
  <dcterms:created xsi:type="dcterms:W3CDTF">2023-08-09T12:44:00Z</dcterms:created>
  <dcterms:modified xsi:type="dcterms:W3CDTF">2025-01-08T12:39:56Z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