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2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3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8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9A3-4752-43AD-96F8-DF5D3DA1D37A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ThingML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46" y="1668660"/>
            <a:ext cx="6192812" cy="45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9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(3) Ports / Messages / Thing APIs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 the language best practices</a:t>
            </a:r>
          </a:p>
          <a:p>
            <a:pPr lvl="1"/>
            <a:r>
              <a:rPr lang="en-GB" dirty="0" smtClean="0"/>
              <a:t>Depends on how components should be "packaged" on the target platform</a:t>
            </a:r>
          </a:p>
          <a:p>
            <a:pPr lvl="2"/>
            <a:r>
              <a:rPr lang="en-GB" dirty="0" smtClean="0"/>
              <a:t>Can generate any custom API for the Things</a:t>
            </a:r>
          </a:p>
          <a:p>
            <a:pPr lvl="2"/>
            <a:r>
              <a:rPr lang="en-GB" dirty="0" smtClean="0"/>
              <a:t>Can generate towards exiting middleware / OS</a:t>
            </a:r>
          </a:p>
          <a:p>
            <a:pPr lvl="1"/>
            <a:r>
              <a:rPr lang="en-GB" dirty="0" smtClean="0"/>
              <a:t>Can/should produce "manually usable" APIs</a:t>
            </a:r>
          </a:p>
          <a:p>
            <a:pPr lvl="1"/>
            <a:r>
              <a:rPr lang="en-GB" dirty="0"/>
              <a:t>Different generators can be used for </a:t>
            </a:r>
            <a:r>
              <a:rPr lang="en-GB"/>
              <a:t>different </a:t>
            </a:r>
            <a:r>
              <a:rPr lang="en-GB" smtClean="0"/>
              <a:t>things</a:t>
            </a:r>
            <a:endParaRPr lang="en-GB" dirty="0" smtClean="0"/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Visitor on the "Thing" part of the </a:t>
            </a:r>
            <a:r>
              <a:rPr lang="en-GB" dirty="0" err="1" smtClean="0"/>
              <a:t>metamodel</a:t>
            </a:r>
            <a:endParaRPr lang="en-GB" dirty="0" smtClean="0"/>
          </a:p>
          <a:p>
            <a:pPr lvl="1"/>
            <a:r>
              <a:rPr lang="en-GB" dirty="0" smtClean="0"/>
              <a:t>Helpers to collapse fragments  and gathers all the elements of a thing (messages, ports, functions,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Customization </a:t>
            </a:r>
          </a:p>
          <a:p>
            <a:pPr lvl="1"/>
            <a:r>
              <a:rPr lang="en-GB" dirty="0" smtClean="0"/>
              <a:t>Implement a new visitor for a new target language / platform</a:t>
            </a:r>
          </a:p>
          <a:p>
            <a:pPr lvl="1"/>
            <a:r>
              <a:rPr lang="en-GB" dirty="0" smtClean="0"/>
              <a:t>Inherit from an existing visitor for light customization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06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(4) Connectors / channels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 how messages are transported from on thing to the next using the Things APIs</a:t>
            </a:r>
          </a:p>
          <a:p>
            <a:pPr lvl="1"/>
            <a:r>
              <a:rPr lang="en-GB" dirty="0" smtClean="0"/>
              <a:t>Can be local and/or remote, includes the serialization, transport through networks and deserialization</a:t>
            </a:r>
          </a:p>
          <a:p>
            <a:pPr lvl="1"/>
            <a:r>
              <a:rPr lang="en-GB" dirty="0"/>
              <a:t>Different generators can be used for different </a:t>
            </a:r>
            <a:r>
              <a:rPr lang="en-GB" dirty="0" smtClean="0"/>
              <a:t>ports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for serialization, deserialization and transport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Implement new concrete generators</a:t>
            </a:r>
          </a:p>
          <a:p>
            <a:pPr lvl="1"/>
            <a:r>
              <a:rPr lang="en-GB" dirty="0" smtClean="0"/>
              <a:t>Easy to reuse serialization and just override transport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75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(5) Message Queuing / FIFOs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Asynchronous behaviour of messages</a:t>
            </a:r>
          </a:p>
          <a:p>
            <a:pPr lvl="1"/>
            <a:r>
              <a:rPr lang="en-GB" dirty="0" smtClean="0"/>
              <a:t>Can target existing message frameworks or middleware or use custom made FIFOs</a:t>
            </a:r>
          </a:p>
          <a:p>
            <a:pPr lvl="1"/>
            <a:r>
              <a:rPr lang="en-GB" dirty="0" smtClean="0"/>
              <a:t>Different generators can be used for different ports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which can be customized</a:t>
            </a:r>
          </a:p>
          <a:p>
            <a:pPr lvl="1"/>
            <a:r>
              <a:rPr lang="en-GB" dirty="0" smtClean="0"/>
              <a:t>Helpers to calculate the sets of messages to be handled (combines fragments and prunes unused messages).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Inherit and implement the abstract generator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2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(6) Scheduling / Dispatch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Implements the main loop of the program, schedules the activation of the components and dispatches the incoming messages</a:t>
            </a:r>
          </a:p>
          <a:p>
            <a:pPr lvl="1"/>
            <a:r>
              <a:rPr lang="en-GB" dirty="0" smtClean="0"/>
              <a:t>Relies on underlying OS and libraries of the target platform.</a:t>
            </a:r>
          </a:p>
          <a:p>
            <a:pPr lvl="1"/>
            <a:r>
              <a:rPr lang="en-GB" dirty="0" smtClean="0"/>
              <a:t>Can generate a custom scheduler for microcontroller applications.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Template + Helper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of modify an existing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(7) Initialization and "main"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Generate the entry point and initialize the components and connectors</a:t>
            </a:r>
          </a:p>
          <a:p>
            <a:pPr lvl="1"/>
            <a:r>
              <a:rPr lang="en-GB" dirty="0" smtClean="0"/>
              <a:t>Depends on the target languages and </a:t>
            </a:r>
            <a:r>
              <a:rPr lang="en-GB" dirty="0" err="1" smtClean="0"/>
              <a:t>traget</a:t>
            </a:r>
            <a:r>
              <a:rPr lang="en-GB" dirty="0" smtClean="0"/>
              <a:t> frameworks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Template + Helper providing the set of components and connectors to instantiate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or modify a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56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(9) Project structure / build script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Produce the right file structure, additional project files and/or build scripts</a:t>
            </a:r>
          </a:p>
          <a:p>
            <a:pPr lvl="1"/>
            <a:r>
              <a:rPr lang="en-GB" dirty="0" smtClean="0"/>
              <a:t>Can be customize to fit a specific target environment (</a:t>
            </a:r>
            <a:r>
              <a:rPr lang="en-GB" dirty="0" err="1" smtClean="0"/>
              <a:t>makefiles</a:t>
            </a:r>
            <a:r>
              <a:rPr lang="en-GB" dirty="0" smtClean="0"/>
              <a:t>, maven files,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with access to buffers containing all the generated code.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a concrete generator. Possibility to use templates.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69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987824" y="836712"/>
            <a:ext cx="3312368" cy="568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5105915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Parser</a:t>
            </a:r>
            <a:endParaRPr lang="nb-NO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1556792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6" name="Rounded Rectangle 5"/>
          <p:cNvSpPr/>
          <p:nvPr/>
        </p:nvSpPr>
        <p:spPr>
          <a:xfrm>
            <a:off x="7195075" y="457123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Standalone</a:t>
            </a:r>
            <a:r>
              <a:rPr lang="nb-NO" dirty="0" smtClean="0"/>
              <a:t> Editor</a:t>
            </a:r>
            <a:endParaRPr lang="nb-NO" dirty="0"/>
          </a:p>
        </p:txBody>
      </p:sp>
      <p:sp>
        <p:nvSpPr>
          <p:cNvPr id="7" name="Rounded Rectangle 6"/>
          <p:cNvSpPr/>
          <p:nvPr/>
        </p:nvSpPr>
        <p:spPr>
          <a:xfrm>
            <a:off x="3473286" y="1556792"/>
            <a:ext cx="2304256" cy="7560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Framework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3530428" y="5121188"/>
            <a:ext cx="2265708" cy="972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endParaRPr lang="nb-NO" dirty="0"/>
          </a:p>
          <a:p>
            <a:pPr algn="ctr"/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2996444" y="3492007"/>
            <a:ext cx="1584176" cy="45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 / C++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4229370" y="3501008"/>
            <a:ext cx="1584176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Java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 rot="5400000">
            <a:off x="3599300" y="3483006"/>
            <a:ext cx="1584176" cy="4680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Javascript</a:t>
            </a:r>
            <a:endParaRPr lang="nb-NO" dirty="0"/>
          </a:p>
        </p:txBody>
      </p:sp>
      <p:sp>
        <p:nvSpPr>
          <p:cNvPr id="14" name="Rounded Rectangle 13"/>
          <p:cNvSpPr/>
          <p:nvPr/>
        </p:nvSpPr>
        <p:spPr>
          <a:xfrm rot="5400000">
            <a:off x="4796729" y="3491412"/>
            <a:ext cx="1584176" cy="4146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16" name="TextBox 15"/>
          <p:cNvSpPr txBox="1"/>
          <p:nvPr/>
        </p:nvSpPr>
        <p:spPr>
          <a:xfrm>
            <a:off x="4055995" y="940078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>
                <a:solidFill>
                  <a:schemeClr val="bg1"/>
                </a:solidFill>
              </a:rPr>
              <a:t>Compilers</a:t>
            </a:r>
            <a:endParaRPr lang="nb-NO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39752" y="1918556"/>
            <a:ext cx="1013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03648" y="2492896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65162" y="2348880"/>
            <a:ext cx="248396" cy="4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95612" y="2406018"/>
            <a:ext cx="104380" cy="4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932040" y="2406018"/>
            <a:ext cx="80544" cy="4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381498" y="2406018"/>
            <a:ext cx="207319" cy="4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788532" y="4599341"/>
            <a:ext cx="225026" cy="435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91388" y="4599341"/>
            <a:ext cx="108604" cy="41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32040" y="4599342"/>
            <a:ext cx="80545" cy="413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381497" y="4599341"/>
            <a:ext cx="207319" cy="435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339752" y="5499230"/>
            <a:ext cx="1013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17151" y="5607242"/>
            <a:ext cx="1584176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Command line</a:t>
            </a:r>
          </a:p>
          <a:p>
            <a:pPr algn="ctr"/>
            <a:r>
              <a:rPr lang="en-US" sz="1200" b="1" dirty="0" smtClean="0"/>
              <a:t>Compiler</a:t>
            </a:r>
            <a:endParaRPr lang="en-US" sz="12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940152" y="5105915"/>
            <a:ext cx="1183056" cy="39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195075" y="574517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Eclipse</a:t>
            </a:r>
            <a:r>
              <a:rPr lang="nb-NO" dirty="0" smtClean="0"/>
              <a:t> </a:t>
            </a:r>
            <a:r>
              <a:rPr lang="nb-NO" dirty="0" err="1" smtClean="0"/>
              <a:t>Plugins</a:t>
            </a:r>
            <a:endParaRPr lang="nb-NO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940152" y="5745170"/>
            <a:ext cx="1183056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195216" y="687737"/>
            <a:ext cx="8481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23208" y="709245"/>
            <a:ext cx="135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projects / modules</a:t>
            </a:r>
          </a:p>
          <a:p>
            <a:r>
              <a:rPr lang="en-US" sz="1200" dirty="0" smtClean="0"/>
              <a:t>dependencies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58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962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2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023938"/>
            <a:ext cx="85629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2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685800"/>
            <a:ext cx="63817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2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75" y="-247650"/>
            <a:ext cx="12096750" cy="73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81150"/>
            <a:ext cx="81724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333" y="1604876"/>
            <a:ext cx="216024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Thing(s)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9277" y="4176615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Ports / Messages / Thing API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09277" y="4680671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State Machine Implementation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9277" y="5184727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Actions/Expressions/Functions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47664" y="1604876"/>
            <a:ext cx="216024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3608" y="4184257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Connectors / Channels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43608" y="4688313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queuing / FIFOs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3608" y="5709332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Initialization and </a:t>
            </a:r>
            <a:r>
              <a:rPr lang="en-GB" dirty="0"/>
              <a:t>"Main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3608" y="5192050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Scheduling / Dispatch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608" y="621338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Projects structure / build script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9" idx="3"/>
            <a:endCxn id="4" idx="1"/>
          </p:cNvCxnSpPr>
          <p:nvPr/>
        </p:nvCxnSpPr>
        <p:spPr>
          <a:xfrm>
            <a:off x="3707904" y="2180940"/>
            <a:ext cx="190542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6" idx="1"/>
          </p:cNvCxnSpPr>
          <p:nvPr/>
        </p:nvCxnSpPr>
        <p:spPr>
          <a:xfrm flipV="1">
            <a:off x="4211960" y="4392639"/>
            <a:ext cx="897317" cy="76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52100" y="30450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93453" y="30450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0198" y="3333068"/>
            <a:ext cx="7560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0903" y="286037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852193" y="346779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Generated code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8303927" y="52234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(1)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3927" y="47112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(2)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12701" y="4207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(3)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618" y="62447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(8)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99" y="574069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(7)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05" y="52160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(6)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905" y="47120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(5)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599" y="42117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(4)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563" y="5890222"/>
            <a:ext cx="3652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code generation framework</a:t>
            </a:r>
          </a:p>
          <a:p>
            <a:r>
              <a:rPr lang="en-GB" dirty="0" smtClean="0"/>
              <a:t>With 8 different variation points</a:t>
            </a:r>
            <a:endParaRPr lang="en-GB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code generation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(1) Actions / Expressions /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only on the target language</a:t>
            </a:r>
          </a:p>
          <a:p>
            <a:pPr lvl="1"/>
            <a:r>
              <a:rPr lang="en-GB" dirty="0" smtClean="0"/>
              <a:t>Can be reused for different platforms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Visitor on the </a:t>
            </a:r>
            <a:r>
              <a:rPr lang="en-GB" dirty="0" err="1" smtClean="0"/>
              <a:t>ThingML</a:t>
            </a:r>
            <a:r>
              <a:rPr lang="en-GB" dirty="0" smtClean="0"/>
              <a:t> meta-model</a:t>
            </a:r>
            <a:endParaRPr lang="en-GB" dirty="0"/>
          </a:p>
          <a:p>
            <a:r>
              <a:rPr lang="en-GB" dirty="0" smtClean="0"/>
              <a:t>Customizable by</a:t>
            </a:r>
          </a:p>
          <a:p>
            <a:pPr lvl="1"/>
            <a:r>
              <a:rPr lang="en-GB" dirty="0" smtClean="0"/>
              <a:t>Implementing a new visitor for a new language</a:t>
            </a:r>
          </a:p>
          <a:p>
            <a:pPr lvl="1"/>
            <a:r>
              <a:rPr lang="en-GB" dirty="0" smtClean="0"/>
              <a:t>Inheriting from an exiting visitor and overriding some of its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58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(2) State machine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Specific to a specific state machine implementation strategy.</a:t>
            </a:r>
          </a:p>
          <a:p>
            <a:pPr lvl="1"/>
            <a:r>
              <a:rPr lang="en-GB" dirty="0" smtClean="0"/>
              <a:t>Can generate either the complete state machine in the target language or leverage a state machine framework on the target platform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state machine code generator</a:t>
            </a:r>
          </a:p>
          <a:p>
            <a:pPr lvl="1"/>
            <a:r>
              <a:rPr lang="en-GB" dirty="0" smtClean="0"/>
              <a:t>A set of reusable helpers to calculate states, transitions and events according to the common </a:t>
            </a:r>
            <a:r>
              <a:rPr lang="en-GB" dirty="0" err="1" smtClean="0"/>
              <a:t>ThingML</a:t>
            </a:r>
            <a:r>
              <a:rPr lang="en-GB" dirty="0" smtClean="0"/>
              <a:t> semantics.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Implement the abstract state machine generator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23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623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ThingML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ThingML code generation framework</vt:lpstr>
      <vt:lpstr>(1) Actions / Expressions / Functions </vt:lpstr>
      <vt:lpstr>(2) State machine implementation</vt:lpstr>
      <vt:lpstr>(3) Ports / Messages / Thing APIs </vt:lpstr>
      <vt:lpstr>(4) Connectors / channels</vt:lpstr>
      <vt:lpstr>(5) Message Queuing / FIFOs </vt:lpstr>
      <vt:lpstr>(6) Scheduling / Dispatch </vt:lpstr>
      <vt:lpstr>(7) Initialization and "main" </vt:lpstr>
      <vt:lpstr>(9) Project structure / build script </vt:lpstr>
      <vt:lpstr>PowerPoint Presentation</vt:lpstr>
    </vt:vector>
  </TitlesOfParts>
  <Company>SINTEF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Fleurey</dc:creator>
  <cp:lastModifiedBy>Franck Fleurey</cp:lastModifiedBy>
  <cp:revision>45</cp:revision>
  <dcterms:created xsi:type="dcterms:W3CDTF">2014-05-21T08:41:20Z</dcterms:created>
  <dcterms:modified xsi:type="dcterms:W3CDTF">2015-06-22T11:04:11Z</dcterms:modified>
</cp:coreProperties>
</file>