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8"/>
  </p:notesMasterIdLst>
  <p:sldIdLst>
    <p:sldId id="258" r:id="rId5"/>
    <p:sldId id="268" r:id="rId6"/>
    <p:sldId id="269" r:id="rId7"/>
    <p:sldId id="270" r:id="rId8"/>
    <p:sldId id="271" r:id="rId9"/>
    <p:sldId id="272" r:id="rId10"/>
    <p:sldId id="277" r:id="rId11"/>
    <p:sldId id="278" r:id="rId12"/>
    <p:sldId id="279" r:id="rId13"/>
    <p:sldId id="273" r:id="rId14"/>
    <p:sldId id="280" r:id="rId15"/>
    <p:sldId id="281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7949" autoAdjust="0"/>
  </p:normalViewPr>
  <p:slideViewPr>
    <p:cSldViewPr snapToGrid="0" showGuides="1">
      <p:cViewPr varScale="1">
        <p:scale>
          <a:sx n="113" d="100"/>
          <a:sy n="113" d="100"/>
        </p:scale>
        <p:origin x="372" y="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_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Distribution of locations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cat>
            <c:strRef>
              <c:f>Sheet1!$A$2:$A$4</c:f>
              <c:strCache>
                <c:ptCount val="3"/>
                <c:pt idx="0">
                  <c:v>San Francisco Bay</c:v>
                </c:pt>
                <c:pt idx="1">
                  <c:v>Los Angeles region </c:v>
                </c:pt>
                <c:pt idx="2">
                  <c:v>Solana Beach-San Diego strip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14</c:v>
                </c:pt>
                <c:pt idx="2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IN" smtClean="0"/>
              <a:t>08-04-2019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3169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0404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1156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0014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/>
              <a:t>Website url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=""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=""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=""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=""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=""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=""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Website url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=""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=""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=""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=""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=""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7" name="Content Placeholder 2">
            <a:extLst>
              <a:ext uri="{FF2B5EF4-FFF2-40B4-BE49-F238E27FC236}">
                <a16:creationId xmlns=""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=""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=""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=""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=""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Title 1">
            <a:extLst>
              <a:ext uri="{FF2B5EF4-FFF2-40B4-BE49-F238E27FC236}">
                <a16:creationId xmlns=""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=""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=""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=""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=""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=""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=""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Title 1">
            <a:extLst>
              <a:ext uri="{FF2B5EF4-FFF2-40B4-BE49-F238E27FC236}">
                <a16:creationId xmlns=""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=""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=""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=""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=""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=""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7" name="Text Placeholder 3">
            <a:extLst>
              <a:ext uri="{FF2B5EF4-FFF2-40B4-BE49-F238E27FC236}">
                <a16:creationId xmlns=""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Picture Placeholder 14">
            <a:extLst>
              <a:ext uri="{FF2B5EF4-FFF2-40B4-BE49-F238E27FC236}">
                <a16:creationId xmlns=""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=""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=""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=""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Picture Placeholder 22">
            <a:extLst>
              <a:ext uri="{FF2B5EF4-FFF2-40B4-BE49-F238E27FC236}">
                <a16:creationId xmlns=""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Picture Placeholder 5">
            <a:extLst>
              <a:ext uri="{FF2B5EF4-FFF2-40B4-BE49-F238E27FC236}">
                <a16:creationId xmlns=""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3" name="Picture Placeholder 11">
            <a:extLst>
              <a:ext uri="{FF2B5EF4-FFF2-40B4-BE49-F238E27FC236}">
                <a16:creationId xmlns=""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=""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accent2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=""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=""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11">
            <a:extLst>
              <a:ext uri="{FF2B5EF4-FFF2-40B4-BE49-F238E27FC236}">
                <a16:creationId xmlns=""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9" name="Picture Placeholder 11">
            <a:extLst>
              <a:ext uri="{FF2B5EF4-FFF2-40B4-BE49-F238E27FC236}">
                <a16:creationId xmlns=""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=""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=""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=""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=""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=""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=""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3" name="Picture Placeholder 2">
            <a:extLst>
              <a:ext uri="{FF2B5EF4-FFF2-40B4-BE49-F238E27FC236}">
                <a16:creationId xmlns=""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7" name="Content Placeholder 2">
            <a:extLst>
              <a:ext uri="{FF2B5EF4-FFF2-40B4-BE49-F238E27FC236}">
                <a16:creationId xmlns=""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=""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=""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=""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=""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=""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=""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08-Apr-19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9.pn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G"/><Relationship Id="rId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DEPLOYING COMMERCIAL PLAN IN CALIFORNIA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 dirty="0"/>
              <a:t>Applied Data Science Capstone course</a:t>
            </a:r>
            <a:endParaRPr lang="en-US" b="1" dirty="0"/>
          </a:p>
          <a:p>
            <a:r>
              <a:rPr lang="en-US" b="1" dirty="0"/>
              <a:t>Final Report </a:t>
            </a:r>
            <a:endParaRPr lang="en-US" b="1" dirty="0" smtClean="0"/>
          </a:p>
          <a:p>
            <a:endParaRPr lang="en-US" b="1" dirty="0"/>
          </a:p>
          <a:p>
            <a:r>
              <a:rPr lang="en-US" dirty="0"/>
              <a:t>Michael </a:t>
            </a:r>
            <a:r>
              <a:rPr lang="en-US" dirty="0" err="1"/>
              <a:t>Touati</a:t>
            </a:r>
            <a:endParaRPr lang="en-US" dirty="0"/>
          </a:p>
          <a:p>
            <a:r>
              <a:rPr lang="en-US" b="1" dirty="0"/>
              <a:t>April 2019</a:t>
            </a:r>
          </a:p>
          <a:p>
            <a:endParaRPr lang="en-US" b="1" dirty="0"/>
          </a:p>
        </p:txBody>
      </p:sp>
      <p:pic>
        <p:nvPicPr>
          <p:cNvPr id="10" name="Picture Placeholder 9" descr="city scape">
            <a:extLst>
              <a:ext uri="{FF2B5EF4-FFF2-40B4-BE49-F238E27FC236}">
                <a16:creationId xmlns="" xmlns:a16="http://schemas.microsoft.com/office/drawing/2014/main" id="{ABD7F97D-15E8-4032-B615-0562046B7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9" name="Chart 8" descr="pie chart">
            <a:extLst>
              <a:ext uri="{FF2B5EF4-FFF2-40B4-BE49-F238E27FC236}">
                <a16:creationId xmlns="" xmlns:a16="http://schemas.microsoft.com/office/drawing/2014/main" id="{DCCB6637-D8E6-4BF1-9EF6-E5654DE57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5745750"/>
              </p:ext>
            </p:extLst>
          </p:nvPr>
        </p:nvGraphicFramePr>
        <p:xfrm>
          <a:off x="6085314" y="1603524"/>
          <a:ext cx="6106686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65015163-D5FD-4849-978B-77883FAF7928}"/>
              </a:ext>
            </a:extLst>
          </p:cNvPr>
          <p:cNvSpPr txBox="1">
            <a:spLocks/>
          </p:cNvSpPr>
          <p:nvPr/>
        </p:nvSpPr>
        <p:spPr>
          <a:xfrm>
            <a:off x="515937" y="1603524"/>
            <a:ext cx="5740929" cy="4009876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buNone/>
            </a:pPr>
            <a:r>
              <a:rPr lang="en-US" dirty="0"/>
              <a:t>We clearly identified 22 location malls. </a:t>
            </a:r>
            <a:r>
              <a:rPr lang="en-US" dirty="0" smtClean="0"/>
              <a:t>There are three </a:t>
            </a:r>
            <a:r>
              <a:rPr lang="en-US" dirty="0"/>
              <a:t>main areas for commercial expansion in California:</a:t>
            </a:r>
          </a:p>
          <a:p>
            <a:pPr lvl="0" algn="just" rtl="0">
              <a:buFont typeface="Wingdings" panose="05000000000000000000" pitchFamily="2" charset="2"/>
              <a:buChar char="v"/>
            </a:pPr>
            <a:r>
              <a:rPr lang="en-US" sz="2400" dirty="0"/>
              <a:t>San Francisco Bay in the North (2 shopping malls identified);</a:t>
            </a:r>
          </a:p>
          <a:p>
            <a:pPr lvl="0" algn="just" rtl="0">
              <a:buFont typeface="Wingdings" panose="05000000000000000000" pitchFamily="2" charset="2"/>
              <a:buChar char="v"/>
            </a:pPr>
            <a:r>
              <a:rPr lang="en-US" sz="2400" dirty="0"/>
              <a:t>The coastal strip from Thousand Oaks to Newport Beach in the Los Angeles region (14 shopping malls identified);</a:t>
            </a:r>
          </a:p>
          <a:p>
            <a:pPr lvl="0" algn="just" rtl="0">
              <a:buFont typeface="Wingdings" panose="05000000000000000000" pitchFamily="2" charset="2"/>
              <a:buChar char="v"/>
            </a:pPr>
            <a:r>
              <a:rPr lang="en-US" sz="2400" dirty="0"/>
              <a:t>Southern coastal strip from Solana Beach to San Diego (6 shopping malls identified).</a:t>
            </a: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algn="l" rtl="0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6993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65015163-D5FD-4849-978B-77883FAF7928}"/>
              </a:ext>
            </a:extLst>
          </p:cNvPr>
          <p:cNvSpPr txBox="1">
            <a:spLocks/>
          </p:cNvSpPr>
          <p:nvPr/>
        </p:nvSpPr>
        <p:spPr>
          <a:xfrm>
            <a:off x="515937" y="1603524"/>
            <a:ext cx="11413596" cy="4009876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>
              <a:buFont typeface="Wingdings" panose="05000000000000000000" pitchFamily="2" charset="2"/>
              <a:buChar char="Ø"/>
            </a:pPr>
            <a:r>
              <a:rPr lang="en-US" sz="2400" dirty="0"/>
              <a:t>Based on the results, we recommend concentrating the commercial expansion effort on the Los Angeles area that includes 64% of the identified best locations (14 into 22 malls).</a:t>
            </a:r>
          </a:p>
          <a:p>
            <a:pPr algn="just" rtl="0">
              <a:buFont typeface="Wingdings" panose="05000000000000000000" pitchFamily="2" charset="2"/>
              <a:buChar char="Ø"/>
            </a:pPr>
            <a:r>
              <a:rPr lang="en-US" sz="2400" dirty="0" smtClean="0"/>
              <a:t>Such </a:t>
            </a:r>
            <a:r>
              <a:rPr lang="en-US" sz="2400" dirty="0"/>
              <a:t>a recommendation should ensure economies of scale in planning and effective commercial costs, as well as optimal resource saving</a:t>
            </a:r>
            <a:r>
              <a:rPr lang="en-US" sz="2400" dirty="0" smtClean="0"/>
              <a:t>.</a:t>
            </a:r>
            <a:endParaRPr lang="en-US" sz="2400" dirty="0"/>
          </a:p>
          <a:p>
            <a:pPr algn="just" rtl="0">
              <a:buFont typeface="Wingdings" panose="05000000000000000000" pitchFamily="2" charset="2"/>
              <a:buChar char="Ø"/>
            </a:pPr>
            <a:r>
              <a:rPr lang="en-US" sz="2400" dirty="0" smtClean="0"/>
              <a:t>Complementary </a:t>
            </a:r>
            <a:r>
              <a:rPr lang="en-US" sz="2400" dirty="0"/>
              <a:t>reports could </a:t>
            </a:r>
            <a:r>
              <a:rPr lang="en-US" sz="2400" dirty="0" smtClean="0"/>
              <a:t>explore </a:t>
            </a:r>
            <a:r>
              <a:rPr lang="en-US" sz="2400" dirty="0"/>
              <a:t>each mall in depth and access Foursquare reviews, photos, and tips to identify the best booth location inside the shopping mall</a:t>
            </a:r>
            <a:r>
              <a:rPr lang="en-US" sz="2400" dirty="0" smtClean="0"/>
              <a:t>.</a:t>
            </a:r>
          </a:p>
          <a:p>
            <a:pPr algn="just" rtl="0">
              <a:buFont typeface="Wingdings" panose="05000000000000000000" pitchFamily="2" charset="2"/>
              <a:buChar char="Ø"/>
            </a:pPr>
            <a:r>
              <a:rPr lang="en-US" sz="2400" dirty="0" smtClean="0"/>
              <a:t>Using </a:t>
            </a:r>
            <a:r>
              <a:rPr lang="en-US" sz="2400" dirty="0"/>
              <a:t>client-friendly and intuitive tools and open access data on the Internet we successes to offer a solution for channeling efforts and investments, minimize entry costs and maximize potential profit.</a:t>
            </a:r>
          </a:p>
          <a:p>
            <a:pPr algn="just" rtl="0">
              <a:buFont typeface="Wingdings" panose="05000000000000000000" pitchFamily="2" charset="2"/>
              <a:buChar char="Ø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0395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65015163-D5FD-4849-978B-77883FAF7928}"/>
              </a:ext>
            </a:extLst>
          </p:cNvPr>
          <p:cNvSpPr txBox="1">
            <a:spLocks/>
          </p:cNvSpPr>
          <p:nvPr/>
        </p:nvSpPr>
        <p:spPr>
          <a:xfrm>
            <a:off x="515937" y="1603524"/>
            <a:ext cx="11413596" cy="4009876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>
              <a:buFont typeface="Wingdings" panose="05000000000000000000" pitchFamily="2" charset="2"/>
              <a:buChar char="Ø"/>
            </a:pPr>
            <a:r>
              <a:rPr lang="en-US" sz="2600" dirty="0"/>
              <a:t>Starting from an extremely wide area of 423 970 km² (the all state of California), our machine-learning approach allows us to create a complete ready-to-use commercial deployment plan under uncertainty conditions.</a:t>
            </a:r>
          </a:p>
          <a:p>
            <a:pPr algn="just" rtl="0">
              <a:buFont typeface="Wingdings" panose="05000000000000000000" pitchFamily="2" charset="2"/>
              <a:buChar char="Ø"/>
            </a:pPr>
            <a:r>
              <a:rPr lang="en-US" sz="2600" dirty="0"/>
              <a:t>The main task was to minimize the risks of business failure under an established plan of targeting new clients in a whole state of the USA.</a:t>
            </a:r>
          </a:p>
          <a:p>
            <a:pPr algn="just" rtl="0">
              <a:buFont typeface="Wingdings" panose="05000000000000000000" pitchFamily="2" charset="2"/>
              <a:buChar char="Ø"/>
            </a:pPr>
            <a:r>
              <a:rPr lang="en-US" sz="2600" dirty="0"/>
              <a:t> </a:t>
            </a:r>
            <a:r>
              <a:rPr lang="en-US" sz="2600" dirty="0" smtClean="0"/>
              <a:t>It </a:t>
            </a:r>
            <a:r>
              <a:rPr lang="en-US" sz="2600" dirty="0"/>
              <a:t>is important to emphasize that the present model is built in an open-source and upscaling approach such that it is completely open to offer solution for rollout in any state in the United States and even can be used in a much closer resolution.</a:t>
            </a:r>
          </a:p>
          <a:p>
            <a:pPr algn="just" rtl="0">
              <a:buFont typeface="Wingdings" panose="05000000000000000000" pitchFamily="2" charset="2"/>
              <a:buChar char="Ø"/>
            </a:pPr>
            <a:r>
              <a:rPr lang="en-US" sz="2600" dirty="0"/>
              <a:t>Moreover, this machine-learning guidebook is adaptable to other sources of data, future updates and changes in configuration</a:t>
            </a:r>
            <a:r>
              <a:rPr lang="en-US" sz="2600" dirty="0" smtClean="0"/>
              <a:t>.</a:t>
            </a:r>
          </a:p>
          <a:p>
            <a:pPr marL="0" indent="0" algn="just" rtl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8609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9" descr="cityscape">
            <a:extLst>
              <a:ext uri="{FF2B5EF4-FFF2-40B4-BE49-F238E27FC236}">
                <a16:creationId xmlns="" xmlns:a16="http://schemas.microsoft.com/office/drawing/2014/main" id="{63493B9E-F6F8-4C0F-9706-CA547A8B2B3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9" b="39"/>
          <a:stretch>
            <a:fillRect/>
          </a:stretch>
        </p:blipFill>
        <p:spPr/>
      </p:pic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E3C40962-BA6A-43E4-97BA-511A9B90CF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Flora@contoso.com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11FDFFBF-E125-47CF-AAE0-ACC45013CE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http://www.contoso.com/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95D612B9-68B9-4C9F-98FE-CEE07DB1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2477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6960426-AAA6-4126-93AF-30F7DEE01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 </a:t>
            </a:r>
            <a:r>
              <a:rPr lang="en-US" dirty="0"/>
              <a:t>support to the executive team to choose the best mall locations to deploy </a:t>
            </a:r>
            <a:r>
              <a:rPr lang="en-US" dirty="0" err="1"/>
              <a:t>CarmenUp</a:t>
            </a:r>
            <a:r>
              <a:rPr lang="en-US" dirty="0"/>
              <a:t> commercial booths under viability and best valuation </a:t>
            </a:r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1" name="Picture Placeholder 10" descr="city skyline">
            <a:extLst>
              <a:ext uri="{FF2B5EF4-FFF2-40B4-BE49-F238E27FC236}">
                <a16:creationId xmlns="" xmlns:a16="http://schemas.microsoft.com/office/drawing/2014/main" id="{9D82A855-CCB0-4075-B5EE-5CC6FD176D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8753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1" y="1825625"/>
            <a:ext cx="3991476" cy="4351338"/>
          </a:xfrm>
        </p:spPr>
        <p:txBody>
          <a:bodyPr/>
          <a:lstStyle/>
          <a:p>
            <a:pPr marL="0" indent="0" algn="just" rtl="0">
              <a:buNone/>
            </a:pPr>
            <a:r>
              <a:rPr lang="en-US" sz="1800" dirty="0" err="1"/>
              <a:t>CarmenUp</a:t>
            </a:r>
            <a:r>
              <a:rPr lang="en-US" sz="1800" dirty="0"/>
              <a:t> is a large company providing senior and elder care products for home health care equipment and assistive devices for aging parents and caregivers</a:t>
            </a:r>
            <a:r>
              <a:rPr lang="en-US" sz="1800" dirty="0" smtClean="0"/>
              <a:t>.</a:t>
            </a:r>
          </a:p>
          <a:p>
            <a:pPr marL="0" indent="0" algn="just" rtl="0">
              <a:buNone/>
            </a:pPr>
            <a:r>
              <a:rPr lang="en-US" sz="1800" dirty="0" smtClean="0"/>
              <a:t> </a:t>
            </a:r>
            <a:r>
              <a:rPr lang="en-US" sz="1800" dirty="0"/>
              <a:t>The company is a full-service home medical equipment firm that uses tailored products and services to empower patients to live their fullest </a:t>
            </a:r>
            <a:r>
              <a:rPr lang="en-US" sz="1800" dirty="0" smtClean="0"/>
              <a:t>lives.</a:t>
            </a:r>
          </a:p>
          <a:p>
            <a:pPr marL="0" indent="0" algn="just" rtl="0">
              <a:buNone/>
            </a:pPr>
            <a:r>
              <a:rPr lang="en-US" sz="1800" dirty="0" smtClean="0"/>
              <a:t>The </a:t>
            </a:r>
            <a:r>
              <a:rPr lang="en-US" sz="1800" dirty="0"/>
              <a:t>company is well established in Nevada and Arizona states and now has identify a high potential of growth in the neighboring state of California.</a:t>
            </a:r>
          </a:p>
          <a:p>
            <a:pPr marL="0" indent="0" algn="l" rtl="0">
              <a:buNone/>
            </a:pPr>
            <a:r>
              <a:rPr lang="en-US" sz="1800" dirty="0" smtClean="0"/>
              <a:t>.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Placeholder 6" descr="skycrapers">
            <a:extLst>
              <a:ext uri="{FF2B5EF4-FFF2-40B4-BE49-F238E27FC236}">
                <a16:creationId xmlns="" xmlns:a16="http://schemas.microsoft.com/office/drawing/2014/main" id="{A241642C-CB49-4AA1-9EAD-3BCEA280B5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Carmenup</a:t>
            </a:r>
            <a:r>
              <a:rPr lang="en-US" dirty="0" smtClean="0"/>
              <a:t> company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151027" cy="4351338"/>
          </a:xfrm>
        </p:spPr>
        <p:txBody>
          <a:bodyPr/>
          <a:lstStyle/>
          <a:p>
            <a:pPr algn="just" rtl="0"/>
            <a:r>
              <a:rPr lang="en-US" sz="1800" dirty="0"/>
              <a:t>To solve this business problem, we are going to isolate California's cities and neighborhoods with wealthiest population and high potential of interest for </a:t>
            </a:r>
            <a:r>
              <a:rPr lang="en-US" sz="1800" dirty="0" err="1"/>
              <a:t>CarmenUp</a:t>
            </a:r>
            <a:r>
              <a:rPr lang="en-US" sz="1800" dirty="0"/>
              <a:t> products and services. Then, we will define a list of the closest public shopping malls around these best potential areas.</a:t>
            </a:r>
          </a:p>
          <a:p>
            <a:pPr algn="just" rtl="0"/>
            <a:endParaRPr lang="en-US" sz="1800" dirty="0"/>
          </a:p>
          <a:p>
            <a:pPr algn="just" rtl="0"/>
            <a:r>
              <a:rPr lang="en-US" sz="1800" dirty="0"/>
              <a:t>Our final output will be a synthesis report with a recommendation to implement booths in the 20 highest-potential malls in California.</a:t>
            </a:r>
          </a:p>
          <a:p>
            <a:pPr marL="0" indent="0" algn="just" rtl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Placeholder 6" descr="skyscrapers">
            <a:extLst>
              <a:ext uri="{FF2B5EF4-FFF2-40B4-BE49-F238E27FC236}">
                <a16:creationId xmlns="" xmlns:a16="http://schemas.microsoft.com/office/drawing/2014/main" id="{29305ED8-D39E-4A20-A7CB-7EC58B3E32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BB985D-7833-4E74-AA1C-E9A4BC3C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548D1D-2547-44FC-BACD-2BCD769E2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just" rtl="0">
              <a:buFont typeface="Wingdings" panose="05000000000000000000" pitchFamily="2" charset="2"/>
              <a:buChar char="Ø"/>
            </a:pPr>
            <a:r>
              <a:rPr lang="en-US" sz="1400" dirty="0"/>
              <a:t>D</a:t>
            </a:r>
            <a:r>
              <a:rPr lang="en-US" sz="1400" dirty="0" smtClean="0"/>
              <a:t>ataset collected </a:t>
            </a:r>
            <a:r>
              <a:rPr lang="en-US" sz="1400" dirty="0"/>
              <a:t>from the </a:t>
            </a:r>
            <a:r>
              <a:rPr lang="en-US" sz="1400" dirty="0" err="1"/>
              <a:t>Kaggle</a:t>
            </a:r>
            <a:r>
              <a:rPr lang="en-US" sz="1400" dirty="0"/>
              <a:t> </a:t>
            </a:r>
            <a:r>
              <a:rPr lang="en-US" sz="1400" dirty="0" smtClean="0"/>
              <a:t>website.</a:t>
            </a:r>
          </a:p>
          <a:p>
            <a:pPr marL="285750" indent="-285750" algn="just" rtl="0">
              <a:buFont typeface="Wingdings" panose="05000000000000000000" pitchFamily="2" charset="2"/>
              <a:buChar char="Ø"/>
            </a:pPr>
            <a:r>
              <a:rPr lang="en-US" sz="1400" dirty="0" smtClean="0"/>
              <a:t>The </a:t>
            </a:r>
            <a:r>
              <a:rPr lang="en-US" sz="1400" dirty="0"/>
              <a:t>full data represents more than 32000 neighborhoods in USA with geolocation and income data</a:t>
            </a:r>
            <a:r>
              <a:rPr lang="en-US" sz="1400" dirty="0" smtClean="0"/>
              <a:t>.</a:t>
            </a:r>
          </a:p>
          <a:p>
            <a:pPr marL="285750" indent="-285750" algn="just" rtl="0">
              <a:buFont typeface="Wingdings" panose="05000000000000000000" pitchFamily="2" charset="2"/>
              <a:buChar char="Ø"/>
            </a:pPr>
            <a:r>
              <a:rPr lang="en-US" sz="1400" dirty="0"/>
              <a:t>Our dataset consists of state name, city, neighborhood id, geographic coordinates, values for average households' income in 2017 and many other information.</a:t>
            </a:r>
          </a:p>
          <a:p>
            <a:pPr marL="285750" indent="-285750" algn="just" rtl="0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algn="just" rtl="0"/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B5E3677-5FC4-4712-BA70-5DBE5745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CD639B0-7991-4B2B-9E50-32064EB912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pPr marL="285750" indent="-285750" algn="just" rtl="0">
              <a:buFont typeface="Wingdings" panose="05000000000000000000" pitchFamily="2" charset="2"/>
              <a:buChar char="Ø"/>
            </a:pPr>
            <a:r>
              <a:rPr lang="en-US" sz="1400" dirty="0"/>
              <a:t>We </a:t>
            </a:r>
            <a:r>
              <a:rPr lang="en-US" sz="1400" dirty="0" smtClean="0"/>
              <a:t>use </a:t>
            </a:r>
            <a:r>
              <a:rPr lang="en-US" sz="1400" dirty="0"/>
              <a:t>Foursquare API to </a:t>
            </a:r>
            <a:r>
              <a:rPr lang="en-US" sz="1400" dirty="0" smtClean="0"/>
              <a:t>get venues information close to geographic coordinates.</a:t>
            </a:r>
          </a:p>
          <a:p>
            <a:pPr marL="285750" indent="-285750" algn="just" rtl="0">
              <a:buFont typeface="Wingdings" panose="05000000000000000000" pitchFamily="2" charset="2"/>
              <a:buChar char="Ø"/>
            </a:pPr>
            <a:r>
              <a:rPr lang="en-US" sz="1400" dirty="0" smtClean="0"/>
              <a:t>We extract shopping malls locations in the close vicinity of our location candidates.</a:t>
            </a:r>
            <a:endParaRPr lang="en-US" sz="1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2E37A9B0-8DFC-4474-9F0A-612E661EF4EC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 smtClean="0"/>
              <a:t>Main dataset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D78F2DCC-A50E-40A1-81F9-70371D4AA42F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 smtClean="0"/>
              <a:t>Foursquare </a:t>
            </a:r>
            <a:r>
              <a:rPr lang="en-US" dirty="0" err="1" smtClean="0"/>
              <a:t>api</a:t>
            </a:r>
            <a:endParaRPr lang="en-US" dirty="0"/>
          </a:p>
        </p:txBody>
      </p:sp>
      <p:pic>
        <p:nvPicPr>
          <p:cNvPr id="85" name="Picture Placeholder 84" descr="Single gear">
            <a:extLst>
              <a:ext uri="{FF2B5EF4-FFF2-40B4-BE49-F238E27FC236}">
                <a16:creationId xmlns="" xmlns:a16="http://schemas.microsoft.com/office/drawing/2014/main" id="{65FBD7DF-30E8-9042-8A0D-0F64C33E0B41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pic>
        <p:nvPicPr>
          <p:cNvPr id="83" name="Picture Placeholder 82" descr="Bar chart">
            <a:extLst>
              <a:ext uri="{FF2B5EF4-FFF2-40B4-BE49-F238E27FC236}">
                <a16:creationId xmlns="" xmlns:a16="http://schemas.microsoft.com/office/drawing/2014/main" id="{C881BE4E-5D69-E447-A036-5172F657074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1" r="167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6026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63C2D9-0850-4620-BE32-11F44A92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5015163-D5FD-4849-978B-77883FAF7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 rtl="0">
              <a:buFont typeface="Wingdings" panose="05000000000000000000" pitchFamily="2" charset="2"/>
              <a:buChar char="Ø"/>
            </a:pPr>
            <a:r>
              <a:rPr lang="en-US" dirty="0" smtClean="0"/>
              <a:t>Extract the </a:t>
            </a:r>
            <a:r>
              <a:rPr lang="en-US" dirty="0"/>
              <a:t>best </a:t>
            </a:r>
            <a:r>
              <a:rPr lang="en-US" dirty="0" smtClean="0"/>
              <a:t>location in California based on the highest average income data in the Sate.</a:t>
            </a:r>
          </a:p>
          <a:p>
            <a:pPr marL="285750" indent="-285750" algn="just" rtl="0">
              <a:buFont typeface="Wingdings" panose="05000000000000000000" pitchFamily="2" charset="2"/>
              <a:buChar char="Ø"/>
            </a:pPr>
            <a:r>
              <a:rPr lang="en-US" dirty="0" smtClean="0"/>
              <a:t>Clustering the location points to limit proximity of clusters.</a:t>
            </a:r>
          </a:p>
          <a:p>
            <a:pPr marL="285750" indent="-285750" algn="just" rtl="0">
              <a:buFont typeface="Wingdings" panose="05000000000000000000" pitchFamily="2" charset="2"/>
              <a:buChar char="Ø"/>
            </a:pPr>
            <a:r>
              <a:rPr lang="en-US" dirty="0" smtClean="0"/>
              <a:t>Creating map of the 20 best candidates.</a:t>
            </a: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algn="l" rtl="0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A1C0347-C2C9-46A2-B7A6-9653B525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93A6F33C-3AFE-474E-AC15-C00F368C3C6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algn="l" rtl="0"/>
            <a:r>
              <a:rPr lang="en-US" dirty="0" smtClean="0"/>
              <a:t>Identify best locations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132" y="894291"/>
            <a:ext cx="5003801" cy="5376893"/>
          </a:xfrm>
        </p:spPr>
      </p:pic>
      <p:pic>
        <p:nvPicPr>
          <p:cNvPr id="29" name="Picture Placeholder 28" descr="Pencil">
            <a:extLst>
              <a:ext uri="{FF2B5EF4-FFF2-40B4-BE49-F238E27FC236}">
                <a16:creationId xmlns="" xmlns:a16="http://schemas.microsoft.com/office/drawing/2014/main" id="{F0E35123-11A3-CD40-A44F-8A81B9105639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40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the 20 best candidates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7</a:t>
            </a:fld>
            <a:endParaRPr lang="en-US" noProof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402" y="1380353"/>
            <a:ext cx="7495209" cy="507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3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63C2D9-0850-4620-BE32-11F44A92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shopping malls in the vicinity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5015163-D5FD-4849-978B-77883FAF7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 rtl="0">
              <a:buFont typeface="Wingdings" panose="05000000000000000000" pitchFamily="2" charset="2"/>
              <a:buChar char="Ø"/>
            </a:pPr>
            <a:r>
              <a:rPr lang="en-US" dirty="0" smtClean="0"/>
              <a:t>Request API to find closest shopping malls</a:t>
            </a:r>
          </a:p>
          <a:p>
            <a:pPr marL="285750" indent="-285750" algn="just" rtl="0">
              <a:buFont typeface="Wingdings" panose="05000000000000000000" pitchFamily="2" charset="2"/>
              <a:buChar char="Ø"/>
            </a:pPr>
            <a:r>
              <a:rPr lang="en-US" dirty="0" smtClean="0"/>
              <a:t>Remove irrelevant results.</a:t>
            </a:r>
          </a:p>
          <a:p>
            <a:pPr marL="285750" indent="-285750" algn="just" rtl="0">
              <a:buFont typeface="Wingdings" panose="05000000000000000000" pitchFamily="2" charset="2"/>
              <a:buChar char="Ø"/>
            </a:pPr>
            <a:r>
              <a:rPr lang="en-US" dirty="0" smtClean="0"/>
              <a:t>Creating map of the 22 best malls </a:t>
            </a:r>
            <a:r>
              <a:rPr lang="en-US" dirty="0" err="1" smtClean="0"/>
              <a:t>locaions</a:t>
            </a:r>
            <a:r>
              <a:rPr lang="en-US" dirty="0" smtClean="0"/>
              <a:t>.</a:t>
            </a: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algn="l" rtl="0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A1C0347-C2C9-46A2-B7A6-9653B525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93A6F33C-3AFE-474E-AC15-C00F368C3C6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algn="l" rtl="0"/>
            <a:r>
              <a:rPr lang="en-US" dirty="0" smtClean="0"/>
              <a:t>Foursquare data</a:t>
            </a:r>
            <a:endParaRPr lang="en-US" dirty="0"/>
          </a:p>
        </p:txBody>
      </p:sp>
      <p:pic>
        <p:nvPicPr>
          <p:cNvPr id="29" name="Picture Placeholder 28" descr="Pencil">
            <a:extLst>
              <a:ext uri="{FF2B5EF4-FFF2-40B4-BE49-F238E27FC236}">
                <a16:creationId xmlns="" xmlns:a16="http://schemas.microsoft.com/office/drawing/2014/main" id="{F0E35123-11A3-CD40-A44F-8A81B9105639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Content Placeholder 7"/>
          <p:cNvPicPr>
            <a:picLocks noGrp="1" noChangeAspect="1"/>
          </p:cNvPicPr>
          <p:nvPr>
            <p:ph idx="19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667" y="1166957"/>
            <a:ext cx="4469489" cy="5207000"/>
          </a:xfrm>
        </p:spPr>
      </p:pic>
    </p:spTree>
    <p:extLst>
      <p:ext uri="{BB962C8B-B14F-4D97-AF65-F5344CB8AC3E}">
        <p14:creationId xmlns:p14="http://schemas.microsoft.com/office/powerpoint/2010/main" val="313008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the 22 best shopping mall locations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9</a:t>
            </a:fld>
            <a:endParaRPr lang="en-US" noProof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442" y="1276261"/>
            <a:ext cx="7743825" cy="543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9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mlw - v2" id="{71EC61E4-1794-403E-8E7B-C50860DCCF06}" vid="{75DB3488-A096-43F0-BEF6-2838BC6A67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C4C685-90A2-4B35-8BD8-67D6E8B35B1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90DA85F-2485-49EB-85D8-D8511BBD57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B098A77-1CF3-45C4-996C-929A37688E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0</TotalTime>
  <Words>572</Words>
  <Application>Microsoft Office PowerPoint</Application>
  <PresentationFormat>Widescreen</PresentationFormat>
  <Paragraphs>74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Corbel</vt:lpstr>
      <vt:lpstr>Wingdings</vt:lpstr>
      <vt:lpstr>Office Theme</vt:lpstr>
      <vt:lpstr>DEPLOYING COMMERCIAL PLAN IN CALIFORNIA</vt:lpstr>
      <vt:lpstr>Objective</vt:lpstr>
      <vt:lpstr>Carmenup company </vt:lpstr>
      <vt:lpstr>Business problem</vt:lpstr>
      <vt:lpstr>Data collection</vt:lpstr>
      <vt:lpstr>methodology</vt:lpstr>
      <vt:lpstr>Mapping the 20 best candidates</vt:lpstr>
      <vt:lpstr>Identify shopping malls in the vicinity</vt:lpstr>
      <vt:lpstr>Mapping the 22 best shopping mall locations</vt:lpstr>
      <vt:lpstr>results</vt:lpstr>
      <vt:lpstr>discussion</vt:lpstr>
      <vt:lpstr>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2019-04-03T17:25:37Z</dcterms:created>
  <dcterms:modified xsi:type="dcterms:W3CDTF">2019-04-08T12:48:20Z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