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4" r:id="rId5"/>
    <p:sldId id="257" r:id="rId6"/>
    <p:sldId id="267" r:id="rId7"/>
    <p:sldId id="266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803-B33C-4FD8-B239-DD0FFBEA0C6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F0F6-5CBD-4D02-BD6B-9F2CA2BCD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66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803-B33C-4FD8-B239-DD0FFBEA0C6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F0F6-5CBD-4D02-BD6B-9F2CA2BCD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05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803-B33C-4FD8-B239-DD0FFBEA0C6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F0F6-5CBD-4D02-BD6B-9F2CA2BCD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03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803-B33C-4FD8-B239-DD0FFBEA0C6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F0F6-5CBD-4D02-BD6B-9F2CA2BCD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0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803-B33C-4FD8-B239-DD0FFBEA0C6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F0F6-5CBD-4D02-BD6B-9F2CA2BCD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95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803-B33C-4FD8-B239-DD0FFBEA0C6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F0F6-5CBD-4D02-BD6B-9F2CA2BCD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41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803-B33C-4FD8-B239-DD0FFBEA0C6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F0F6-5CBD-4D02-BD6B-9F2CA2BCD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11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803-B33C-4FD8-B239-DD0FFBEA0C6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F0F6-5CBD-4D02-BD6B-9F2CA2BCD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26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803-B33C-4FD8-B239-DD0FFBEA0C6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F0F6-5CBD-4D02-BD6B-9F2CA2BCD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05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803-B33C-4FD8-B239-DD0FFBEA0C6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F0F6-5CBD-4D02-BD6B-9F2CA2BCD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36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803-B33C-4FD8-B239-DD0FFBEA0C6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F0F6-5CBD-4D02-BD6B-9F2CA2BCD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4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5803-B33C-4FD8-B239-DD0FFBEA0C6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2F0F6-5CBD-4D02-BD6B-9F2CA2BCD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37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7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09740" y="4478079"/>
            <a:ext cx="4287579" cy="23876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801600" cy="1655762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62"/>
            <a:ext cx="9144000" cy="68619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63"/>
            <a:ext cx="4287579" cy="428757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04639B-2C4A-4B36-AD81-B0ABDC3C23CA}"/>
              </a:ext>
            </a:extLst>
          </p:cNvPr>
          <p:cNvSpPr txBox="1"/>
          <p:nvPr/>
        </p:nvSpPr>
        <p:spPr>
          <a:xfrm>
            <a:off x="9139376" y="4819280"/>
            <a:ext cx="28184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>
                <a:latin typeface="HGP明朝B" panose="02020800000000000000" pitchFamily="18" charset="-128"/>
                <a:ea typeface="HGP明朝B" panose="02020800000000000000" pitchFamily="18" charset="-128"/>
              </a:rPr>
              <a:t>G-15</a:t>
            </a:r>
          </a:p>
          <a:p>
            <a:r>
              <a:rPr kumimoji="1" lang="en-US" altLang="ja-JP" sz="2200" dirty="0">
                <a:latin typeface="HGP明朝B" panose="02020800000000000000" pitchFamily="18" charset="-128"/>
                <a:ea typeface="HGP明朝B" panose="02020800000000000000" pitchFamily="18" charset="-128"/>
              </a:rPr>
              <a:t>1810035</a:t>
            </a:r>
            <a:r>
              <a:rPr kumimoji="1" lang="ja-JP" altLang="en-US" sz="2200" dirty="0">
                <a:latin typeface="HGP明朝B" panose="02020800000000000000" pitchFamily="18" charset="-128"/>
                <a:ea typeface="HGP明朝B" panose="02020800000000000000" pitchFamily="18" charset="-128"/>
              </a:rPr>
              <a:t>　飯泉 謙人</a:t>
            </a:r>
            <a:endParaRPr kumimoji="1" lang="en-US" altLang="ja-JP" sz="2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en-US" altLang="ja-JP" sz="2200" dirty="0">
                <a:latin typeface="HGP明朝B" panose="02020800000000000000" pitchFamily="18" charset="-128"/>
                <a:ea typeface="HGP明朝B" panose="02020800000000000000" pitchFamily="18" charset="-128"/>
              </a:rPr>
              <a:t>1810151</a:t>
            </a:r>
            <a:r>
              <a:rPr lang="ja-JP" altLang="en-US" sz="2200" dirty="0">
                <a:latin typeface="HGP明朝B" panose="02020800000000000000" pitchFamily="18" charset="-128"/>
                <a:ea typeface="HGP明朝B" panose="02020800000000000000" pitchFamily="18" charset="-128"/>
              </a:rPr>
              <a:t>　小川 龍一</a:t>
            </a:r>
            <a:endParaRPr lang="en-US" altLang="ja-JP" sz="2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en-US" altLang="ja-JP" sz="2200" dirty="0">
                <a:latin typeface="HGP明朝B" panose="02020800000000000000" pitchFamily="18" charset="-128"/>
                <a:ea typeface="HGP明朝B" panose="02020800000000000000" pitchFamily="18" charset="-128"/>
              </a:rPr>
              <a:t>1810372</a:t>
            </a:r>
            <a:r>
              <a:rPr kumimoji="1" lang="ja-JP" altLang="en-US" sz="2200" dirty="0">
                <a:latin typeface="HGP明朝B" panose="02020800000000000000" pitchFamily="18" charset="-128"/>
                <a:ea typeface="HGP明朝B" panose="02020800000000000000" pitchFamily="18" charset="-128"/>
              </a:rPr>
              <a:t>　関川 栄一郎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90FE3-B214-4D58-A332-73F6D34F8D5F}"/>
              </a:ext>
            </a:extLst>
          </p:cNvPr>
          <p:cNvSpPr txBox="1"/>
          <p:nvPr/>
        </p:nvSpPr>
        <p:spPr>
          <a:xfrm>
            <a:off x="10027668" y="777938"/>
            <a:ext cx="1046440" cy="2208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あめつちの</a:t>
            </a:r>
            <a:endParaRPr kumimoji="1" lang="en-US" altLang="ja-JP" sz="28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  <a:p>
            <a:r>
              <a:rPr lang="ja-JP" altLang="en-US" sz="28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しるべ</a:t>
            </a:r>
            <a:endParaRPr kumimoji="1" lang="ja-JP" altLang="en-US" sz="28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0095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F028D-9742-411F-A8E8-3907E1A05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760" y="274321"/>
            <a:ext cx="10190480" cy="74167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関川 担当分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DAD7D0-A809-4BE5-AD5F-6D4C40D04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760" y="1269999"/>
            <a:ext cx="10515600" cy="5313680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ja-JP" altLang="en-US" sz="2800" b="1" dirty="0"/>
              <a:t>・</a:t>
            </a:r>
            <a:r>
              <a:rPr kumimoji="1" lang="ja-JP" altLang="en-US" sz="28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キャラクターのクラス</a:t>
            </a:r>
            <a:endParaRPr kumimoji="1" lang="en-US" altLang="ja-JP" sz="28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l"/>
            <a:r>
              <a:rPr kumimoji="1" lang="ja-JP" altLang="en-US" dirty="0"/>
              <a:t>　・キャラクターの攻撃、移動、ダメージ、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　　死亡といったジャンプ以外の処理を担当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　・敵キャラの実装</a:t>
            </a:r>
            <a:endParaRPr kumimoji="1" lang="en-US" altLang="ja-JP" dirty="0"/>
          </a:p>
          <a:p>
            <a:pPr algn="l"/>
            <a:r>
              <a:rPr kumimoji="1" lang="ja-JP" altLang="en-US" sz="2800" b="1" dirty="0"/>
              <a:t>・</a:t>
            </a:r>
            <a:r>
              <a:rPr kumimoji="1" lang="ja-JP" altLang="en-US" sz="28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キー入力</a:t>
            </a:r>
            <a:endParaRPr kumimoji="1" lang="en-US" altLang="ja-JP" sz="28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l"/>
            <a:r>
              <a:rPr kumimoji="1" lang="ja-JP" altLang="en-US" dirty="0"/>
              <a:t>　・</a:t>
            </a:r>
            <a:r>
              <a:rPr lang="en-US" altLang="ja-JP" dirty="0" err="1"/>
              <a:t>KeyListener</a:t>
            </a:r>
            <a:r>
              <a:rPr lang="ja-JP" altLang="en-US" dirty="0"/>
              <a:t>を利用して、ゲームの操作</a:t>
            </a:r>
            <a:endParaRPr lang="en-US" altLang="ja-JP" dirty="0"/>
          </a:p>
          <a:p>
            <a:pPr algn="l"/>
            <a:r>
              <a:rPr lang="ja-JP" altLang="en-US" dirty="0"/>
              <a:t>　　</a:t>
            </a:r>
            <a:r>
              <a:rPr lang="en-US" altLang="ja-JP" dirty="0"/>
              <a:t>(MVC</a:t>
            </a:r>
            <a:r>
              <a:rPr lang="ja-JP" altLang="en-US" dirty="0"/>
              <a:t>モデルの</a:t>
            </a:r>
            <a:r>
              <a:rPr lang="en-US" altLang="ja-JP" dirty="0"/>
              <a:t>Controller</a:t>
            </a:r>
            <a:r>
              <a:rPr lang="ja-JP" altLang="en-US" dirty="0"/>
              <a:t>に相当</a:t>
            </a:r>
            <a:r>
              <a:rPr lang="en-US" altLang="ja-JP" dirty="0"/>
              <a:t>)</a:t>
            </a:r>
            <a:r>
              <a:rPr lang="ja-JP" altLang="en-US" dirty="0"/>
              <a:t>を設計、実装</a:t>
            </a:r>
            <a:endParaRPr lang="en-US" altLang="ja-JP" dirty="0"/>
          </a:p>
          <a:p>
            <a:pPr algn="l"/>
            <a:r>
              <a:rPr lang="ja-JP" altLang="en-US" sz="2800" b="1" dirty="0"/>
              <a:t>・</a:t>
            </a:r>
            <a:r>
              <a:rPr lang="ja-JP" altLang="en-US" sz="28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一部</a:t>
            </a:r>
            <a:r>
              <a:rPr lang="en-US" altLang="ja-JP" sz="28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UI</a:t>
            </a:r>
          </a:p>
          <a:p>
            <a:pPr algn="l"/>
            <a:r>
              <a:rPr lang="ja-JP" altLang="en-US" dirty="0"/>
              <a:t>　・画面右上の</a:t>
            </a:r>
            <a:r>
              <a:rPr lang="en-US" altLang="ja-JP" dirty="0"/>
              <a:t>HP</a:t>
            </a:r>
            <a:r>
              <a:rPr lang="ja-JP" altLang="en-US" dirty="0"/>
              <a:t>バー、スコア表示</a:t>
            </a:r>
            <a:endParaRPr lang="en-US" altLang="ja-JP" dirty="0"/>
          </a:p>
          <a:p>
            <a:pPr algn="l"/>
            <a:r>
              <a:rPr lang="ja-JP" altLang="en-US" sz="2800" b="1" dirty="0"/>
              <a:t>・</a:t>
            </a:r>
            <a:r>
              <a:rPr lang="ja-JP" altLang="en-US" sz="28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各アイテム</a:t>
            </a:r>
            <a:endParaRPr lang="en-US" altLang="ja-JP" sz="28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l"/>
            <a:r>
              <a:rPr lang="ja-JP" altLang="en-US" dirty="0"/>
              <a:t>　・基幹データクラス</a:t>
            </a:r>
            <a:r>
              <a:rPr lang="en-US" altLang="ja-JP" dirty="0"/>
              <a:t>(</a:t>
            </a:r>
            <a:r>
              <a:rPr lang="ja-JP" altLang="en-US" dirty="0"/>
              <a:t>飯泉担当分</a:t>
            </a:r>
            <a:r>
              <a:rPr lang="en-US" altLang="ja-JP" dirty="0"/>
              <a:t>)</a:t>
            </a:r>
            <a:r>
              <a:rPr lang="ja-JP" altLang="en-US" dirty="0"/>
              <a:t>をもとに、</a:t>
            </a:r>
            <a:endParaRPr lang="en-US" altLang="ja-JP" dirty="0"/>
          </a:p>
          <a:p>
            <a:pPr algn="l"/>
            <a:r>
              <a:rPr lang="ja-JP" altLang="en-US" dirty="0"/>
              <a:t>　　様々なアイテムを実装、描画した。</a:t>
            </a:r>
            <a:endParaRPr lang="en-US" altLang="ja-JP" dirty="0"/>
          </a:p>
          <a:p>
            <a:pPr algn="l"/>
            <a:endParaRPr kumimoji="1" lang="en-US" altLang="ja-JP" dirty="0"/>
          </a:p>
        </p:txBody>
      </p:sp>
      <p:pic>
        <p:nvPicPr>
          <p:cNvPr id="4" name="コンテンツ プレースホルダー 5">
            <a:extLst>
              <a:ext uri="{FF2B5EF4-FFF2-40B4-BE49-F238E27FC236}">
                <a16:creationId xmlns:a16="http://schemas.microsoft.com/office/drawing/2014/main" id="{745A9BDC-09F9-4E03-9EFC-2DA0B10F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69" y="1514476"/>
            <a:ext cx="858839" cy="85883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BE29A55-89E1-4FE3-AE13-B6D1A82DF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02" y="5436553"/>
            <a:ext cx="696774" cy="69677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C80C28A-2D3D-41D7-BE67-DC93C6117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78" y="4890773"/>
            <a:ext cx="697228" cy="69722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873DD84-E79B-48BA-BB8E-D0DEA7312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911" y="5588001"/>
            <a:ext cx="816927" cy="8169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493122-FCDA-49A3-BC1B-18839E347C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97" y="4812672"/>
            <a:ext cx="594366" cy="5943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8B06E5C-0FE1-4960-BCDA-AE290E8C0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256" y="2253102"/>
            <a:ext cx="957341" cy="95734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679A70B-C8C3-4271-AB10-D17BB32C4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96" y="586056"/>
            <a:ext cx="1027748" cy="102774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3BC610D-79FD-4DA0-8D0A-4F7AB4F316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18" y="962556"/>
            <a:ext cx="537632" cy="5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7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EB5C9-F9BF-4027-AE1E-29D35DE4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ゲーム概要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C180C7-A798-4EB0-90FC-5AD7403F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2D </a:t>
            </a:r>
            <a:r>
              <a:rPr kumimoji="1" lang="ja-JP" altLang="en-US" dirty="0"/>
              <a:t>横スクロール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アクション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ステージを進みながら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敵を剣で攻撃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ステージを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で作成する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機能あり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0328B1C-4EFF-46F3-A49D-2CA936F9C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6902" y="1052752"/>
            <a:ext cx="6585524" cy="47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9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26C13-21DC-4442-88D4-C5742068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立ちはだかる敵キャラたち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482F43-3F1F-4052-BCD4-11508968274F}"/>
              </a:ext>
            </a:extLst>
          </p:cNvPr>
          <p:cNvSpPr/>
          <p:nvPr/>
        </p:nvSpPr>
        <p:spPr>
          <a:xfrm>
            <a:off x="731520" y="1536064"/>
            <a:ext cx="3302000" cy="21164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ブルースライム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この世界で一番よく見る生物の一つ。プレイヤーにはあまり興味を示さないようだ。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09360138-141E-4628-BA00-E95E5E499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52" y="2594292"/>
            <a:ext cx="1027748" cy="1027748"/>
          </a:xfr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C57442A-92CC-4A93-A411-D438F973B39F}"/>
              </a:ext>
            </a:extLst>
          </p:cNvPr>
          <p:cNvSpPr/>
          <p:nvPr/>
        </p:nvSpPr>
        <p:spPr>
          <a:xfrm>
            <a:off x="4412932" y="1536064"/>
            <a:ext cx="3302000" cy="21164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レッドスライム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ブルースライムの亜種。足が早く、猪突猛進な冒険心が強い性格。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E9E3BBB-738A-491C-A0E6-DC82F7B24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594292"/>
            <a:ext cx="1027748" cy="1027748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3B50038-16FD-49AE-BE66-81B2C01F92E2}"/>
              </a:ext>
            </a:extLst>
          </p:cNvPr>
          <p:cNvSpPr/>
          <p:nvPr/>
        </p:nvSpPr>
        <p:spPr>
          <a:xfrm>
            <a:off x="8094344" y="1536064"/>
            <a:ext cx="3302000" cy="21164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ヒダマ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炎を糧にする。非常に獰猛で、プレイヤーに炎を吐いてくる危険生物。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8C08D99-1AA3-4B24-AB70-0B3169155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59" y="2695179"/>
            <a:ext cx="957341" cy="957341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8D6E285-2908-4CC8-ACE0-29D561874F79}"/>
              </a:ext>
            </a:extLst>
          </p:cNvPr>
          <p:cNvSpPr/>
          <p:nvPr/>
        </p:nvSpPr>
        <p:spPr>
          <a:xfrm>
            <a:off x="731520" y="4081144"/>
            <a:ext cx="3302000" cy="21164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スナイパー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空からプレイヤーを狙う厄介な敵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。次の弾が発射される前に切り込もう。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97ED163-42D0-4842-8489-10A986215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59" y="5240259"/>
            <a:ext cx="957341" cy="95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1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706FB-EC46-4603-B66D-DD2A8940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冒険を支えるアイテムたち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D97B8A-571F-4689-B9E9-AF317D710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45"/>
            <a:ext cx="3368040" cy="1943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スター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accent1">
                    <a:lumMod val="50000"/>
                  </a:schemeClr>
                </a:solidFill>
              </a:rPr>
              <a:t>星のかけら。取るとスコアが大きく加算される。</a:t>
            </a:r>
            <a:endParaRPr kumimoji="1" lang="en-US" altLang="ja-JP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4EC0580-85C2-4EC8-9799-50BFF2330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140" y="2360751"/>
            <a:ext cx="920929" cy="920929"/>
          </a:xfrm>
          <a:prstGeom prst="rect">
            <a:avLst/>
          </a:prstGeom>
        </p:spPr>
      </p:pic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37B00A8-D1D3-4D91-8EB6-8B906DAB2FC8}"/>
              </a:ext>
            </a:extLst>
          </p:cNvPr>
          <p:cNvSpPr txBox="1">
            <a:spLocks/>
          </p:cNvSpPr>
          <p:nvPr/>
        </p:nvSpPr>
        <p:spPr>
          <a:xfrm>
            <a:off x="4411980" y="1337944"/>
            <a:ext cx="3368040" cy="19437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リンゴ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chemeClr val="accent1">
                    <a:lumMod val="50000"/>
                  </a:schemeClr>
                </a:solidFill>
              </a:rPr>
              <a:t>プレイヤーキャラクターの好物。食べるとなんと傷が治る。</a:t>
            </a:r>
            <a:endParaRPr lang="en-US" altLang="ja-JP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B3A1B3F-AAA1-4BE1-8FF6-530CAEA00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42" y="2379256"/>
            <a:ext cx="920928" cy="920928"/>
          </a:xfrm>
          <a:prstGeom prst="rect">
            <a:avLst/>
          </a:prstGeom>
        </p:spPr>
      </p:pic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2F327AB7-8B5F-4A5D-8F3D-4989B75BA7CB}"/>
              </a:ext>
            </a:extLst>
          </p:cNvPr>
          <p:cNvSpPr txBox="1">
            <a:spLocks/>
          </p:cNvSpPr>
          <p:nvPr/>
        </p:nvSpPr>
        <p:spPr>
          <a:xfrm>
            <a:off x="7985760" y="1337943"/>
            <a:ext cx="3368040" cy="19437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ハート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chemeClr val="accent1">
                    <a:lumMod val="50000"/>
                  </a:schemeClr>
                </a:solidFill>
              </a:rPr>
              <a:t>不思議な力が込められた器。体力を完全に回復させる効果がある。</a:t>
            </a:r>
            <a:endParaRPr lang="en-US" altLang="ja-JP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コンテンツ プレースホルダー 3">
            <a:extLst>
              <a:ext uri="{FF2B5EF4-FFF2-40B4-BE49-F238E27FC236}">
                <a16:creationId xmlns:a16="http://schemas.microsoft.com/office/drawing/2014/main" id="{2AB47514-DEE1-4AC2-B2BD-553E6BBB99D0}"/>
              </a:ext>
            </a:extLst>
          </p:cNvPr>
          <p:cNvSpPr txBox="1">
            <a:spLocks/>
          </p:cNvSpPr>
          <p:nvPr/>
        </p:nvSpPr>
        <p:spPr>
          <a:xfrm>
            <a:off x="838200" y="3576320"/>
            <a:ext cx="3368040" cy="1943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クリアボール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chemeClr val="accent1">
                    <a:lumMod val="50000"/>
                  </a:schemeClr>
                </a:solidFill>
              </a:rPr>
              <a:t>集めると何かが起こるとされている。これを回収することがプレイヤーキャラクターの目的である。</a:t>
            </a:r>
            <a:endParaRPr lang="en-US" altLang="ja-JP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E016307-7379-48E2-9126-DA18D1EC3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42" y="4750664"/>
            <a:ext cx="769391" cy="769391"/>
          </a:xfrm>
          <a:prstGeom prst="rect">
            <a:avLst/>
          </a:prstGeom>
        </p:spPr>
      </p:pic>
      <p:sp>
        <p:nvSpPr>
          <p:cNvPr id="16" name="コンテンツ プレースホルダー 3">
            <a:extLst>
              <a:ext uri="{FF2B5EF4-FFF2-40B4-BE49-F238E27FC236}">
                <a16:creationId xmlns:a16="http://schemas.microsoft.com/office/drawing/2014/main" id="{69C54459-1E46-4779-8962-CE249053C39C}"/>
              </a:ext>
            </a:extLst>
          </p:cNvPr>
          <p:cNvSpPr txBox="1">
            <a:spLocks/>
          </p:cNvSpPr>
          <p:nvPr/>
        </p:nvSpPr>
        <p:spPr>
          <a:xfrm>
            <a:off x="4411980" y="3576319"/>
            <a:ext cx="3368040" cy="19437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飛刃の宝珠</a:t>
            </a:r>
            <a:endParaRPr lang="en-US" altLang="ja-JP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chemeClr val="accent1">
                    <a:lumMod val="50000"/>
                  </a:schemeClr>
                </a:solidFill>
              </a:rPr>
              <a:t>古くから伝わる魔法のアイテム。剣戟が伸び、遠くの敵も斬れるようになると云われている。</a:t>
            </a:r>
            <a:endParaRPr lang="en-US" altLang="ja-JP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D2B73F1D-C8D5-4AC9-ADCE-48482A641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66" y="4521200"/>
            <a:ext cx="998854" cy="99885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C7E146B-8A5A-4FB2-A31F-CFFF910CFB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462" y="2476237"/>
            <a:ext cx="726966" cy="7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1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60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ゲーム上のシーン遷移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47207" y="3441100"/>
            <a:ext cx="1351219" cy="6556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スタートメニュー</a:t>
            </a:r>
            <a:endParaRPr kumimoji="1" lang="ja-JP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057726" y="1029488"/>
            <a:ext cx="2286002" cy="3550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ステージ選択画面</a:t>
            </a:r>
          </a:p>
        </p:txBody>
      </p:sp>
      <p:sp>
        <p:nvSpPr>
          <p:cNvPr id="8" name="二方向矢印 7"/>
          <p:cNvSpPr/>
          <p:nvPr/>
        </p:nvSpPr>
        <p:spPr>
          <a:xfrm rot="10800000">
            <a:off x="1679943" y="1570443"/>
            <a:ext cx="2286001" cy="1310980"/>
          </a:xfrm>
          <a:prstGeom prst="leftUpArrow">
            <a:avLst>
              <a:gd name="adj1" fmla="val 8078"/>
              <a:gd name="adj2" fmla="val 16485"/>
              <a:gd name="adj3" fmla="val 50764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8207878" y="2966884"/>
            <a:ext cx="1061329" cy="6556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ゲーム画面</a:t>
            </a:r>
          </a:p>
        </p:txBody>
      </p:sp>
      <p:sp>
        <p:nvSpPr>
          <p:cNvPr id="10" name="二方向矢印 9"/>
          <p:cNvSpPr/>
          <p:nvPr/>
        </p:nvSpPr>
        <p:spPr>
          <a:xfrm rot="10800000" flipH="1">
            <a:off x="7822018" y="1395006"/>
            <a:ext cx="2488020" cy="1310980"/>
          </a:xfrm>
          <a:prstGeom prst="leftUpArrow">
            <a:avLst>
              <a:gd name="adj1" fmla="val 8078"/>
              <a:gd name="adj2" fmla="val 16485"/>
              <a:gd name="adj3" fmla="val 50764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方向矢印 10"/>
          <p:cNvSpPr/>
          <p:nvPr/>
        </p:nvSpPr>
        <p:spPr>
          <a:xfrm rot="10800000" flipV="1">
            <a:off x="1598427" y="4699959"/>
            <a:ext cx="2367517" cy="1310980"/>
          </a:xfrm>
          <a:prstGeom prst="leftUpArrow">
            <a:avLst>
              <a:gd name="adj1" fmla="val 8078"/>
              <a:gd name="adj2" fmla="val 16485"/>
              <a:gd name="adj3" fmla="val 50764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949108" y="4816380"/>
            <a:ext cx="2035249" cy="3550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データ入力画面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8090416" y="4504208"/>
            <a:ext cx="1404427" cy="6389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ステージエディタ</a:t>
            </a:r>
            <a:endParaRPr kumimoji="1" lang="ja-JP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屈折矢印 13"/>
          <p:cNvSpPr/>
          <p:nvPr/>
        </p:nvSpPr>
        <p:spPr>
          <a:xfrm>
            <a:off x="6565867" y="5629089"/>
            <a:ext cx="2488020" cy="552893"/>
          </a:xfrm>
          <a:prstGeom prst="bentUpArrow">
            <a:avLst>
              <a:gd name="adj1" fmla="val 38462"/>
              <a:gd name="adj2" fmla="val 50000"/>
              <a:gd name="adj3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矢印 14"/>
          <p:cNvSpPr/>
          <p:nvPr/>
        </p:nvSpPr>
        <p:spPr>
          <a:xfrm rot="512619">
            <a:off x="4152054" y="4125601"/>
            <a:ext cx="3890783" cy="360320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DBF3998-65F6-45F0-BF09-7970F83FC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00" y="3110010"/>
            <a:ext cx="2003798" cy="145715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871974C-3BF7-49B4-9901-18585FBB03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83" y="5121748"/>
            <a:ext cx="2155645" cy="156757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B11B747-500B-460B-ABAD-E859756AC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256" y="5194586"/>
            <a:ext cx="788181" cy="141572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2C4C981-70B8-4A42-B71D-DEA635E4E3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14" y="5062267"/>
            <a:ext cx="2319230" cy="16865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B871B0F-DE22-40AE-8A6B-F20E82C3C4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1411" y="2712790"/>
            <a:ext cx="2457350" cy="177336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317C853-02F1-483C-AFE4-35B63A6BDC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95" y="1452515"/>
            <a:ext cx="2663772" cy="19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3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07887" y="3345512"/>
            <a:ext cx="4127635" cy="3332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V</a:t>
            </a:r>
            <a:r>
              <a:rPr kumimoji="1" lang="ja-JP" altLang="en-US" dirty="0">
                <a:solidFill>
                  <a:schemeClr val="tx1"/>
                </a:solidFill>
              </a:rPr>
              <a:t>ビジュアル</a:t>
            </a:r>
            <a:r>
              <a:rPr kumimoji="1" lang="en-US" altLang="ja-JP" dirty="0">
                <a:solidFill>
                  <a:schemeClr val="tx1"/>
                </a:solidFill>
              </a:rPr>
              <a:t>(S)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08" y="-15196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sp>
        <p:nvSpPr>
          <p:cNvPr id="4" name="フローチャート: 代替処理 3"/>
          <p:cNvSpPr/>
          <p:nvPr/>
        </p:nvSpPr>
        <p:spPr>
          <a:xfrm>
            <a:off x="5551081" y="779721"/>
            <a:ext cx="2881423" cy="125464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〇</a:t>
            </a:r>
            <a:r>
              <a:rPr lang="en-US" altLang="ja-JP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GoalFlag</a:t>
            </a:r>
            <a:endParaRPr lang="en-US" altLang="ja-JP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〇</a:t>
            </a:r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</a:t>
            </a:r>
          </a:p>
          <a:p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〇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Apple</a:t>
            </a:r>
          </a:p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〇</a:t>
            </a:r>
            <a:r>
              <a:rPr kumimoji="1" lang="en-US" altLang="ja-JP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TobihaGyoku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943163" y="1667487"/>
            <a:ext cx="2416250" cy="46376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Item (Interface)</a:t>
            </a:r>
            <a:endParaRPr kumimoji="1" lang="ja-JP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コンテンツ プレースホルダー 4"/>
          <p:cNvSpPr txBox="1">
            <a:spLocks/>
          </p:cNvSpPr>
          <p:nvPr/>
        </p:nvSpPr>
        <p:spPr>
          <a:xfrm>
            <a:off x="943163" y="2357541"/>
            <a:ext cx="2416250" cy="46376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CharacterData</a:t>
            </a:r>
            <a:endParaRPr lang="ja-JP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コンテンツ プレースホルダー 4"/>
          <p:cNvSpPr txBox="1">
            <a:spLocks/>
          </p:cNvSpPr>
          <p:nvPr/>
        </p:nvSpPr>
        <p:spPr>
          <a:xfrm>
            <a:off x="5228560" y="2214890"/>
            <a:ext cx="2416250" cy="46376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Player</a:t>
            </a:r>
            <a:endParaRPr lang="ja-JP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コンテンツ プレースホルダー 4"/>
          <p:cNvSpPr txBox="1">
            <a:spLocks/>
          </p:cNvSpPr>
          <p:nvPr/>
        </p:nvSpPr>
        <p:spPr>
          <a:xfrm>
            <a:off x="5228560" y="2747926"/>
            <a:ext cx="2416250" cy="46376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Enemy</a:t>
            </a:r>
            <a:endParaRPr lang="ja-JP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コンテンツ プレースホルダー 4"/>
          <p:cNvSpPr txBox="1">
            <a:spLocks/>
          </p:cNvSpPr>
          <p:nvPr/>
        </p:nvSpPr>
        <p:spPr>
          <a:xfrm>
            <a:off x="5356808" y="4524120"/>
            <a:ext cx="2416250" cy="168254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BlueSlime</a:t>
            </a:r>
            <a:endParaRPr lang="en-US" altLang="ja-JP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SniperFly</a:t>
            </a:r>
            <a:endParaRPr lang="en-US" altLang="ja-JP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fireEnemy</a:t>
            </a:r>
            <a:endParaRPr lang="en-US" altLang="ja-JP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RedSlime</a:t>
            </a:r>
            <a:endParaRPr lang="en-US" altLang="ja-JP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コンテンツ プレースホルダー 4"/>
          <p:cNvSpPr txBox="1">
            <a:spLocks/>
          </p:cNvSpPr>
          <p:nvPr/>
        </p:nvSpPr>
        <p:spPr>
          <a:xfrm>
            <a:off x="9151122" y="3558280"/>
            <a:ext cx="2416250" cy="46376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ItemBinder</a:t>
            </a:r>
            <a:endParaRPr lang="ja-JP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コンテンツ プレースホルダー 4"/>
          <p:cNvSpPr txBox="1">
            <a:spLocks/>
          </p:cNvSpPr>
          <p:nvPr/>
        </p:nvSpPr>
        <p:spPr>
          <a:xfrm>
            <a:off x="1133245" y="5069527"/>
            <a:ext cx="2416250" cy="46376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GameCanvas</a:t>
            </a:r>
            <a:endParaRPr lang="ja-JP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コンテンツ プレースホルダー 4"/>
          <p:cNvSpPr txBox="1">
            <a:spLocks/>
          </p:cNvSpPr>
          <p:nvPr/>
        </p:nvSpPr>
        <p:spPr>
          <a:xfrm>
            <a:off x="9005845" y="2013612"/>
            <a:ext cx="2416250" cy="46376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GameManager</a:t>
            </a:r>
            <a:endParaRPr lang="ja-JP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コンテンツ プレースホルダー 4"/>
          <p:cNvSpPr txBox="1">
            <a:spLocks/>
          </p:cNvSpPr>
          <p:nvPr/>
        </p:nvSpPr>
        <p:spPr>
          <a:xfrm>
            <a:off x="1066588" y="3744123"/>
            <a:ext cx="2416250" cy="46376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GameWindow</a:t>
            </a:r>
            <a:endParaRPr lang="ja-JP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コンテンツ プレースホルダー 4"/>
          <p:cNvSpPr txBox="1">
            <a:spLocks/>
          </p:cNvSpPr>
          <p:nvPr/>
        </p:nvSpPr>
        <p:spPr>
          <a:xfrm>
            <a:off x="9151122" y="4981561"/>
            <a:ext cx="2416250" cy="46376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Vector2</a:t>
            </a:r>
            <a:endParaRPr lang="ja-JP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コンテンツ プレースホルダー 4"/>
          <p:cNvSpPr txBox="1">
            <a:spLocks/>
          </p:cNvSpPr>
          <p:nvPr/>
        </p:nvSpPr>
        <p:spPr>
          <a:xfrm>
            <a:off x="9102571" y="5767374"/>
            <a:ext cx="2416250" cy="46376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NumButtons</a:t>
            </a:r>
            <a:endParaRPr lang="ja-JP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コンテンツ プレースホルダー 4"/>
          <p:cNvSpPr txBox="1">
            <a:spLocks/>
          </p:cNvSpPr>
          <p:nvPr/>
        </p:nvSpPr>
        <p:spPr>
          <a:xfrm>
            <a:off x="9102571" y="2799718"/>
            <a:ext cx="2416250" cy="46376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ColliderDitect</a:t>
            </a:r>
            <a:endParaRPr lang="ja-JP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コンテンツ プレースホルダー 4"/>
          <p:cNvSpPr txBox="1">
            <a:spLocks/>
          </p:cNvSpPr>
          <p:nvPr/>
        </p:nvSpPr>
        <p:spPr>
          <a:xfrm>
            <a:off x="1066588" y="4416576"/>
            <a:ext cx="2416250" cy="46376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SelectStageWIndow</a:t>
            </a:r>
            <a:endParaRPr lang="ja-JP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コンテンツ プレースホルダー 4"/>
          <p:cNvSpPr txBox="1">
            <a:spLocks/>
          </p:cNvSpPr>
          <p:nvPr/>
        </p:nvSpPr>
        <p:spPr>
          <a:xfrm>
            <a:off x="1147402" y="5742893"/>
            <a:ext cx="2416250" cy="463769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StartMenu</a:t>
            </a:r>
            <a:endParaRPr lang="ja-JP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 rot="21368322">
            <a:off x="3555528" y="2361353"/>
            <a:ext cx="1351128" cy="224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508556">
            <a:off x="3575009" y="2718215"/>
            <a:ext cx="1437954" cy="26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20514385">
            <a:off x="3544864" y="1477810"/>
            <a:ext cx="1745722" cy="248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5400000">
            <a:off x="5912412" y="3436040"/>
            <a:ext cx="987436" cy="67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69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369A7-BAA6-443F-BE79-99D165CD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各メンバーの担当作業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CA23F1-3798-467F-872D-2292975ABF70}"/>
              </a:ext>
            </a:extLst>
          </p:cNvPr>
          <p:cNvSpPr/>
          <p:nvPr/>
        </p:nvSpPr>
        <p:spPr>
          <a:xfrm>
            <a:off x="838200" y="1690688"/>
            <a:ext cx="1947863" cy="1138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飯泉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B99C86-1C3D-4344-8E53-E37B99E0F472}"/>
              </a:ext>
            </a:extLst>
          </p:cNvPr>
          <p:cNvSpPr/>
          <p:nvPr/>
        </p:nvSpPr>
        <p:spPr>
          <a:xfrm>
            <a:off x="2786063" y="1690688"/>
            <a:ext cx="8158162" cy="1138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全体設計　　主な基礎的クラス</a:t>
            </a:r>
            <a:r>
              <a:rPr lang="ja-JP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の作成</a:t>
            </a:r>
            <a:endParaRPr lang="en-US" altLang="ja-JP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ステージ作成機能　　　</a:t>
            </a:r>
            <a:r>
              <a:rPr kumimoji="1" lang="ja-JP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各ステージの選択画面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415FEF-E9F5-4F9A-A893-94ECC867B8BA}"/>
              </a:ext>
            </a:extLst>
          </p:cNvPr>
          <p:cNvSpPr/>
          <p:nvPr/>
        </p:nvSpPr>
        <p:spPr>
          <a:xfrm>
            <a:off x="838200" y="3271838"/>
            <a:ext cx="1947863" cy="1138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小川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4AC185B-83A4-4543-B9B5-7B41C3B30C6C}"/>
              </a:ext>
            </a:extLst>
          </p:cNvPr>
          <p:cNvSpPr/>
          <p:nvPr/>
        </p:nvSpPr>
        <p:spPr>
          <a:xfrm>
            <a:off x="2786063" y="3271838"/>
            <a:ext cx="8158162" cy="1138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273BA30-3148-429B-A984-0F0B01468417}"/>
              </a:ext>
            </a:extLst>
          </p:cNvPr>
          <p:cNvSpPr/>
          <p:nvPr/>
        </p:nvSpPr>
        <p:spPr>
          <a:xfrm>
            <a:off x="838199" y="5010150"/>
            <a:ext cx="1947863" cy="1138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関川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A2DACCF-FC43-47F0-86D5-6605E39566C4}"/>
              </a:ext>
            </a:extLst>
          </p:cNvPr>
          <p:cNvSpPr/>
          <p:nvPr/>
        </p:nvSpPr>
        <p:spPr>
          <a:xfrm>
            <a:off x="2786063" y="5010150"/>
            <a:ext cx="8158162" cy="1138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49A4B2-D45C-40A9-984E-B1BC1D2BEDE3}"/>
              </a:ext>
            </a:extLst>
          </p:cNvPr>
          <p:cNvSpPr txBox="1"/>
          <p:nvPr/>
        </p:nvSpPr>
        <p:spPr>
          <a:xfrm>
            <a:off x="2786062" y="3330951"/>
            <a:ext cx="80561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当たり判定　　　</a:t>
            </a:r>
            <a:r>
              <a:rPr kumimoji="1" lang="ja-JP" altLang="en-US" sz="2000" dirty="0"/>
              <a:t>キャラクターの</a:t>
            </a: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ジャンプと下降</a:t>
            </a:r>
            <a:endParaRPr kumimoji="1"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ja-JP" altLang="en-US" sz="2000" dirty="0"/>
              <a:t>音声再生のクラス　　ゲーム画面描画</a:t>
            </a:r>
            <a:endParaRPr kumimoji="1" lang="en-US" altLang="ja-JP" sz="2000" dirty="0"/>
          </a:p>
          <a:p>
            <a:r>
              <a:rPr kumimoji="1" lang="ja-JP" altLang="en-US" sz="2000" dirty="0"/>
              <a:t>主なゲーム中の</a:t>
            </a: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絵</a:t>
            </a:r>
            <a:r>
              <a:rPr kumimoji="1" lang="ja-JP" altLang="en-US" sz="2000" dirty="0"/>
              <a:t>、</a:t>
            </a:r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音楽</a:t>
            </a:r>
            <a:r>
              <a:rPr kumimoji="1" lang="ja-JP" altLang="en-US" sz="2000" dirty="0"/>
              <a:t>の作成</a:t>
            </a:r>
            <a:endParaRPr kumimoji="1" lang="en-US" altLang="ja-JP" sz="2000" dirty="0"/>
          </a:p>
          <a:p>
            <a:r>
              <a:rPr kumimoji="1" lang="ja-JP" altLang="en-US" dirty="0"/>
              <a:t>　　　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E786AB9-D409-48B8-9AD5-107536A5DF2A}"/>
              </a:ext>
            </a:extLst>
          </p:cNvPr>
          <p:cNvSpPr txBox="1"/>
          <p:nvPr/>
        </p:nvSpPr>
        <p:spPr>
          <a:xfrm>
            <a:off x="2786062" y="5167312"/>
            <a:ext cx="72151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各キャラクターの諸動作　　キー入力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各アイテムの機能　　　　画面上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UI</a:t>
            </a:r>
            <a:r>
              <a:rPr lang="ja-JP" altLang="en-US" sz="2400" dirty="0"/>
              <a:t>表示</a:t>
            </a:r>
            <a:endParaRPr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629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飯泉 担当分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83546"/>
            <a:ext cx="10515600" cy="51093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sz="2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全体構成の設計</a:t>
            </a:r>
            <a:endParaRPr kumimoji="1" lang="en-US" altLang="ja-JP" sz="26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/>
              <a:t>・基本的には</a:t>
            </a:r>
            <a:r>
              <a:rPr lang="en-US" altLang="ja-JP" sz="2000" dirty="0"/>
              <a:t>SVC</a:t>
            </a:r>
            <a:r>
              <a:rPr lang="ja-JP" altLang="en-US" sz="2000" dirty="0"/>
              <a:t>モデルを採用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ゲーム内オブジェクトの基礎データクラスの作成</a:t>
            </a:r>
            <a:endParaRPr kumimoji="1" lang="en-US" altLang="ja-JP" sz="26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/>
              <a:t>・各データクラスを継承することで簡単にオブジェクトを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作れるよう工夫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ステージエディタ作成</a:t>
            </a:r>
            <a:endParaRPr kumimoji="1" lang="en-US" altLang="ja-JP" sz="26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/>
              <a:t>・ステージ新規作成、ロードどちらも可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・パレットを別ウインドウに。使いやすさを追求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ステージ選択画面の作成</a:t>
            </a:r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/>
              <a:t>・基本的にステージと同じ作りにし、自由に行動できるように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全体の設計、統合</a:t>
            </a:r>
            <a:endParaRPr kumimoji="1" lang="en-US" altLang="ja-JP" sz="24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buNone/>
            </a:pPr>
            <a:endParaRPr kumimoji="1" lang="ja-JP" altLang="en-US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5966CD-8E13-407F-A9FA-940D719FF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43" y="3757540"/>
            <a:ext cx="3924797" cy="285409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6E243D4-AB5F-4A51-8408-98CFD1BD2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480" y="3136328"/>
            <a:ext cx="1533525" cy="27545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E0C1B9C-92AC-4024-A68E-C06DD51DCA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55" y="0"/>
            <a:ext cx="4097064" cy="29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9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A5035-41A4-465F-897E-D0F8A3AE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小川 担当分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F8CB23-0C1A-43CD-95CF-99A88EF4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5131327" cy="4486275"/>
          </a:xfrm>
        </p:spPr>
        <p:txBody>
          <a:bodyPr/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当たり判定</a:t>
            </a:r>
          </a:p>
          <a:p>
            <a:pPr marL="0" indent="0">
              <a:buNone/>
            </a:pPr>
            <a:r>
              <a:rPr kumimoji="1" lang="ja-JP" altLang="en-US" sz="2000" dirty="0"/>
              <a:t>　・床、天井、壁に対する衝突判定→判定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に余裕を持たせる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めり込み回避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r>
              <a:rPr kumimoji="1" lang="ja-JP" altLang="en-US" sz="2000" dirty="0"/>
              <a:t>　・プレイヤーと敵の衝突判定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・プレイヤーと敵の互いの攻撃に対する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当たり判定</a:t>
            </a:r>
            <a:endParaRPr lang="en-US" altLang="ja-JP" sz="2000" dirty="0"/>
          </a:p>
          <a:p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55DA289-ACCE-453E-AFD8-4E99BF12CDE7}"/>
              </a:ext>
            </a:extLst>
          </p:cNvPr>
          <p:cNvSpPr txBox="1">
            <a:spLocks/>
          </p:cNvSpPr>
          <p:nvPr/>
        </p:nvSpPr>
        <p:spPr>
          <a:xfrm>
            <a:off x="6222475" y="1325562"/>
            <a:ext cx="5570457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キャラクターのジャンプ・下降</a:t>
            </a:r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/>
              <a:t>　・重力に準拠した挙動</a:t>
            </a:r>
            <a:endParaRPr lang="en-US" altLang="ja-JP" sz="2000" dirty="0"/>
          </a:p>
          <a:p>
            <a:endParaRPr lang="en-US" altLang="ja-JP" dirty="0"/>
          </a:p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ウインドウに合わせたゲーム画面の描画</a:t>
            </a:r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/>
              <a:t>　・画面中心の座標で表示する範囲を管理</a:t>
            </a:r>
            <a:endParaRPr lang="en-US" altLang="ja-JP" sz="2000" dirty="0"/>
          </a:p>
          <a:p>
            <a:r>
              <a:rPr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音声を鳴らすためのクラス</a:t>
            </a:r>
            <a:r>
              <a:rPr lang="en-US" altLang="ja-JP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汎用的コードの引用</a:t>
            </a:r>
            <a:r>
              <a:rPr lang="en-US" altLang="ja-JP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endParaRPr lang="en-US" altLang="ja-JP" sz="2400" dirty="0"/>
          </a:p>
          <a:p>
            <a:r>
              <a:rPr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操作キャラその他の絵、音楽作成</a:t>
            </a:r>
            <a:endParaRPr lang="en-US" altLang="ja-JP" sz="24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01ECDF2-9055-4512-AB9F-57EDFE439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107" y="4922837"/>
            <a:ext cx="1772368" cy="177236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87F6AE5-21E0-4B90-BB5B-693E91F2C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01" y="3584470"/>
            <a:ext cx="1947967" cy="194796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314315C-34D4-40DE-83F3-04011A578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424" y="4558453"/>
            <a:ext cx="1674010" cy="16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1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TM16401371[[fn=アトラス]]</Template>
  <TotalTime>1403</TotalTime>
  <Words>614</Words>
  <Application>Microsoft Office PowerPoint</Application>
  <PresentationFormat>ワイド画面</PresentationFormat>
  <Paragraphs>125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BIZ UDP明朝 Medium</vt:lpstr>
      <vt:lpstr>HGP明朝B</vt:lpstr>
      <vt:lpstr>HGS行書体</vt:lpstr>
      <vt:lpstr>游ゴシック</vt:lpstr>
      <vt:lpstr>游ゴシック Light</vt:lpstr>
      <vt:lpstr>游ゴシック Medium</vt:lpstr>
      <vt:lpstr>Arial</vt:lpstr>
      <vt:lpstr>Office テーマ</vt:lpstr>
      <vt:lpstr>PowerPoint プレゼンテーション</vt:lpstr>
      <vt:lpstr>ゲーム概要</vt:lpstr>
      <vt:lpstr>立ちはだかる敵キャラたち</vt:lpstr>
      <vt:lpstr>冒険を支えるアイテムたち</vt:lpstr>
      <vt:lpstr>ゲーム上のシーン遷移</vt:lpstr>
      <vt:lpstr>クラス図</vt:lpstr>
      <vt:lpstr>各メンバーの担当作業</vt:lpstr>
      <vt:lpstr>飯泉 担当分</vt:lpstr>
      <vt:lpstr>小川 担当分</vt:lpstr>
      <vt:lpstr>関川 担当分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mictle710@gmail.com</dc:creator>
  <cp:lastModifiedBy>Prism 37</cp:lastModifiedBy>
  <cp:revision>22</cp:revision>
  <dcterms:created xsi:type="dcterms:W3CDTF">2020-01-28T04:22:00Z</dcterms:created>
  <dcterms:modified xsi:type="dcterms:W3CDTF">2020-01-31T03:28:29Z</dcterms:modified>
</cp:coreProperties>
</file>