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B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10"/>
  </p:normalViewPr>
  <p:slideViewPr>
    <p:cSldViewPr snapToGrid="0" snapToObjects="1">
      <p:cViewPr varScale="1">
        <p:scale>
          <a:sx n="113" d="100"/>
          <a:sy n="113" d="100"/>
        </p:scale>
        <p:origin x="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3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0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7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96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5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1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5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0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4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5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46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3" descr="白色背景上的藍色抽像水彩圖樣">
            <a:extLst>
              <a:ext uri="{FF2B5EF4-FFF2-40B4-BE49-F238E27FC236}">
                <a16:creationId xmlns:a16="http://schemas.microsoft.com/office/drawing/2014/main" id="{3A5C7D0E-F8A3-52D9-F9BA-DF9D2935D6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644" b="108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2" name="Rectangle 48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304B173-D89B-5048-834F-B881C55AB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2" y="1122363"/>
            <a:ext cx="5029198" cy="2305246"/>
          </a:xfrm>
        </p:spPr>
        <p:txBody>
          <a:bodyPr>
            <a:normAutofit/>
          </a:bodyPr>
          <a:lstStyle/>
          <a:p>
            <a:r>
              <a:rPr kumimoji="1" lang="en-US" altLang="zh-TW" dirty="0">
                <a:solidFill>
                  <a:srgbClr val="FFFFFF"/>
                </a:solidFill>
              </a:rPr>
              <a:t>Generative AI</a:t>
            </a:r>
            <a:endParaRPr kumimoji="1" lang="zh-TW" altLang="en-US" dirty="0">
              <a:solidFill>
                <a:srgbClr val="FFFFFF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02B026-B78C-4B44-9C13-044E96B0A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/>
          <a:p>
            <a:r>
              <a:rPr kumimoji="1" lang="en-US" altLang="zh-TW" dirty="0">
                <a:solidFill>
                  <a:srgbClr val="FFFFFF"/>
                </a:solidFill>
              </a:rPr>
              <a:t>Basic NLP concept </a:t>
            </a:r>
          </a:p>
          <a:p>
            <a:r>
              <a:rPr kumimoji="1" lang="en-US" altLang="zh-TW" sz="1600" i="1" dirty="0">
                <a:solidFill>
                  <a:srgbClr val="FFFFFF"/>
                </a:solidFill>
              </a:rPr>
              <a:t>- Mickey</a:t>
            </a:r>
            <a:endParaRPr kumimoji="1" lang="zh-TW" altLang="en-US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6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650C68-5F48-4141-9B76-FD5BF47E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38AC7F-441B-1949-BCB8-7CE1A1032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7546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643248-B5B7-DC49-A4E1-DAFA117A6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556" y="442251"/>
            <a:ext cx="8886884" cy="953669"/>
          </a:xfrm>
        </p:spPr>
        <p:txBody>
          <a:bodyPr/>
          <a:lstStyle/>
          <a:p>
            <a:r>
              <a:rPr kumimoji="1" lang="en-US" altLang="zh-TW" dirty="0"/>
              <a:t>Roadmap of Generative AI </a:t>
            </a:r>
            <a:endParaRPr kumimoji="1" lang="zh-TW" altLang="en-US" dirty="0"/>
          </a:p>
        </p:txBody>
      </p:sp>
      <p:sp>
        <p:nvSpPr>
          <p:cNvPr id="8" name="不規則四邊形 7">
            <a:extLst>
              <a:ext uri="{FF2B5EF4-FFF2-40B4-BE49-F238E27FC236}">
                <a16:creationId xmlns:a16="http://schemas.microsoft.com/office/drawing/2014/main" id="{33521EAD-A812-6D45-A3DC-493C666F9CBC}"/>
              </a:ext>
            </a:extLst>
          </p:cNvPr>
          <p:cNvSpPr/>
          <p:nvPr/>
        </p:nvSpPr>
        <p:spPr>
          <a:xfrm>
            <a:off x="2363874" y="2237739"/>
            <a:ext cx="3311371" cy="70133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Complicated Language Model </a:t>
            </a:r>
            <a:endParaRPr kumimoji="1" lang="zh-TW" altLang="en-US" dirty="0"/>
          </a:p>
        </p:txBody>
      </p:sp>
      <p:sp>
        <p:nvSpPr>
          <p:cNvPr id="9" name="不規則四邊形 8">
            <a:extLst>
              <a:ext uri="{FF2B5EF4-FFF2-40B4-BE49-F238E27FC236}">
                <a16:creationId xmlns:a16="http://schemas.microsoft.com/office/drawing/2014/main" id="{9A45F37F-C145-F347-B897-71370A6F6AF0}"/>
              </a:ext>
            </a:extLst>
          </p:cNvPr>
          <p:cNvSpPr/>
          <p:nvPr/>
        </p:nvSpPr>
        <p:spPr>
          <a:xfrm>
            <a:off x="1658097" y="4886893"/>
            <a:ext cx="4760457" cy="701336"/>
          </a:xfrm>
          <a:prstGeom prst="trapezoi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Basic ML NLP</a:t>
            </a:r>
            <a:endParaRPr kumimoji="1" lang="zh-TW" altLang="en-US" dirty="0"/>
          </a:p>
        </p:txBody>
      </p:sp>
      <p:sp>
        <p:nvSpPr>
          <p:cNvPr id="13" name="不規則四邊形 12">
            <a:extLst>
              <a:ext uri="{FF2B5EF4-FFF2-40B4-BE49-F238E27FC236}">
                <a16:creationId xmlns:a16="http://schemas.microsoft.com/office/drawing/2014/main" id="{FEF59B9E-6731-6744-A2C6-00271A5EAC61}"/>
              </a:ext>
            </a:extLst>
          </p:cNvPr>
          <p:cNvSpPr/>
          <p:nvPr/>
        </p:nvSpPr>
        <p:spPr>
          <a:xfrm>
            <a:off x="1889254" y="4011184"/>
            <a:ext cx="4287581" cy="701336"/>
          </a:xfrm>
          <a:prstGeom prst="trapezoi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Deep learning concepts</a:t>
            </a:r>
            <a:endParaRPr kumimoji="1" lang="zh-TW" altLang="en-US" dirty="0"/>
          </a:p>
        </p:txBody>
      </p:sp>
      <p:sp>
        <p:nvSpPr>
          <p:cNvPr id="14" name="不規則四邊形 13">
            <a:extLst>
              <a:ext uri="{FF2B5EF4-FFF2-40B4-BE49-F238E27FC236}">
                <a16:creationId xmlns:a16="http://schemas.microsoft.com/office/drawing/2014/main" id="{D9AB0676-E69C-5A4A-A1D0-3715861A338A}"/>
              </a:ext>
            </a:extLst>
          </p:cNvPr>
          <p:cNvSpPr/>
          <p:nvPr/>
        </p:nvSpPr>
        <p:spPr>
          <a:xfrm>
            <a:off x="2112675" y="3154139"/>
            <a:ext cx="3833341" cy="701336"/>
          </a:xfrm>
          <a:prstGeom prst="trapezoi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Advanced NLP concepts</a:t>
            </a:r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99CB1A2-B029-AC4C-9291-581B6A52E5A8}"/>
              </a:ext>
            </a:extLst>
          </p:cNvPr>
          <p:cNvSpPr txBox="1"/>
          <p:nvPr/>
        </p:nvSpPr>
        <p:spPr>
          <a:xfrm>
            <a:off x="6655083" y="4910186"/>
            <a:ext cx="33163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Bag of words, TF-IDF, </a:t>
            </a:r>
            <a:r>
              <a:rPr kumimoji="1" lang="en-US" altLang="zh-TW" sz="1400" dirty="0" err="1"/>
              <a:t>NGrams</a:t>
            </a:r>
            <a:endParaRPr kumimoji="1" lang="en-US" altLang="zh-TW" sz="1400" dirty="0"/>
          </a:p>
          <a:p>
            <a:r>
              <a:rPr kumimoji="1" lang="en-US" altLang="zh-TW" sz="1400" dirty="0"/>
              <a:t>Word2vec, stop words, lemmatization,</a:t>
            </a:r>
          </a:p>
          <a:p>
            <a:r>
              <a:rPr kumimoji="1" lang="en-US" altLang="zh-TW" sz="1400" dirty="0"/>
              <a:t>Stemming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1302DEA-40CF-DC42-A130-83BE4F020D28}"/>
              </a:ext>
            </a:extLst>
          </p:cNvPr>
          <p:cNvSpPr txBox="1"/>
          <p:nvPr/>
        </p:nvSpPr>
        <p:spPr>
          <a:xfrm>
            <a:off x="6655083" y="4011184"/>
            <a:ext cx="34997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ANN</a:t>
            </a:r>
          </a:p>
          <a:p>
            <a:r>
              <a:rPr kumimoji="1" lang="en-US" altLang="zh-TW" sz="1400" dirty="0"/>
              <a:t>Forward Propagation, Back propagation</a:t>
            </a:r>
          </a:p>
          <a:p>
            <a:r>
              <a:rPr kumimoji="1" lang="en-US" altLang="zh-TW" sz="1400" dirty="0"/>
              <a:t>Activation functions, Loss </a:t>
            </a:r>
            <a:r>
              <a:rPr kumimoji="1" lang="en-US" altLang="zh-TW" sz="1400" dirty="0" err="1"/>
              <a:t>Fuctions</a:t>
            </a:r>
            <a:endParaRPr kumimoji="1" lang="en-US" altLang="zh-TW" sz="1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93387D8-5329-1041-B7B8-6ECAC72CD6FB}"/>
              </a:ext>
            </a:extLst>
          </p:cNvPr>
          <p:cNvSpPr txBox="1"/>
          <p:nvPr/>
        </p:nvSpPr>
        <p:spPr>
          <a:xfrm>
            <a:off x="6655083" y="3110027"/>
            <a:ext cx="33997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RNN, LSTM RNN, GRU RNN</a:t>
            </a:r>
          </a:p>
          <a:p>
            <a:r>
              <a:rPr kumimoji="1" lang="en-US" altLang="zh-TW" sz="1400" dirty="0"/>
              <a:t>Bi-LSTM, Encoder Decoder, Attention, </a:t>
            </a:r>
          </a:p>
          <a:p>
            <a:r>
              <a:rPr kumimoji="1" lang="en-US" altLang="zh-TW" sz="1400" dirty="0"/>
              <a:t>Transformers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5BA4175-44A3-5744-A7B6-5AEC1E9DBA96}"/>
              </a:ext>
            </a:extLst>
          </p:cNvPr>
          <p:cNvSpPr txBox="1"/>
          <p:nvPr/>
        </p:nvSpPr>
        <p:spPr>
          <a:xfrm>
            <a:off x="6655083" y="2434518"/>
            <a:ext cx="2172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LLM: GTP, Hugging face</a:t>
            </a:r>
          </a:p>
        </p:txBody>
      </p:sp>
    </p:spTree>
    <p:extLst>
      <p:ext uri="{BB962C8B-B14F-4D97-AF65-F5344CB8AC3E}">
        <p14:creationId xmlns:p14="http://schemas.microsoft.com/office/powerpoint/2010/main" val="133881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6B84A-552A-394C-BE9D-BFA64DE2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Why NLP?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A00D7FA-7803-C042-83A4-18D7F7469EF1}"/>
              </a:ext>
            </a:extLst>
          </p:cNvPr>
          <p:cNvSpPr/>
          <p:nvPr/>
        </p:nvSpPr>
        <p:spPr>
          <a:xfrm>
            <a:off x="1066800" y="2423604"/>
            <a:ext cx="4980373" cy="2911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BA20F29-60CF-D14A-A086-18280A97FF21}"/>
              </a:ext>
            </a:extLst>
          </p:cNvPr>
          <p:cNvSpPr txBox="1"/>
          <p:nvPr/>
        </p:nvSpPr>
        <p:spPr>
          <a:xfrm>
            <a:off x="5510242" y="199902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AI</a:t>
            </a:r>
            <a:endParaRPr kumimoji="1"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78029A1-2647-DD4F-ADF5-ECA558A4A6D5}"/>
              </a:ext>
            </a:extLst>
          </p:cNvPr>
          <p:cNvSpPr/>
          <p:nvPr/>
        </p:nvSpPr>
        <p:spPr>
          <a:xfrm>
            <a:off x="1713390" y="3099417"/>
            <a:ext cx="2068498" cy="19786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/>
          </a:p>
          <a:p>
            <a:pPr algn="ctr"/>
            <a:endParaRPr kumimoji="1" lang="en-US" altLang="zh-TW" dirty="0"/>
          </a:p>
          <a:p>
            <a:pPr algn="ctr"/>
            <a:r>
              <a:rPr kumimoji="1" lang="en-US" altLang="zh-TW" dirty="0"/>
              <a:t>ML</a:t>
            </a:r>
            <a:endParaRPr kumimoji="1"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9A937914-7CAB-1A47-9A5F-91CFADA11298}"/>
              </a:ext>
            </a:extLst>
          </p:cNvPr>
          <p:cNvSpPr/>
          <p:nvPr/>
        </p:nvSpPr>
        <p:spPr>
          <a:xfrm>
            <a:off x="2731362" y="3340778"/>
            <a:ext cx="825624" cy="8050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DL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ABB64BE-5174-3149-944D-9DCDCB0EA55F}"/>
              </a:ext>
            </a:extLst>
          </p:cNvPr>
          <p:cNvSpPr txBox="1"/>
          <p:nvPr/>
        </p:nvSpPr>
        <p:spPr>
          <a:xfrm>
            <a:off x="6578353" y="2530137"/>
            <a:ext cx="1889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Where is NLP ?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820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圓角矩形 11">
            <a:extLst>
              <a:ext uri="{FF2B5EF4-FFF2-40B4-BE49-F238E27FC236}">
                <a16:creationId xmlns:a16="http://schemas.microsoft.com/office/drawing/2014/main" id="{6A98D951-F85D-C949-B7BE-E6D73BA4B308}"/>
              </a:ext>
            </a:extLst>
          </p:cNvPr>
          <p:cNvSpPr/>
          <p:nvPr/>
        </p:nvSpPr>
        <p:spPr>
          <a:xfrm>
            <a:off x="1066800" y="2525692"/>
            <a:ext cx="8886884" cy="1526960"/>
          </a:xfrm>
          <a:prstGeom prst="roundRect">
            <a:avLst/>
          </a:prstGeom>
          <a:solidFill>
            <a:srgbClr val="22BFBE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5FC3959-6F6E-A449-BC57-0ED0617C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Preprocessing 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7305290-7A0C-0D40-B2D6-59E10576C2E0}"/>
              </a:ext>
            </a:extLst>
          </p:cNvPr>
          <p:cNvSpPr/>
          <p:nvPr/>
        </p:nvSpPr>
        <p:spPr>
          <a:xfrm>
            <a:off x="1349405" y="3009528"/>
            <a:ext cx="1624614" cy="559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Tokenization</a:t>
            </a:r>
            <a:endParaRPr kumimoji="1" lang="zh-TW" altLang="en-US" dirty="0"/>
          </a:p>
        </p:txBody>
      </p: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EE0836D7-B5FF-D143-905B-8FC87B0221C8}"/>
              </a:ext>
            </a:extLst>
          </p:cNvPr>
          <p:cNvCxnSpPr>
            <a:stCxn id="4" idx="3"/>
          </p:cNvCxnSpPr>
          <p:nvPr/>
        </p:nvCxnSpPr>
        <p:spPr>
          <a:xfrm flipV="1">
            <a:off x="2974019" y="3289174"/>
            <a:ext cx="53266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CD1A3C83-CF42-4245-B5AA-F283807D27A1}"/>
              </a:ext>
            </a:extLst>
          </p:cNvPr>
          <p:cNvSpPr/>
          <p:nvPr/>
        </p:nvSpPr>
        <p:spPr>
          <a:xfrm>
            <a:off x="3506680" y="3009528"/>
            <a:ext cx="1624614" cy="559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Stop words</a:t>
            </a:r>
            <a:endParaRPr kumimoji="1" lang="zh-TW" altLang="en-US" dirty="0"/>
          </a:p>
        </p:txBody>
      </p: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CCDF8DB6-6292-E948-B9B2-195FCB32B211}"/>
              </a:ext>
            </a:extLst>
          </p:cNvPr>
          <p:cNvCxnSpPr/>
          <p:nvPr/>
        </p:nvCxnSpPr>
        <p:spPr>
          <a:xfrm flipV="1">
            <a:off x="5131294" y="3289173"/>
            <a:ext cx="53266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930CD8BE-63F4-A943-B88F-70DF499E23F6}"/>
              </a:ext>
            </a:extLst>
          </p:cNvPr>
          <p:cNvSpPr/>
          <p:nvPr/>
        </p:nvSpPr>
        <p:spPr>
          <a:xfrm>
            <a:off x="5771960" y="3009526"/>
            <a:ext cx="1624614" cy="559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Stemming</a:t>
            </a:r>
            <a:endParaRPr kumimoji="1"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2EE907D-F1F1-0F41-AAEB-0A56B88938EF}"/>
              </a:ext>
            </a:extLst>
          </p:cNvPr>
          <p:cNvSpPr/>
          <p:nvPr/>
        </p:nvSpPr>
        <p:spPr>
          <a:xfrm>
            <a:off x="7821229" y="3009526"/>
            <a:ext cx="1953086" cy="559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Lemmatization</a:t>
            </a:r>
            <a:endParaRPr kumimoji="1"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86E61F6-E3FE-E744-9854-684598E27223}"/>
              </a:ext>
            </a:extLst>
          </p:cNvPr>
          <p:cNvSpPr txBox="1"/>
          <p:nvPr/>
        </p:nvSpPr>
        <p:spPr>
          <a:xfrm>
            <a:off x="1171852" y="2096457"/>
            <a:ext cx="224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Text preprocessing</a:t>
            </a:r>
            <a:endParaRPr kumimoji="1" lang="zh-TW" altLang="en-US" dirty="0"/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02BCAF75-A735-7141-81B9-E79B3B0AE52D}"/>
              </a:ext>
            </a:extLst>
          </p:cNvPr>
          <p:cNvSpPr/>
          <p:nvPr/>
        </p:nvSpPr>
        <p:spPr>
          <a:xfrm>
            <a:off x="1066800" y="4816132"/>
            <a:ext cx="10181208" cy="1526960"/>
          </a:xfrm>
          <a:prstGeom prst="roundRect">
            <a:avLst/>
          </a:prstGeom>
          <a:solidFill>
            <a:srgbClr val="22BFBE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9F413D6-C343-6147-A07A-DF434B41F2AB}"/>
              </a:ext>
            </a:extLst>
          </p:cNvPr>
          <p:cNvSpPr txBox="1"/>
          <p:nvPr/>
        </p:nvSpPr>
        <p:spPr>
          <a:xfrm>
            <a:off x="1171852" y="4311191"/>
            <a:ext cx="189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Word to vectors</a:t>
            </a:r>
            <a:endParaRPr kumimoji="1"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BD008DF-CCEE-3244-8F4B-D13159337369}"/>
              </a:ext>
            </a:extLst>
          </p:cNvPr>
          <p:cNvSpPr/>
          <p:nvPr/>
        </p:nvSpPr>
        <p:spPr>
          <a:xfrm>
            <a:off x="1358283" y="5277771"/>
            <a:ext cx="2139517" cy="6036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One hot encoding</a:t>
            </a:r>
            <a:endParaRPr kumimoji="1"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21F9E20-3588-6344-BE43-81FF942CA57A}"/>
              </a:ext>
            </a:extLst>
          </p:cNvPr>
          <p:cNvSpPr/>
          <p:nvPr/>
        </p:nvSpPr>
        <p:spPr>
          <a:xfrm>
            <a:off x="3801289" y="5277771"/>
            <a:ext cx="2139517" cy="6036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Bag of words</a:t>
            </a:r>
            <a:endParaRPr kumimoji="1"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4C0768F-142F-0946-A037-A8B529DA4D0B}"/>
              </a:ext>
            </a:extLst>
          </p:cNvPr>
          <p:cNvSpPr/>
          <p:nvPr/>
        </p:nvSpPr>
        <p:spPr>
          <a:xfrm>
            <a:off x="6326816" y="5277770"/>
            <a:ext cx="2139517" cy="6036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TF-IDF</a:t>
            </a:r>
            <a:endParaRPr kumimoji="1"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4C51886-547A-5542-88F3-E68ED509D50A}"/>
              </a:ext>
            </a:extLst>
          </p:cNvPr>
          <p:cNvSpPr/>
          <p:nvPr/>
        </p:nvSpPr>
        <p:spPr>
          <a:xfrm>
            <a:off x="8842162" y="5277523"/>
            <a:ext cx="2139517" cy="6036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Word2vec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628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5577E7-4762-E24C-88D5-FB1D9C3F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Tokenization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ECBC57-0217-2649-9065-674C23AE0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Definition: to change sentence into words</a:t>
            </a:r>
          </a:p>
          <a:p>
            <a:pPr marL="0" indent="0">
              <a:buNone/>
            </a:pPr>
            <a:r>
              <a:rPr kumimoji="1" lang="en-US" altLang="zh-TW" dirty="0"/>
              <a:t>Ex. Mickey likes to eat pizza.</a:t>
            </a:r>
          </a:p>
          <a:p>
            <a:pPr marL="0" indent="0">
              <a:buNone/>
            </a:pPr>
            <a:r>
              <a:rPr kumimoji="1" lang="en-US" altLang="zh-TW" dirty="0"/>
              <a:t>=&gt; Mickey, likes, to, eat, pizza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385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879E1B-C199-1445-94E4-F9139E27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Stop words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73092B-F0F7-5641-9659-092524B74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Definition: the useless word</a:t>
            </a:r>
            <a:r>
              <a:rPr kumimoji="1" lang="zh-TW" altLang="en-US" dirty="0"/>
              <a:t> </a:t>
            </a:r>
            <a:r>
              <a:rPr kumimoji="1" lang="en-US" altLang="zh-TW" dirty="0"/>
              <a:t> (no meanings word)</a:t>
            </a:r>
          </a:p>
          <a:p>
            <a:pPr marL="0" indent="0">
              <a:buNone/>
            </a:pPr>
            <a:r>
              <a:rPr kumimoji="1" lang="en-US" altLang="zh-TW" dirty="0"/>
              <a:t>Ex. Mickey likes </a:t>
            </a:r>
            <a:r>
              <a:rPr kumimoji="1" lang="en-US" altLang="zh-TW" dirty="0">
                <a:solidFill>
                  <a:srgbClr val="FF0000"/>
                </a:solidFill>
              </a:rPr>
              <a:t>to</a:t>
            </a:r>
            <a:r>
              <a:rPr kumimoji="1" lang="en-US" altLang="zh-TW" dirty="0"/>
              <a:t> eat pizza.</a:t>
            </a:r>
          </a:p>
          <a:p>
            <a:pPr marL="0" indent="0">
              <a:buNone/>
            </a:pPr>
            <a:r>
              <a:rPr kumimoji="1" lang="zh-TW" altLang="en-US" dirty="0"/>
              <a:t>      </a:t>
            </a:r>
            <a:r>
              <a:rPr kumimoji="1" lang="en-US" altLang="zh-TW" dirty="0"/>
              <a:t>He wish </a:t>
            </a:r>
            <a:r>
              <a:rPr kumimoji="1" lang="en-US" altLang="zh-TW" dirty="0">
                <a:solidFill>
                  <a:srgbClr val="FF0000"/>
                </a:solidFill>
              </a:rPr>
              <a:t>to</a:t>
            </a:r>
            <a:r>
              <a:rPr kumimoji="1" lang="en-US" altLang="zh-TW" dirty="0"/>
              <a:t> go </a:t>
            </a:r>
            <a:r>
              <a:rPr kumimoji="1" lang="en-US" altLang="zh-TW" dirty="0">
                <a:solidFill>
                  <a:srgbClr val="FF0000"/>
                </a:solidFill>
              </a:rPr>
              <a:t>to</a:t>
            </a:r>
            <a:r>
              <a:rPr kumimoji="1" lang="en-US" altLang="zh-TW" dirty="0"/>
              <a:t> your house.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Note: most of the</a:t>
            </a:r>
            <a:r>
              <a:rPr lang="en" altLang="zh-TW" b="0" i="0" dirty="0">
                <a:solidFill>
                  <a:srgbClr val="242424"/>
                </a:solidFill>
                <a:effectLst/>
                <a:latin typeface="source-serif-pro"/>
              </a:rPr>
              <a:t> NLP tools provides it’s own stop word database. (ex. NLPT)</a:t>
            </a:r>
            <a:r>
              <a:rPr kumimoji="1" lang="en-US" altLang="zh-TW" dirty="0"/>
              <a:t>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4203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A1CED2-C61B-4E43-87BC-243FCFC7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Stemming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3B73F2-009B-A24B-B1C9-138B09456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Definition: A process of reducing words into their base word skin</a:t>
            </a:r>
          </a:p>
          <a:p>
            <a:pPr marL="0" indent="0">
              <a:buNone/>
            </a:pPr>
            <a:r>
              <a:rPr kumimoji="1" lang="en-US" altLang="zh-TW" dirty="0"/>
              <a:t>Ex. 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7C9C348-4F84-5440-935C-92B5B54A062F}"/>
              </a:ext>
            </a:extLst>
          </p:cNvPr>
          <p:cNvSpPr txBox="1"/>
          <p:nvPr/>
        </p:nvSpPr>
        <p:spPr>
          <a:xfrm>
            <a:off x="1855432" y="2831976"/>
            <a:ext cx="125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Historical 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1D1A4BF-DB0A-AB48-B50C-610480FDF16B}"/>
              </a:ext>
            </a:extLst>
          </p:cNvPr>
          <p:cNvSpPr txBox="1"/>
          <p:nvPr/>
        </p:nvSpPr>
        <p:spPr>
          <a:xfrm>
            <a:off x="1855432" y="3528738"/>
            <a:ext cx="101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History </a:t>
            </a:r>
            <a:endParaRPr kumimoji="1" lang="zh-TW" altLang="en-US" dirty="0"/>
          </a:p>
        </p:txBody>
      </p:sp>
      <p:sp>
        <p:nvSpPr>
          <p:cNvPr id="6" name="右大括弧 5">
            <a:extLst>
              <a:ext uri="{FF2B5EF4-FFF2-40B4-BE49-F238E27FC236}">
                <a16:creationId xmlns:a16="http://schemas.microsoft.com/office/drawing/2014/main" id="{9AF5F0F8-970B-524B-ADCC-A8207AFE326F}"/>
              </a:ext>
            </a:extLst>
          </p:cNvPr>
          <p:cNvSpPr/>
          <p:nvPr/>
        </p:nvSpPr>
        <p:spPr>
          <a:xfrm>
            <a:off x="3083070" y="3051699"/>
            <a:ext cx="186431" cy="746633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C5B4CC6-70E8-4D42-AF2A-CF61FA589BC1}"/>
              </a:ext>
            </a:extLst>
          </p:cNvPr>
          <p:cNvSpPr txBox="1"/>
          <p:nvPr/>
        </p:nvSpPr>
        <p:spPr>
          <a:xfrm>
            <a:off x="3328629" y="3240349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/>
              <a:t>Histor</a:t>
            </a:r>
            <a:r>
              <a:rPr kumimoji="1" lang="en-US" altLang="zh-TW" dirty="0"/>
              <a:t> 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153327F-B212-2342-AC70-715027724F8D}"/>
              </a:ext>
            </a:extLst>
          </p:cNvPr>
          <p:cNvSpPr txBox="1"/>
          <p:nvPr/>
        </p:nvSpPr>
        <p:spPr>
          <a:xfrm>
            <a:off x="1399822" y="4955822"/>
            <a:ext cx="1445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Advantage: </a:t>
            </a:r>
          </a:p>
          <a:p>
            <a:r>
              <a:rPr kumimoji="1" lang="en-US" altLang="zh-TW" dirty="0"/>
              <a:t>Fast 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F1B2432-D258-DE40-BB57-6C7A1283C645}"/>
              </a:ext>
            </a:extLst>
          </p:cNvPr>
          <p:cNvSpPr txBox="1"/>
          <p:nvPr/>
        </p:nvSpPr>
        <p:spPr>
          <a:xfrm>
            <a:off x="4247569" y="4955822"/>
            <a:ext cx="4325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Disadvantage:</a:t>
            </a:r>
          </a:p>
          <a:p>
            <a:r>
              <a:rPr kumimoji="1" lang="en-US" altLang="zh-TW" dirty="0"/>
              <a:t>It is removing the meaning of the word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320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E4E948-8AFE-9849-9971-EB68FB27D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Lemmatization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03C07C-E0A7-B343-BD2A-52A54CFD1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Definition: Transform the word into original format</a:t>
            </a:r>
          </a:p>
          <a:p>
            <a:pPr marL="0" indent="0">
              <a:buNone/>
            </a:pPr>
            <a:r>
              <a:rPr kumimoji="1" lang="en-US" altLang="zh-TW" dirty="0"/>
              <a:t>Ex.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EF02D24-97A7-6B40-AC74-D68C16B102B5}"/>
              </a:ext>
            </a:extLst>
          </p:cNvPr>
          <p:cNvSpPr txBox="1"/>
          <p:nvPr/>
        </p:nvSpPr>
        <p:spPr>
          <a:xfrm>
            <a:off x="1855432" y="2831976"/>
            <a:ext cx="125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Historical 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9A5C239-753A-5E45-9B1A-D4F5338DF6FF}"/>
              </a:ext>
            </a:extLst>
          </p:cNvPr>
          <p:cNvSpPr txBox="1"/>
          <p:nvPr/>
        </p:nvSpPr>
        <p:spPr>
          <a:xfrm>
            <a:off x="1855432" y="3528738"/>
            <a:ext cx="101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History </a:t>
            </a:r>
            <a:endParaRPr kumimoji="1" lang="zh-TW" altLang="en-US" dirty="0"/>
          </a:p>
        </p:txBody>
      </p:sp>
      <p:sp>
        <p:nvSpPr>
          <p:cNvPr id="6" name="右大括弧 5">
            <a:extLst>
              <a:ext uri="{FF2B5EF4-FFF2-40B4-BE49-F238E27FC236}">
                <a16:creationId xmlns:a16="http://schemas.microsoft.com/office/drawing/2014/main" id="{2D8E7DB7-183E-FA44-BA97-102656D4B88A}"/>
              </a:ext>
            </a:extLst>
          </p:cNvPr>
          <p:cNvSpPr/>
          <p:nvPr/>
        </p:nvSpPr>
        <p:spPr>
          <a:xfrm>
            <a:off x="3083070" y="3051699"/>
            <a:ext cx="186431" cy="746633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0111719-B87C-7A40-BFC3-6F931037A7DD}"/>
              </a:ext>
            </a:extLst>
          </p:cNvPr>
          <p:cNvSpPr txBox="1"/>
          <p:nvPr/>
        </p:nvSpPr>
        <p:spPr>
          <a:xfrm>
            <a:off x="3328629" y="3240349"/>
            <a:ext cx="101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History 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A8C6B41-4AD9-0049-A2A2-EB772039A85B}"/>
              </a:ext>
            </a:extLst>
          </p:cNvPr>
          <p:cNvSpPr txBox="1"/>
          <p:nvPr/>
        </p:nvSpPr>
        <p:spPr>
          <a:xfrm>
            <a:off x="5031577" y="283596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Finally </a:t>
            </a:r>
            <a:endParaRPr kumimoji="1"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826A3D8-EA56-EB45-9AEC-536C2531B0A2}"/>
              </a:ext>
            </a:extLst>
          </p:cNvPr>
          <p:cNvSpPr txBox="1"/>
          <p:nvPr/>
        </p:nvSpPr>
        <p:spPr>
          <a:xfrm>
            <a:off x="5031577" y="3269813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Final </a:t>
            </a:r>
            <a:endParaRPr kumimoji="1" lang="zh-TW" altLang="en-US" dirty="0"/>
          </a:p>
        </p:txBody>
      </p:sp>
      <p:sp>
        <p:nvSpPr>
          <p:cNvPr id="11" name="右大括弧 10">
            <a:extLst>
              <a:ext uri="{FF2B5EF4-FFF2-40B4-BE49-F238E27FC236}">
                <a16:creationId xmlns:a16="http://schemas.microsoft.com/office/drawing/2014/main" id="{B10EB98D-417A-CA42-A9AB-9C8D0C9D1237}"/>
              </a:ext>
            </a:extLst>
          </p:cNvPr>
          <p:cNvSpPr/>
          <p:nvPr/>
        </p:nvSpPr>
        <p:spPr>
          <a:xfrm>
            <a:off x="6259215" y="3055684"/>
            <a:ext cx="186431" cy="746633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CFB2EDF-2C68-5F45-BF26-383D58D4DE56}"/>
              </a:ext>
            </a:extLst>
          </p:cNvPr>
          <p:cNvSpPr txBox="1"/>
          <p:nvPr/>
        </p:nvSpPr>
        <p:spPr>
          <a:xfrm>
            <a:off x="6504774" y="324433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Final </a:t>
            </a:r>
            <a:endParaRPr kumimoji="1"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4AA0AF4-BEFE-C049-AA80-4232B6546E6A}"/>
              </a:ext>
            </a:extLst>
          </p:cNvPr>
          <p:cNvSpPr txBox="1"/>
          <p:nvPr/>
        </p:nvSpPr>
        <p:spPr>
          <a:xfrm>
            <a:off x="5031576" y="3706963"/>
            <a:ext cx="105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Finalize 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A4E59BD-193D-204E-AB7B-6B670AD504AA}"/>
              </a:ext>
            </a:extLst>
          </p:cNvPr>
          <p:cNvSpPr txBox="1"/>
          <p:nvPr/>
        </p:nvSpPr>
        <p:spPr>
          <a:xfrm>
            <a:off x="1248920" y="4710334"/>
            <a:ext cx="3666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Advantage: </a:t>
            </a:r>
          </a:p>
          <a:p>
            <a:r>
              <a:rPr kumimoji="1" lang="en-US" altLang="zh-TW" dirty="0"/>
              <a:t>We got the meaning of the word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75AA4D8-3BD4-344C-A23E-E876D1A2FD98}"/>
              </a:ext>
            </a:extLst>
          </p:cNvPr>
          <p:cNvSpPr txBox="1"/>
          <p:nvPr/>
        </p:nvSpPr>
        <p:spPr>
          <a:xfrm>
            <a:off x="5113696" y="4710333"/>
            <a:ext cx="1696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Disadvantage:</a:t>
            </a:r>
          </a:p>
          <a:p>
            <a:r>
              <a:rPr kumimoji="1" lang="en-US" altLang="zh-TW" dirty="0"/>
              <a:t>It is slow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1710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B2EB37-A41A-C24E-BF04-DF31F773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Basic terminologies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74011C-A50E-224A-9744-B986DACC9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Corpus -&gt; Paragraph</a:t>
            </a:r>
          </a:p>
          <a:p>
            <a:r>
              <a:rPr kumimoji="1" lang="en-US" altLang="zh-TW" dirty="0"/>
              <a:t>Documents -&gt; Sentence</a:t>
            </a:r>
          </a:p>
          <a:p>
            <a:r>
              <a:rPr kumimoji="1" lang="en-US" altLang="zh-TW" dirty="0"/>
              <a:t>Vocabulary -&gt; Unique words </a:t>
            </a:r>
          </a:p>
          <a:p>
            <a:r>
              <a:rPr kumimoji="1" lang="en-US" altLang="zh-TW" dirty="0"/>
              <a:t>Word -&gt; separate word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E220A7B-FB37-B643-A9CB-82932F014EDA}"/>
              </a:ext>
            </a:extLst>
          </p:cNvPr>
          <p:cNvSpPr txBox="1"/>
          <p:nvPr/>
        </p:nvSpPr>
        <p:spPr>
          <a:xfrm>
            <a:off x="1066800" y="4367326"/>
            <a:ext cx="60989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en-US" altLang="zh-TW" dirty="0"/>
              <a:t>The food is good.</a:t>
            </a:r>
          </a:p>
          <a:p>
            <a:pPr marL="0" indent="0">
              <a:buNone/>
            </a:pPr>
            <a:r>
              <a:rPr kumimoji="1" lang="en-US" altLang="zh-TW" dirty="0"/>
              <a:t>The food is bad.</a:t>
            </a:r>
          </a:p>
          <a:p>
            <a:pPr marL="0" indent="0">
              <a:buNone/>
            </a:pPr>
            <a:r>
              <a:rPr kumimoji="1" lang="en-US" altLang="zh-TW" dirty="0"/>
              <a:t>Pizza is amazing.</a:t>
            </a:r>
          </a:p>
          <a:p>
            <a:pPr marL="0" indent="0">
              <a:buNone/>
            </a:pPr>
            <a:r>
              <a:rPr kumimoji="1" lang="en-US" altLang="zh-TW" dirty="0"/>
              <a:t>Burger is bad.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6835425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270</Words>
  <Application>Microsoft Macintosh PowerPoint</Application>
  <PresentationFormat>寬螢幕</PresentationFormat>
  <Paragraphs>79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source-serif-pro</vt:lpstr>
      <vt:lpstr>Arial</vt:lpstr>
      <vt:lpstr>Neue Haas Grotesk Text Pro</vt:lpstr>
      <vt:lpstr>SwellVTI</vt:lpstr>
      <vt:lpstr>Generative AI</vt:lpstr>
      <vt:lpstr>Roadmap of Generative AI </vt:lpstr>
      <vt:lpstr>Why NLP?</vt:lpstr>
      <vt:lpstr>Preprocessing </vt:lpstr>
      <vt:lpstr>Tokenization</vt:lpstr>
      <vt:lpstr>Stop words</vt:lpstr>
      <vt:lpstr>Stemming</vt:lpstr>
      <vt:lpstr>Lemmatization</vt:lpstr>
      <vt:lpstr>Basic terminologies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AI</dc:title>
  <dc:creator>陳嬿洵</dc:creator>
  <cp:lastModifiedBy>陳嬿洵</cp:lastModifiedBy>
  <cp:revision>36</cp:revision>
  <dcterms:created xsi:type="dcterms:W3CDTF">2024-07-21T09:16:03Z</dcterms:created>
  <dcterms:modified xsi:type="dcterms:W3CDTF">2024-07-21T16:03:49Z</dcterms:modified>
</cp:coreProperties>
</file>