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1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3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0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1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2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0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6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4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7/28/24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9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3" descr="白色背景上的藍色抽像水彩圖樣">
            <a:extLst>
              <a:ext uri="{FF2B5EF4-FFF2-40B4-BE49-F238E27FC236}">
                <a16:creationId xmlns:a16="http://schemas.microsoft.com/office/drawing/2014/main" id="{3A5C7D0E-F8A3-52D9-F9BA-DF9D2935D6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44" b="108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67900">
                <a:srgbClr val="000000">
                  <a:alpha val="33000"/>
                </a:srgbClr>
              </a:gs>
              <a:gs pos="100000">
                <a:srgbClr val="000000">
                  <a:alpha val="52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304B173-D89B-5048-834F-B881C55AB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kumimoji="1" lang="en-US" altLang="zh-TW" sz="3200">
                <a:solidFill>
                  <a:srgbClr val="FFFFFF"/>
                </a:solidFill>
              </a:rPr>
              <a:t>Generative AI</a:t>
            </a:r>
            <a:endParaRPr kumimoji="1" lang="zh-TW" altLang="en-US" sz="3200">
              <a:solidFill>
                <a:srgbClr val="FFFFFF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02B026-B78C-4B44-9C13-044E96B0A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/>
          <a:p>
            <a:r>
              <a:rPr kumimoji="1" lang="en-US" altLang="zh-TW" dirty="0">
                <a:solidFill>
                  <a:srgbClr val="FFFFFF"/>
                </a:solidFill>
              </a:rPr>
              <a:t>Basic NLP concept </a:t>
            </a:r>
          </a:p>
          <a:p>
            <a:r>
              <a:rPr kumimoji="1" lang="en-US" altLang="zh-TW" i="1">
                <a:solidFill>
                  <a:srgbClr val="FFFFFF"/>
                </a:solidFill>
              </a:rPr>
              <a:t>- Mickey</a:t>
            </a:r>
            <a:endParaRPr kumimoji="1" lang="zh-TW" altLang="en-US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6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A110BA01-8798-D640-C7DD-78DBE72D9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D650C68-5F48-4141-9B76-FD5BF47E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9637" y="1132368"/>
            <a:ext cx="7703663" cy="1257300"/>
          </a:xfrm>
        </p:spPr>
        <p:txBody>
          <a:bodyPr anchor="ctr">
            <a:normAutofit/>
          </a:bodyPr>
          <a:lstStyle/>
          <a:p>
            <a:pPr algn="r"/>
            <a:r>
              <a:rPr kumimoji="1" lang="en-US" altLang="zh-TW" sz="4100"/>
              <a:t>Agenda – NLP preprocessing </a:t>
            </a:r>
            <a:endParaRPr kumimoji="1" lang="zh-TW" altLang="en-US" sz="4100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8598B132-658A-928F-C688-90609E4EA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38AC7F-441B-1949-BCB8-7CE1A1032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1636"/>
            <a:ext cx="5012011" cy="3104524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kumimoji="1" lang="en-US" altLang="zh-TW" dirty="0"/>
              <a:t>Basic Terminologies</a:t>
            </a:r>
          </a:p>
          <a:p>
            <a:pPr marL="342900" indent="-342900">
              <a:buAutoNum type="arabicPeriod"/>
            </a:pPr>
            <a:r>
              <a:rPr kumimoji="1" lang="en-US" altLang="zh-TW" dirty="0"/>
              <a:t>One hot encoding </a:t>
            </a:r>
          </a:p>
          <a:p>
            <a:pPr marL="342900" indent="-342900">
              <a:buAutoNum type="arabicPeriod"/>
            </a:pPr>
            <a:r>
              <a:rPr kumimoji="1" lang="en-US" altLang="zh-TW" dirty="0"/>
              <a:t>Bag of words</a:t>
            </a:r>
          </a:p>
          <a:p>
            <a:pPr marL="342900" indent="-342900">
              <a:buAutoNum type="arabicPeriod"/>
            </a:pPr>
            <a:r>
              <a:rPr kumimoji="1" lang="en-US" altLang="zh-TW" dirty="0" err="1"/>
              <a:t>NGrams</a:t>
            </a:r>
            <a:endParaRPr kumimoji="1" lang="en-US" altLang="zh-TW" dirty="0"/>
          </a:p>
          <a:p>
            <a:pPr marL="342900" indent="-342900">
              <a:buAutoNum type="arabicPeriod"/>
            </a:pPr>
            <a:r>
              <a:rPr kumimoji="1" lang="en-US" altLang="zh-TW" dirty="0"/>
              <a:t>TF-IDF</a:t>
            </a:r>
          </a:p>
          <a:p>
            <a:pPr marL="342900" indent="-342900">
              <a:buAutoNum type="arabicPeriod"/>
            </a:pPr>
            <a:r>
              <a:rPr kumimoji="1" lang="en-US" altLang="zh-TW" dirty="0"/>
              <a:t>Word2vec </a:t>
            </a:r>
            <a:endParaRPr kumimoji="1" lang="zh-TW" alt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AD37D4-765C-FCFF-FC09-2E36C2A2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6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063577F-2949-C31E-B4B0-5E250230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E4A51B-BAF6-3729-A2C0-89331F2F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365" y="-318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40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6B2EB37-A41A-C24E-BF04-DF31F773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143000"/>
            <a:ext cx="5029199" cy="1061720"/>
          </a:xfrm>
        </p:spPr>
        <p:txBody>
          <a:bodyPr anchor="t">
            <a:normAutofit/>
          </a:bodyPr>
          <a:lstStyle/>
          <a:p>
            <a:r>
              <a:rPr kumimoji="1" lang="en-US" altLang="zh-TW" dirty="0"/>
              <a:t>Basic terminologies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4011C-A50E-224A-9744-B986DACC9D00}"/>
              </a:ext>
            </a:extLst>
          </p:cNvPr>
          <p:cNvSpPr>
            <a:spLocks/>
          </p:cNvSpPr>
          <p:nvPr/>
        </p:nvSpPr>
        <p:spPr>
          <a:xfrm>
            <a:off x="3188528" y="2595880"/>
            <a:ext cx="7534568" cy="3119120"/>
          </a:xfrm>
          <a:prstGeom prst="rect">
            <a:avLst/>
          </a:prstGeom>
        </p:spPr>
        <p:txBody>
          <a:bodyPr/>
          <a:lstStyle/>
          <a:p>
            <a:pPr defTabSz="768096">
              <a:spcAft>
                <a:spcPts val="600"/>
              </a:spcAft>
            </a:pPr>
            <a:r>
              <a:rPr kumimoji="1" lang="en-US" altLang="zh-TW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Corpus -&gt; Paragraph</a:t>
            </a:r>
          </a:p>
          <a:p>
            <a:pPr defTabSz="768096">
              <a:spcAft>
                <a:spcPts val="600"/>
              </a:spcAft>
            </a:pPr>
            <a:r>
              <a:rPr kumimoji="1" lang="en-US" altLang="zh-TW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Documents -&gt; Sentence</a:t>
            </a:r>
          </a:p>
          <a:p>
            <a:pPr defTabSz="768096">
              <a:spcAft>
                <a:spcPts val="600"/>
              </a:spcAft>
            </a:pPr>
            <a:r>
              <a:rPr kumimoji="1" lang="en-US" altLang="zh-TW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Vocabulary -&gt; Unique words </a:t>
            </a:r>
          </a:p>
          <a:p>
            <a:pPr defTabSz="768096">
              <a:spcAft>
                <a:spcPts val="600"/>
              </a:spcAft>
            </a:pPr>
            <a:r>
              <a:rPr kumimoji="1" lang="en-US" altLang="zh-TW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Word -&gt; separate word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220A7B-FB37-B643-A9CB-82932F014EDA}"/>
              </a:ext>
            </a:extLst>
          </p:cNvPr>
          <p:cNvSpPr txBox="1"/>
          <p:nvPr/>
        </p:nvSpPr>
        <p:spPr>
          <a:xfrm>
            <a:off x="3185943" y="4485180"/>
            <a:ext cx="5172654" cy="1253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8096">
              <a:spcAft>
                <a:spcPts val="600"/>
              </a:spcAft>
            </a:pPr>
            <a:r>
              <a:rPr kumimoji="1" lang="en-US" altLang="zh-TW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food is good.</a:t>
            </a:r>
          </a:p>
          <a:p>
            <a:pPr defTabSz="768096">
              <a:spcAft>
                <a:spcPts val="600"/>
              </a:spcAft>
            </a:pPr>
            <a:r>
              <a:rPr kumimoji="1" lang="en-US" altLang="zh-TW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food is bad.</a:t>
            </a:r>
          </a:p>
          <a:p>
            <a:pPr defTabSz="768096">
              <a:spcAft>
                <a:spcPts val="600"/>
              </a:spcAft>
            </a:pPr>
            <a:r>
              <a:rPr kumimoji="1" lang="en-US" altLang="zh-TW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Pizza is amazing.</a:t>
            </a:r>
          </a:p>
          <a:p>
            <a:pPr defTabSz="768096">
              <a:spcAft>
                <a:spcPts val="600"/>
              </a:spcAft>
            </a:pPr>
            <a:r>
              <a:rPr kumimoji="1" lang="en-US" altLang="zh-TW" sz="151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Burger is bad.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683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20338-D4A2-2341-B472-F1A5D362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One hot encoding – 1/3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42E3B-0935-7346-9C4E-7BFED2BA9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Example: </a:t>
            </a:r>
          </a:p>
          <a:p>
            <a:pPr marL="0" indent="0">
              <a:buNone/>
            </a:pPr>
            <a:r>
              <a:rPr kumimoji="1" lang="en-US" altLang="zh-TW" dirty="0"/>
              <a:t>D1 = “A man eat food”</a:t>
            </a:r>
          </a:p>
          <a:p>
            <a:pPr marL="0" indent="0">
              <a:buNone/>
            </a:pPr>
            <a:r>
              <a:rPr kumimoji="1" lang="en-US" altLang="zh-TW" dirty="0"/>
              <a:t>D2= “cat eat food”</a:t>
            </a:r>
          </a:p>
          <a:p>
            <a:pPr marL="0" indent="0">
              <a:buNone/>
            </a:pPr>
            <a:r>
              <a:rPr kumimoji="1" lang="en-US" altLang="zh-TW" dirty="0"/>
              <a:t>D3= ”people watch video”</a:t>
            </a:r>
          </a:p>
          <a:p>
            <a:pPr marL="0" indent="0">
              <a:buNone/>
            </a:pPr>
            <a:r>
              <a:rPr kumimoji="1" lang="en-US" altLang="zh-TW" dirty="0"/>
              <a:t>Vocabulary = [A, man, eat, food, cat, people, watch, video]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4"/>
                </a:solidFill>
              </a:rPr>
              <a:t>D1 = [[1,0,0,0,0,0,0,0], [0,1,0,0,0,0,0,0], [0,0,1,0,0,0,0,0], [0,0,0,1,0,0,0,0]]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4"/>
                </a:solidFill>
              </a:rPr>
              <a:t>D2 = [[0,0,0,0,1,0,0,0], [0,0,1,0,0,0,0,0], [0,0,0,1,0,0,0,0]]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accent4"/>
                </a:solidFill>
              </a:rPr>
              <a:t>D3 = [[0,0,0,0,0,1,0,0], [0,0,0,0,0,0,1,0], [0,0,0,0,0,0,0,1]]</a:t>
            </a:r>
          </a:p>
        </p:txBody>
      </p:sp>
    </p:spTree>
    <p:extLst>
      <p:ext uri="{BB962C8B-B14F-4D97-AF65-F5344CB8AC3E}">
        <p14:creationId xmlns:p14="http://schemas.microsoft.com/office/powerpoint/2010/main" val="3687183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9D824-3CB2-4B42-85EC-3ECE6121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One hot encoding – 2/3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FEF869E-4635-DE49-BF23-71103FA2EE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596666"/>
              </p:ext>
            </p:extLst>
          </p:nvPr>
        </p:nvGraphicFramePr>
        <p:xfrm>
          <a:off x="1069975" y="2139949"/>
          <a:ext cx="8883650" cy="3188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825">
                  <a:extLst>
                    <a:ext uri="{9D8B030D-6E8A-4147-A177-3AD203B41FA5}">
                      <a16:colId xmlns:a16="http://schemas.microsoft.com/office/drawing/2014/main" val="4000497833"/>
                    </a:ext>
                  </a:extLst>
                </a:gridCol>
                <a:gridCol w="4441825">
                  <a:extLst>
                    <a:ext uri="{9D8B030D-6E8A-4147-A177-3AD203B41FA5}">
                      <a16:colId xmlns:a16="http://schemas.microsoft.com/office/drawing/2014/main" val="3534904897"/>
                    </a:ext>
                  </a:extLst>
                </a:gridCol>
              </a:tblGrid>
              <a:tr h="7971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Advantage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Disadvantage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564729"/>
                  </a:ext>
                </a:extLst>
              </a:tr>
              <a:tr h="2391597"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/>
                        <a:t>簡單快速</a:t>
                      </a:r>
                      <a:endParaRPr lang="en-US" altLang="zh-TW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/>
                        <a:t>直覺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TW" dirty="0"/>
                        <a:t>Features </a:t>
                      </a:r>
                      <a:r>
                        <a:rPr lang="zh-TW" altLang="en-US" dirty="0"/>
                        <a:t>會太多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會產生</a:t>
                      </a:r>
                      <a:r>
                        <a:rPr lang="en-US" altLang="zh-TW" dirty="0"/>
                        <a:t>sparse matrix)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/>
                        <a:t>文集</a:t>
                      </a:r>
                      <a:r>
                        <a:rPr lang="en-US" altLang="zh-TW" dirty="0"/>
                        <a:t>(corpus)</a:t>
                      </a:r>
                      <a:r>
                        <a:rPr lang="zh-TW" altLang="en-US" dirty="0"/>
                        <a:t>中無法嵌入新字</a:t>
                      </a:r>
                      <a:endParaRPr lang="en-US" altLang="zh-TW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/>
                        <a:t>資料長度不固定</a:t>
                      </a:r>
                      <a:endParaRPr lang="en-US" altLang="zh-TW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/>
                        <a:t>無法取得語意</a:t>
                      </a:r>
                      <a:r>
                        <a:rPr lang="en-US" altLang="zh-TW" dirty="0"/>
                        <a:t>(semantic meaning)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07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57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5069CF-F5E7-8E4B-88A1-48CC644D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One hot encoding – 3/3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F6E03C-B458-4448-838E-82968DF9D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TW" altLang="en-US" dirty="0"/>
              <a:t>是否</a:t>
            </a:r>
            <a:r>
              <a:rPr kumimoji="1" lang="en-US" altLang="zh-TW" dirty="0"/>
              <a:t>OHE</a:t>
            </a:r>
            <a:r>
              <a:rPr kumimoji="1" lang="zh-TW" altLang="en-US" dirty="0"/>
              <a:t>就不適用</a:t>
            </a:r>
            <a:r>
              <a:rPr kumimoji="1" lang="en-US" altLang="zh-TW" dirty="0"/>
              <a:t>?</a:t>
            </a:r>
          </a:p>
          <a:p>
            <a:pPr marL="0" indent="0">
              <a:buNone/>
            </a:pPr>
            <a:r>
              <a:rPr kumimoji="1" lang="zh-TW" altLang="en-US" dirty="0"/>
              <a:t>在</a:t>
            </a:r>
            <a:r>
              <a:rPr kumimoji="1" lang="en-US" altLang="zh-TW" dirty="0"/>
              <a:t>NLP</a:t>
            </a:r>
            <a:r>
              <a:rPr kumimoji="1" lang="zh-TW" altLang="en-US" dirty="0"/>
              <a:t>裡面 </a:t>
            </a:r>
            <a:r>
              <a:rPr kumimoji="1" lang="en-US" altLang="zh-TW" dirty="0"/>
              <a:t>OHE </a:t>
            </a:r>
            <a:r>
              <a:rPr kumimoji="1" lang="zh-TW" altLang="en-US" dirty="0"/>
              <a:t>因為會產生太多的維度</a:t>
            </a:r>
            <a:r>
              <a:rPr kumimoji="1" lang="en-US" altLang="zh-TW" dirty="0"/>
              <a:t>, </a:t>
            </a:r>
            <a:r>
              <a:rPr kumimoji="1" lang="zh-TW" altLang="en-US" dirty="0"/>
              <a:t>故叫不適用</a:t>
            </a:r>
            <a:r>
              <a:rPr kumimoji="1" lang="en-US" altLang="zh-TW" dirty="0"/>
              <a:t>,</a:t>
            </a:r>
          </a:p>
          <a:p>
            <a:pPr marL="0" indent="0">
              <a:buNone/>
            </a:pPr>
            <a:r>
              <a:rPr kumimoji="1" lang="zh-TW" altLang="en-US" dirty="0"/>
              <a:t>但在離散資料的分類分群裡面時常會使用到</a:t>
            </a:r>
            <a:r>
              <a:rPr kumimoji="1" lang="en-US" altLang="zh-TW" dirty="0"/>
              <a:t>OHE</a:t>
            </a:r>
          </a:p>
          <a:p>
            <a:pPr marL="0" indent="0">
              <a:buNone/>
            </a:pPr>
            <a:r>
              <a:rPr kumimoji="1" lang="en-US" altLang="zh-TW" dirty="0"/>
              <a:t>Ex. </a:t>
            </a:r>
          </a:p>
          <a:p>
            <a:pPr marL="0" indent="0">
              <a:buNone/>
            </a:pPr>
            <a:r>
              <a:rPr kumimoji="1" lang="en-US" altLang="zh-TW" dirty="0"/>
              <a:t>Defect </a:t>
            </a:r>
            <a:r>
              <a:rPr kumimoji="1" lang="zh-TW" altLang="en-US" dirty="0"/>
              <a:t>種類預測是否能報修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BFF9631-457D-BF4B-AA56-4913DE9E0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736223"/>
              </p:ext>
            </p:extLst>
          </p:nvPr>
        </p:nvGraphicFramePr>
        <p:xfrm>
          <a:off x="1066800" y="4704859"/>
          <a:ext cx="96642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6317">
                  <a:extLst>
                    <a:ext uri="{9D8B030D-6E8A-4147-A177-3AD203B41FA5}">
                      <a16:colId xmlns:a16="http://schemas.microsoft.com/office/drawing/2014/main" val="1663743351"/>
                    </a:ext>
                  </a:extLst>
                </a:gridCol>
                <a:gridCol w="1636986">
                  <a:extLst>
                    <a:ext uri="{9D8B030D-6E8A-4147-A177-3AD203B41FA5}">
                      <a16:colId xmlns:a16="http://schemas.microsoft.com/office/drawing/2014/main" val="2169365777"/>
                    </a:ext>
                  </a:extLst>
                </a:gridCol>
                <a:gridCol w="1636986">
                  <a:extLst>
                    <a:ext uri="{9D8B030D-6E8A-4147-A177-3AD203B41FA5}">
                      <a16:colId xmlns:a16="http://schemas.microsoft.com/office/drawing/2014/main" val="3654379997"/>
                    </a:ext>
                  </a:extLst>
                </a:gridCol>
                <a:gridCol w="1636986">
                  <a:extLst>
                    <a:ext uri="{9D8B030D-6E8A-4147-A177-3AD203B41FA5}">
                      <a16:colId xmlns:a16="http://schemas.microsoft.com/office/drawing/2014/main" val="2795883285"/>
                    </a:ext>
                  </a:extLst>
                </a:gridCol>
                <a:gridCol w="1636986">
                  <a:extLst>
                    <a:ext uri="{9D8B030D-6E8A-4147-A177-3AD203B41FA5}">
                      <a16:colId xmlns:a16="http://schemas.microsoft.com/office/drawing/2014/main" val="3129731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Panel id/ Defect 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Ｍ</a:t>
                      </a:r>
                      <a:r>
                        <a:rPr lang="en-US" altLang="zh-TW" dirty="0" err="1"/>
                        <a:t>ura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異物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破片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是否報廢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977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A0012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05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A0013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984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A0014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0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A0015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05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83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2D7299-D45B-6A47-9196-344A3425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Bag of words – 1/4</a:t>
            </a:r>
            <a:endParaRPr kumimoji="1" lang="zh-TW" altLang="en-US" dirty="0"/>
          </a:p>
        </p:txBody>
      </p:sp>
      <p:pic>
        <p:nvPicPr>
          <p:cNvPr id="7" name="內容版面配置區 6" descr="一張含有 文字, 購物袋, 手提包, 行李與袋子 的圖片&#10;&#10;自動產生的描述">
            <a:extLst>
              <a:ext uri="{FF2B5EF4-FFF2-40B4-BE49-F238E27FC236}">
                <a16:creationId xmlns:a16="http://schemas.microsoft.com/office/drawing/2014/main" id="{84D4AFBD-2264-EF42-AD95-1E1FC6E14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5406" y="1890510"/>
            <a:ext cx="7551683" cy="4789674"/>
          </a:xfr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F97B98D-96C9-EC41-9B89-A07BF0636956}"/>
              </a:ext>
            </a:extLst>
          </p:cNvPr>
          <p:cNvSpPr txBox="1">
            <a:spLocks/>
          </p:cNvSpPr>
          <p:nvPr/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zh-TW" altLang="en-US" dirty="0"/>
              <a:t>就是改良版的</a:t>
            </a:r>
            <a:r>
              <a:rPr kumimoji="1" lang="en-US" altLang="zh-TW" dirty="0"/>
              <a:t>OHE</a:t>
            </a:r>
          </a:p>
        </p:txBody>
      </p:sp>
    </p:spTree>
    <p:extLst>
      <p:ext uri="{BB962C8B-B14F-4D97-AF65-F5344CB8AC3E}">
        <p14:creationId xmlns:p14="http://schemas.microsoft.com/office/powerpoint/2010/main" val="411575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74F27-9A39-F84F-BC7D-EC6F865B5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Bag of words – 2/4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C5C4EC-6B98-5C4E-A46F-DEE5061B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/>
              <a:t>Example:</a:t>
            </a:r>
          </a:p>
          <a:p>
            <a:pPr marL="0" indent="0">
              <a:buNone/>
            </a:pPr>
            <a:r>
              <a:rPr kumimoji="1" lang="en-US" altLang="zh-TW" dirty="0"/>
              <a:t>D1 = “He is a good boy”</a:t>
            </a:r>
          </a:p>
          <a:p>
            <a:pPr marL="0" indent="0">
              <a:buNone/>
            </a:pPr>
            <a:r>
              <a:rPr kumimoji="1" lang="en-US" altLang="zh-TW" dirty="0"/>
              <a:t>D2 = “She is a good girl”</a:t>
            </a:r>
          </a:p>
          <a:p>
            <a:pPr marL="0" indent="0">
              <a:buNone/>
            </a:pPr>
            <a:r>
              <a:rPr kumimoji="1" lang="en-US" altLang="zh-TW" dirty="0"/>
              <a:t>D3 = “Boy and girl are good”</a:t>
            </a:r>
          </a:p>
          <a:p>
            <a:pPr marL="0" indent="0">
              <a:buNone/>
            </a:pPr>
            <a:r>
              <a:rPr kumimoji="1" lang="en-US" altLang="zh-TW" dirty="0"/>
              <a:t>[D1,D2,D3] =&gt; remove stop word + lower case </a:t>
            </a:r>
          </a:p>
          <a:p>
            <a:pPr marL="0" indent="0">
              <a:buNone/>
            </a:pPr>
            <a:r>
              <a:rPr kumimoji="1" lang="en-US" altLang="zh-TW" dirty="0"/>
              <a:t>D1 = “</a:t>
            </a:r>
            <a:r>
              <a:rPr kumimoji="1"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 is a </a:t>
            </a:r>
            <a:r>
              <a:rPr kumimoji="1" lang="en-US" altLang="zh-TW" dirty="0"/>
              <a:t>good boy”                 =&gt; good boy</a:t>
            </a:r>
          </a:p>
          <a:p>
            <a:pPr marL="0" indent="0">
              <a:buNone/>
            </a:pPr>
            <a:r>
              <a:rPr kumimoji="1" lang="en-US" altLang="zh-TW" dirty="0"/>
              <a:t>D2 = “</a:t>
            </a:r>
            <a:r>
              <a:rPr kumimoji="1"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 is a </a:t>
            </a:r>
            <a:r>
              <a:rPr kumimoji="1" lang="en-US" altLang="zh-TW" dirty="0"/>
              <a:t>good girl”               =&gt; good girl </a:t>
            </a:r>
          </a:p>
          <a:p>
            <a:pPr marL="0" indent="0">
              <a:buNone/>
            </a:pPr>
            <a:r>
              <a:rPr kumimoji="1" lang="en-US" altLang="zh-TW" dirty="0"/>
              <a:t>D3 = “boy </a:t>
            </a:r>
            <a:r>
              <a:rPr kumimoji="1"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kumimoji="1" lang="en-US" altLang="zh-TW" dirty="0"/>
              <a:t> girl </a:t>
            </a:r>
            <a:r>
              <a:rPr kumimoji="1"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kumimoji="1" lang="en-US" altLang="zh-TW" dirty="0"/>
              <a:t> good”        =&gt; boy girl good</a:t>
            </a:r>
          </a:p>
          <a:p>
            <a:pPr marL="0" indent="0">
              <a:buNone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7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4006B-6E7A-324F-AD64-CA43634B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Bag of words – 3/4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C6F900D-6E9D-EC46-9D10-63B4DF95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D1 = “</a:t>
            </a:r>
            <a:r>
              <a:rPr kumimoji="1"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 is a </a:t>
            </a:r>
            <a:r>
              <a:rPr kumimoji="1" lang="en-US" altLang="zh-TW" dirty="0"/>
              <a:t>good boy”                 =&gt; good boy</a:t>
            </a:r>
          </a:p>
          <a:p>
            <a:pPr marL="0" indent="0">
              <a:buNone/>
            </a:pPr>
            <a:r>
              <a:rPr kumimoji="1" lang="en-US" altLang="zh-TW" dirty="0"/>
              <a:t>D2 = “</a:t>
            </a:r>
            <a:r>
              <a:rPr kumimoji="1"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 is a </a:t>
            </a:r>
            <a:r>
              <a:rPr kumimoji="1" lang="en-US" altLang="zh-TW" dirty="0"/>
              <a:t>good girl”               =&gt; good girl </a:t>
            </a:r>
          </a:p>
          <a:p>
            <a:pPr marL="0" indent="0">
              <a:buNone/>
            </a:pPr>
            <a:r>
              <a:rPr kumimoji="1" lang="en-US" altLang="zh-TW" dirty="0"/>
              <a:t>D3 = “boy </a:t>
            </a:r>
            <a:r>
              <a:rPr kumimoji="1"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kumimoji="1" lang="en-US" altLang="zh-TW" dirty="0"/>
              <a:t> girl </a:t>
            </a:r>
            <a:r>
              <a:rPr kumimoji="1"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kumimoji="1" lang="en-US" altLang="zh-TW" dirty="0"/>
              <a:t> good”        =&gt; boy girl good</a:t>
            </a:r>
          </a:p>
          <a:p>
            <a:pPr marL="0" indent="0">
              <a:buNone/>
            </a:pPr>
            <a:r>
              <a:rPr kumimoji="1" lang="en-US" altLang="zh-TW" dirty="0"/>
              <a:t>Vocabulary: boy, girl, good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785202A-1E38-C74E-B8FC-F3282DB0E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81356"/>
              </p:ext>
            </p:extLst>
          </p:nvPr>
        </p:nvGraphicFramePr>
        <p:xfrm>
          <a:off x="1149131" y="4397289"/>
          <a:ext cx="8128000" cy="166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680405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31377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450196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0974715"/>
                    </a:ext>
                  </a:extLst>
                </a:gridCol>
              </a:tblGrid>
              <a:tr h="4173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Feature1 (boy)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Feature2 (girl)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Feature2(good)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10296"/>
                  </a:ext>
                </a:extLst>
              </a:tr>
              <a:tr h="417319">
                <a:tc>
                  <a:txBody>
                    <a:bodyPr/>
                    <a:lstStyle/>
                    <a:p>
                      <a:r>
                        <a:rPr lang="en-US" altLang="zh-TW" dirty="0"/>
                        <a:t>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50332"/>
                  </a:ext>
                </a:extLst>
              </a:tr>
              <a:tr h="417319">
                <a:tc>
                  <a:txBody>
                    <a:bodyPr/>
                    <a:lstStyle/>
                    <a:p>
                      <a:r>
                        <a:rPr lang="en-US" altLang="zh-TW" dirty="0"/>
                        <a:t>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845"/>
                  </a:ext>
                </a:extLst>
              </a:tr>
              <a:tr h="417319">
                <a:tc>
                  <a:txBody>
                    <a:bodyPr/>
                    <a:lstStyle/>
                    <a:p>
                      <a:r>
                        <a:rPr lang="en-US" altLang="zh-TW" dirty="0"/>
                        <a:t>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811599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BCBA749B-B2F3-D54E-8414-70564D4F4A75}"/>
              </a:ext>
            </a:extLst>
          </p:cNvPr>
          <p:cNvSpPr txBox="1"/>
          <p:nvPr/>
        </p:nvSpPr>
        <p:spPr>
          <a:xfrm>
            <a:off x="4914526" y="6243145"/>
            <a:ext cx="4362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Note: Binary BOW, </a:t>
            </a:r>
            <a:r>
              <a:rPr kumimoji="1" lang="zh-TW" altLang="en-US" dirty="0"/>
              <a:t>數量大於</a:t>
            </a:r>
            <a:r>
              <a:rPr kumimoji="1" lang="en-US" altLang="zh-TW" dirty="0"/>
              <a:t>1, </a:t>
            </a:r>
            <a:r>
              <a:rPr kumimoji="1" lang="zh-TW" altLang="en-US" dirty="0"/>
              <a:t>一樣只給</a:t>
            </a:r>
            <a:r>
              <a:rPr kumimoji="1" lang="en-US" altLang="zh-TW" dirty="0"/>
              <a:t>1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0443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9F8F9-A0AC-E64C-B964-EE0C0C64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Bag of words – 4/4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69F8E0C-EF3F-6F45-BECB-26CEB7052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9747429"/>
              </p:ext>
            </p:extLst>
          </p:nvPr>
        </p:nvGraphicFramePr>
        <p:xfrm>
          <a:off x="1069975" y="2139949"/>
          <a:ext cx="8883650" cy="3188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825">
                  <a:extLst>
                    <a:ext uri="{9D8B030D-6E8A-4147-A177-3AD203B41FA5}">
                      <a16:colId xmlns:a16="http://schemas.microsoft.com/office/drawing/2014/main" val="4000497833"/>
                    </a:ext>
                  </a:extLst>
                </a:gridCol>
                <a:gridCol w="4441825">
                  <a:extLst>
                    <a:ext uri="{9D8B030D-6E8A-4147-A177-3AD203B41FA5}">
                      <a16:colId xmlns:a16="http://schemas.microsoft.com/office/drawing/2014/main" val="3534904897"/>
                    </a:ext>
                  </a:extLst>
                </a:gridCol>
              </a:tblGrid>
              <a:tr h="7971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Advantage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Disadvantage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564729"/>
                  </a:ext>
                </a:extLst>
              </a:tr>
              <a:tr h="2391597"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/>
                        <a:t>簡單快速</a:t>
                      </a:r>
                      <a:endParaRPr lang="en-US" altLang="zh-TW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/>
                        <a:t>直覺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TW" dirty="0"/>
                        <a:t>Features </a:t>
                      </a:r>
                      <a:r>
                        <a:rPr lang="zh-TW" altLang="en-US" dirty="0"/>
                        <a:t>會太多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會產生</a:t>
                      </a:r>
                      <a:r>
                        <a:rPr lang="en-US" altLang="zh-TW" dirty="0"/>
                        <a:t>sparse matrix)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/>
                        <a:t>文集</a:t>
                      </a:r>
                      <a:r>
                        <a:rPr lang="en-US" altLang="zh-TW" dirty="0"/>
                        <a:t>(corpus)</a:t>
                      </a:r>
                      <a:r>
                        <a:rPr lang="zh-TW" altLang="en-US" dirty="0"/>
                        <a:t>中無法嵌入新字</a:t>
                      </a:r>
                      <a:endParaRPr lang="en-US" altLang="zh-TW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/>
                        <a:t>文字順序會被異動</a:t>
                      </a:r>
                      <a:endParaRPr lang="en-US" altLang="zh-TW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/>
                        <a:t>無法取得語意</a:t>
                      </a:r>
                      <a:r>
                        <a:rPr lang="en-US" altLang="zh-TW" dirty="0"/>
                        <a:t>(semantic meaning)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07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59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D12EC-2B50-EA44-937F-6D47B65D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N-gram – 1/5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5BD11-7A73-5347-9127-931CC57C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3039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463E-EA69-F241-93AA-75199AAE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Agenda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3CE3B0-3111-0548-8242-08DE15C53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kumimoji="1" lang="en-US" altLang="zh-TW" dirty="0"/>
              <a:t>NLP basic concept</a:t>
            </a:r>
          </a:p>
          <a:p>
            <a:pPr marL="342900" indent="-342900">
              <a:buAutoNum type="arabicPeriod"/>
            </a:pP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80328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E2CD4A-1199-B94D-8F81-78890326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TF-IDF – 1/5</a:t>
            </a:r>
            <a:endParaRPr kumimoji="1"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11B762-4865-5C47-AF65-7CC10B64A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4162566"/>
            <a:ext cx="8883836" cy="17585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/>
              <a:t>BOW </a:t>
            </a:r>
            <a:r>
              <a:rPr lang="zh-TW" altLang="en-US" dirty="0"/>
              <a:t>裡面的資料皆利用</a:t>
            </a:r>
            <a:r>
              <a:rPr lang="en-US" altLang="zh-TW" dirty="0"/>
              <a:t>count or binary</a:t>
            </a:r>
            <a:r>
              <a:rPr lang="zh-TW" altLang="en-US" dirty="0"/>
              <a:t>來表達</a:t>
            </a:r>
            <a:r>
              <a:rPr lang="en-US" altLang="zh-TW" dirty="0"/>
              <a:t>, </a:t>
            </a:r>
            <a:r>
              <a:rPr lang="zh-TW" altLang="en-US" dirty="0"/>
              <a:t>為了展現字詞本身的重要性與權重</a:t>
            </a:r>
            <a:r>
              <a:rPr lang="en-US" altLang="zh-TW" dirty="0"/>
              <a:t>,</a:t>
            </a:r>
          </a:p>
          <a:p>
            <a:pPr marL="0" indent="0">
              <a:buNone/>
            </a:pPr>
            <a:r>
              <a:rPr lang="zh-TW" altLang="en-US" dirty="0"/>
              <a:t>故以</a:t>
            </a:r>
            <a:r>
              <a:rPr lang="en-US" altLang="zh-TW" dirty="0" err="1"/>
              <a:t>tf-idf</a:t>
            </a:r>
            <a:r>
              <a:rPr lang="en-US" altLang="zh-TW" dirty="0"/>
              <a:t> </a:t>
            </a:r>
            <a:r>
              <a:rPr lang="zh-TW" altLang="en-US" dirty="0"/>
              <a:t>來表達字詞在整篇文集中的權重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Ex.   The food is good </a:t>
            </a:r>
          </a:p>
          <a:p>
            <a:pPr marL="0" indent="0">
              <a:buNone/>
            </a:pPr>
            <a:r>
              <a:rPr lang="en-US" altLang="zh-TW" dirty="0"/>
              <a:t>        The food is not good</a:t>
            </a:r>
            <a:endParaRPr lang="zh-TW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291F7B9D-F596-6A43-B854-80DC0065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634496"/>
              </p:ext>
            </p:extLst>
          </p:nvPr>
        </p:nvGraphicFramePr>
        <p:xfrm>
          <a:off x="1180662" y="2139696"/>
          <a:ext cx="8128000" cy="166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680405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631377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450196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0974715"/>
                    </a:ext>
                  </a:extLst>
                </a:gridCol>
              </a:tblGrid>
              <a:tr h="4173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Feature1 (boy)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Feature2 (girl)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Feature2(good)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10296"/>
                  </a:ext>
                </a:extLst>
              </a:tr>
              <a:tr h="417319">
                <a:tc>
                  <a:txBody>
                    <a:bodyPr/>
                    <a:lstStyle/>
                    <a:p>
                      <a:r>
                        <a:rPr lang="en-US" altLang="zh-TW" dirty="0"/>
                        <a:t>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50332"/>
                  </a:ext>
                </a:extLst>
              </a:tr>
              <a:tr h="417319">
                <a:tc>
                  <a:txBody>
                    <a:bodyPr/>
                    <a:lstStyle/>
                    <a:p>
                      <a:r>
                        <a:rPr lang="en-US" altLang="zh-TW" dirty="0"/>
                        <a:t>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845"/>
                  </a:ext>
                </a:extLst>
              </a:tr>
              <a:tr h="417319">
                <a:tc>
                  <a:txBody>
                    <a:bodyPr/>
                    <a:lstStyle/>
                    <a:p>
                      <a:r>
                        <a:rPr lang="en-US" altLang="zh-TW" dirty="0"/>
                        <a:t>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811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33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6FFCC-71E5-1647-B9FD-145154D7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TF-IDF – 2/5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8408E62-AD52-7C40-A21D-581BC5824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Ex.   The food is good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    The food is not good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         cosine similarity = 4/ (2*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TW" dirty="0"/>
                  <a:t>) = 0.8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         =&gt; </a:t>
                </a:r>
                <a:r>
                  <a:rPr lang="zh-TW" altLang="en-US" dirty="0"/>
                  <a:t>但實際上</a:t>
                </a:r>
                <a:r>
                  <a:rPr lang="en-US" altLang="zh-TW" dirty="0"/>
                  <a:t>, </a:t>
                </a:r>
                <a:r>
                  <a:rPr lang="zh-TW" altLang="en-US" dirty="0"/>
                  <a:t>這兩個句子的意思完全相反</a:t>
                </a: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  <a:p>
                <a:pPr marL="0" indent="0">
                  <a:buNone/>
                </a:pPr>
                <a:endParaRPr kumimoji="1"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8408E62-AD52-7C40-A21D-581BC5824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3EEA433-23CD-B44D-B1A8-1D4016A24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2220"/>
              </p:ext>
            </p:extLst>
          </p:nvPr>
        </p:nvGraphicFramePr>
        <p:xfrm>
          <a:off x="1674648" y="3179086"/>
          <a:ext cx="8128002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68723089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0793368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4055012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47921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880553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44112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food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Is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good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834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87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30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79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4A7C9-19B5-FD40-AF6B-2DDF0BFE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TF-IDF 1/3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379DF9-9697-9040-8E60-C7580B10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TF: Term Frequency </a:t>
            </a:r>
          </a:p>
          <a:p>
            <a:pPr marL="0" indent="0">
              <a:buNone/>
            </a:pPr>
            <a:r>
              <a:rPr kumimoji="1" lang="en-US" altLang="zh-TW" dirty="0"/>
              <a:t>IDF: Inverse Document Frequency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TF = numbers of repetition words in sentence / numbers of words in sentence</a:t>
            </a:r>
          </a:p>
          <a:p>
            <a:pPr marL="0" indent="0">
              <a:buNone/>
            </a:pPr>
            <a:r>
              <a:rPr kumimoji="1" lang="zh-TW" altLang="en-US" dirty="0"/>
              <a:t>代表詞頻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IDF = log(numbers of sentence/ numbers of sentence includes the word)</a:t>
            </a:r>
          </a:p>
          <a:p>
            <a:pPr marL="0" indent="0">
              <a:buNone/>
            </a:pPr>
            <a:r>
              <a:rPr kumimoji="1" lang="zh-TW" altLang="en-US" dirty="0"/>
              <a:t>代表該詞的獨特性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>
                <a:solidFill>
                  <a:srgbClr val="C00000"/>
                </a:solidFill>
              </a:rPr>
              <a:t>TF-IDF = TF * IDF (</a:t>
            </a:r>
            <a:r>
              <a:rPr kumimoji="1" lang="zh-TW" altLang="en-US" dirty="0">
                <a:solidFill>
                  <a:srgbClr val="C00000"/>
                </a:solidFill>
              </a:rPr>
              <a:t>在該句中詞頻高</a:t>
            </a:r>
            <a:r>
              <a:rPr kumimoji="1" lang="en-US" altLang="zh-TW" dirty="0">
                <a:solidFill>
                  <a:srgbClr val="C00000"/>
                </a:solidFill>
              </a:rPr>
              <a:t>, </a:t>
            </a:r>
            <a:r>
              <a:rPr kumimoji="1" lang="zh-TW" altLang="en-US" dirty="0">
                <a:solidFill>
                  <a:srgbClr val="C00000"/>
                </a:solidFill>
              </a:rPr>
              <a:t>且在整個文集獨特性高</a:t>
            </a:r>
            <a:r>
              <a:rPr kumimoji="1" lang="en-US" altLang="zh-TW" dirty="0">
                <a:solidFill>
                  <a:srgbClr val="C00000"/>
                </a:solidFill>
              </a:rPr>
              <a:t>, </a:t>
            </a:r>
            <a:r>
              <a:rPr kumimoji="1" lang="zh-TW" altLang="en-US" dirty="0">
                <a:solidFill>
                  <a:srgbClr val="C00000"/>
                </a:solidFill>
              </a:rPr>
              <a:t>則權重高</a:t>
            </a:r>
            <a:r>
              <a:rPr kumimoji="1" lang="en-US" altLang="zh-TW" dirty="0">
                <a:solidFill>
                  <a:srgbClr val="C00000"/>
                </a:solidFill>
              </a:rPr>
              <a:t>)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951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84B49D-C86D-0A4D-86FD-68BF8B41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TF-IDF</a:t>
            </a:r>
            <a:endParaRPr kumimoji="1" lang="zh-TW" altLang="en-US" dirty="0"/>
          </a:p>
        </p:txBody>
      </p:sp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3721CE58-3C2F-A642-94BC-EE0588ECE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43390"/>
              </p:ext>
            </p:extLst>
          </p:nvPr>
        </p:nvGraphicFramePr>
        <p:xfrm>
          <a:off x="1066800" y="3894924"/>
          <a:ext cx="10559397" cy="1669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192">
                  <a:extLst>
                    <a:ext uri="{9D8B030D-6E8A-4147-A177-3AD203B41FA5}">
                      <a16:colId xmlns:a16="http://schemas.microsoft.com/office/drawing/2014/main" val="3968040547"/>
                    </a:ext>
                  </a:extLst>
                </a:gridCol>
                <a:gridCol w="1992323">
                  <a:extLst>
                    <a:ext uri="{9D8B030D-6E8A-4147-A177-3AD203B41FA5}">
                      <a16:colId xmlns:a16="http://schemas.microsoft.com/office/drawing/2014/main" val="1163137736"/>
                    </a:ext>
                  </a:extLst>
                </a:gridCol>
                <a:gridCol w="1992323">
                  <a:extLst>
                    <a:ext uri="{9D8B030D-6E8A-4147-A177-3AD203B41FA5}">
                      <a16:colId xmlns:a16="http://schemas.microsoft.com/office/drawing/2014/main" val="4245019689"/>
                    </a:ext>
                  </a:extLst>
                </a:gridCol>
                <a:gridCol w="1992323">
                  <a:extLst>
                    <a:ext uri="{9D8B030D-6E8A-4147-A177-3AD203B41FA5}">
                      <a16:colId xmlns:a16="http://schemas.microsoft.com/office/drawing/2014/main" val="390974715"/>
                    </a:ext>
                  </a:extLst>
                </a:gridCol>
                <a:gridCol w="1082565">
                  <a:extLst>
                    <a:ext uri="{9D8B030D-6E8A-4147-A177-3AD203B41FA5}">
                      <a16:colId xmlns:a16="http://schemas.microsoft.com/office/drawing/2014/main" val="1167476536"/>
                    </a:ext>
                  </a:extLst>
                </a:gridCol>
                <a:gridCol w="1083137">
                  <a:extLst>
                    <a:ext uri="{9D8B030D-6E8A-4147-A177-3AD203B41FA5}">
                      <a16:colId xmlns:a16="http://schemas.microsoft.com/office/drawing/2014/main" val="3698885596"/>
                    </a:ext>
                  </a:extLst>
                </a:gridCol>
                <a:gridCol w="1628534">
                  <a:extLst>
                    <a:ext uri="{9D8B030D-6E8A-4147-A177-3AD203B41FA5}">
                      <a16:colId xmlns:a16="http://schemas.microsoft.com/office/drawing/2014/main" val="3796809337"/>
                    </a:ext>
                  </a:extLst>
                </a:gridCol>
              </a:tblGrid>
              <a:tr h="4173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Feature1 (boy)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Feature2 (girl)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Feature2(good)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IDF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TF-IDF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210296"/>
                  </a:ext>
                </a:extLst>
              </a:tr>
              <a:tr h="417319">
                <a:tc>
                  <a:txBody>
                    <a:bodyPr/>
                    <a:lstStyle/>
                    <a:p>
                      <a:r>
                        <a:rPr lang="en-US" altLang="zh-TW" dirty="0"/>
                        <a:t>D1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950332"/>
                  </a:ext>
                </a:extLst>
              </a:tr>
              <a:tr h="417319">
                <a:tc>
                  <a:txBody>
                    <a:bodyPr/>
                    <a:lstStyle/>
                    <a:p>
                      <a:r>
                        <a:rPr lang="en-US" altLang="zh-TW" dirty="0"/>
                        <a:t>D2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9845"/>
                  </a:ext>
                </a:extLst>
              </a:tr>
              <a:tr h="417319">
                <a:tc>
                  <a:txBody>
                    <a:bodyPr/>
                    <a:lstStyle/>
                    <a:p>
                      <a:r>
                        <a:rPr lang="en-US" altLang="zh-TW" dirty="0"/>
                        <a:t>D3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811599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B14053B-EBA3-D545-BCE0-CA16A6121901}"/>
              </a:ext>
            </a:extLst>
          </p:cNvPr>
          <p:cNvSpPr txBox="1"/>
          <p:nvPr/>
        </p:nvSpPr>
        <p:spPr>
          <a:xfrm>
            <a:off x="1066800" y="235849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TW" dirty="0"/>
              <a:t>D1 = “</a:t>
            </a:r>
            <a:r>
              <a:rPr kumimoji="1"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 is a </a:t>
            </a:r>
            <a:r>
              <a:rPr kumimoji="1" lang="en-US" altLang="zh-TW" dirty="0"/>
              <a:t>good boy”                 =&gt; good boy</a:t>
            </a:r>
          </a:p>
          <a:p>
            <a:pPr marL="0" indent="0">
              <a:buNone/>
            </a:pPr>
            <a:r>
              <a:rPr kumimoji="1" lang="en-US" altLang="zh-TW" dirty="0"/>
              <a:t>D2 = “</a:t>
            </a:r>
            <a:r>
              <a:rPr kumimoji="1"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she is a </a:t>
            </a:r>
            <a:r>
              <a:rPr kumimoji="1" lang="en-US" altLang="zh-TW" dirty="0"/>
              <a:t>good girl”               =&gt; good girl </a:t>
            </a:r>
          </a:p>
          <a:p>
            <a:pPr marL="0" indent="0">
              <a:buNone/>
            </a:pPr>
            <a:r>
              <a:rPr kumimoji="1" lang="en-US" altLang="zh-TW" dirty="0"/>
              <a:t>D3 = “boy </a:t>
            </a:r>
            <a:r>
              <a:rPr kumimoji="1"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kumimoji="1" lang="en-US" altLang="zh-TW" dirty="0"/>
              <a:t> girl </a:t>
            </a:r>
            <a:r>
              <a:rPr kumimoji="1"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kumimoji="1" lang="en-US" altLang="zh-TW" dirty="0"/>
              <a:t> good”        =&gt; boy girl good</a:t>
            </a:r>
          </a:p>
          <a:p>
            <a:pPr marL="0" indent="0">
              <a:buNone/>
            </a:pPr>
            <a:r>
              <a:rPr kumimoji="1" lang="en-US" altLang="zh-TW" dirty="0"/>
              <a:t>Vocabulary: boy, girl, good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3204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1BAFC5-B947-3F43-B7F6-294037FD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TF-IDF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B119D350-47EF-5C46-9A13-F1AECFFB08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235532"/>
              </p:ext>
            </p:extLst>
          </p:nvPr>
        </p:nvGraphicFramePr>
        <p:xfrm>
          <a:off x="1069975" y="2139949"/>
          <a:ext cx="8883650" cy="3188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825">
                  <a:extLst>
                    <a:ext uri="{9D8B030D-6E8A-4147-A177-3AD203B41FA5}">
                      <a16:colId xmlns:a16="http://schemas.microsoft.com/office/drawing/2014/main" val="4000497833"/>
                    </a:ext>
                  </a:extLst>
                </a:gridCol>
                <a:gridCol w="4441825">
                  <a:extLst>
                    <a:ext uri="{9D8B030D-6E8A-4147-A177-3AD203B41FA5}">
                      <a16:colId xmlns:a16="http://schemas.microsoft.com/office/drawing/2014/main" val="3534904897"/>
                    </a:ext>
                  </a:extLst>
                </a:gridCol>
              </a:tblGrid>
              <a:tr h="79719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Advantage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Disadvantage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564729"/>
                  </a:ext>
                </a:extLst>
              </a:tr>
              <a:tr h="2391597"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/>
                        <a:t>直覺</a:t>
                      </a:r>
                      <a:endParaRPr lang="en-US" altLang="zh-TW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/>
                        <a:t>可以取得關鍵字的權重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altLang="zh-TW" dirty="0"/>
                        <a:t>Features </a:t>
                      </a:r>
                      <a:r>
                        <a:rPr lang="zh-TW" altLang="en-US" dirty="0"/>
                        <a:t>會太多</a:t>
                      </a:r>
                      <a:r>
                        <a:rPr lang="en-US" altLang="zh-TW" dirty="0"/>
                        <a:t>(</a:t>
                      </a:r>
                      <a:r>
                        <a:rPr lang="zh-TW" altLang="en-US" dirty="0"/>
                        <a:t>會產生</a:t>
                      </a:r>
                      <a:r>
                        <a:rPr lang="en-US" altLang="zh-TW" dirty="0"/>
                        <a:t>sparse matrix)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/>
                        <a:t>文集</a:t>
                      </a:r>
                      <a:r>
                        <a:rPr lang="en-US" altLang="zh-TW" dirty="0"/>
                        <a:t>(corpus)</a:t>
                      </a:r>
                      <a:r>
                        <a:rPr lang="zh-TW" altLang="en-US" dirty="0"/>
                        <a:t>中無法嵌入新字</a:t>
                      </a:r>
                      <a:endParaRPr lang="en-US" altLang="zh-TW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zh-TW" altLang="en-US" dirty="0"/>
                        <a:t>無法取得語意</a:t>
                      </a:r>
                      <a:r>
                        <a:rPr lang="en-US" altLang="zh-TW" dirty="0"/>
                        <a:t>(semantic meaning)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07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53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43248-B5B7-DC49-A4E1-DAFA117A6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556" y="442251"/>
            <a:ext cx="8886884" cy="953669"/>
          </a:xfrm>
        </p:spPr>
        <p:txBody>
          <a:bodyPr/>
          <a:lstStyle/>
          <a:p>
            <a:r>
              <a:rPr kumimoji="1" lang="en-US" altLang="zh-TW" dirty="0"/>
              <a:t>Roadmap of Generative AI </a:t>
            </a:r>
            <a:endParaRPr kumimoji="1" lang="zh-TW" altLang="en-US" dirty="0"/>
          </a:p>
        </p:txBody>
      </p:sp>
      <p:sp>
        <p:nvSpPr>
          <p:cNvPr id="8" name="不規則四邊形 7">
            <a:extLst>
              <a:ext uri="{FF2B5EF4-FFF2-40B4-BE49-F238E27FC236}">
                <a16:creationId xmlns:a16="http://schemas.microsoft.com/office/drawing/2014/main" id="{33521EAD-A812-6D45-A3DC-493C666F9CBC}"/>
              </a:ext>
            </a:extLst>
          </p:cNvPr>
          <p:cNvSpPr/>
          <p:nvPr/>
        </p:nvSpPr>
        <p:spPr>
          <a:xfrm>
            <a:off x="2363874" y="2237739"/>
            <a:ext cx="3311371" cy="70133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Complicated Language Model </a:t>
            </a:r>
            <a:endParaRPr kumimoji="1" lang="zh-TW" altLang="en-US" dirty="0"/>
          </a:p>
        </p:txBody>
      </p:sp>
      <p:sp>
        <p:nvSpPr>
          <p:cNvPr id="9" name="不規則四邊形 8">
            <a:extLst>
              <a:ext uri="{FF2B5EF4-FFF2-40B4-BE49-F238E27FC236}">
                <a16:creationId xmlns:a16="http://schemas.microsoft.com/office/drawing/2014/main" id="{9A45F37F-C145-F347-B897-71370A6F6AF0}"/>
              </a:ext>
            </a:extLst>
          </p:cNvPr>
          <p:cNvSpPr/>
          <p:nvPr/>
        </p:nvSpPr>
        <p:spPr>
          <a:xfrm>
            <a:off x="1658097" y="4886893"/>
            <a:ext cx="4760457" cy="701336"/>
          </a:xfrm>
          <a:prstGeom prst="trapezoi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Basic ML NLP</a:t>
            </a:r>
            <a:endParaRPr kumimoji="1" lang="zh-TW" altLang="en-US" dirty="0"/>
          </a:p>
        </p:txBody>
      </p:sp>
      <p:sp>
        <p:nvSpPr>
          <p:cNvPr id="13" name="不規則四邊形 12">
            <a:extLst>
              <a:ext uri="{FF2B5EF4-FFF2-40B4-BE49-F238E27FC236}">
                <a16:creationId xmlns:a16="http://schemas.microsoft.com/office/drawing/2014/main" id="{FEF59B9E-6731-6744-A2C6-00271A5EAC61}"/>
              </a:ext>
            </a:extLst>
          </p:cNvPr>
          <p:cNvSpPr/>
          <p:nvPr/>
        </p:nvSpPr>
        <p:spPr>
          <a:xfrm>
            <a:off x="1889254" y="4011184"/>
            <a:ext cx="4287581" cy="701336"/>
          </a:xfrm>
          <a:prstGeom prst="trapezoid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Deep learning concepts</a:t>
            </a:r>
            <a:endParaRPr kumimoji="1" lang="zh-TW" altLang="en-US" dirty="0"/>
          </a:p>
        </p:txBody>
      </p:sp>
      <p:sp>
        <p:nvSpPr>
          <p:cNvPr id="14" name="不規則四邊形 13">
            <a:extLst>
              <a:ext uri="{FF2B5EF4-FFF2-40B4-BE49-F238E27FC236}">
                <a16:creationId xmlns:a16="http://schemas.microsoft.com/office/drawing/2014/main" id="{D9AB0676-E69C-5A4A-A1D0-3715861A338A}"/>
              </a:ext>
            </a:extLst>
          </p:cNvPr>
          <p:cNvSpPr/>
          <p:nvPr/>
        </p:nvSpPr>
        <p:spPr>
          <a:xfrm>
            <a:off x="2112675" y="3154139"/>
            <a:ext cx="3833341" cy="701336"/>
          </a:xfrm>
          <a:prstGeom prst="trapezoi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Advanced NLP concepts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99CB1A2-B029-AC4C-9291-581B6A52E5A8}"/>
              </a:ext>
            </a:extLst>
          </p:cNvPr>
          <p:cNvSpPr txBox="1"/>
          <p:nvPr/>
        </p:nvSpPr>
        <p:spPr>
          <a:xfrm>
            <a:off x="6655083" y="4910186"/>
            <a:ext cx="33163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Bag of words, TF-IDF, </a:t>
            </a:r>
            <a:r>
              <a:rPr kumimoji="1" lang="en-US" altLang="zh-TW" sz="1400" dirty="0" err="1"/>
              <a:t>NGrams</a:t>
            </a:r>
            <a:endParaRPr kumimoji="1" lang="en-US" altLang="zh-TW" sz="1400" dirty="0"/>
          </a:p>
          <a:p>
            <a:r>
              <a:rPr kumimoji="1" lang="en-US" altLang="zh-TW" sz="1400" dirty="0"/>
              <a:t>Word2vec, stop words, lemmatization,</a:t>
            </a:r>
          </a:p>
          <a:p>
            <a:r>
              <a:rPr kumimoji="1" lang="en-US" altLang="zh-TW" sz="1400" dirty="0"/>
              <a:t>Stemming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302DEA-40CF-DC42-A130-83BE4F020D28}"/>
              </a:ext>
            </a:extLst>
          </p:cNvPr>
          <p:cNvSpPr txBox="1"/>
          <p:nvPr/>
        </p:nvSpPr>
        <p:spPr>
          <a:xfrm>
            <a:off x="6655083" y="4011184"/>
            <a:ext cx="34997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ANN</a:t>
            </a:r>
          </a:p>
          <a:p>
            <a:r>
              <a:rPr kumimoji="1" lang="en-US" altLang="zh-TW" sz="1400" dirty="0"/>
              <a:t>Forward Propagation, Back propagation</a:t>
            </a:r>
          </a:p>
          <a:p>
            <a:r>
              <a:rPr kumimoji="1" lang="en-US" altLang="zh-TW" sz="1400" dirty="0"/>
              <a:t>Activation functions, Loss </a:t>
            </a:r>
            <a:r>
              <a:rPr kumimoji="1" lang="en-US" altLang="zh-TW" sz="1400" dirty="0" err="1"/>
              <a:t>Fuctions</a:t>
            </a:r>
            <a:endParaRPr kumimoji="1" lang="en-US" altLang="zh-TW" sz="1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93387D8-5329-1041-B7B8-6ECAC72CD6FB}"/>
              </a:ext>
            </a:extLst>
          </p:cNvPr>
          <p:cNvSpPr txBox="1"/>
          <p:nvPr/>
        </p:nvSpPr>
        <p:spPr>
          <a:xfrm>
            <a:off x="6655083" y="3110027"/>
            <a:ext cx="339971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RNN, LSTM RNN, GRU RNN</a:t>
            </a:r>
          </a:p>
          <a:p>
            <a:r>
              <a:rPr kumimoji="1" lang="en-US" altLang="zh-TW" sz="1400" dirty="0"/>
              <a:t>Bi-LSTM, Encoder Decoder, Attention, </a:t>
            </a:r>
          </a:p>
          <a:p>
            <a:r>
              <a:rPr kumimoji="1" lang="en-US" altLang="zh-TW" sz="1400" dirty="0"/>
              <a:t>Transformers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5BA4175-44A3-5744-A7B6-5AEC1E9DBA96}"/>
              </a:ext>
            </a:extLst>
          </p:cNvPr>
          <p:cNvSpPr txBox="1"/>
          <p:nvPr/>
        </p:nvSpPr>
        <p:spPr>
          <a:xfrm>
            <a:off x="6655083" y="2434518"/>
            <a:ext cx="2172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LLM: GTP, Hugging face</a:t>
            </a:r>
          </a:p>
        </p:txBody>
      </p:sp>
    </p:spTree>
    <p:extLst>
      <p:ext uri="{BB962C8B-B14F-4D97-AF65-F5344CB8AC3E}">
        <p14:creationId xmlns:p14="http://schemas.microsoft.com/office/powerpoint/2010/main" val="133881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6B84A-552A-394C-BE9D-BFA64DE2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Why NLP?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00D7FA-7803-C042-83A4-18D7F7469EF1}"/>
              </a:ext>
            </a:extLst>
          </p:cNvPr>
          <p:cNvSpPr/>
          <p:nvPr/>
        </p:nvSpPr>
        <p:spPr>
          <a:xfrm>
            <a:off x="1066800" y="2423604"/>
            <a:ext cx="4980373" cy="2911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A20F29-60CF-D14A-A086-18280A97FF21}"/>
              </a:ext>
            </a:extLst>
          </p:cNvPr>
          <p:cNvSpPr txBox="1"/>
          <p:nvPr/>
        </p:nvSpPr>
        <p:spPr>
          <a:xfrm>
            <a:off x="5510242" y="199902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AI</a:t>
            </a:r>
            <a:endParaRPr kumimoji="1"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78029A1-2647-DD4F-ADF5-ECA558A4A6D5}"/>
              </a:ext>
            </a:extLst>
          </p:cNvPr>
          <p:cNvSpPr/>
          <p:nvPr/>
        </p:nvSpPr>
        <p:spPr>
          <a:xfrm>
            <a:off x="1713390" y="3099417"/>
            <a:ext cx="2068498" cy="197861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TW" dirty="0"/>
          </a:p>
          <a:p>
            <a:pPr algn="ctr"/>
            <a:endParaRPr kumimoji="1" lang="en-US" altLang="zh-TW" dirty="0"/>
          </a:p>
          <a:p>
            <a:pPr algn="ctr"/>
            <a:r>
              <a:rPr kumimoji="1" lang="en-US" altLang="zh-TW" dirty="0"/>
              <a:t>ML</a:t>
            </a:r>
            <a:endParaRPr kumimoji="1" lang="zh-TW" altLang="en-US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9A937914-7CAB-1A47-9A5F-91CFADA11298}"/>
              </a:ext>
            </a:extLst>
          </p:cNvPr>
          <p:cNvSpPr/>
          <p:nvPr/>
        </p:nvSpPr>
        <p:spPr>
          <a:xfrm>
            <a:off x="2731362" y="3340778"/>
            <a:ext cx="825624" cy="80509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DL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ABB64BE-5174-3149-944D-9DCDCB0EA55F}"/>
              </a:ext>
            </a:extLst>
          </p:cNvPr>
          <p:cNvSpPr txBox="1"/>
          <p:nvPr/>
        </p:nvSpPr>
        <p:spPr>
          <a:xfrm>
            <a:off x="6578353" y="2530137"/>
            <a:ext cx="188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Where is NLP ?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820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圓角矩形 11">
            <a:extLst>
              <a:ext uri="{FF2B5EF4-FFF2-40B4-BE49-F238E27FC236}">
                <a16:creationId xmlns:a16="http://schemas.microsoft.com/office/drawing/2014/main" id="{6A98D951-F85D-C949-B7BE-E6D73BA4B308}"/>
              </a:ext>
            </a:extLst>
          </p:cNvPr>
          <p:cNvSpPr/>
          <p:nvPr/>
        </p:nvSpPr>
        <p:spPr>
          <a:xfrm>
            <a:off x="1066800" y="2525692"/>
            <a:ext cx="8886884" cy="1526960"/>
          </a:xfrm>
          <a:prstGeom prst="roundRect">
            <a:avLst/>
          </a:prstGeom>
          <a:solidFill>
            <a:srgbClr val="22BFBE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5FC3959-6F6E-A449-BC57-0ED0617C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Preprocessing 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7305290-7A0C-0D40-B2D6-59E10576C2E0}"/>
              </a:ext>
            </a:extLst>
          </p:cNvPr>
          <p:cNvSpPr/>
          <p:nvPr/>
        </p:nvSpPr>
        <p:spPr>
          <a:xfrm>
            <a:off x="1349405" y="3009528"/>
            <a:ext cx="1624614" cy="55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Tokenization</a:t>
            </a:r>
            <a:endParaRPr kumimoji="1" lang="zh-TW" altLang="en-US" dirty="0"/>
          </a:p>
        </p:txBody>
      </p: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EE0836D7-B5FF-D143-905B-8FC87B0221C8}"/>
              </a:ext>
            </a:extLst>
          </p:cNvPr>
          <p:cNvCxnSpPr>
            <a:stCxn id="4" idx="3"/>
          </p:cNvCxnSpPr>
          <p:nvPr/>
        </p:nvCxnSpPr>
        <p:spPr>
          <a:xfrm flipV="1">
            <a:off x="2974019" y="3289174"/>
            <a:ext cx="5326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D1A3C83-CF42-4245-B5AA-F283807D27A1}"/>
              </a:ext>
            </a:extLst>
          </p:cNvPr>
          <p:cNvSpPr/>
          <p:nvPr/>
        </p:nvSpPr>
        <p:spPr>
          <a:xfrm>
            <a:off x="3506680" y="3009528"/>
            <a:ext cx="1624614" cy="55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Stop words</a:t>
            </a:r>
            <a:endParaRPr kumimoji="1" lang="zh-TW" altLang="en-US" dirty="0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CCDF8DB6-6292-E948-B9B2-195FCB32B211}"/>
              </a:ext>
            </a:extLst>
          </p:cNvPr>
          <p:cNvCxnSpPr/>
          <p:nvPr/>
        </p:nvCxnSpPr>
        <p:spPr>
          <a:xfrm flipV="1">
            <a:off x="5131294" y="3289173"/>
            <a:ext cx="5326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30CD8BE-63F4-A943-B88F-70DF499E23F6}"/>
              </a:ext>
            </a:extLst>
          </p:cNvPr>
          <p:cNvSpPr/>
          <p:nvPr/>
        </p:nvSpPr>
        <p:spPr>
          <a:xfrm>
            <a:off x="5771960" y="3009526"/>
            <a:ext cx="1624614" cy="55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Stemming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EE907D-F1F1-0F41-AAEB-0A56B88938EF}"/>
              </a:ext>
            </a:extLst>
          </p:cNvPr>
          <p:cNvSpPr/>
          <p:nvPr/>
        </p:nvSpPr>
        <p:spPr>
          <a:xfrm>
            <a:off x="7821229" y="3009526"/>
            <a:ext cx="1953086" cy="559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Lemmatization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86E61F6-E3FE-E744-9854-684598E27223}"/>
              </a:ext>
            </a:extLst>
          </p:cNvPr>
          <p:cNvSpPr txBox="1"/>
          <p:nvPr/>
        </p:nvSpPr>
        <p:spPr>
          <a:xfrm>
            <a:off x="1171852" y="2096457"/>
            <a:ext cx="224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Text preprocessing</a:t>
            </a:r>
            <a:endParaRPr kumimoji="1" lang="zh-TW" altLang="en-US" dirty="0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02BCAF75-A735-7141-81B9-E79B3B0AE52D}"/>
              </a:ext>
            </a:extLst>
          </p:cNvPr>
          <p:cNvSpPr/>
          <p:nvPr/>
        </p:nvSpPr>
        <p:spPr>
          <a:xfrm>
            <a:off x="1066800" y="4816132"/>
            <a:ext cx="10181208" cy="1526960"/>
          </a:xfrm>
          <a:prstGeom prst="roundRect">
            <a:avLst/>
          </a:prstGeom>
          <a:solidFill>
            <a:srgbClr val="22BFBE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9F413D6-C343-6147-A07A-DF434B41F2AB}"/>
              </a:ext>
            </a:extLst>
          </p:cNvPr>
          <p:cNvSpPr txBox="1"/>
          <p:nvPr/>
        </p:nvSpPr>
        <p:spPr>
          <a:xfrm>
            <a:off x="1171852" y="4311191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Word to vectors</a:t>
            </a:r>
            <a:endParaRPr kumimoji="1"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D008DF-CCEE-3244-8F4B-D13159337369}"/>
              </a:ext>
            </a:extLst>
          </p:cNvPr>
          <p:cNvSpPr/>
          <p:nvPr/>
        </p:nvSpPr>
        <p:spPr>
          <a:xfrm>
            <a:off x="1358283" y="5277771"/>
            <a:ext cx="2139517" cy="603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One hot encoding</a:t>
            </a:r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1F9E20-3588-6344-BE43-81FF942CA57A}"/>
              </a:ext>
            </a:extLst>
          </p:cNvPr>
          <p:cNvSpPr/>
          <p:nvPr/>
        </p:nvSpPr>
        <p:spPr>
          <a:xfrm>
            <a:off x="3801289" y="5277771"/>
            <a:ext cx="2139517" cy="603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Bag of words</a:t>
            </a:r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4C0768F-142F-0946-A037-A8B529DA4D0B}"/>
              </a:ext>
            </a:extLst>
          </p:cNvPr>
          <p:cNvSpPr/>
          <p:nvPr/>
        </p:nvSpPr>
        <p:spPr>
          <a:xfrm>
            <a:off x="6326816" y="5277770"/>
            <a:ext cx="2139517" cy="603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TF-IDF</a:t>
            </a:r>
            <a:endParaRPr kumimoji="1"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C51886-547A-5542-88F3-E68ED509D50A}"/>
              </a:ext>
            </a:extLst>
          </p:cNvPr>
          <p:cNvSpPr/>
          <p:nvPr/>
        </p:nvSpPr>
        <p:spPr>
          <a:xfrm>
            <a:off x="8842162" y="5277523"/>
            <a:ext cx="2139517" cy="603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Word2vec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28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577E7-4762-E24C-88D5-FB1D9C3F6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Tokenization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ECBC57-0217-2649-9065-674C23AE0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Definition: to change sentence into words</a:t>
            </a:r>
          </a:p>
          <a:p>
            <a:pPr marL="0" indent="0">
              <a:buNone/>
            </a:pPr>
            <a:r>
              <a:rPr kumimoji="1" lang="en-US" altLang="zh-TW" dirty="0"/>
              <a:t>Ex. Mickey likes to eat pizza.</a:t>
            </a:r>
          </a:p>
          <a:p>
            <a:pPr marL="0" indent="0">
              <a:buNone/>
            </a:pPr>
            <a:r>
              <a:rPr kumimoji="1" lang="en-US" altLang="zh-TW" dirty="0"/>
              <a:t>=&gt; Mickey, likes, to, eat, pizza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385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79E1B-C199-1445-94E4-F9139E27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Stop words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73092B-F0F7-5641-9659-092524B7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Definition: the useless word</a:t>
            </a:r>
            <a:r>
              <a:rPr kumimoji="1" lang="zh-TW" altLang="en-US" dirty="0"/>
              <a:t> </a:t>
            </a:r>
            <a:r>
              <a:rPr kumimoji="1" lang="en-US" altLang="zh-TW" dirty="0"/>
              <a:t> (no meanings word)</a:t>
            </a:r>
          </a:p>
          <a:p>
            <a:pPr marL="0" indent="0">
              <a:buNone/>
            </a:pPr>
            <a:r>
              <a:rPr kumimoji="1" lang="en-US" altLang="zh-TW" dirty="0"/>
              <a:t>Ex. Mickey likes </a:t>
            </a:r>
            <a:r>
              <a:rPr kumimoji="1" lang="en-US" altLang="zh-TW" dirty="0">
                <a:solidFill>
                  <a:srgbClr val="FF0000"/>
                </a:solidFill>
              </a:rPr>
              <a:t>to</a:t>
            </a:r>
            <a:r>
              <a:rPr kumimoji="1" lang="en-US" altLang="zh-TW" dirty="0"/>
              <a:t> eat pizza.</a:t>
            </a:r>
          </a:p>
          <a:p>
            <a:pPr marL="0" indent="0">
              <a:buNone/>
            </a:pPr>
            <a:r>
              <a:rPr kumimoji="1" lang="zh-TW" altLang="en-US" dirty="0"/>
              <a:t>      </a:t>
            </a:r>
            <a:r>
              <a:rPr kumimoji="1" lang="en-US" altLang="zh-TW" dirty="0"/>
              <a:t>He wish </a:t>
            </a:r>
            <a:r>
              <a:rPr kumimoji="1" lang="en-US" altLang="zh-TW" dirty="0">
                <a:solidFill>
                  <a:srgbClr val="FF0000"/>
                </a:solidFill>
              </a:rPr>
              <a:t>to</a:t>
            </a:r>
            <a:r>
              <a:rPr kumimoji="1" lang="en-US" altLang="zh-TW" dirty="0"/>
              <a:t> go </a:t>
            </a:r>
            <a:r>
              <a:rPr kumimoji="1" lang="en-US" altLang="zh-TW" dirty="0">
                <a:solidFill>
                  <a:srgbClr val="FF0000"/>
                </a:solidFill>
              </a:rPr>
              <a:t>to</a:t>
            </a:r>
            <a:r>
              <a:rPr kumimoji="1" lang="en-US" altLang="zh-TW" dirty="0"/>
              <a:t> your house.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Note: most of the</a:t>
            </a:r>
            <a:r>
              <a:rPr lang="en" altLang="zh-TW" b="0" i="0" dirty="0">
                <a:solidFill>
                  <a:srgbClr val="242424"/>
                </a:solidFill>
                <a:effectLst/>
                <a:latin typeface="source-serif-pro"/>
              </a:rPr>
              <a:t> NLP tools provides it’s own stop word database. (ex. NLPT)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420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A1CED2-C61B-4E43-87BC-243FCFC7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Stemming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3B73F2-009B-A24B-B1C9-138B0945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Definition: A process of reducing words into their base word skin</a:t>
            </a:r>
          </a:p>
          <a:p>
            <a:pPr marL="0" indent="0">
              <a:buNone/>
            </a:pPr>
            <a:r>
              <a:rPr kumimoji="1" lang="en-US" altLang="zh-TW" dirty="0"/>
              <a:t>Ex. 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7C9C348-4F84-5440-935C-92B5B54A062F}"/>
              </a:ext>
            </a:extLst>
          </p:cNvPr>
          <p:cNvSpPr txBox="1"/>
          <p:nvPr/>
        </p:nvSpPr>
        <p:spPr>
          <a:xfrm>
            <a:off x="1855432" y="2831976"/>
            <a:ext cx="12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Historical 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D1A4BF-DB0A-AB48-B50C-610480FDF16B}"/>
              </a:ext>
            </a:extLst>
          </p:cNvPr>
          <p:cNvSpPr txBox="1"/>
          <p:nvPr/>
        </p:nvSpPr>
        <p:spPr>
          <a:xfrm>
            <a:off x="1855432" y="3528738"/>
            <a:ext cx="101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History </a:t>
            </a:r>
            <a:endParaRPr kumimoji="1" lang="zh-TW" altLang="en-US" dirty="0"/>
          </a:p>
        </p:txBody>
      </p:sp>
      <p:sp>
        <p:nvSpPr>
          <p:cNvPr id="6" name="右大括弧 5">
            <a:extLst>
              <a:ext uri="{FF2B5EF4-FFF2-40B4-BE49-F238E27FC236}">
                <a16:creationId xmlns:a16="http://schemas.microsoft.com/office/drawing/2014/main" id="{9AF5F0F8-970B-524B-ADCC-A8207AFE326F}"/>
              </a:ext>
            </a:extLst>
          </p:cNvPr>
          <p:cNvSpPr/>
          <p:nvPr/>
        </p:nvSpPr>
        <p:spPr>
          <a:xfrm>
            <a:off x="3083070" y="3051699"/>
            <a:ext cx="186431" cy="74663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C5B4CC6-70E8-4D42-AF2A-CF61FA589BC1}"/>
              </a:ext>
            </a:extLst>
          </p:cNvPr>
          <p:cNvSpPr txBox="1"/>
          <p:nvPr/>
        </p:nvSpPr>
        <p:spPr>
          <a:xfrm>
            <a:off x="3328629" y="324034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 err="1"/>
              <a:t>Histor</a:t>
            </a:r>
            <a:r>
              <a:rPr kumimoji="1" lang="en-US" altLang="zh-TW" dirty="0"/>
              <a:t> 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153327F-B212-2342-AC70-715027724F8D}"/>
              </a:ext>
            </a:extLst>
          </p:cNvPr>
          <p:cNvSpPr txBox="1"/>
          <p:nvPr/>
        </p:nvSpPr>
        <p:spPr>
          <a:xfrm>
            <a:off x="1399822" y="4955822"/>
            <a:ext cx="144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Advantage: </a:t>
            </a:r>
          </a:p>
          <a:p>
            <a:r>
              <a:rPr kumimoji="1" lang="en-US" altLang="zh-TW" dirty="0"/>
              <a:t>Fast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1B2432-D258-DE40-BB57-6C7A1283C645}"/>
              </a:ext>
            </a:extLst>
          </p:cNvPr>
          <p:cNvSpPr txBox="1"/>
          <p:nvPr/>
        </p:nvSpPr>
        <p:spPr>
          <a:xfrm>
            <a:off x="4247569" y="4955822"/>
            <a:ext cx="4325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Disadvantage:</a:t>
            </a:r>
          </a:p>
          <a:p>
            <a:r>
              <a:rPr kumimoji="1" lang="en-US" altLang="zh-TW" dirty="0"/>
              <a:t>It is removing the meaning of the word 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3209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E4E948-8AFE-9849-9971-EB68FB27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Lemmatization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03C07C-E0A7-B343-BD2A-52A54CFD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Definition: Transform the word into original format</a:t>
            </a:r>
          </a:p>
          <a:p>
            <a:pPr marL="0" indent="0">
              <a:buNone/>
            </a:pPr>
            <a:r>
              <a:rPr kumimoji="1" lang="en-US" altLang="zh-TW" dirty="0"/>
              <a:t>Ex.</a:t>
            </a:r>
            <a:endParaRPr kumimoji="1"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EF02D24-97A7-6B40-AC74-D68C16B102B5}"/>
              </a:ext>
            </a:extLst>
          </p:cNvPr>
          <p:cNvSpPr txBox="1"/>
          <p:nvPr/>
        </p:nvSpPr>
        <p:spPr>
          <a:xfrm>
            <a:off x="1855432" y="2831976"/>
            <a:ext cx="1259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Historical 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A5C239-753A-5E45-9B1A-D4F5338DF6FF}"/>
              </a:ext>
            </a:extLst>
          </p:cNvPr>
          <p:cNvSpPr txBox="1"/>
          <p:nvPr/>
        </p:nvSpPr>
        <p:spPr>
          <a:xfrm>
            <a:off x="1855432" y="3528738"/>
            <a:ext cx="101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History </a:t>
            </a:r>
            <a:endParaRPr kumimoji="1" lang="zh-TW" altLang="en-US" dirty="0"/>
          </a:p>
        </p:txBody>
      </p:sp>
      <p:sp>
        <p:nvSpPr>
          <p:cNvPr id="6" name="右大括弧 5">
            <a:extLst>
              <a:ext uri="{FF2B5EF4-FFF2-40B4-BE49-F238E27FC236}">
                <a16:creationId xmlns:a16="http://schemas.microsoft.com/office/drawing/2014/main" id="{2D8E7DB7-183E-FA44-BA97-102656D4B88A}"/>
              </a:ext>
            </a:extLst>
          </p:cNvPr>
          <p:cNvSpPr/>
          <p:nvPr/>
        </p:nvSpPr>
        <p:spPr>
          <a:xfrm>
            <a:off x="3083070" y="3051699"/>
            <a:ext cx="186431" cy="74663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111719-B87C-7A40-BFC3-6F931037A7DD}"/>
              </a:ext>
            </a:extLst>
          </p:cNvPr>
          <p:cNvSpPr txBox="1"/>
          <p:nvPr/>
        </p:nvSpPr>
        <p:spPr>
          <a:xfrm>
            <a:off x="3328629" y="3240349"/>
            <a:ext cx="101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History 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A8C6B41-4AD9-0049-A2A2-EB772039A85B}"/>
              </a:ext>
            </a:extLst>
          </p:cNvPr>
          <p:cNvSpPr txBox="1"/>
          <p:nvPr/>
        </p:nvSpPr>
        <p:spPr>
          <a:xfrm>
            <a:off x="5031577" y="283596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Finally </a:t>
            </a:r>
            <a:endParaRPr kumimoji="1"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826A3D8-EA56-EB45-9AEC-536C2531B0A2}"/>
              </a:ext>
            </a:extLst>
          </p:cNvPr>
          <p:cNvSpPr txBox="1"/>
          <p:nvPr/>
        </p:nvSpPr>
        <p:spPr>
          <a:xfrm>
            <a:off x="5031577" y="3269813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Final </a:t>
            </a:r>
            <a:endParaRPr kumimoji="1" lang="zh-TW" altLang="en-US" dirty="0"/>
          </a:p>
        </p:txBody>
      </p:sp>
      <p:sp>
        <p:nvSpPr>
          <p:cNvPr id="11" name="右大括弧 10">
            <a:extLst>
              <a:ext uri="{FF2B5EF4-FFF2-40B4-BE49-F238E27FC236}">
                <a16:creationId xmlns:a16="http://schemas.microsoft.com/office/drawing/2014/main" id="{B10EB98D-417A-CA42-A9AB-9C8D0C9D1237}"/>
              </a:ext>
            </a:extLst>
          </p:cNvPr>
          <p:cNvSpPr/>
          <p:nvPr/>
        </p:nvSpPr>
        <p:spPr>
          <a:xfrm>
            <a:off x="6259215" y="3055684"/>
            <a:ext cx="186431" cy="746633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CFB2EDF-2C68-5F45-BF26-383D58D4DE56}"/>
              </a:ext>
            </a:extLst>
          </p:cNvPr>
          <p:cNvSpPr txBox="1"/>
          <p:nvPr/>
        </p:nvSpPr>
        <p:spPr>
          <a:xfrm>
            <a:off x="6504774" y="324433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Final </a:t>
            </a:r>
            <a:endParaRPr kumimoji="1"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4AA0AF4-BEFE-C049-AA80-4232B6546E6A}"/>
              </a:ext>
            </a:extLst>
          </p:cNvPr>
          <p:cNvSpPr txBox="1"/>
          <p:nvPr/>
        </p:nvSpPr>
        <p:spPr>
          <a:xfrm>
            <a:off x="5031576" y="3706963"/>
            <a:ext cx="10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Finalize 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4E59BD-193D-204E-AB7B-6B670AD504AA}"/>
              </a:ext>
            </a:extLst>
          </p:cNvPr>
          <p:cNvSpPr txBox="1"/>
          <p:nvPr/>
        </p:nvSpPr>
        <p:spPr>
          <a:xfrm>
            <a:off x="1248920" y="4710334"/>
            <a:ext cx="3666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Advantage: </a:t>
            </a:r>
          </a:p>
          <a:p>
            <a:r>
              <a:rPr kumimoji="1" lang="en-US" altLang="zh-TW" dirty="0"/>
              <a:t>We got the meaning of the word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75AA4D8-3BD4-344C-A23E-E876D1A2FD98}"/>
              </a:ext>
            </a:extLst>
          </p:cNvPr>
          <p:cNvSpPr txBox="1"/>
          <p:nvPr/>
        </p:nvSpPr>
        <p:spPr>
          <a:xfrm>
            <a:off x="5113696" y="4710333"/>
            <a:ext cx="1696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Disadvantage:</a:t>
            </a:r>
          </a:p>
          <a:p>
            <a:r>
              <a:rPr kumimoji="1" lang="en-US" altLang="zh-TW" dirty="0"/>
              <a:t>It is slow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1710617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1025</Words>
  <Application>Microsoft Macintosh PowerPoint</Application>
  <PresentationFormat>寬螢幕</PresentationFormat>
  <Paragraphs>255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source-serif-pro</vt:lpstr>
      <vt:lpstr>Arial</vt:lpstr>
      <vt:lpstr>Cambria Math</vt:lpstr>
      <vt:lpstr>Neue Haas Grotesk Text Pro</vt:lpstr>
      <vt:lpstr>SwellVTI</vt:lpstr>
      <vt:lpstr>Generative AI</vt:lpstr>
      <vt:lpstr>Agenda</vt:lpstr>
      <vt:lpstr>Roadmap of Generative AI </vt:lpstr>
      <vt:lpstr>Why NLP?</vt:lpstr>
      <vt:lpstr>Preprocessing </vt:lpstr>
      <vt:lpstr>Tokenization</vt:lpstr>
      <vt:lpstr>Stop words</vt:lpstr>
      <vt:lpstr>Stemming</vt:lpstr>
      <vt:lpstr>Lemmatization</vt:lpstr>
      <vt:lpstr>Agenda – NLP preprocessing </vt:lpstr>
      <vt:lpstr>Basic terminologies</vt:lpstr>
      <vt:lpstr>One hot encoding – 1/3</vt:lpstr>
      <vt:lpstr>One hot encoding – 2/3</vt:lpstr>
      <vt:lpstr>One hot encoding – 3/3</vt:lpstr>
      <vt:lpstr>Bag of words – 1/4</vt:lpstr>
      <vt:lpstr>Bag of words – 2/4</vt:lpstr>
      <vt:lpstr>Bag of words – 3/4</vt:lpstr>
      <vt:lpstr>Bag of words – 4/4</vt:lpstr>
      <vt:lpstr>N-gram – 1/5</vt:lpstr>
      <vt:lpstr>TF-IDF – 1/5</vt:lpstr>
      <vt:lpstr>TF-IDF – 2/5</vt:lpstr>
      <vt:lpstr>TF-IDF 1/3</vt:lpstr>
      <vt:lpstr>TF-IDF</vt:lpstr>
      <vt:lpstr>TF-IDF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AI</dc:title>
  <dc:creator>陳嬿洵</dc:creator>
  <cp:lastModifiedBy>陳嬿洵</cp:lastModifiedBy>
  <cp:revision>65</cp:revision>
  <dcterms:created xsi:type="dcterms:W3CDTF">2024-07-21T09:16:03Z</dcterms:created>
  <dcterms:modified xsi:type="dcterms:W3CDTF">2024-07-28T13:03:56Z</dcterms:modified>
</cp:coreProperties>
</file>