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lvl1pPr defTabSz="457200">
      <a:defRPr>
        <a:latin typeface="+mj-lt"/>
        <a:ea typeface="+mj-ea"/>
        <a:cs typeface="+mj-cs"/>
        <a:sym typeface="Helvetica"/>
      </a:defRPr>
    </a:lvl1pPr>
    <a:lvl2pPr defTabSz="457200">
      <a:defRPr>
        <a:latin typeface="+mj-lt"/>
        <a:ea typeface="+mj-ea"/>
        <a:cs typeface="+mj-cs"/>
        <a:sym typeface="Helvetica"/>
      </a:defRPr>
    </a:lvl2pPr>
    <a:lvl3pPr defTabSz="457200">
      <a:defRPr>
        <a:latin typeface="+mj-lt"/>
        <a:ea typeface="+mj-ea"/>
        <a:cs typeface="+mj-cs"/>
        <a:sym typeface="Helvetica"/>
      </a:defRPr>
    </a:lvl3pPr>
    <a:lvl4pPr defTabSz="457200">
      <a:defRPr>
        <a:latin typeface="+mj-lt"/>
        <a:ea typeface="+mj-ea"/>
        <a:cs typeface="+mj-cs"/>
        <a:sym typeface="Helvetica"/>
      </a:defRPr>
    </a:lvl4pPr>
    <a:lvl5pPr defTabSz="457200">
      <a:defRPr>
        <a:latin typeface="+mj-lt"/>
        <a:ea typeface="+mj-ea"/>
        <a:cs typeface="+mj-cs"/>
        <a:sym typeface="Helvetica"/>
      </a:defRPr>
    </a:lvl5pPr>
    <a:lvl6pPr defTabSz="457200">
      <a:defRPr>
        <a:latin typeface="+mj-lt"/>
        <a:ea typeface="+mj-ea"/>
        <a:cs typeface="+mj-cs"/>
        <a:sym typeface="Helvetica"/>
      </a:defRPr>
    </a:lvl6pPr>
    <a:lvl7pPr defTabSz="457200">
      <a:defRPr>
        <a:latin typeface="+mj-lt"/>
        <a:ea typeface="+mj-ea"/>
        <a:cs typeface="+mj-cs"/>
        <a:sym typeface="Helvetica"/>
      </a:defRPr>
    </a:lvl7pPr>
    <a:lvl8pPr defTabSz="457200">
      <a:defRPr>
        <a:latin typeface="+mj-lt"/>
        <a:ea typeface="+mj-ea"/>
        <a:cs typeface="+mj-cs"/>
        <a:sym typeface="Helvetica"/>
      </a:defRPr>
    </a:lvl8pPr>
    <a:lvl9pPr defTabSz="457200"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 A HttpServer is bound to an IP address and port number and listens for incoming TCP connections from clients on this address.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Register to a http server, handling http request, send http response back.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Start, port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URI &amp; URL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Query</a:t>
            </a: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post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URI &amp; URL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Query</a:t>
            </a: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Query</a:t>
            </a: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post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Click to edit Master text styles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Second level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Third level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Fourth level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4"/>
            <a:ext cx="4040188" cy="73941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From Rack to Sinatra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Key Conceptions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HTTP Request, HTTP Response, URI, Port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>
            <a:lvl1pPr defTabSz="832102">
              <a:defRPr sz="3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So, as a Web App developer, what should we do? 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49808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Rack</a:t>
            </a:r>
            <a:br>
              <a:rPr sz="2700">
                <a:solidFill>
                  <a:srgbClr val="FFFFFF"/>
                </a:solidFill>
              </a:rPr>
            </a:br>
            <a:r>
              <a:rPr sz="1700">
                <a:solidFill>
                  <a:srgbClr val="E46C0A"/>
                </a:solidFill>
              </a:rPr>
              <a:t>A interface between http server </a:t>
            </a:r>
            <a:br>
              <a:rPr sz="1700">
                <a:solidFill>
                  <a:srgbClr val="E46C0A"/>
                </a:solidFill>
              </a:rPr>
            </a:br>
            <a:r>
              <a:rPr sz="1700">
                <a:solidFill>
                  <a:srgbClr val="E46C0A"/>
                </a:solidFill>
              </a:rPr>
              <a:t>and web app in Ruby world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Connecting to HTTP Server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Handling HTTP Request and Response – Rack env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URL Mapping – env &amp; Request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HTTP Methods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Static File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Rack Middleware: mapping, http methods, static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But …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1.png" descr="Screen Shot 2013-11-06 at 1.16.56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4600"/>
            <a:ext cx="9144000" cy="4353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2.png" descr="Screen Shot 2013-11-06 at 1.29.50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9151" y="2400300"/>
            <a:ext cx="952569" cy="2044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3.png" descr="Screen Shot 2013-11-06 at 1.59.0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87511" y="2489200"/>
            <a:ext cx="1231989" cy="1867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4.png" descr="Screen Shot 2013-11-06 at 2.02.4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34741" y="3331423"/>
            <a:ext cx="698551" cy="381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5.png" descr="Screen Shot 2013-11-06 at 1.27.12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08978" y="2400300"/>
            <a:ext cx="977971" cy="2044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4.png" descr="Screen Shot 2013-11-06 at 2.02.4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29346" y="3331793"/>
            <a:ext cx="698551" cy="381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4.png" descr="Screen Shot 2013-11-06 at 2.02.4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5628" y="3324214"/>
            <a:ext cx="698551" cy="381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6.png" descr="Screen Shot 2013-11-06 at 2.04.02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27811" y="2897895"/>
            <a:ext cx="1024283" cy="1129583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 flipH="1" flipV="1">
            <a:off x="1533057" y="5400586"/>
            <a:ext cx="469071" cy="50344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61" name="Shape 61"/>
          <p:cNvSpPr/>
          <p:nvPr/>
        </p:nvSpPr>
        <p:spPr>
          <a:xfrm>
            <a:off x="2025454" y="5698075"/>
            <a:ext cx="503600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WHAT THE HELL IS THIS?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2"/>
      <p:bldP build="whole" bldLvl="1" animBg="1" rev="0" advAuto="0" spid="6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Num" sz="quarter" idx="2"/>
          </p:nvPr>
        </p:nvSpPr>
        <p:spPr>
          <a:xfrm>
            <a:off x="6553200" y="6404290"/>
            <a:ext cx="21336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  <p:sp>
        <p:nvSpPr>
          <p:cNvPr id="114" name="Shape 114"/>
          <p:cNvSpPr/>
          <p:nvPr/>
        </p:nvSpPr>
        <p:spPr>
          <a:xfrm>
            <a:off x="3707606" y="3187699"/>
            <a:ext cx="172878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Simplicity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Num" sz="quarter" idx="2"/>
          </p:nvPr>
        </p:nvSpPr>
        <p:spPr>
          <a:xfrm>
            <a:off x="6553200" y="6404292"/>
            <a:ext cx="21336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25195">
              <a:defRPr sz="111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16">
                <a:solidFill>
                  <a:srgbClr val="FFFFFF"/>
                </a:solidFill>
              </a:rPr>
            </a:fld>
          </a:p>
        </p:txBody>
      </p:sp>
      <p:sp>
        <p:nvSpPr>
          <p:cNvPr id="117" name="Shape 117"/>
          <p:cNvSpPr/>
          <p:nvPr/>
        </p:nvSpPr>
        <p:spPr>
          <a:xfrm>
            <a:off x="3876099" y="3141981"/>
            <a:ext cx="139179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Sinatra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6553200" y="6404292"/>
            <a:ext cx="21336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25195">
              <a:defRPr sz="111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16">
                <a:solidFill>
                  <a:srgbClr val="FFFFFF"/>
                </a:solidFill>
              </a:rPr>
            </a:fld>
          </a:p>
        </p:txBody>
      </p:sp>
      <p:pic>
        <p:nvPicPr>
          <p:cNvPr id="120" name="image7.png" descr="mvc.png"/>
          <p:cNvPicPr/>
          <p:nvPr/>
        </p:nvPicPr>
        <p:blipFill>
          <a:blip r:embed="rId2">
            <a:extLst/>
          </a:blip>
          <a:srcRect l="0" t="3355" r="13709" b="14872"/>
          <a:stretch>
            <a:fillRect/>
          </a:stretch>
        </p:blipFill>
        <p:spPr>
          <a:xfrm>
            <a:off x="769540" y="1118393"/>
            <a:ext cx="7604970" cy="4621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FFFFFF"/>
                </a:solidFill>
              </a:rPr>
              <a:t>END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xfrm>
            <a:off x="6553200" y="6404292"/>
            <a:ext cx="21336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25195">
              <a:defRPr sz="111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16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2700322"/>
            <a:ext cx="8229600" cy="114300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HTTP Server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571607" y="2082429"/>
            <a:ext cx="8229601" cy="231011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A process running at a server which sends out </a:t>
            </a:r>
            <a:r>
              <a:rPr sz="3900">
                <a:solidFill>
                  <a:srgbClr val="FF0000"/>
                </a:solidFill>
              </a:rPr>
              <a:t>HTTP response</a:t>
            </a:r>
            <a:r>
              <a:rPr sz="3900">
                <a:solidFill>
                  <a:srgbClr val="FFFFFF"/>
                </a:solidFill>
              </a:rPr>
              <a:t> to </a:t>
            </a:r>
            <a:r>
              <a:rPr sz="3900">
                <a:solidFill>
                  <a:srgbClr val="FF0000"/>
                </a:solidFill>
              </a:rPr>
              <a:t>HTTP requests</a:t>
            </a:r>
            <a:r>
              <a:rPr sz="3900">
                <a:solidFill>
                  <a:srgbClr val="FFFFFF"/>
                </a:solidFill>
              </a:rPr>
              <a:t> from a certain </a:t>
            </a:r>
            <a:r>
              <a:rPr sz="3900">
                <a:solidFill>
                  <a:srgbClr val="FF0000"/>
                </a:solidFill>
              </a:rPr>
              <a:t>PORT</a:t>
            </a:r>
            <a:r>
              <a:rPr sz="3900">
                <a:solidFill>
                  <a:srgbClr val="FFFFFF"/>
                </a:solidFill>
              </a:rPr>
              <a:t>. 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457200" y="2780419"/>
            <a:ext cx="8229600" cy="1143003"/>
          </a:xfrm>
          <a:prstGeom prst="rect">
            <a:avLst/>
          </a:prstGeom>
        </p:spPr>
        <p:txBody>
          <a:bodyPr/>
          <a:lstStyle>
            <a:lvl1pPr defTabSz="832102">
              <a:defRPr sz="3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What exactly does HTTP Server managing?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2865685" y="2196849"/>
            <a:ext cx="4433497" cy="3032112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Web Resource</a:t>
            </a:r>
            <a:br>
              <a:rPr sz="4400">
                <a:solidFill>
                  <a:srgbClr val="FFFFFF"/>
                </a:solidFill>
              </a:rPr>
            </a:b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2882630" y="1487446"/>
            <a:ext cx="3112311" cy="35469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Image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Document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Web page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JS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CSS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457200" y="2734647"/>
            <a:ext cx="8229600" cy="11430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How ?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34647"/>
            <a:ext cx="8229600" cy="11430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URI/URL</a:t>
            </a:r>
            <a:br>
              <a:rPr sz="4400">
                <a:solidFill>
                  <a:srgbClr val="FFFFFF"/>
                </a:solidFill>
              </a:rPr>
            </a:br>
            <a:r>
              <a:rPr i="1" sz="2400">
                <a:solidFill>
                  <a:srgbClr val="E46C0A"/>
                </a:solidFill>
              </a:rPr>
              <a:t>Uniform Resource Identifier/Locator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