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 A HttpServer is bound to an IP address and port number and listens for incoming TCP connections from clients on this address.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Register to a http server, handling http request, send http response back.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Start, port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URI &amp; URL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URI &amp; URL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text styles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Second level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Third level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Fourth level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text styles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Second level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Third level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Fourth level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text styles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Second level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Third level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Fourth level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40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Click to edit Master text styles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Second level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Third level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Fourth level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text styles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Second level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Third level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Fourth level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text styles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Second level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Third level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Fourth level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1pPr>
      <a:lvl2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2pPr>
      <a:lvl3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3pPr>
      <a:lvl4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4pPr>
      <a:lvl5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5pPr>
      <a:lvl6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6pPr>
      <a:lvl7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7pPr>
      <a:lvl8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8pPr>
      <a:lvl9pPr algn="ctr">
        <a:defRPr sz="4400">
          <a:solidFill>
            <a:srgbClr val="FFFFFF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solidFill>
            <a:srgbClr val="FFFFFF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From Rack to Sinatra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Examples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FTP, Data Storage, Email, Webpages…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Key Conceptions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HTTP Request, HTTP Response, URI, Port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>
            <a:lvl1pPr defTabSz="832104">
              <a:defRPr sz="354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49">
                <a:solidFill>
                  <a:srgbClr val="FFFFFF"/>
                </a:solidFill>
              </a:rPr>
              <a:t>So, as a Web App developer, what should we do? 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49808">
              <a:defRPr sz="1800">
                <a:solidFill>
                  <a:srgbClr val="000000"/>
                </a:solidFill>
              </a:defRPr>
            </a:pPr>
            <a:r>
              <a:rPr sz="3198">
                <a:solidFill>
                  <a:srgbClr val="FFFFFF"/>
                </a:solidFill>
              </a:rPr>
              <a:t>Rack</a:t>
            </a:r>
            <a:br>
              <a:rPr sz="3198">
                <a:solidFill>
                  <a:srgbClr val="FFFFFF"/>
                </a:solidFill>
              </a:rPr>
            </a:br>
            <a:r>
              <a:rPr sz="1968">
                <a:solidFill>
                  <a:srgbClr val="E46C0A"/>
                </a:solidFill>
              </a:rPr>
              <a:t>A interface between http server </a:t>
            </a:r>
            <a:br>
              <a:rPr sz="1968">
                <a:solidFill>
                  <a:srgbClr val="E46C0A"/>
                </a:solidFill>
              </a:rPr>
            </a:br>
            <a:r>
              <a:rPr sz="1968">
                <a:solidFill>
                  <a:srgbClr val="E46C0A"/>
                </a:solidFill>
              </a:rPr>
              <a:t>and web app in Ruby world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Connecting to HTTP Server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Handling HTTP Request and Response – Rack env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URL Mapping – env &amp; Request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HTTP Methods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Static File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Example</a:t>
            </a:r>
            <a:br>
              <a:rPr sz="3900">
                <a:solidFill>
                  <a:srgbClr val="FFFFFF"/>
                </a:solidFill>
              </a:rPr>
            </a:br>
            <a:r>
              <a:rPr sz="2400">
                <a:solidFill>
                  <a:srgbClr val="E46C0A"/>
                </a:solidFill>
              </a:rPr>
              <a:t>Rack Middleware: mapping, http methods, static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1.png" descr="Screen Shot 2013-11-06 at 1.16.56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44600"/>
            <a:ext cx="9144000" cy="4353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2.png" descr="Screen Shot 2013-11-06 at 1.29.50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9151" y="2400300"/>
            <a:ext cx="952567" cy="2044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age3.png" descr="Screen Shot 2013-11-06 at 1.59.0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87511" y="2489200"/>
            <a:ext cx="1231987" cy="1867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4.png" descr="Screen Shot 2013-11-06 at 2.02.4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34742" y="3331423"/>
            <a:ext cx="698549" cy="381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5.png" descr="Screen Shot 2013-11-06 at 1.27.12 A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08978" y="2400300"/>
            <a:ext cx="977969" cy="2044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4.png" descr="Screen Shot 2013-11-06 at 2.02.4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29346" y="3331793"/>
            <a:ext cx="698549" cy="381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4.png" descr="Screen Shot 2013-11-06 at 2.02.4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5629" y="3324214"/>
            <a:ext cx="698549" cy="381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6.png" descr="Screen Shot 2013-11-06 at 2.04.02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827811" y="2897896"/>
            <a:ext cx="1024281" cy="112958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 flipH="1" flipV="1">
            <a:off x="1533057" y="5400585"/>
            <a:ext cx="469070" cy="50344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2025454" y="5698075"/>
            <a:ext cx="503600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WHAT THE HELL IS THIS?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" grpId="2"/>
      <p:bldP build="whole" bldLvl="1" animBg="1" rev="0" advAuto="0" spid="6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457200" y="272320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But …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2700324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HTTP Server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571607" y="2082429"/>
            <a:ext cx="8229601" cy="231010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A process running at a server which sends out </a:t>
            </a:r>
            <a:r>
              <a:rPr sz="3900">
                <a:solidFill>
                  <a:srgbClr val="FF0000"/>
                </a:solidFill>
              </a:rPr>
              <a:t>HTTP response</a:t>
            </a:r>
            <a:r>
              <a:rPr sz="3900">
                <a:solidFill>
                  <a:srgbClr val="FFFFFF"/>
                </a:solidFill>
              </a:rPr>
              <a:t> to </a:t>
            </a:r>
            <a:r>
              <a:rPr sz="3900">
                <a:solidFill>
                  <a:srgbClr val="FF0000"/>
                </a:solidFill>
              </a:rPr>
              <a:t>HTTP requests</a:t>
            </a:r>
            <a:r>
              <a:rPr sz="3900">
                <a:solidFill>
                  <a:srgbClr val="FFFFFF"/>
                </a:solidFill>
              </a:rPr>
              <a:t> from a certain </a:t>
            </a:r>
            <a:r>
              <a:rPr sz="3900">
                <a:solidFill>
                  <a:srgbClr val="FF0000"/>
                </a:solidFill>
              </a:rPr>
              <a:t>PORT</a:t>
            </a:r>
            <a:r>
              <a:rPr sz="3900">
                <a:solidFill>
                  <a:srgbClr val="FFFFFF"/>
                </a:solidFill>
              </a:rPr>
              <a:t>.  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457200" y="2780419"/>
            <a:ext cx="8229600" cy="1143001"/>
          </a:xfrm>
          <a:prstGeom prst="rect">
            <a:avLst/>
          </a:prstGeom>
        </p:spPr>
        <p:txBody>
          <a:bodyPr/>
          <a:lstStyle>
            <a:lvl1pPr defTabSz="832104">
              <a:defRPr sz="354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49">
                <a:solidFill>
                  <a:srgbClr val="FFFFFF"/>
                </a:solidFill>
              </a:rPr>
              <a:t>What exactly does HTTP Server managing?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2865686" y="2196849"/>
            <a:ext cx="4433496" cy="3032110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Web Resource</a:t>
            </a:r>
            <a:br>
              <a:rPr sz="4400">
                <a:solidFill>
                  <a:srgbClr val="FFFFFF"/>
                </a:solidFill>
              </a:rPr>
            </a:b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2882632" y="1487448"/>
            <a:ext cx="3112307" cy="354699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Image</a:t>
            </a:r>
            <a:br>
              <a:rPr sz="4400">
                <a:solidFill>
                  <a:srgbClr val="FFFFFF"/>
                </a:solidFill>
              </a:rPr>
            </a:br>
            <a:r>
              <a:rPr sz="4400">
                <a:solidFill>
                  <a:srgbClr val="FFFFFF"/>
                </a:solidFill>
              </a:rPr>
              <a:t>Document</a:t>
            </a:r>
            <a:br>
              <a:rPr sz="4400">
                <a:solidFill>
                  <a:srgbClr val="FFFFFF"/>
                </a:solidFill>
              </a:rPr>
            </a:br>
            <a:r>
              <a:rPr sz="4400">
                <a:solidFill>
                  <a:srgbClr val="FFFFFF"/>
                </a:solidFill>
              </a:rPr>
              <a:t>Web page</a:t>
            </a:r>
            <a:br>
              <a:rPr sz="4400">
                <a:solidFill>
                  <a:srgbClr val="FFFFFF"/>
                </a:solidFill>
              </a:rPr>
            </a:br>
            <a:r>
              <a:rPr sz="4400">
                <a:solidFill>
                  <a:srgbClr val="FFFFFF"/>
                </a:solidFill>
              </a:rPr>
              <a:t>JS</a:t>
            </a:r>
            <a:br>
              <a:rPr sz="4400">
                <a:solidFill>
                  <a:srgbClr val="FFFFFF"/>
                </a:solidFill>
              </a:rPr>
            </a:br>
            <a:r>
              <a:rPr sz="4400">
                <a:solidFill>
                  <a:srgbClr val="FFFFFF"/>
                </a:solidFill>
              </a:rPr>
              <a:t>CSS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457200" y="273464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How ?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457200" y="273464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URI</a:t>
            </a:r>
            <a:br>
              <a:rPr sz="4400">
                <a:solidFill>
                  <a:srgbClr val="FFFFFF"/>
                </a:solidFill>
              </a:rPr>
            </a:br>
            <a:r>
              <a:rPr i="1" sz="2400">
                <a:solidFill>
                  <a:srgbClr val="E46C0A"/>
                </a:solidFill>
              </a:rPr>
              <a:t>Uniform Resource Identifier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