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7" r:id="rId4"/>
    <p:sldId id="264" r:id="rId5"/>
    <p:sldId id="266" r:id="rId6"/>
    <p:sldId id="260" r:id="rId7"/>
    <p:sldId id="258" r:id="rId8"/>
    <p:sldId id="259" r:id="rId9"/>
    <p:sldId id="261" r:id="rId10"/>
    <p:sldId id="263" r:id="rId11"/>
    <p:sldId id="262" r:id="rId12"/>
    <p:sldId id="265"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BE04E9-72AE-48B0-A1E2-F04E56612649}"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3454613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E04E9-72AE-48B0-A1E2-F04E56612649}"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868352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E04E9-72AE-48B0-A1E2-F04E56612649}"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130704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E04E9-72AE-48B0-A1E2-F04E56612649}"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9FE64-60FE-4CFA-9DB4-5D6476A9D67D}"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263187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E04E9-72AE-48B0-A1E2-F04E56612649}"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236659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BE04E9-72AE-48B0-A1E2-F04E56612649}"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40163707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2BE04E9-72AE-48B0-A1E2-F04E56612649}"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40495506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E04E9-72AE-48B0-A1E2-F04E56612649}"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29185325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E04E9-72AE-48B0-A1E2-F04E56612649}"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22885649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BE04E9-72AE-48B0-A1E2-F04E56612649}"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581936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BE04E9-72AE-48B0-A1E2-F04E56612649}" type="datetimeFigureOut">
              <a:rPr lang="en-US" smtClean="0"/>
              <a:t>5/20/2025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28386503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BE04E9-72AE-48B0-A1E2-F04E56612649}"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38072298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BE04E9-72AE-48B0-A1E2-F04E56612649}" type="datetimeFigureOut">
              <a:rPr lang="en-US" smtClean="0"/>
              <a:t>5/20/2025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16667485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BE04E9-72AE-48B0-A1E2-F04E56612649}" type="datetimeFigureOut">
              <a:rPr lang="en-US" smtClean="0"/>
              <a:t>5/20/2025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2423391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BE04E9-72AE-48B0-A1E2-F04E56612649}" type="datetimeFigureOut">
              <a:rPr lang="en-US" smtClean="0"/>
              <a:t>5/20/2025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2752885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E04E9-72AE-48B0-A1E2-F04E56612649}"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322518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BE04E9-72AE-48B0-A1E2-F04E56612649}" type="datetimeFigureOut">
              <a:rPr lang="en-US" smtClean="0"/>
              <a:t>5/20/2025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F29FE64-60FE-4CFA-9DB4-5D6476A9D67D}" type="slidenum">
              <a:rPr lang="en-US" smtClean="0"/>
              <a:t>‹#›</a:t>
            </a:fld>
            <a:endParaRPr lang="en-US"/>
          </a:p>
        </p:txBody>
      </p:sp>
    </p:spTree>
    <p:extLst>
      <p:ext uri="{BB962C8B-B14F-4D97-AF65-F5344CB8AC3E}">
        <p14:creationId xmlns:p14="http://schemas.microsoft.com/office/powerpoint/2010/main" val="1342516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02BE04E9-72AE-48B0-A1E2-F04E56612649}" type="datetimeFigureOut">
              <a:rPr lang="en-US" smtClean="0"/>
              <a:t>5/20/2025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F29FE64-60FE-4CFA-9DB4-5D6476A9D67D}" type="slidenum">
              <a:rPr lang="en-US" smtClean="0"/>
              <a:t>‹#›</a:t>
            </a:fld>
            <a:endParaRPr lang="en-US"/>
          </a:p>
        </p:txBody>
      </p:sp>
    </p:spTree>
    <p:extLst>
      <p:ext uri="{BB962C8B-B14F-4D97-AF65-F5344CB8AC3E}">
        <p14:creationId xmlns:p14="http://schemas.microsoft.com/office/powerpoint/2010/main" val="21398829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885AB0-85CE-F8CC-7115-A20295AC9D8D}"/>
              </a:ext>
            </a:extLst>
          </p:cNvPr>
          <p:cNvSpPr>
            <a:spLocks noGrp="1"/>
          </p:cNvSpPr>
          <p:nvPr>
            <p:ph type="ctrTitle"/>
          </p:nvPr>
        </p:nvSpPr>
        <p:spPr/>
        <p:txBody>
          <a:bodyPr/>
          <a:lstStyle/>
          <a:p>
            <a:r>
              <a:rPr lang="en-US" dirty="0"/>
              <a:t>Software testing</a:t>
            </a:r>
          </a:p>
        </p:txBody>
      </p:sp>
      <p:sp>
        <p:nvSpPr>
          <p:cNvPr id="3" name="Subtitle 2">
            <a:extLst>
              <a:ext uri="{FF2B5EF4-FFF2-40B4-BE49-F238E27FC236}">
                <a16:creationId xmlns:a16="http://schemas.microsoft.com/office/drawing/2014/main" id="{90FC57CD-6520-B683-91F6-C40C97D2F41A}"/>
              </a:ext>
            </a:extLst>
          </p:cNvPr>
          <p:cNvSpPr>
            <a:spLocks noGrp="1"/>
          </p:cNvSpPr>
          <p:nvPr>
            <p:ph type="subTitle" idx="1"/>
          </p:nvPr>
        </p:nvSpPr>
        <p:spPr/>
        <p:txBody>
          <a:bodyPr/>
          <a:lstStyle/>
          <a:p>
            <a:pPr algn="r"/>
            <a:r>
              <a:rPr lang="en-US" dirty="0"/>
              <a:t>Micu Victor-Tudor</a:t>
            </a:r>
          </a:p>
          <a:p>
            <a:pPr algn="r"/>
            <a:r>
              <a:rPr lang="en-US" dirty="0"/>
              <a:t>Ratiu Alexandru-Stefan</a:t>
            </a:r>
          </a:p>
          <a:p>
            <a:pPr algn="r"/>
            <a:r>
              <a:rPr lang="en-US" dirty="0" err="1"/>
              <a:t>Tufescu</a:t>
            </a:r>
            <a:r>
              <a:rPr lang="en-US" dirty="0"/>
              <a:t> Mihai-Alin</a:t>
            </a:r>
          </a:p>
        </p:txBody>
      </p:sp>
    </p:spTree>
    <p:extLst>
      <p:ext uri="{BB962C8B-B14F-4D97-AF65-F5344CB8AC3E}">
        <p14:creationId xmlns:p14="http://schemas.microsoft.com/office/powerpoint/2010/main" val="3755345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802D1-52A3-FE32-C35F-C8666AC1E692}"/>
              </a:ext>
            </a:extLst>
          </p:cNvPr>
          <p:cNvSpPr>
            <a:spLocks noGrp="1"/>
          </p:cNvSpPr>
          <p:nvPr>
            <p:ph type="title"/>
          </p:nvPr>
        </p:nvSpPr>
        <p:spPr/>
        <p:txBody>
          <a:bodyPr/>
          <a:lstStyle/>
          <a:p>
            <a:r>
              <a:rPr lang="en-US" dirty="0"/>
              <a:t>Cyclomatic Complexity</a:t>
            </a:r>
          </a:p>
        </p:txBody>
      </p:sp>
      <p:sp>
        <p:nvSpPr>
          <p:cNvPr id="3" name="Content Placeholder 2">
            <a:extLst>
              <a:ext uri="{FF2B5EF4-FFF2-40B4-BE49-F238E27FC236}">
                <a16:creationId xmlns:a16="http://schemas.microsoft.com/office/drawing/2014/main" id="{72495133-4074-3299-22CD-DD5E0BDA8D08}"/>
              </a:ext>
            </a:extLst>
          </p:cNvPr>
          <p:cNvSpPr>
            <a:spLocks noGrp="1"/>
          </p:cNvSpPr>
          <p:nvPr>
            <p:ph idx="1"/>
          </p:nvPr>
        </p:nvSpPr>
        <p:spPr/>
        <p:txBody>
          <a:bodyPr>
            <a:normAutofit fontScale="92500" lnSpcReduction="20000"/>
          </a:bodyPr>
          <a:lstStyle/>
          <a:p>
            <a:pPr marL="0" indent="0">
              <a:buNone/>
            </a:pPr>
            <a:r>
              <a:rPr lang="en-US" sz="2000" dirty="0"/>
              <a:t>Using McCabe’s formula   M = E – N + 2 P</a:t>
            </a:r>
          </a:p>
          <a:p>
            <a:endParaRPr lang="en-US" sz="2000" dirty="0"/>
          </a:p>
          <a:p>
            <a:r>
              <a:rPr lang="en-US" sz="2000" dirty="0"/>
              <a:t>N (nodes) = 27</a:t>
            </a:r>
          </a:p>
          <a:p>
            <a:r>
              <a:rPr lang="en-US" sz="2000" dirty="0"/>
              <a:t>E (edges) = 37</a:t>
            </a:r>
          </a:p>
          <a:p>
            <a:r>
              <a:rPr lang="en-US" sz="2000" dirty="0"/>
              <a:t>P (connected components) = 1</a:t>
            </a:r>
          </a:p>
          <a:p>
            <a:r>
              <a:rPr lang="en-US" sz="2000" dirty="0"/>
              <a:t>M = 37 – 27 + 2 × 1 = 12</a:t>
            </a:r>
          </a:p>
          <a:p>
            <a:endParaRPr lang="en-US" sz="2000" dirty="0"/>
          </a:p>
          <a:p>
            <a:pPr marL="0" indent="0">
              <a:buNone/>
            </a:pPr>
            <a:r>
              <a:rPr lang="en-US" sz="2000" dirty="0"/>
              <a:t>So the control-flow graph has a cyclomatic complexity of 12, meaning there are 12 linearly independent execution paths through the API request logic.</a:t>
            </a:r>
          </a:p>
        </p:txBody>
      </p:sp>
    </p:spTree>
    <p:extLst>
      <p:ext uri="{BB962C8B-B14F-4D97-AF65-F5344CB8AC3E}">
        <p14:creationId xmlns:p14="http://schemas.microsoft.com/office/powerpoint/2010/main" val="4547870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BBFC7-9791-6163-58E5-5789F3F25C7A}"/>
              </a:ext>
            </a:extLst>
          </p:cNvPr>
          <p:cNvSpPr>
            <a:spLocks noGrp="1"/>
          </p:cNvSpPr>
          <p:nvPr>
            <p:ph type="title"/>
          </p:nvPr>
        </p:nvSpPr>
        <p:spPr/>
        <p:txBody>
          <a:bodyPr/>
          <a:lstStyle/>
          <a:p>
            <a:r>
              <a:rPr lang="en-US" dirty="0"/>
              <a:t>Code coverage</a:t>
            </a:r>
          </a:p>
        </p:txBody>
      </p:sp>
      <p:pic>
        <p:nvPicPr>
          <p:cNvPr id="9" name="Content Placeholder 8">
            <a:extLst>
              <a:ext uri="{FF2B5EF4-FFF2-40B4-BE49-F238E27FC236}">
                <a16:creationId xmlns:a16="http://schemas.microsoft.com/office/drawing/2014/main" id="{1F75AC83-5198-57AC-DB2F-3C78C77A2722}"/>
              </a:ext>
            </a:extLst>
          </p:cNvPr>
          <p:cNvPicPr>
            <a:picLocks noGrp="1" noChangeAspect="1"/>
          </p:cNvPicPr>
          <p:nvPr>
            <p:ph idx="1"/>
          </p:nvPr>
        </p:nvPicPr>
        <p:blipFill>
          <a:blip r:embed="rId2"/>
          <a:stretch>
            <a:fillRect/>
          </a:stretch>
        </p:blipFill>
        <p:spPr>
          <a:xfrm>
            <a:off x="254524" y="1676880"/>
            <a:ext cx="8201319" cy="2188727"/>
          </a:xfrm>
          <a:prstGeom prst="rect">
            <a:avLst/>
          </a:prstGeom>
        </p:spPr>
      </p:pic>
      <p:pic>
        <p:nvPicPr>
          <p:cNvPr id="11" name="Picture 10">
            <a:extLst>
              <a:ext uri="{FF2B5EF4-FFF2-40B4-BE49-F238E27FC236}">
                <a16:creationId xmlns:a16="http://schemas.microsoft.com/office/drawing/2014/main" id="{BF259186-2E27-970D-5028-83ECEF951DFC}"/>
              </a:ext>
            </a:extLst>
          </p:cNvPr>
          <p:cNvPicPr>
            <a:picLocks noChangeAspect="1"/>
          </p:cNvPicPr>
          <p:nvPr/>
        </p:nvPicPr>
        <p:blipFill>
          <a:blip r:embed="rId3"/>
          <a:stretch>
            <a:fillRect/>
          </a:stretch>
        </p:blipFill>
        <p:spPr>
          <a:xfrm>
            <a:off x="254524" y="3865607"/>
            <a:ext cx="10353761" cy="2627267"/>
          </a:xfrm>
          <a:prstGeom prst="rect">
            <a:avLst/>
          </a:prstGeom>
        </p:spPr>
      </p:pic>
    </p:spTree>
    <p:extLst>
      <p:ext uri="{BB962C8B-B14F-4D97-AF65-F5344CB8AC3E}">
        <p14:creationId xmlns:p14="http://schemas.microsoft.com/office/powerpoint/2010/main" val="290909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BEF45-D832-E6CF-5E71-EBCAC2CAEEA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DBDDF83-0E06-17E1-4C5E-5FA0CD4AAE4F}"/>
              </a:ext>
            </a:extLst>
          </p:cNvPr>
          <p:cNvSpPr>
            <a:spLocks noGrp="1"/>
          </p:cNvSpPr>
          <p:nvPr>
            <p:ph idx="1"/>
          </p:nvPr>
        </p:nvSpPr>
        <p:spPr/>
        <p:txBody>
          <a:bodyPr>
            <a:normAutofit/>
          </a:bodyPr>
          <a:lstStyle/>
          <a:p>
            <a:pPr marL="0" indent="0" algn="ctr">
              <a:buNone/>
            </a:pPr>
            <a:endParaRPr lang="en-US" sz="3600" dirty="0"/>
          </a:p>
          <a:p>
            <a:pPr marL="0" indent="0" algn="ctr">
              <a:buNone/>
            </a:pPr>
            <a:endParaRPr lang="en-US" sz="3600" dirty="0"/>
          </a:p>
          <a:p>
            <a:pPr marL="0" indent="0" algn="ctr">
              <a:buNone/>
            </a:pPr>
            <a:r>
              <a:rPr lang="en-US" sz="3600" dirty="0"/>
              <a:t>THANK YOU!</a:t>
            </a:r>
          </a:p>
        </p:txBody>
      </p:sp>
    </p:spTree>
    <p:extLst>
      <p:ext uri="{BB962C8B-B14F-4D97-AF65-F5344CB8AC3E}">
        <p14:creationId xmlns:p14="http://schemas.microsoft.com/office/powerpoint/2010/main" val="3703391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51482-4CE1-8C39-6C1A-620F6DA21EF3}"/>
              </a:ext>
            </a:extLst>
          </p:cNvPr>
          <p:cNvSpPr>
            <a:spLocks noGrp="1"/>
          </p:cNvSpPr>
          <p:nvPr>
            <p:ph type="title"/>
          </p:nvPr>
        </p:nvSpPr>
        <p:spPr/>
        <p:txBody>
          <a:bodyPr/>
          <a:lstStyle/>
          <a:p>
            <a:r>
              <a:rPr lang="en-US" dirty="0"/>
              <a:t>Types of Tests</a:t>
            </a:r>
          </a:p>
        </p:txBody>
      </p:sp>
      <p:sp>
        <p:nvSpPr>
          <p:cNvPr id="3" name="Content Placeholder 2">
            <a:extLst>
              <a:ext uri="{FF2B5EF4-FFF2-40B4-BE49-F238E27FC236}">
                <a16:creationId xmlns:a16="http://schemas.microsoft.com/office/drawing/2014/main" id="{E765494B-63EF-3BCB-77B1-86CD03EB549B}"/>
              </a:ext>
            </a:extLst>
          </p:cNvPr>
          <p:cNvSpPr>
            <a:spLocks noGrp="1"/>
          </p:cNvSpPr>
          <p:nvPr>
            <p:ph idx="1"/>
          </p:nvPr>
        </p:nvSpPr>
        <p:spPr>
          <a:xfrm>
            <a:off x="414779" y="1690688"/>
            <a:ext cx="10939021" cy="4486275"/>
          </a:xfrm>
        </p:spPr>
        <p:txBody>
          <a:bodyPr>
            <a:normAutofit fontScale="92500" lnSpcReduction="20000"/>
          </a:bodyPr>
          <a:lstStyle/>
          <a:p>
            <a:pPr marL="0" indent="0">
              <a:buNone/>
            </a:pPr>
            <a:r>
              <a:rPr lang="en-US" b="1" dirty="0"/>
              <a:t>Unit Tests: </a:t>
            </a:r>
            <a:r>
              <a:rPr lang="en-US" dirty="0"/>
              <a:t>Each method is tested in isolation by mocking dependencies (no database connection).</a:t>
            </a:r>
          </a:p>
          <a:p>
            <a:pPr marL="0" indent="0">
              <a:buNone/>
            </a:pPr>
            <a:r>
              <a:rPr lang="en-US" b="1" dirty="0"/>
              <a:t>Behavioral Coverage:</a:t>
            </a:r>
          </a:p>
          <a:p>
            <a:r>
              <a:rPr lang="en-US" dirty="0"/>
              <a:t>Response status codes</a:t>
            </a:r>
          </a:p>
          <a:p>
            <a:r>
              <a:rPr lang="en-US" dirty="0"/>
              <a:t>Output content (JSON)</a:t>
            </a:r>
          </a:p>
          <a:p>
            <a:r>
              <a:rPr lang="en-US" dirty="0"/>
              <a:t>Input validation</a:t>
            </a:r>
          </a:p>
          <a:p>
            <a:r>
              <a:rPr lang="en-US" dirty="0"/>
              <a:t>PSR-7 compliance</a:t>
            </a:r>
          </a:p>
          <a:p>
            <a:pPr marL="0" indent="0">
              <a:buNone/>
            </a:pPr>
            <a:r>
              <a:rPr lang="en-US" b="1" dirty="0"/>
              <a:t>Equivalence Partitioning:</a:t>
            </a:r>
          </a:p>
          <a:p>
            <a:r>
              <a:rPr lang="en-US" dirty="0"/>
              <a:t>Inputs are divided into valid and invalid equivalence classes</a:t>
            </a:r>
          </a:p>
          <a:p>
            <a:r>
              <a:rPr lang="en-US" dirty="0"/>
              <a:t>Allows for representative testing without checking every possible input</a:t>
            </a:r>
          </a:p>
          <a:p>
            <a:r>
              <a:rPr lang="en-US" dirty="0"/>
              <a:t>Helps verify how the controller handles boundary and non-conforming data</a:t>
            </a:r>
          </a:p>
        </p:txBody>
      </p:sp>
    </p:spTree>
    <p:extLst>
      <p:ext uri="{BB962C8B-B14F-4D97-AF65-F5344CB8AC3E}">
        <p14:creationId xmlns:p14="http://schemas.microsoft.com/office/powerpoint/2010/main" val="41803192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099187-ADEF-FE67-C977-180D17EB1D5A}"/>
              </a:ext>
            </a:extLst>
          </p:cNvPr>
          <p:cNvSpPr>
            <a:spLocks noGrp="1"/>
          </p:cNvSpPr>
          <p:nvPr>
            <p:ph idx="1"/>
          </p:nvPr>
        </p:nvSpPr>
        <p:spPr>
          <a:xfrm>
            <a:off x="838200" y="857839"/>
            <a:ext cx="10515600" cy="5319124"/>
          </a:xfrm>
        </p:spPr>
        <p:txBody>
          <a:bodyPr>
            <a:normAutofit fontScale="85000" lnSpcReduction="20000"/>
          </a:bodyPr>
          <a:lstStyle/>
          <a:p>
            <a:pPr marL="0" indent="0">
              <a:buNone/>
            </a:pPr>
            <a:r>
              <a:rPr lang="en-US" b="1" dirty="0"/>
              <a:t>Boundary Value Tests:</a:t>
            </a:r>
          </a:p>
          <a:p>
            <a:r>
              <a:rPr lang="en-US" dirty="0"/>
              <a:t>Pattern Validation for License Plate for the valid license plate format using the regular expression /^[A-Z]{1,2}\d{2,3}[A-Z]{1,3}$/, which ensures that inputs are tested against the minimum and maximum number of characters allowed in each section (start letters, digits, and end letters).</a:t>
            </a:r>
          </a:p>
          <a:p>
            <a:r>
              <a:rPr lang="en-US" dirty="0"/>
              <a:t>For methods like update, </a:t>
            </a:r>
            <a:r>
              <a:rPr lang="en-US" dirty="0" err="1"/>
              <a:t>getById</a:t>
            </a:r>
            <a:r>
              <a:rPr lang="en-US" dirty="0"/>
              <a:t>, and delete, using ID boundaries (min ID = 1, max ID = 100), as well as non-existing IDs (e.g., 0 and 101), simulate edge cases of accessing valid vs invalid records. This ensures that the system correctly handles valid IDs (responses 200 OK or 204 No Content) and returns 404 Not Found for invalid IDs.</a:t>
            </a:r>
          </a:p>
          <a:p>
            <a:pPr marL="0" indent="0">
              <a:buNone/>
            </a:pPr>
            <a:r>
              <a:rPr lang="en-US" b="1" dirty="0"/>
              <a:t>Structural Testing:</a:t>
            </a:r>
          </a:p>
          <a:p>
            <a:r>
              <a:rPr lang="en-US" dirty="0"/>
              <a:t>A detailed Control Flow Graph (CFG) was created for all controller logic (create, </a:t>
            </a:r>
            <a:r>
              <a:rPr lang="en-US" dirty="0" err="1"/>
              <a:t>getById</a:t>
            </a:r>
            <a:r>
              <a:rPr lang="en-US" dirty="0"/>
              <a:t>, update, delete).</a:t>
            </a:r>
          </a:p>
          <a:p>
            <a:r>
              <a:rPr lang="en-US" dirty="0"/>
              <a:t>Cyclomatic Complexity = 12, indicating 12 independent execution paths through the controller.</a:t>
            </a:r>
          </a:p>
          <a:p>
            <a:pPr marL="0" indent="0">
              <a:buNone/>
            </a:pPr>
            <a:r>
              <a:rPr lang="en-US" b="1" dirty="0"/>
              <a:t>Ensures:</a:t>
            </a:r>
          </a:p>
          <a:p>
            <a:r>
              <a:rPr lang="en-US" dirty="0"/>
              <a:t>All branches, conditions, and response codes are exercised</a:t>
            </a:r>
          </a:p>
          <a:p>
            <a:r>
              <a:rPr lang="en-US" dirty="0"/>
              <a:t>Test coverage across normal, error, and edge paths</a:t>
            </a:r>
          </a:p>
          <a:p>
            <a:endParaRPr lang="en-US" dirty="0"/>
          </a:p>
        </p:txBody>
      </p:sp>
    </p:spTree>
    <p:extLst>
      <p:ext uri="{BB962C8B-B14F-4D97-AF65-F5344CB8AC3E}">
        <p14:creationId xmlns:p14="http://schemas.microsoft.com/office/powerpoint/2010/main" val="26710281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09CA1-F2D3-B384-38FD-965DC6D62F14}"/>
              </a:ext>
            </a:extLst>
          </p:cNvPr>
          <p:cNvSpPr>
            <a:spLocks noGrp="1"/>
          </p:cNvSpPr>
          <p:nvPr>
            <p:ph type="title"/>
          </p:nvPr>
        </p:nvSpPr>
        <p:spPr/>
        <p:txBody>
          <a:bodyPr/>
          <a:lstStyle/>
          <a:p>
            <a:r>
              <a:rPr lang="en-US" dirty="0"/>
              <a:t>Unit Tests</a:t>
            </a:r>
          </a:p>
        </p:txBody>
      </p:sp>
      <p:sp>
        <p:nvSpPr>
          <p:cNvPr id="3" name="Content Placeholder 2">
            <a:extLst>
              <a:ext uri="{FF2B5EF4-FFF2-40B4-BE49-F238E27FC236}">
                <a16:creationId xmlns:a16="http://schemas.microsoft.com/office/drawing/2014/main" id="{FE85AAB2-1792-97CC-88E3-DC33925B2273}"/>
              </a:ext>
            </a:extLst>
          </p:cNvPr>
          <p:cNvSpPr>
            <a:spLocks noGrp="1"/>
          </p:cNvSpPr>
          <p:nvPr>
            <p:ph idx="1"/>
          </p:nvPr>
        </p:nvSpPr>
        <p:spPr>
          <a:xfrm>
            <a:off x="838200" y="1825625"/>
            <a:ext cx="5257800" cy="4351338"/>
          </a:xfrm>
        </p:spPr>
        <p:txBody>
          <a:bodyPr>
            <a:normAutofit fontScale="77500" lnSpcReduction="20000"/>
          </a:bodyPr>
          <a:lstStyle/>
          <a:p>
            <a:pPr marL="0" indent="0">
              <a:buNone/>
            </a:pPr>
            <a:r>
              <a:rPr lang="en-US" sz="2000" b="1" dirty="0"/>
              <a:t>Test 1: </a:t>
            </a:r>
            <a:r>
              <a:rPr lang="en-US" sz="2000" b="1" dirty="0" err="1"/>
              <a:t>testGetAllReturnsVehicles</a:t>
            </a:r>
            <a:endParaRPr lang="en-US" sz="2000" b="1" dirty="0"/>
          </a:p>
          <a:p>
            <a:pPr marL="0" indent="0">
              <a:buNone/>
            </a:pPr>
            <a:r>
              <a:rPr lang="en-US" sz="1800" b="1" dirty="0"/>
              <a:t>Purpose:</a:t>
            </a:r>
          </a:p>
          <a:p>
            <a:r>
              <a:rPr lang="en-US" sz="1800" dirty="0"/>
              <a:t>Tests if </a:t>
            </a:r>
            <a:r>
              <a:rPr lang="en-US" sz="1800" dirty="0" err="1"/>
              <a:t>VehicleController</a:t>
            </a:r>
            <a:r>
              <a:rPr lang="en-US" sz="1800" dirty="0"/>
              <a:t>::</a:t>
            </a:r>
            <a:r>
              <a:rPr lang="en-US" sz="1800" dirty="0" err="1"/>
              <a:t>getAll</a:t>
            </a:r>
            <a:r>
              <a:rPr lang="en-US" sz="1800" dirty="0"/>
              <a:t>() returns all vehicles in proper JSON format with status 200.</a:t>
            </a:r>
          </a:p>
          <a:p>
            <a:pPr marL="0" indent="0">
              <a:buNone/>
            </a:pPr>
            <a:r>
              <a:rPr lang="en-US" sz="1800" b="1" dirty="0"/>
              <a:t>Covers:</a:t>
            </a:r>
          </a:p>
          <a:p>
            <a:r>
              <a:rPr lang="en-US" sz="1800" dirty="0"/>
              <a:t>Controller logic for GET /vehicles</a:t>
            </a:r>
          </a:p>
          <a:p>
            <a:r>
              <a:rPr lang="en-US" sz="1800" dirty="0"/>
              <a:t>PSR-7 response structure</a:t>
            </a:r>
          </a:p>
          <a:p>
            <a:r>
              <a:rPr lang="en-US" sz="1800" dirty="0"/>
              <a:t>Dependency mocking (Vehicle model)</a:t>
            </a:r>
          </a:p>
          <a:p>
            <a:pPr marL="0" indent="0">
              <a:buNone/>
            </a:pPr>
            <a:r>
              <a:rPr lang="en-US" sz="1800" b="1" dirty="0"/>
              <a:t>100% PASS WHEN:</a:t>
            </a:r>
          </a:p>
          <a:p>
            <a:r>
              <a:rPr lang="en-US" sz="1800" dirty="0"/>
              <a:t>Vehicle::all() returns an array</a:t>
            </a:r>
          </a:p>
          <a:p>
            <a:r>
              <a:rPr lang="en-US" sz="1800" dirty="0"/>
              <a:t>JSON is correctly written to the response body</a:t>
            </a:r>
          </a:p>
          <a:p>
            <a:r>
              <a:rPr lang="en-US" sz="1800" dirty="0"/>
              <a:t>Status code is 200</a:t>
            </a:r>
          </a:p>
          <a:p>
            <a:r>
              <a:rPr lang="en-US" sz="1800" dirty="0"/>
              <a:t>Response contains expected vehicle data</a:t>
            </a:r>
          </a:p>
          <a:p>
            <a:endParaRPr lang="en-US" sz="1800" dirty="0"/>
          </a:p>
          <a:p>
            <a:pPr marL="0" indent="0">
              <a:buNone/>
            </a:pPr>
            <a:endParaRPr lang="en-US" sz="1800" dirty="0"/>
          </a:p>
        </p:txBody>
      </p:sp>
      <p:sp>
        <p:nvSpPr>
          <p:cNvPr id="7" name="Content Placeholder 2">
            <a:extLst>
              <a:ext uri="{FF2B5EF4-FFF2-40B4-BE49-F238E27FC236}">
                <a16:creationId xmlns:a16="http://schemas.microsoft.com/office/drawing/2014/main" id="{909E1632-C5DE-B3D8-7211-F798E922379F}"/>
              </a:ext>
            </a:extLst>
          </p:cNvPr>
          <p:cNvSpPr txBox="1">
            <a:spLocks/>
          </p:cNvSpPr>
          <p:nvPr/>
        </p:nvSpPr>
        <p:spPr>
          <a:xfrm>
            <a:off x="6096000" y="1619807"/>
            <a:ext cx="52578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a:t>Test 2: </a:t>
            </a:r>
            <a:r>
              <a:rPr lang="en-US" sz="2400" b="1" dirty="0" err="1"/>
              <a:t>testCreateReturnsCreated</a:t>
            </a:r>
            <a:endParaRPr lang="en-US" sz="2400" b="1" dirty="0"/>
          </a:p>
          <a:p>
            <a:pPr marL="0" indent="0">
              <a:buNone/>
            </a:pPr>
            <a:r>
              <a:rPr lang="en-US" sz="2000" b="1" dirty="0"/>
              <a:t>Purpose:</a:t>
            </a:r>
          </a:p>
          <a:p>
            <a:r>
              <a:rPr lang="en-US" sz="2000" dirty="0"/>
              <a:t>Tests if </a:t>
            </a:r>
            <a:r>
              <a:rPr lang="en-US" sz="2000" dirty="0" err="1"/>
              <a:t>VehicleController</a:t>
            </a:r>
            <a:r>
              <a:rPr lang="en-US" sz="2000" dirty="0"/>
              <a:t>::create() validates input and creates a vehicle successfully.</a:t>
            </a:r>
          </a:p>
          <a:p>
            <a:pPr marL="0" indent="0">
              <a:buNone/>
            </a:pPr>
            <a:r>
              <a:rPr lang="en-US" sz="2000" b="1" dirty="0"/>
              <a:t>Covers:</a:t>
            </a:r>
          </a:p>
          <a:p>
            <a:r>
              <a:rPr lang="en-US" sz="2000" dirty="0"/>
              <a:t>Controller logic for POST /vehicles</a:t>
            </a:r>
          </a:p>
          <a:p>
            <a:r>
              <a:rPr lang="en-US" sz="2000" dirty="0"/>
              <a:t>Input format validation for license plate</a:t>
            </a:r>
          </a:p>
          <a:p>
            <a:r>
              <a:rPr lang="en-US" sz="2000" dirty="0"/>
              <a:t>PSR-7 response code 201</a:t>
            </a:r>
          </a:p>
          <a:p>
            <a:r>
              <a:rPr lang="en-US" sz="2000" dirty="0"/>
              <a:t>Mocked call to Vehicle::save()</a:t>
            </a:r>
          </a:p>
          <a:p>
            <a:pPr marL="0" indent="0">
              <a:buNone/>
            </a:pPr>
            <a:r>
              <a:rPr lang="en-US" sz="2000" b="1" dirty="0"/>
              <a:t>100% PASS WHEN:</a:t>
            </a:r>
          </a:p>
          <a:p>
            <a:r>
              <a:rPr lang="en-US" sz="2000" dirty="0"/>
              <a:t>Valid license plate is passed (e.g., B123XYZ)</a:t>
            </a:r>
          </a:p>
          <a:p>
            <a:r>
              <a:rPr lang="en-US" sz="2000" dirty="0"/>
              <a:t>Controller invokes save() once with correct data</a:t>
            </a:r>
          </a:p>
          <a:p>
            <a:r>
              <a:rPr lang="en-US" sz="2000" dirty="0"/>
              <a:t>Returns response with status 201 and proper headers</a:t>
            </a:r>
          </a:p>
        </p:txBody>
      </p:sp>
    </p:spTree>
    <p:extLst>
      <p:ext uri="{BB962C8B-B14F-4D97-AF65-F5344CB8AC3E}">
        <p14:creationId xmlns:p14="http://schemas.microsoft.com/office/powerpoint/2010/main" val="20737960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8C77F2-71E9-DEF3-242E-7D225A0B5EC6}"/>
              </a:ext>
            </a:extLst>
          </p:cNvPr>
          <p:cNvSpPr>
            <a:spLocks noGrp="1"/>
          </p:cNvSpPr>
          <p:nvPr>
            <p:ph type="title"/>
          </p:nvPr>
        </p:nvSpPr>
        <p:spPr/>
        <p:txBody>
          <a:bodyPr/>
          <a:lstStyle/>
          <a:p>
            <a:r>
              <a:rPr lang="en-US" dirty="0"/>
              <a:t>Equivalence Classes</a:t>
            </a:r>
          </a:p>
        </p:txBody>
      </p:sp>
      <p:sp>
        <p:nvSpPr>
          <p:cNvPr id="3" name="Content Placeholder 2">
            <a:extLst>
              <a:ext uri="{FF2B5EF4-FFF2-40B4-BE49-F238E27FC236}">
                <a16:creationId xmlns:a16="http://schemas.microsoft.com/office/drawing/2014/main" id="{6E4F6227-94C4-3DC2-094B-6EF88A8F228E}"/>
              </a:ext>
            </a:extLst>
          </p:cNvPr>
          <p:cNvSpPr>
            <a:spLocks noGrp="1"/>
          </p:cNvSpPr>
          <p:nvPr>
            <p:ph idx="1"/>
          </p:nvPr>
        </p:nvSpPr>
        <p:spPr/>
        <p:txBody>
          <a:bodyPr>
            <a:normAutofit/>
          </a:bodyPr>
          <a:lstStyle/>
          <a:p>
            <a:r>
              <a:rPr lang="en-US" sz="1800" dirty="0"/>
              <a:t>Equivalence partitioning (or equivalence classes) is a test design technique where the input data of a program is divided into partitions of valid and invalid data. Each partition represents a set of values that the system is expected to handle in the same way.</a:t>
            </a:r>
          </a:p>
          <a:p>
            <a:r>
              <a:rPr lang="en-US" sz="1800" dirty="0"/>
              <a:t>Instead of testing every possible input, it is enough to test each partition — assuming it represents the rest.</a:t>
            </a:r>
          </a:p>
          <a:p>
            <a:pPr marL="0" indent="0">
              <a:buNone/>
            </a:pPr>
            <a:endParaRPr lang="en-US" sz="1800" b="1" dirty="0"/>
          </a:p>
          <a:p>
            <a:pPr marL="0" indent="0">
              <a:buNone/>
            </a:pPr>
            <a:r>
              <a:rPr lang="en-US" sz="1800" b="1" dirty="0"/>
              <a:t>Create(Request $request, Response $response)</a:t>
            </a:r>
          </a:p>
          <a:p>
            <a:pPr marL="0" indent="0">
              <a:buNone/>
            </a:pPr>
            <a:endParaRPr lang="en-US" sz="1800" b="1" dirty="0"/>
          </a:p>
          <a:p>
            <a:pPr marL="0" indent="0">
              <a:buNone/>
            </a:pPr>
            <a:endParaRPr lang="en-US" sz="1800" b="1" dirty="0"/>
          </a:p>
          <a:p>
            <a:pPr marL="0" indent="0">
              <a:buNone/>
            </a:pPr>
            <a:endParaRPr lang="en-US" sz="1800" b="1" dirty="0"/>
          </a:p>
          <a:p>
            <a:endParaRPr lang="en-US" sz="1800" dirty="0"/>
          </a:p>
          <a:p>
            <a:endParaRPr lang="en-US" sz="1800" dirty="0"/>
          </a:p>
        </p:txBody>
      </p:sp>
      <p:graphicFrame>
        <p:nvGraphicFramePr>
          <p:cNvPr id="14" name="Table 13">
            <a:extLst>
              <a:ext uri="{FF2B5EF4-FFF2-40B4-BE49-F238E27FC236}">
                <a16:creationId xmlns:a16="http://schemas.microsoft.com/office/drawing/2014/main" id="{A2DC2B6E-ADBD-E7F4-04B9-06AC22C2E6B9}"/>
              </a:ext>
            </a:extLst>
          </p:cNvPr>
          <p:cNvGraphicFramePr>
            <a:graphicFrameLocks noGrp="1"/>
          </p:cNvGraphicFramePr>
          <p:nvPr>
            <p:extLst>
              <p:ext uri="{D42A27DB-BD31-4B8C-83A1-F6EECF244321}">
                <p14:modId xmlns:p14="http://schemas.microsoft.com/office/powerpoint/2010/main" val="627293462"/>
              </p:ext>
            </p:extLst>
          </p:nvPr>
        </p:nvGraphicFramePr>
        <p:xfrm>
          <a:off x="838199" y="4072379"/>
          <a:ext cx="9531284" cy="2107561"/>
        </p:xfrm>
        <a:graphic>
          <a:graphicData uri="http://schemas.openxmlformats.org/drawingml/2006/table">
            <a:tbl>
              <a:tblPr firstRow="1" bandRow="1">
                <a:tableStyleId>{F5AB1C69-6EDB-4FF4-983F-18BD219EF322}</a:tableStyleId>
              </a:tblPr>
              <a:tblGrid>
                <a:gridCol w="2659145">
                  <a:extLst>
                    <a:ext uri="{9D8B030D-6E8A-4147-A177-3AD203B41FA5}">
                      <a16:colId xmlns:a16="http://schemas.microsoft.com/office/drawing/2014/main" val="2212780175"/>
                    </a:ext>
                  </a:extLst>
                </a:gridCol>
                <a:gridCol w="2106497">
                  <a:extLst>
                    <a:ext uri="{9D8B030D-6E8A-4147-A177-3AD203B41FA5}">
                      <a16:colId xmlns:a16="http://schemas.microsoft.com/office/drawing/2014/main" val="2471840919"/>
                    </a:ext>
                  </a:extLst>
                </a:gridCol>
                <a:gridCol w="2382821">
                  <a:extLst>
                    <a:ext uri="{9D8B030D-6E8A-4147-A177-3AD203B41FA5}">
                      <a16:colId xmlns:a16="http://schemas.microsoft.com/office/drawing/2014/main" val="4050304283"/>
                    </a:ext>
                  </a:extLst>
                </a:gridCol>
                <a:gridCol w="2382821">
                  <a:extLst>
                    <a:ext uri="{9D8B030D-6E8A-4147-A177-3AD203B41FA5}">
                      <a16:colId xmlns:a16="http://schemas.microsoft.com/office/drawing/2014/main" val="1796280287"/>
                    </a:ext>
                  </a:extLst>
                </a:gridCol>
              </a:tblGrid>
              <a:tr h="332303">
                <a:tc>
                  <a:txBody>
                    <a:bodyPr/>
                    <a:lstStyle/>
                    <a:p>
                      <a:r>
                        <a:rPr lang="en-US" sz="1600" b="1" dirty="0">
                          <a:effectLst/>
                        </a:rPr>
                        <a:t>Input</a:t>
                      </a:r>
                    </a:p>
                  </a:txBody>
                  <a:tcPr marL="99060" marR="99060" anchor="ctr"/>
                </a:tc>
                <a:tc>
                  <a:txBody>
                    <a:bodyPr/>
                    <a:lstStyle/>
                    <a:p>
                      <a:r>
                        <a:rPr lang="en-US" sz="1600" b="1" dirty="0">
                          <a:effectLst/>
                        </a:rPr>
                        <a:t>Class Type</a:t>
                      </a:r>
                    </a:p>
                  </a:txBody>
                  <a:tcPr marL="99060" marR="99060" anchor="ctr"/>
                </a:tc>
                <a:tc>
                  <a:txBody>
                    <a:bodyPr/>
                    <a:lstStyle/>
                    <a:p>
                      <a:r>
                        <a:rPr lang="en-US" sz="1600" b="1">
                          <a:effectLst/>
                        </a:rPr>
                        <a:t>Description</a:t>
                      </a:r>
                    </a:p>
                  </a:txBody>
                  <a:tcPr marL="99060" marR="99060" anchor="ctr"/>
                </a:tc>
                <a:tc>
                  <a:txBody>
                    <a:bodyPr/>
                    <a:lstStyle/>
                    <a:p>
                      <a:r>
                        <a:rPr lang="en-US" sz="1600" b="1">
                          <a:effectLst/>
                        </a:rPr>
                        <a:t>Example</a:t>
                      </a:r>
                    </a:p>
                  </a:txBody>
                  <a:tcPr marL="99060" marR="99060" anchor="ctr"/>
                </a:tc>
                <a:extLst>
                  <a:ext uri="{0D108BD9-81ED-4DB2-BD59-A6C34878D82A}">
                    <a16:rowId xmlns:a16="http://schemas.microsoft.com/office/drawing/2014/main" val="2282306460"/>
                  </a:ext>
                </a:extLst>
              </a:tr>
              <a:tr h="996908">
                <a:tc>
                  <a:txBody>
                    <a:bodyPr/>
                    <a:lstStyle/>
                    <a:p>
                      <a:r>
                        <a:rPr lang="en-US" sz="1600">
                          <a:effectLst/>
                        </a:rPr>
                        <a:t>$data['numar_inmatriculare']</a:t>
                      </a:r>
                    </a:p>
                  </a:txBody>
                  <a:tcPr marL="99060" marR="99060" anchor="ctr"/>
                </a:tc>
                <a:tc>
                  <a:txBody>
                    <a:bodyPr/>
                    <a:lstStyle/>
                    <a:p>
                      <a:r>
                        <a:rPr lang="en-US" sz="1600" dirty="0">
                          <a:effectLst/>
                        </a:rPr>
                        <a:t>Valid</a:t>
                      </a:r>
                    </a:p>
                  </a:txBody>
                  <a:tcPr marL="99060" marR="99060" anchor="ctr"/>
                </a:tc>
                <a:tc>
                  <a:txBody>
                    <a:bodyPr/>
                    <a:lstStyle/>
                    <a:p>
                      <a:r>
                        <a:rPr lang="en-US" sz="1600" dirty="0">
                          <a:effectLst/>
                        </a:rPr>
                        <a:t>String matching /^[A-Z]{1,2}\d{2,3}[A-Z]{1,3}$/</a:t>
                      </a:r>
                    </a:p>
                  </a:txBody>
                  <a:tcPr marL="99060" marR="99060" anchor="ctr"/>
                </a:tc>
                <a:tc>
                  <a:txBody>
                    <a:bodyPr/>
                    <a:lstStyle/>
                    <a:p>
                      <a:r>
                        <a:rPr lang="en-US" sz="1600">
                          <a:effectLst/>
                        </a:rPr>
                        <a:t>B123ABC</a:t>
                      </a:r>
                    </a:p>
                  </a:txBody>
                  <a:tcPr marL="99060" marR="99060" anchor="ctr"/>
                </a:tc>
                <a:extLst>
                  <a:ext uri="{0D108BD9-81ED-4DB2-BD59-A6C34878D82A}">
                    <a16:rowId xmlns:a16="http://schemas.microsoft.com/office/drawing/2014/main" val="3418555358"/>
                  </a:ext>
                </a:extLst>
              </a:tr>
              <a:tr h="775373">
                <a:tc>
                  <a:txBody>
                    <a:bodyPr/>
                    <a:lstStyle/>
                    <a:p>
                      <a:endParaRPr lang="en-US" sz="1600">
                        <a:effectLst/>
                      </a:endParaRPr>
                    </a:p>
                  </a:txBody>
                  <a:tcPr marL="99060" marR="99060" anchor="ctr"/>
                </a:tc>
                <a:tc>
                  <a:txBody>
                    <a:bodyPr/>
                    <a:lstStyle/>
                    <a:p>
                      <a:r>
                        <a:rPr lang="en-US" sz="1600">
                          <a:effectLst/>
                        </a:rPr>
                        <a:t>Invalid</a:t>
                      </a:r>
                    </a:p>
                  </a:txBody>
                  <a:tcPr marL="99060" marR="99060" anchor="ctr"/>
                </a:tc>
                <a:tc>
                  <a:txBody>
                    <a:bodyPr/>
                    <a:lstStyle/>
                    <a:p>
                      <a:r>
                        <a:rPr lang="en-US" sz="1600" dirty="0">
                          <a:effectLst/>
                        </a:rPr>
                        <a:t>Any string not matching the pattern</a:t>
                      </a:r>
                    </a:p>
                  </a:txBody>
                  <a:tcPr marL="99060" marR="99060" anchor="ctr"/>
                </a:tc>
                <a:tc>
                  <a:txBody>
                    <a:bodyPr/>
                    <a:lstStyle/>
                    <a:p>
                      <a:r>
                        <a:rPr lang="en-US" sz="1600" dirty="0">
                          <a:effectLst/>
                        </a:rPr>
                        <a:t>1234BCA, abc123, ""</a:t>
                      </a:r>
                    </a:p>
                  </a:txBody>
                  <a:tcPr marL="99060" marR="99060" anchor="ctr"/>
                </a:tc>
                <a:extLst>
                  <a:ext uri="{0D108BD9-81ED-4DB2-BD59-A6C34878D82A}">
                    <a16:rowId xmlns:a16="http://schemas.microsoft.com/office/drawing/2014/main" val="2050538530"/>
                  </a:ext>
                </a:extLst>
              </a:tr>
            </a:tbl>
          </a:graphicData>
        </a:graphic>
      </p:graphicFrame>
    </p:spTree>
    <p:extLst>
      <p:ext uri="{BB962C8B-B14F-4D97-AF65-F5344CB8AC3E}">
        <p14:creationId xmlns:p14="http://schemas.microsoft.com/office/powerpoint/2010/main" val="35088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D62118-B2B3-52A1-3704-E2BFA25F59AB}"/>
              </a:ext>
            </a:extLst>
          </p:cNvPr>
          <p:cNvSpPr>
            <a:spLocks noGrp="1"/>
          </p:cNvSpPr>
          <p:nvPr>
            <p:ph idx="1"/>
          </p:nvPr>
        </p:nvSpPr>
        <p:spPr>
          <a:xfrm>
            <a:off x="838200" y="782425"/>
            <a:ext cx="10515600" cy="5394538"/>
          </a:xfrm>
        </p:spPr>
        <p:txBody>
          <a:bodyPr>
            <a:normAutofit/>
          </a:bodyPr>
          <a:lstStyle/>
          <a:p>
            <a:pPr marL="0" indent="0">
              <a:buNone/>
            </a:pPr>
            <a:r>
              <a:rPr lang="en-US" sz="1800" b="1" dirty="0"/>
              <a:t>Update(Request $request, Response $response, $</a:t>
            </a:r>
            <a:r>
              <a:rPr lang="en-US" sz="1800" b="1" dirty="0" err="1"/>
              <a:t>args</a:t>
            </a:r>
            <a:r>
              <a:rPr lang="en-US" sz="1800" b="1" dirty="0"/>
              <a:t>)</a:t>
            </a:r>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endParaRPr lang="en-US" sz="1800" b="1" dirty="0"/>
          </a:p>
          <a:p>
            <a:pPr marL="0" indent="0">
              <a:buNone/>
            </a:pPr>
            <a:r>
              <a:rPr lang="en-US" sz="1800" b="1" dirty="0" err="1"/>
              <a:t>GetById</a:t>
            </a:r>
            <a:r>
              <a:rPr lang="en-US" sz="1800" b="1" dirty="0"/>
              <a:t>(Request $request, Response $response, $</a:t>
            </a:r>
            <a:r>
              <a:rPr lang="en-US" sz="1800" b="1" dirty="0" err="1"/>
              <a:t>args</a:t>
            </a:r>
            <a:r>
              <a:rPr lang="en-US" sz="1800" b="1" dirty="0"/>
              <a:t>)</a:t>
            </a:r>
          </a:p>
          <a:p>
            <a:endParaRPr lang="en-US" sz="1800" dirty="0"/>
          </a:p>
        </p:txBody>
      </p:sp>
      <p:graphicFrame>
        <p:nvGraphicFramePr>
          <p:cNvPr id="4" name="Table 3">
            <a:extLst>
              <a:ext uri="{FF2B5EF4-FFF2-40B4-BE49-F238E27FC236}">
                <a16:creationId xmlns:a16="http://schemas.microsoft.com/office/drawing/2014/main" id="{1AC1095A-1D86-549D-3164-D554210C8B05}"/>
              </a:ext>
            </a:extLst>
          </p:cNvPr>
          <p:cNvGraphicFramePr>
            <a:graphicFrameLocks noGrp="1"/>
          </p:cNvGraphicFramePr>
          <p:nvPr>
            <p:extLst>
              <p:ext uri="{D42A27DB-BD31-4B8C-83A1-F6EECF244321}">
                <p14:modId xmlns:p14="http://schemas.microsoft.com/office/powerpoint/2010/main" val="729619242"/>
              </p:ext>
            </p:extLst>
          </p:nvPr>
        </p:nvGraphicFramePr>
        <p:xfrm>
          <a:off x="838200" y="1220018"/>
          <a:ext cx="10524241" cy="2407920"/>
        </p:xfrm>
        <a:graphic>
          <a:graphicData uri="http://schemas.openxmlformats.org/drawingml/2006/table">
            <a:tbl>
              <a:tblPr firstRow="1" bandRow="1">
                <a:tableStyleId>{F5AB1C69-6EDB-4FF4-983F-18BD219EF322}</a:tableStyleId>
              </a:tblPr>
              <a:tblGrid>
                <a:gridCol w="2668571">
                  <a:extLst>
                    <a:ext uri="{9D8B030D-6E8A-4147-A177-3AD203B41FA5}">
                      <a16:colId xmlns:a16="http://schemas.microsoft.com/office/drawing/2014/main" val="389538804"/>
                    </a:ext>
                  </a:extLst>
                </a:gridCol>
                <a:gridCol w="1671215">
                  <a:extLst>
                    <a:ext uri="{9D8B030D-6E8A-4147-A177-3AD203B41FA5}">
                      <a16:colId xmlns:a16="http://schemas.microsoft.com/office/drawing/2014/main" val="563647555"/>
                    </a:ext>
                  </a:extLst>
                </a:gridCol>
                <a:gridCol w="2061485">
                  <a:extLst>
                    <a:ext uri="{9D8B030D-6E8A-4147-A177-3AD203B41FA5}">
                      <a16:colId xmlns:a16="http://schemas.microsoft.com/office/drawing/2014/main" val="2664778569"/>
                    </a:ext>
                  </a:extLst>
                </a:gridCol>
                <a:gridCol w="2061485">
                  <a:extLst>
                    <a:ext uri="{9D8B030D-6E8A-4147-A177-3AD203B41FA5}">
                      <a16:colId xmlns:a16="http://schemas.microsoft.com/office/drawing/2014/main" val="1595074551"/>
                    </a:ext>
                  </a:extLst>
                </a:gridCol>
                <a:gridCol w="2061485">
                  <a:extLst>
                    <a:ext uri="{9D8B030D-6E8A-4147-A177-3AD203B41FA5}">
                      <a16:colId xmlns:a16="http://schemas.microsoft.com/office/drawing/2014/main" val="1380341322"/>
                    </a:ext>
                  </a:extLst>
                </a:gridCol>
              </a:tblGrid>
              <a:tr h="290844">
                <a:tc>
                  <a:txBody>
                    <a:bodyPr/>
                    <a:lstStyle/>
                    <a:p>
                      <a:r>
                        <a:rPr lang="en-US" sz="1600" b="1" dirty="0">
                          <a:effectLst/>
                        </a:rPr>
                        <a:t>Input</a:t>
                      </a:r>
                    </a:p>
                  </a:txBody>
                  <a:tcPr marL="99060" marR="99060" anchor="ctr"/>
                </a:tc>
                <a:tc>
                  <a:txBody>
                    <a:bodyPr/>
                    <a:lstStyle/>
                    <a:p>
                      <a:r>
                        <a:rPr lang="en-US" sz="1600" b="1" dirty="0">
                          <a:effectLst/>
                        </a:rPr>
                        <a:t>Class Type</a:t>
                      </a:r>
                    </a:p>
                  </a:txBody>
                  <a:tcPr marL="99060" marR="99060" anchor="ctr"/>
                </a:tc>
                <a:tc>
                  <a:txBody>
                    <a:bodyPr/>
                    <a:lstStyle/>
                    <a:p>
                      <a:r>
                        <a:rPr lang="en-US" sz="1600" b="1">
                          <a:effectLst/>
                        </a:rPr>
                        <a:t>Description</a:t>
                      </a:r>
                    </a:p>
                  </a:txBody>
                  <a:tcPr marL="99060" marR="99060" anchor="ctr"/>
                </a:tc>
                <a:tc>
                  <a:txBody>
                    <a:bodyPr/>
                    <a:lstStyle/>
                    <a:p>
                      <a:r>
                        <a:rPr lang="en-US" sz="1600" b="1">
                          <a:effectLst/>
                        </a:rPr>
                        <a:t>Example</a:t>
                      </a:r>
                    </a:p>
                  </a:txBody>
                  <a:tcPr marL="99060" marR="99060" anchor="ctr"/>
                </a:tc>
                <a:tc>
                  <a:txBody>
                    <a:bodyPr/>
                    <a:lstStyle/>
                    <a:p>
                      <a:r>
                        <a:rPr lang="en-US" sz="1600" b="1">
                          <a:effectLst/>
                        </a:rPr>
                        <a:t>Input</a:t>
                      </a:r>
                    </a:p>
                  </a:txBody>
                  <a:tcPr marL="99060" marR="99060" anchor="ctr"/>
                </a:tc>
                <a:extLst>
                  <a:ext uri="{0D108BD9-81ED-4DB2-BD59-A6C34878D82A}">
                    <a16:rowId xmlns:a16="http://schemas.microsoft.com/office/drawing/2014/main" val="4117568950"/>
                  </a:ext>
                </a:extLst>
              </a:tr>
              <a:tr h="290844">
                <a:tc>
                  <a:txBody>
                    <a:bodyPr/>
                    <a:lstStyle/>
                    <a:p>
                      <a:r>
                        <a:rPr lang="en-US" sz="1600" dirty="0">
                          <a:effectLst/>
                        </a:rPr>
                        <a:t>$</a:t>
                      </a:r>
                      <a:r>
                        <a:rPr lang="en-US" sz="1600" dirty="0" err="1">
                          <a:effectLst/>
                        </a:rPr>
                        <a:t>args</a:t>
                      </a:r>
                      <a:r>
                        <a:rPr lang="en-US" sz="1600" dirty="0">
                          <a:effectLst/>
                        </a:rPr>
                        <a:t>['id']</a:t>
                      </a:r>
                    </a:p>
                  </a:txBody>
                  <a:tcPr marL="99060" marR="99060" anchor="ctr"/>
                </a:tc>
                <a:tc>
                  <a:txBody>
                    <a:bodyPr/>
                    <a:lstStyle/>
                    <a:p>
                      <a:r>
                        <a:rPr lang="en-US" sz="1600">
                          <a:effectLst/>
                        </a:rPr>
                        <a:t>Valid</a:t>
                      </a:r>
                    </a:p>
                  </a:txBody>
                  <a:tcPr marL="99060" marR="99060" anchor="ctr"/>
                </a:tc>
                <a:tc>
                  <a:txBody>
                    <a:bodyPr/>
                    <a:lstStyle/>
                    <a:p>
                      <a:r>
                        <a:rPr lang="en-US" sz="1600">
                          <a:effectLst/>
                        </a:rPr>
                        <a:t>Existing vehicle ID</a:t>
                      </a:r>
                    </a:p>
                  </a:txBody>
                  <a:tcPr marL="99060" marR="99060" anchor="ctr"/>
                </a:tc>
                <a:tc>
                  <a:txBody>
                    <a:bodyPr/>
                    <a:lstStyle/>
                    <a:p>
                      <a:r>
                        <a:rPr lang="en-US" sz="1600">
                          <a:effectLst/>
                        </a:rPr>
                        <a:t>5</a:t>
                      </a:r>
                    </a:p>
                  </a:txBody>
                  <a:tcPr marL="99060" marR="99060" anchor="ctr"/>
                </a:tc>
                <a:tc>
                  <a:txBody>
                    <a:bodyPr/>
                    <a:lstStyle/>
                    <a:p>
                      <a:r>
                        <a:rPr lang="en-US" sz="1600">
                          <a:effectLst/>
                        </a:rPr>
                        <a:t>$args['id']</a:t>
                      </a:r>
                    </a:p>
                  </a:txBody>
                  <a:tcPr marL="99060" marR="99060" anchor="ctr"/>
                </a:tc>
                <a:extLst>
                  <a:ext uri="{0D108BD9-81ED-4DB2-BD59-A6C34878D82A}">
                    <a16:rowId xmlns:a16="http://schemas.microsoft.com/office/drawing/2014/main" val="1809504190"/>
                  </a:ext>
                </a:extLst>
              </a:tr>
              <a:tr h="502367">
                <a:tc>
                  <a:txBody>
                    <a:bodyPr/>
                    <a:lstStyle/>
                    <a:p>
                      <a:endParaRPr lang="en-US" sz="1600">
                        <a:effectLst/>
                      </a:endParaRPr>
                    </a:p>
                  </a:txBody>
                  <a:tcPr marL="99060" marR="99060" anchor="ctr"/>
                </a:tc>
                <a:tc>
                  <a:txBody>
                    <a:bodyPr/>
                    <a:lstStyle/>
                    <a:p>
                      <a:r>
                        <a:rPr lang="en-US" sz="1600" dirty="0">
                          <a:effectLst/>
                        </a:rPr>
                        <a:t>Invalid</a:t>
                      </a:r>
                    </a:p>
                  </a:txBody>
                  <a:tcPr marL="99060" marR="99060" anchor="ctr"/>
                </a:tc>
                <a:tc>
                  <a:txBody>
                    <a:bodyPr/>
                    <a:lstStyle/>
                    <a:p>
                      <a:r>
                        <a:rPr lang="en-US" sz="1600">
                          <a:effectLst/>
                        </a:rPr>
                        <a:t>Non-existing vehicle ID</a:t>
                      </a:r>
                    </a:p>
                  </a:txBody>
                  <a:tcPr marL="99060" marR="99060" anchor="ctr"/>
                </a:tc>
                <a:tc>
                  <a:txBody>
                    <a:bodyPr/>
                    <a:lstStyle/>
                    <a:p>
                      <a:r>
                        <a:rPr lang="en-US" sz="1600">
                          <a:effectLst/>
                        </a:rPr>
                        <a:t>999</a:t>
                      </a:r>
                    </a:p>
                  </a:txBody>
                  <a:tcPr marL="99060" marR="99060" anchor="ctr"/>
                </a:tc>
                <a:tc>
                  <a:txBody>
                    <a:bodyPr/>
                    <a:lstStyle/>
                    <a:p>
                      <a:endParaRPr lang="en-US" sz="1600">
                        <a:effectLst/>
                      </a:endParaRPr>
                    </a:p>
                  </a:txBody>
                  <a:tcPr marL="99060" marR="99060" anchor="ctr"/>
                </a:tc>
                <a:extLst>
                  <a:ext uri="{0D108BD9-81ED-4DB2-BD59-A6C34878D82A}">
                    <a16:rowId xmlns:a16="http://schemas.microsoft.com/office/drawing/2014/main" val="2926417147"/>
                  </a:ext>
                </a:extLst>
              </a:tr>
              <a:tr h="502367">
                <a:tc>
                  <a:txBody>
                    <a:bodyPr/>
                    <a:lstStyle/>
                    <a:p>
                      <a:r>
                        <a:rPr lang="en-US" sz="1600">
                          <a:effectLst/>
                        </a:rPr>
                        <a:t>$data['numar_inmatriculare']</a:t>
                      </a:r>
                    </a:p>
                  </a:txBody>
                  <a:tcPr marL="99060" marR="99060" anchor="ctr"/>
                </a:tc>
                <a:tc>
                  <a:txBody>
                    <a:bodyPr/>
                    <a:lstStyle/>
                    <a:p>
                      <a:r>
                        <a:rPr lang="en-US" sz="1600">
                          <a:effectLst/>
                        </a:rPr>
                        <a:t>Valid</a:t>
                      </a:r>
                    </a:p>
                  </a:txBody>
                  <a:tcPr marL="99060" marR="99060" anchor="ctr"/>
                </a:tc>
                <a:tc>
                  <a:txBody>
                    <a:bodyPr/>
                    <a:lstStyle/>
                    <a:p>
                      <a:r>
                        <a:rPr lang="en-US" sz="1600" dirty="0">
                          <a:effectLst/>
                        </a:rPr>
                        <a:t>String matching regex</a:t>
                      </a:r>
                    </a:p>
                  </a:txBody>
                  <a:tcPr marL="99060" marR="99060" anchor="ctr"/>
                </a:tc>
                <a:tc>
                  <a:txBody>
                    <a:bodyPr/>
                    <a:lstStyle/>
                    <a:p>
                      <a:r>
                        <a:rPr lang="en-US" sz="1600">
                          <a:effectLst/>
                        </a:rPr>
                        <a:t>CJ123XYZ</a:t>
                      </a:r>
                    </a:p>
                  </a:txBody>
                  <a:tcPr marL="99060" marR="99060" anchor="ctr"/>
                </a:tc>
                <a:tc>
                  <a:txBody>
                    <a:bodyPr/>
                    <a:lstStyle/>
                    <a:p>
                      <a:r>
                        <a:rPr lang="en-US" sz="1600">
                          <a:effectLst/>
                        </a:rPr>
                        <a:t>$data['numar_inmatriculare']</a:t>
                      </a:r>
                    </a:p>
                  </a:txBody>
                  <a:tcPr marL="99060" marR="99060" anchor="ctr"/>
                </a:tc>
                <a:extLst>
                  <a:ext uri="{0D108BD9-81ED-4DB2-BD59-A6C34878D82A}">
                    <a16:rowId xmlns:a16="http://schemas.microsoft.com/office/drawing/2014/main" val="512523158"/>
                  </a:ext>
                </a:extLst>
              </a:tr>
              <a:tr h="502367">
                <a:tc>
                  <a:txBody>
                    <a:bodyPr/>
                    <a:lstStyle/>
                    <a:p>
                      <a:endParaRPr lang="en-US" sz="1600" dirty="0">
                        <a:effectLst/>
                      </a:endParaRPr>
                    </a:p>
                  </a:txBody>
                  <a:tcPr marL="99060" marR="99060" anchor="ctr"/>
                </a:tc>
                <a:tc>
                  <a:txBody>
                    <a:bodyPr/>
                    <a:lstStyle/>
                    <a:p>
                      <a:r>
                        <a:rPr lang="en-US" sz="1600">
                          <a:effectLst/>
                        </a:rPr>
                        <a:t>Invalid</a:t>
                      </a:r>
                    </a:p>
                  </a:txBody>
                  <a:tcPr marL="99060" marR="99060" anchor="ctr"/>
                </a:tc>
                <a:tc>
                  <a:txBody>
                    <a:bodyPr/>
                    <a:lstStyle/>
                    <a:p>
                      <a:r>
                        <a:rPr lang="en-US" sz="1600">
                          <a:effectLst/>
                        </a:rPr>
                        <a:t>String not matching regex</a:t>
                      </a:r>
                    </a:p>
                  </a:txBody>
                  <a:tcPr marL="99060" marR="99060" anchor="ctr"/>
                </a:tc>
                <a:tc>
                  <a:txBody>
                    <a:bodyPr/>
                    <a:lstStyle/>
                    <a:p>
                      <a:r>
                        <a:rPr lang="en-US" sz="1600" dirty="0">
                          <a:effectLst/>
                        </a:rPr>
                        <a:t>AB-123-CD, ""</a:t>
                      </a:r>
                    </a:p>
                  </a:txBody>
                  <a:tcPr marL="99060" marR="99060" anchor="ctr"/>
                </a:tc>
                <a:tc>
                  <a:txBody>
                    <a:bodyPr/>
                    <a:lstStyle/>
                    <a:p>
                      <a:endParaRPr lang="en-US" sz="1600" dirty="0">
                        <a:effectLst/>
                      </a:endParaRPr>
                    </a:p>
                  </a:txBody>
                  <a:tcPr marL="99060" marR="99060" anchor="ctr"/>
                </a:tc>
                <a:extLst>
                  <a:ext uri="{0D108BD9-81ED-4DB2-BD59-A6C34878D82A}">
                    <a16:rowId xmlns:a16="http://schemas.microsoft.com/office/drawing/2014/main" val="1985188062"/>
                  </a:ext>
                </a:extLst>
              </a:tr>
            </a:tbl>
          </a:graphicData>
        </a:graphic>
      </p:graphicFrame>
      <p:graphicFrame>
        <p:nvGraphicFramePr>
          <p:cNvPr id="5" name="Table 4">
            <a:extLst>
              <a:ext uri="{FF2B5EF4-FFF2-40B4-BE49-F238E27FC236}">
                <a16:creationId xmlns:a16="http://schemas.microsoft.com/office/drawing/2014/main" id="{35B00CCD-2F92-8226-5D6A-CC30813903C8}"/>
              </a:ext>
            </a:extLst>
          </p:cNvPr>
          <p:cNvGraphicFramePr>
            <a:graphicFrameLocks noGrp="1"/>
          </p:cNvGraphicFramePr>
          <p:nvPr>
            <p:extLst>
              <p:ext uri="{D42A27DB-BD31-4B8C-83A1-F6EECF244321}">
                <p14:modId xmlns:p14="http://schemas.microsoft.com/office/powerpoint/2010/main" val="2240884786"/>
              </p:ext>
            </p:extLst>
          </p:nvPr>
        </p:nvGraphicFramePr>
        <p:xfrm>
          <a:off x="838201" y="4592215"/>
          <a:ext cx="10524240" cy="1483360"/>
        </p:xfrm>
        <a:graphic>
          <a:graphicData uri="http://schemas.openxmlformats.org/drawingml/2006/table">
            <a:tbl>
              <a:tblPr firstRow="1" bandRow="1">
                <a:tableStyleId>{F5AB1C69-6EDB-4FF4-983F-18BD219EF322}</a:tableStyleId>
              </a:tblPr>
              <a:tblGrid>
                <a:gridCol w="3508080">
                  <a:extLst>
                    <a:ext uri="{9D8B030D-6E8A-4147-A177-3AD203B41FA5}">
                      <a16:colId xmlns:a16="http://schemas.microsoft.com/office/drawing/2014/main" val="2805303595"/>
                    </a:ext>
                  </a:extLst>
                </a:gridCol>
                <a:gridCol w="3508080">
                  <a:extLst>
                    <a:ext uri="{9D8B030D-6E8A-4147-A177-3AD203B41FA5}">
                      <a16:colId xmlns:a16="http://schemas.microsoft.com/office/drawing/2014/main" val="256671811"/>
                    </a:ext>
                  </a:extLst>
                </a:gridCol>
                <a:gridCol w="3508080">
                  <a:extLst>
                    <a:ext uri="{9D8B030D-6E8A-4147-A177-3AD203B41FA5}">
                      <a16:colId xmlns:a16="http://schemas.microsoft.com/office/drawing/2014/main" val="1966498742"/>
                    </a:ext>
                  </a:extLst>
                </a:gridCol>
              </a:tblGrid>
              <a:tr h="370840">
                <a:tc>
                  <a:txBody>
                    <a:bodyPr/>
                    <a:lstStyle/>
                    <a:p>
                      <a:r>
                        <a:rPr lang="en-US" sz="1600" b="1" dirty="0">
                          <a:effectLst/>
                        </a:rPr>
                        <a:t>Input</a:t>
                      </a:r>
                    </a:p>
                  </a:txBody>
                  <a:tcPr marL="99060" marR="99060" anchor="ctr"/>
                </a:tc>
                <a:tc>
                  <a:txBody>
                    <a:bodyPr/>
                    <a:lstStyle/>
                    <a:p>
                      <a:r>
                        <a:rPr lang="en-US" sz="1600" b="1">
                          <a:effectLst/>
                        </a:rPr>
                        <a:t>Class Type</a:t>
                      </a:r>
                    </a:p>
                  </a:txBody>
                  <a:tcPr marL="99060" marR="99060" anchor="ctr"/>
                </a:tc>
                <a:tc>
                  <a:txBody>
                    <a:bodyPr/>
                    <a:lstStyle/>
                    <a:p>
                      <a:r>
                        <a:rPr lang="en-US" sz="1600" b="1">
                          <a:effectLst/>
                        </a:rPr>
                        <a:t>Description</a:t>
                      </a:r>
                    </a:p>
                  </a:txBody>
                  <a:tcPr marL="99060" marR="99060" anchor="ctr"/>
                </a:tc>
                <a:extLst>
                  <a:ext uri="{0D108BD9-81ED-4DB2-BD59-A6C34878D82A}">
                    <a16:rowId xmlns:a16="http://schemas.microsoft.com/office/drawing/2014/main" val="1989802417"/>
                  </a:ext>
                </a:extLst>
              </a:tr>
              <a:tr h="370840">
                <a:tc>
                  <a:txBody>
                    <a:bodyPr/>
                    <a:lstStyle/>
                    <a:p>
                      <a:r>
                        <a:rPr lang="en-US" sz="1600">
                          <a:effectLst/>
                        </a:rPr>
                        <a:t>$args['id']</a:t>
                      </a:r>
                    </a:p>
                  </a:txBody>
                  <a:tcPr marL="99060" marR="99060" anchor="ctr"/>
                </a:tc>
                <a:tc>
                  <a:txBody>
                    <a:bodyPr/>
                    <a:lstStyle/>
                    <a:p>
                      <a:r>
                        <a:rPr lang="en-US" sz="1600">
                          <a:effectLst/>
                        </a:rPr>
                        <a:t>Valid</a:t>
                      </a:r>
                    </a:p>
                  </a:txBody>
                  <a:tcPr marL="99060" marR="99060" anchor="ctr"/>
                </a:tc>
                <a:tc>
                  <a:txBody>
                    <a:bodyPr/>
                    <a:lstStyle/>
                    <a:p>
                      <a:r>
                        <a:rPr lang="en-US" sz="1600">
                          <a:effectLst/>
                        </a:rPr>
                        <a:t>Existing vehicle ID</a:t>
                      </a:r>
                    </a:p>
                  </a:txBody>
                  <a:tcPr marL="99060" marR="99060" anchor="ctr"/>
                </a:tc>
                <a:extLst>
                  <a:ext uri="{0D108BD9-81ED-4DB2-BD59-A6C34878D82A}">
                    <a16:rowId xmlns:a16="http://schemas.microsoft.com/office/drawing/2014/main" val="1093324739"/>
                  </a:ext>
                </a:extLst>
              </a:tr>
              <a:tr h="370840">
                <a:tc>
                  <a:txBody>
                    <a:bodyPr/>
                    <a:lstStyle/>
                    <a:p>
                      <a:endParaRPr lang="en-US" sz="1600">
                        <a:effectLst/>
                      </a:endParaRPr>
                    </a:p>
                  </a:txBody>
                  <a:tcPr marL="99060" marR="99060" anchor="ctr"/>
                </a:tc>
                <a:tc>
                  <a:txBody>
                    <a:bodyPr/>
                    <a:lstStyle/>
                    <a:p>
                      <a:r>
                        <a:rPr lang="en-US" sz="1600">
                          <a:effectLst/>
                        </a:rPr>
                        <a:t>Invalid</a:t>
                      </a:r>
                    </a:p>
                  </a:txBody>
                  <a:tcPr marL="99060" marR="99060" anchor="ctr"/>
                </a:tc>
                <a:tc>
                  <a:txBody>
                    <a:bodyPr/>
                    <a:lstStyle/>
                    <a:p>
                      <a:r>
                        <a:rPr lang="en-US" sz="1600">
                          <a:effectLst/>
                        </a:rPr>
                        <a:t>Non-existing vehicle ID</a:t>
                      </a:r>
                    </a:p>
                  </a:txBody>
                  <a:tcPr marL="99060" marR="99060" anchor="ctr"/>
                </a:tc>
                <a:extLst>
                  <a:ext uri="{0D108BD9-81ED-4DB2-BD59-A6C34878D82A}">
                    <a16:rowId xmlns:a16="http://schemas.microsoft.com/office/drawing/2014/main" val="2434934181"/>
                  </a:ext>
                </a:extLst>
              </a:tr>
              <a:tr h="370840">
                <a:tc>
                  <a:txBody>
                    <a:bodyPr/>
                    <a:lstStyle/>
                    <a:p>
                      <a:r>
                        <a:rPr lang="en-US" sz="1600" b="1">
                          <a:effectLst/>
                        </a:rPr>
                        <a:t>Input</a:t>
                      </a:r>
                    </a:p>
                  </a:txBody>
                  <a:tcPr marL="99060" marR="99060" anchor="ctr"/>
                </a:tc>
                <a:tc>
                  <a:txBody>
                    <a:bodyPr/>
                    <a:lstStyle/>
                    <a:p>
                      <a:r>
                        <a:rPr lang="en-US" sz="1600" b="1">
                          <a:effectLst/>
                        </a:rPr>
                        <a:t>Class Type</a:t>
                      </a:r>
                    </a:p>
                  </a:txBody>
                  <a:tcPr marL="99060" marR="99060" anchor="ctr"/>
                </a:tc>
                <a:tc>
                  <a:txBody>
                    <a:bodyPr/>
                    <a:lstStyle/>
                    <a:p>
                      <a:r>
                        <a:rPr lang="en-US" sz="1600" b="1" dirty="0">
                          <a:effectLst/>
                        </a:rPr>
                        <a:t>Description</a:t>
                      </a:r>
                    </a:p>
                  </a:txBody>
                  <a:tcPr marL="99060" marR="99060" anchor="ctr"/>
                </a:tc>
                <a:extLst>
                  <a:ext uri="{0D108BD9-81ED-4DB2-BD59-A6C34878D82A}">
                    <a16:rowId xmlns:a16="http://schemas.microsoft.com/office/drawing/2014/main" val="3139770871"/>
                  </a:ext>
                </a:extLst>
              </a:tr>
            </a:tbl>
          </a:graphicData>
        </a:graphic>
      </p:graphicFrame>
    </p:spTree>
    <p:extLst>
      <p:ext uri="{BB962C8B-B14F-4D97-AF65-F5344CB8AC3E}">
        <p14:creationId xmlns:p14="http://schemas.microsoft.com/office/powerpoint/2010/main" val="17335856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5A8280-E6BC-6086-7539-5263C5F95802}"/>
              </a:ext>
            </a:extLst>
          </p:cNvPr>
          <p:cNvSpPr>
            <a:spLocks noGrp="1"/>
          </p:cNvSpPr>
          <p:nvPr>
            <p:ph type="title"/>
          </p:nvPr>
        </p:nvSpPr>
        <p:spPr/>
        <p:txBody>
          <a:bodyPr/>
          <a:lstStyle/>
          <a:p>
            <a:pPr algn="l"/>
            <a:r>
              <a:rPr lang="en-US" dirty="0"/>
              <a:t>Boundary Value Tests</a:t>
            </a:r>
          </a:p>
        </p:txBody>
      </p:sp>
      <p:sp>
        <p:nvSpPr>
          <p:cNvPr id="3" name="Content Placeholder 2">
            <a:extLst>
              <a:ext uri="{FF2B5EF4-FFF2-40B4-BE49-F238E27FC236}">
                <a16:creationId xmlns:a16="http://schemas.microsoft.com/office/drawing/2014/main" id="{2DA0CA05-FDC0-D06F-E2EA-B20505952578}"/>
              </a:ext>
            </a:extLst>
          </p:cNvPr>
          <p:cNvSpPr>
            <a:spLocks noGrp="1"/>
          </p:cNvSpPr>
          <p:nvPr>
            <p:ph idx="1"/>
          </p:nvPr>
        </p:nvSpPr>
        <p:spPr>
          <a:xfrm>
            <a:off x="838201" y="1825625"/>
            <a:ext cx="7061462" cy="4351338"/>
          </a:xfrm>
        </p:spPr>
        <p:txBody>
          <a:bodyPr>
            <a:normAutofit fontScale="92500" lnSpcReduction="20000"/>
          </a:bodyPr>
          <a:lstStyle/>
          <a:p>
            <a:pPr marL="0" indent="0">
              <a:buNone/>
            </a:pPr>
            <a:r>
              <a:rPr lang="en-US" sz="1800" dirty="0"/>
              <a:t>Boundary value tests are a type of black-box testing technique in software testing, focused on identifying errors at the boundaries of input domains rather than within the range.</a:t>
            </a:r>
          </a:p>
          <a:p>
            <a:endParaRPr lang="en-US" sz="1800" dirty="0"/>
          </a:p>
          <a:p>
            <a:pPr marL="0" indent="0">
              <a:buNone/>
            </a:pPr>
            <a:r>
              <a:rPr lang="en-US" sz="1800" b="1" dirty="0"/>
              <a:t>Create(Request $request, Response $response)</a:t>
            </a:r>
          </a:p>
          <a:p>
            <a:r>
              <a:rPr lang="en-US" sz="1800" dirty="0"/>
              <a:t>Input: $data['</a:t>
            </a:r>
            <a:r>
              <a:rPr lang="en-US" sz="1800" dirty="0" err="1"/>
              <a:t>numar_inmatriculare</a:t>
            </a:r>
            <a:r>
              <a:rPr lang="en-US" sz="1800" dirty="0"/>
              <a:t>]</a:t>
            </a:r>
          </a:p>
          <a:p>
            <a:r>
              <a:rPr lang="en-US" sz="1800" dirty="0"/>
              <a:t>Pattern: /^[A-Z]{1,2}\d{2,3}[A-Z]{1,3}$/</a:t>
            </a:r>
          </a:p>
          <a:p>
            <a:endParaRPr lang="en-US" sz="1800" dirty="0"/>
          </a:p>
          <a:p>
            <a:pPr marL="0" indent="0">
              <a:buNone/>
            </a:pPr>
            <a:r>
              <a:rPr lang="en-US" sz="1800" b="1" dirty="0"/>
              <a:t>Boundaries:</a:t>
            </a:r>
          </a:p>
          <a:p>
            <a:r>
              <a:rPr lang="en-US" sz="1800" dirty="0"/>
              <a:t>Number of letters at the start: 1 or 2 uppercase letters</a:t>
            </a:r>
          </a:p>
          <a:p>
            <a:r>
              <a:rPr lang="en-US" sz="1800" dirty="0"/>
              <a:t>Number of digits: 2 or 3 digits</a:t>
            </a:r>
          </a:p>
          <a:p>
            <a:r>
              <a:rPr lang="en-US" sz="1800" dirty="0"/>
              <a:t>Number of letters at the end: 1 to 3 uppercase letters</a:t>
            </a:r>
          </a:p>
        </p:txBody>
      </p:sp>
      <p:graphicFrame>
        <p:nvGraphicFramePr>
          <p:cNvPr id="4" name="Table 3">
            <a:extLst>
              <a:ext uri="{FF2B5EF4-FFF2-40B4-BE49-F238E27FC236}">
                <a16:creationId xmlns:a16="http://schemas.microsoft.com/office/drawing/2014/main" id="{723D4DF5-0E45-B000-861E-6ACD26958C77}"/>
              </a:ext>
            </a:extLst>
          </p:cNvPr>
          <p:cNvGraphicFramePr>
            <a:graphicFrameLocks noGrp="1"/>
          </p:cNvGraphicFramePr>
          <p:nvPr>
            <p:extLst>
              <p:ext uri="{D42A27DB-BD31-4B8C-83A1-F6EECF244321}">
                <p14:modId xmlns:p14="http://schemas.microsoft.com/office/powerpoint/2010/main" val="334822558"/>
              </p:ext>
            </p:extLst>
          </p:nvPr>
        </p:nvGraphicFramePr>
        <p:xfrm>
          <a:off x="7965650" y="365125"/>
          <a:ext cx="3968682" cy="5766484"/>
        </p:xfrm>
        <a:graphic>
          <a:graphicData uri="http://schemas.openxmlformats.org/drawingml/2006/table">
            <a:tbl>
              <a:tblPr firstRow="1" bandRow="1">
                <a:tableStyleId>{F5AB1C69-6EDB-4FF4-983F-18BD219EF322}</a:tableStyleId>
              </a:tblPr>
              <a:tblGrid>
                <a:gridCol w="1322894">
                  <a:extLst>
                    <a:ext uri="{9D8B030D-6E8A-4147-A177-3AD203B41FA5}">
                      <a16:colId xmlns:a16="http://schemas.microsoft.com/office/drawing/2014/main" val="3834132432"/>
                    </a:ext>
                  </a:extLst>
                </a:gridCol>
                <a:gridCol w="1322894">
                  <a:extLst>
                    <a:ext uri="{9D8B030D-6E8A-4147-A177-3AD203B41FA5}">
                      <a16:colId xmlns:a16="http://schemas.microsoft.com/office/drawing/2014/main" val="952945388"/>
                    </a:ext>
                  </a:extLst>
                </a:gridCol>
                <a:gridCol w="1322894">
                  <a:extLst>
                    <a:ext uri="{9D8B030D-6E8A-4147-A177-3AD203B41FA5}">
                      <a16:colId xmlns:a16="http://schemas.microsoft.com/office/drawing/2014/main" val="1221333150"/>
                    </a:ext>
                  </a:extLst>
                </a:gridCol>
              </a:tblGrid>
              <a:tr h="588652">
                <a:tc>
                  <a:txBody>
                    <a:bodyPr/>
                    <a:lstStyle/>
                    <a:p>
                      <a:r>
                        <a:rPr lang="en-US" sz="1600" b="1" dirty="0">
                          <a:effectLst/>
                        </a:rPr>
                        <a:t>Test Case</a:t>
                      </a:r>
                    </a:p>
                  </a:txBody>
                  <a:tcPr marL="99060" marR="99060" anchor="ctr"/>
                </a:tc>
                <a:tc>
                  <a:txBody>
                    <a:bodyPr/>
                    <a:lstStyle/>
                    <a:p>
                      <a:r>
                        <a:rPr lang="en-US" sz="1600" b="1">
                          <a:effectLst/>
                        </a:rPr>
                        <a:t>Input</a:t>
                      </a:r>
                    </a:p>
                  </a:txBody>
                  <a:tcPr marL="99060" marR="99060" anchor="ctr"/>
                </a:tc>
                <a:tc>
                  <a:txBody>
                    <a:bodyPr/>
                    <a:lstStyle/>
                    <a:p>
                      <a:r>
                        <a:rPr lang="en-US" sz="1600" b="1">
                          <a:effectLst/>
                        </a:rPr>
                        <a:t>Expected Result</a:t>
                      </a:r>
                    </a:p>
                  </a:txBody>
                  <a:tcPr marL="99060" marR="99060" anchor="ctr"/>
                </a:tc>
                <a:extLst>
                  <a:ext uri="{0D108BD9-81ED-4DB2-BD59-A6C34878D82A}">
                    <a16:rowId xmlns:a16="http://schemas.microsoft.com/office/drawing/2014/main" val="608675494"/>
                  </a:ext>
                </a:extLst>
              </a:tr>
              <a:tr h="588652">
                <a:tc>
                  <a:txBody>
                    <a:bodyPr/>
                    <a:lstStyle/>
                    <a:p>
                      <a:r>
                        <a:rPr lang="en-US" sz="1600">
                          <a:effectLst/>
                        </a:rPr>
                        <a:t>Minimum valid</a:t>
                      </a:r>
                    </a:p>
                  </a:txBody>
                  <a:tcPr marL="99060" marR="99060" anchor="ctr"/>
                </a:tc>
                <a:tc>
                  <a:txBody>
                    <a:bodyPr/>
                    <a:lstStyle/>
                    <a:p>
                      <a:r>
                        <a:rPr lang="en-US" sz="1600">
                          <a:effectLst/>
                        </a:rPr>
                        <a:t>B12A</a:t>
                      </a:r>
                    </a:p>
                  </a:txBody>
                  <a:tcPr marL="99060" marR="99060" anchor="ctr"/>
                </a:tc>
                <a:tc>
                  <a:txBody>
                    <a:bodyPr/>
                    <a:lstStyle/>
                    <a:p>
                      <a:r>
                        <a:rPr lang="en-US" sz="1600">
                          <a:effectLst/>
                        </a:rPr>
                        <a:t>201 Created</a:t>
                      </a:r>
                    </a:p>
                  </a:txBody>
                  <a:tcPr marL="99060" marR="99060" anchor="ctr"/>
                </a:tc>
                <a:extLst>
                  <a:ext uri="{0D108BD9-81ED-4DB2-BD59-A6C34878D82A}">
                    <a16:rowId xmlns:a16="http://schemas.microsoft.com/office/drawing/2014/main" val="2300393959"/>
                  </a:ext>
                </a:extLst>
              </a:tr>
              <a:tr h="588652">
                <a:tc>
                  <a:txBody>
                    <a:bodyPr/>
                    <a:lstStyle/>
                    <a:p>
                      <a:r>
                        <a:rPr lang="en-US" sz="1600">
                          <a:effectLst/>
                        </a:rPr>
                        <a:t>Maximum valid</a:t>
                      </a:r>
                    </a:p>
                  </a:txBody>
                  <a:tcPr marL="99060" marR="99060" anchor="ctr"/>
                </a:tc>
                <a:tc>
                  <a:txBody>
                    <a:bodyPr/>
                    <a:lstStyle/>
                    <a:p>
                      <a:r>
                        <a:rPr lang="en-US" sz="1600">
                          <a:effectLst/>
                        </a:rPr>
                        <a:t>AB123ABC</a:t>
                      </a:r>
                    </a:p>
                  </a:txBody>
                  <a:tcPr marL="99060" marR="99060" anchor="ctr"/>
                </a:tc>
                <a:tc>
                  <a:txBody>
                    <a:bodyPr/>
                    <a:lstStyle/>
                    <a:p>
                      <a:r>
                        <a:rPr lang="en-US" sz="1600">
                          <a:effectLst/>
                        </a:rPr>
                        <a:t>201 Created</a:t>
                      </a:r>
                    </a:p>
                  </a:txBody>
                  <a:tcPr marL="99060" marR="99060" anchor="ctr"/>
                </a:tc>
                <a:extLst>
                  <a:ext uri="{0D108BD9-81ED-4DB2-BD59-A6C34878D82A}">
                    <a16:rowId xmlns:a16="http://schemas.microsoft.com/office/drawing/2014/main" val="3178992704"/>
                  </a:ext>
                </a:extLst>
              </a:tr>
              <a:tr h="588652">
                <a:tc>
                  <a:txBody>
                    <a:bodyPr/>
                    <a:lstStyle/>
                    <a:p>
                      <a:r>
                        <a:rPr lang="en-US" sz="1600">
                          <a:effectLst/>
                        </a:rPr>
                        <a:t>Below minimum digits</a:t>
                      </a:r>
                    </a:p>
                  </a:txBody>
                  <a:tcPr marL="99060" marR="99060" anchor="ctr"/>
                </a:tc>
                <a:tc>
                  <a:txBody>
                    <a:bodyPr/>
                    <a:lstStyle/>
                    <a:p>
                      <a:r>
                        <a:rPr lang="en-US" sz="1600">
                          <a:effectLst/>
                        </a:rPr>
                        <a:t>B1A</a:t>
                      </a:r>
                    </a:p>
                  </a:txBody>
                  <a:tcPr marL="99060" marR="99060" anchor="ctr"/>
                </a:tc>
                <a:tc>
                  <a:txBody>
                    <a:bodyPr/>
                    <a:lstStyle/>
                    <a:p>
                      <a:r>
                        <a:rPr lang="en-US" sz="1600">
                          <a:effectLst/>
                        </a:rPr>
                        <a:t>400 Bad Request</a:t>
                      </a:r>
                    </a:p>
                  </a:txBody>
                  <a:tcPr marL="99060" marR="99060" anchor="ctr"/>
                </a:tc>
                <a:extLst>
                  <a:ext uri="{0D108BD9-81ED-4DB2-BD59-A6C34878D82A}">
                    <a16:rowId xmlns:a16="http://schemas.microsoft.com/office/drawing/2014/main" val="146382241"/>
                  </a:ext>
                </a:extLst>
              </a:tr>
              <a:tr h="588652">
                <a:tc>
                  <a:txBody>
                    <a:bodyPr/>
                    <a:lstStyle/>
                    <a:p>
                      <a:r>
                        <a:rPr lang="en-US" sz="1600">
                          <a:effectLst/>
                        </a:rPr>
                        <a:t>Above maximum digits</a:t>
                      </a:r>
                    </a:p>
                  </a:txBody>
                  <a:tcPr marL="99060" marR="99060" anchor="ctr"/>
                </a:tc>
                <a:tc>
                  <a:txBody>
                    <a:bodyPr/>
                    <a:lstStyle/>
                    <a:p>
                      <a:r>
                        <a:rPr lang="en-US" sz="1600">
                          <a:effectLst/>
                        </a:rPr>
                        <a:t>B1234A</a:t>
                      </a:r>
                    </a:p>
                  </a:txBody>
                  <a:tcPr marL="99060" marR="99060" anchor="ctr"/>
                </a:tc>
                <a:tc>
                  <a:txBody>
                    <a:bodyPr/>
                    <a:lstStyle/>
                    <a:p>
                      <a:r>
                        <a:rPr lang="en-US" sz="1600">
                          <a:effectLst/>
                        </a:rPr>
                        <a:t>400 Bad Request</a:t>
                      </a:r>
                    </a:p>
                  </a:txBody>
                  <a:tcPr marL="99060" marR="99060" anchor="ctr"/>
                </a:tc>
                <a:extLst>
                  <a:ext uri="{0D108BD9-81ED-4DB2-BD59-A6C34878D82A}">
                    <a16:rowId xmlns:a16="http://schemas.microsoft.com/office/drawing/2014/main" val="2094536349"/>
                  </a:ext>
                </a:extLst>
              </a:tr>
              <a:tr h="588652">
                <a:tc>
                  <a:txBody>
                    <a:bodyPr/>
                    <a:lstStyle/>
                    <a:p>
                      <a:r>
                        <a:rPr lang="en-US" sz="1600">
                          <a:effectLst/>
                        </a:rPr>
                        <a:t>Below min letters start</a:t>
                      </a:r>
                    </a:p>
                  </a:txBody>
                  <a:tcPr marL="99060" marR="99060" anchor="ctr"/>
                </a:tc>
                <a:tc>
                  <a:txBody>
                    <a:bodyPr/>
                    <a:lstStyle/>
                    <a:p>
                      <a:r>
                        <a:rPr lang="en-US" sz="1600">
                          <a:effectLst/>
                        </a:rPr>
                        <a:t>1B23C</a:t>
                      </a:r>
                    </a:p>
                  </a:txBody>
                  <a:tcPr marL="99060" marR="99060" anchor="ctr"/>
                </a:tc>
                <a:tc>
                  <a:txBody>
                    <a:bodyPr/>
                    <a:lstStyle/>
                    <a:p>
                      <a:r>
                        <a:rPr lang="en-US" sz="1600">
                          <a:effectLst/>
                        </a:rPr>
                        <a:t>400 Bad Request</a:t>
                      </a:r>
                    </a:p>
                  </a:txBody>
                  <a:tcPr marL="99060" marR="99060" anchor="ctr"/>
                </a:tc>
                <a:extLst>
                  <a:ext uri="{0D108BD9-81ED-4DB2-BD59-A6C34878D82A}">
                    <a16:rowId xmlns:a16="http://schemas.microsoft.com/office/drawing/2014/main" val="1219220596"/>
                  </a:ext>
                </a:extLst>
              </a:tr>
              <a:tr h="588652">
                <a:tc>
                  <a:txBody>
                    <a:bodyPr/>
                    <a:lstStyle/>
                    <a:p>
                      <a:r>
                        <a:rPr lang="en-US" sz="1600">
                          <a:effectLst/>
                        </a:rPr>
                        <a:t>Above max letters start</a:t>
                      </a:r>
                    </a:p>
                  </a:txBody>
                  <a:tcPr marL="99060" marR="99060" anchor="ctr"/>
                </a:tc>
                <a:tc>
                  <a:txBody>
                    <a:bodyPr/>
                    <a:lstStyle/>
                    <a:p>
                      <a:r>
                        <a:rPr lang="en-US" sz="1600">
                          <a:effectLst/>
                        </a:rPr>
                        <a:t>ABC123A</a:t>
                      </a:r>
                    </a:p>
                  </a:txBody>
                  <a:tcPr marL="99060" marR="99060" anchor="ctr"/>
                </a:tc>
                <a:tc>
                  <a:txBody>
                    <a:bodyPr/>
                    <a:lstStyle/>
                    <a:p>
                      <a:r>
                        <a:rPr lang="en-US" sz="1600">
                          <a:effectLst/>
                        </a:rPr>
                        <a:t>400 Bad Request</a:t>
                      </a:r>
                    </a:p>
                  </a:txBody>
                  <a:tcPr marL="99060" marR="99060" anchor="ctr"/>
                </a:tc>
                <a:extLst>
                  <a:ext uri="{0D108BD9-81ED-4DB2-BD59-A6C34878D82A}">
                    <a16:rowId xmlns:a16="http://schemas.microsoft.com/office/drawing/2014/main" val="79983529"/>
                  </a:ext>
                </a:extLst>
              </a:tr>
              <a:tr h="588652">
                <a:tc>
                  <a:txBody>
                    <a:bodyPr/>
                    <a:lstStyle/>
                    <a:p>
                      <a:r>
                        <a:rPr lang="en-US" sz="1600">
                          <a:effectLst/>
                        </a:rPr>
                        <a:t>Below min letters end</a:t>
                      </a:r>
                    </a:p>
                  </a:txBody>
                  <a:tcPr marL="99060" marR="99060" anchor="ctr"/>
                </a:tc>
                <a:tc>
                  <a:txBody>
                    <a:bodyPr/>
                    <a:lstStyle/>
                    <a:p>
                      <a:r>
                        <a:rPr lang="en-US" sz="1600">
                          <a:effectLst/>
                        </a:rPr>
                        <a:t>B123</a:t>
                      </a:r>
                    </a:p>
                  </a:txBody>
                  <a:tcPr marL="99060" marR="99060" anchor="ctr"/>
                </a:tc>
                <a:tc>
                  <a:txBody>
                    <a:bodyPr/>
                    <a:lstStyle/>
                    <a:p>
                      <a:r>
                        <a:rPr lang="en-US" sz="1600">
                          <a:effectLst/>
                        </a:rPr>
                        <a:t>400 Bad Request</a:t>
                      </a:r>
                    </a:p>
                  </a:txBody>
                  <a:tcPr marL="99060" marR="99060" anchor="ctr"/>
                </a:tc>
                <a:extLst>
                  <a:ext uri="{0D108BD9-81ED-4DB2-BD59-A6C34878D82A}">
                    <a16:rowId xmlns:a16="http://schemas.microsoft.com/office/drawing/2014/main" val="644533050"/>
                  </a:ext>
                </a:extLst>
              </a:tr>
              <a:tr h="588652">
                <a:tc>
                  <a:txBody>
                    <a:bodyPr/>
                    <a:lstStyle/>
                    <a:p>
                      <a:r>
                        <a:rPr lang="en-US" sz="1600">
                          <a:effectLst/>
                        </a:rPr>
                        <a:t>Above max letters end</a:t>
                      </a:r>
                    </a:p>
                  </a:txBody>
                  <a:tcPr marL="99060" marR="99060" anchor="ctr"/>
                </a:tc>
                <a:tc>
                  <a:txBody>
                    <a:bodyPr/>
                    <a:lstStyle/>
                    <a:p>
                      <a:r>
                        <a:rPr lang="en-US" sz="1600">
                          <a:effectLst/>
                        </a:rPr>
                        <a:t>B123ABCD</a:t>
                      </a:r>
                    </a:p>
                  </a:txBody>
                  <a:tcPr marL="99060" marR="99060" anchor="ctr"/>
                </a:tc>
                <a:tc>
                  <a:txBody>
                    <a:bodyPr/>
                    <a:lstStyle/>
                    <a:p>
                      <a:r>
                        <a:rPr lang="en-US" sz="1600" dirty="0">
                          <a:effectLst/>
                        </a:rPr>
                        <a:t>400 Bad Request</a:t>
                      </a:r>
                    </a:p>
                  </a:txBody>
                  <a:tcPr marL="99060" marR="99060" anchor="ctr"/>
                </a:tc>
                <a:extLst>
                  <a:ext uri="{0D108BD9-81ED-4DB2-BD59-A6C34878D82A}">
                    <a16:rowId xmlns:a16="http://schemas.microsoft.com/office/drawing/2014/main" val="321639367"/>
                  </a:ext>
                </a:extLst>
              </a:tr>
            </a:tbl>
          </a:graphicData>
        </a:graphic>
      </p:graphicFrame>
    </p:spTree>
    <p:extLst>
      <p:ext uri="{BB962C8B-B14F-4D97-AF65-F5344CB8AC3E}">
        <p14:creationId xmlns:p14="http://schemas.microsoft.com/office/powerpoint/2010/main" val="36995687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01AA2-9E9A-B307-4421-4CE14E8CD987}"/>
              </a:ext>
            </a:extLst>
          </p:cNvPr>
          <p:cNvSpPr>
            <a:spLocks noGrp="1"/>
          </p:cNvSpPr>
          <p:nvPr>
            <p:ph idx="1"/>
          </p:nvPr>
        </p:nvSpPr>
        <p:spPr>
          <a:xfrm>
            <a:off x="348792" y="235670"/>
            <a:ext cx="6447934" cy="5941293"/>
          </a:xfrm>
        </p:spPr>
        <p:txBody>
          <a:bodyPr>
            <a:normAutofit fontScale="85000" lnSpcReduction="10000"/>
          </a:bodyPr>
          <a:lstStyle/>
          <a:p>
            <a:pPr marL="0" indent="0">
              <a:buNone/>
            </a:pPr>
            <a:r>
              <a:rPr lang="en-US" sz="2000" b="1" dirty="0"/>
              <a:t>Update(Request $request, Response $response, $</a:t>
            </a:r>
            <a:r>
              <a:rPr lang="en-US" sz="2000" b="1" dirty="0" err="1"/>
              <a:t>args</a:t>
            </a:r>
            <a:r>
              <a:rPr lang="en-US" sz="2000" b="1" dirty="0"/>
              <a:t>)</a:t>
            </a:r>
          </a:p>
          <a:p>
            <a:pPr marL="0" indent="0">
              <a:buNone/>
            </a:pPr>
            <a:r>
              <a:rPr lang="en-US" sz="2000" b="1" dirty="0"/>
              <a:t>Input:</a:t>
            </a:r>
          </a:p>
          <a:p>
            <a:r>
              <a:rPr lang="en-US" sz="2000" dirty="0"/>
              <a:t>$</a:t>
            </a:r>
            <a:r>
              <a:rPr lang="en-US" sz="2000" dirty="0" err="1"/>
              <a:t>args</a:t>
            </a:r>
            <a:r>
              <a:rPr lang="en-US" sz="2000" dirty="0"/>
              <a:t>['id'] (as primary key/identifier)</a:t>
            </a:r>
          </a:p>
          <a:p>
            <a:r>
              <a:rPr lang="en-US" sz="2000" dirty="0"/>
              <a:t>$data['</a:t>
            </a:r>
            <a:r>
              <a:rPr lang="en-US" sz="2000" dirty="0" err="1"/>
              <a:t>numar_inmatriculare</a:t>
            </a:r>
            <a:r>
              <a:rPr lang="en-US" sz="2000" dirty="0"/>
              <a:t>'] (same pattern as above)</a:t>
            </a:r>
          </a:p>
          <a:p>
            <a:pPr marL="0" indent="0">
              <a:buNone/>
            </a:pPr>
            <a:r>
              <a:rPr lang="en-US" sz="2000" b="1" dirty="0"/>
              <a:t>Boundaries:</a:t>
            </a:r>
          </a:p>
          <a:p>
            <a:r>
              <a:rPr lang="en-US" sz="2000" dirty="0"/>
              <a:t>Minimum valid ID: 1</a:t>
            </a:r>
          </a:p>
          <a:p>
            <a:r>
              <a:rPr lang="en-US" sz="2000" dirty="0"/>
              <a:t>Non-existing ID: assuming max existing is 100, test with 101</a:t>
            </a:r>
          </a:p>
          <a:p>
            <a:endParaRPr lang="en-US" sz="2000" dirty="0"/>
          </a:p>
          <a:p>
            <a:endParaRPr lang="en-US" sz="2000" dirty="0"/>
          </a:p>
          <a:p>
            <a:endParaRPr lang="en-US" sz="2000" dirty="0"/>
          </a:p>
          <a:p>
            <a:pPr marL="0" indent="0">
              <a:buNone/>
            </a:pPr>
            <a:r>
              <a:rPr lang="en-US" sz="2000" b="1" dirty="0" err="1"/>
              <a:t>GetById</a:t>
            </a:r>
            <a:r>
              <a:rPr lang="en-US" sz="2000" b="1" dirty="0"/>
              <a:t>(Request $request, Response $response, $</a:t>
            </a:r>
            <a:r>
              <a:rPr lang="en-US" sz="2000" b="1" dirty="0" err="1"/>
              <a:t>args</a:t>
            </a:r>
            <a:r>
              <a:rPr lang="en-US" sz="2000" b="1" dirty="0"/>
              <a:t>)</a:t>
            </a:r>
          </a:p>
          <a:p>
            <a:pPr marL="0" indent="0">
              <a:buNone/>
            </a:pPr>
            <a:r>
              <a:rPr lang="en-US" sz="2000" b="1" dirty="0"/>
              <a:t>Boundaries:</a:t>
            </a:r>
          </a:p>
          <a:p>
            <a:r>
              <a:rPr lang="en-US" sz="2000" dirty="0"/>
              <a:t>Existing IDs: 1 to 100</a:t>
            </a:r>
          </a:p>
          <a:p>
            <a:r>
              <a:rPr lang="en-US" sz="2000" dirty="0"/>
              <a:t>Non-existing: 0 or 101</a:t>
            </a:r>
          </a:p>
        </p:txBody>
      </p:sp>
      <p:graphicFrame>
        <p:nvGraphicFramePr>
          <p:cNvPr id="22" name="Table 21">
            <a:extLst>
              <a:ext uri="{FF2B5EF4-FFF2-40B4-BE49-F238E27FC236}">
                <a16:creationId xmlns:a16="http://schemas.microsoft.com/office/drawing/2014/main" id="{480A8055-B62B-1D04-4B9E-3E77AFBE638C}"/>
              </a:ext>
            </a:extLst>
          </p:cNvPr>
          <p:cNvGraphicFramePr>
            <a:graphicFrameLocks noGrp="1"/>
          </p:cNvGraphicFramePr>
          <p:nvPr>
            <p:extLst>
              <p:ext uri="{D42A27DB-BD31-4B8C-83A1-F6EECF244321}">
                <p14:modId xmlns:p14="http://schemas.microsoft.com/office/powerpoint/2010/main" val="3540652827"/>
              </p:ext>
            </p:extLst>
          </p:nvPr>
        </p:nvGraphicFramePr>
        <p:xfrm>
          <a:off x="6796726" y="235670"/>
          <a:ext cx="5141796" cy="3718560"/>
        </p:xfrm>
        <a:graphic>
          <a:graphicData uri="http://schemas.openxmlformats.org/drawingml/2006/table">
            <a:tbl>
              <a:tblPr firstRow="1" bandRow="1">
                <a:tableStyleId>{F5AB1C69-6EDB-4FF4-983F-18BD219EF322}</a:tableStyleId>
              </a:tblPr>
              <a:tblGrid>
                <a:gridCol w="1285449">
                  <a:extLst>
                    <a:ext uri="{9D8B030D-6E8A-4147-A177-3AD203B41FA5}">
                      <a16:colId xmlns:a16="http://schemas.microsoft.com/office/drawing/2014/main" val="1637054837"/>
                    </a:ext>
                  </a:extLst>
                </a:gridCol>
                <a:gridCol w="1285449">
                  <a:extLst>
                    <a:ext uri="{9D8B030D-6E8A-4147-A177-3AD203B41FA5}">
                      <a16:colId xmlns:a16="http://schemas.microsoft.com/office/drawing/2014/main" val="1495433422"/>
                    </a:ext>
                  </a:extLst>
                </a:gridCol>
                <a:gridCol w="1285449">
                  <a:extLst>
                    <a:ext uri="{9D8B030D-6E8A-4147-A177-3AD203B41FA5}">
                      <a16:colId xmlns:a16="http://schemas.microsoft.com/office/drawing/2014/main" val="1601778226"/>
                    </a:ext>
                  </a:extLst>
                </a:gridCol>
                <a:gridCol w="1285449">
                  <a:extLst>
                    <a:ext uri="{9D8B030D-6E8A-4147-A177-3AD203B41FA5}">
                      <a16:colId xmlns:a16="http://schemas.microsoft.com/office/drawing/2014/main" val="3416678187"/>
                    </a:ext>
                  </a:extLst>
                </a:gridCol>
              </a:tblGrid>
              <a:tr h="463686">
                <a:tc>
                  <a:txBody>
                    <a:bodyPr/>
                    <a:lstStyle/>
                    <a:p>
                      <a:r>
                        <a:rPr lang="en-US" sz="1400" b="1" dirty="0">
                          <a:effectLst/>
                        </a:rPr>
                        <a:t>Test Case</a:t>
                      </a:r>
                    </a:p>
                  </a:txBody>
                  <a:tcPr marL="99060" marR="99060" anchor="ctr"/>
                </a:tc>
                <a:tc>
                  <a:txBody>
                    <a:bodyPr/>
                    <a:lstStyle/>
                    <a:p>
                      <a:r>
                        <a:rPr lang="en-US" sz="1400" b="1">
                          <a:effectLst/>
                        </a:rPr>
                        <a:t>Input ID</a:t>
                      </a:r>
                    </a:p>
                  </a:txBody>
                  <a:tcPr marL="99060" marR="99060" anchor="ctr"/>
                </a:tc>
                <a:tc>
                  <a:txBody>
                    <a:bodyPr/>
                    <a:lstStyle/>
                    <a:p>
                      <a:r>
                        <a:rPr lang="en-US" sz="1400" b="1">
                          <a:effectLst/>
                        </a:rPr>
                        <a:t>numar_inmatriculare</a:t>
                      </a:r>
                    </a:p>
                  </a:txBody>
                  <a:tcPr marL="99060" marR="99060" anchor="ctr"/>
                </a:tc>
                <a:tc>
                  <a:txBody>
                    <a:bodyPr/>
                    <a:lstStyle/>
                    <a:p>
                      <a:r>
                        <a:rPr lang="en-US" sz="1400" b="1" dirty="0">
                          <a:effectLst/>
                        </a:rPr>
                        <a:t>Expected Result</a:t>
                      </a:r>
                    </a:p>
                  </a:txBody>
                  <a:tcPr marL="99060" marR="99060" anchor="ctr"/>
                </a:tc>
                <a:extLst>
                  <a:ext uri="{0D108BD9-81ED-4DB2-BD59-A6C34878D82A}">
                    <a16:rowId xmlns:a16="http://schemas.microsoft.com/office/drawing/2014/main" val="2159229843"/>
                  </a:ext>
                </a:extLst>
              </a:tr>
              <a:tr h="264963">
                <a:tc>
                  <a:txBody>
                    <a:bodyPr/>
                    <a:lstStyle/>
                    <a:p>
                      <a:r>
                        <a:rPr lang="en-US" sz="1400" dirty="0">
                          <a:effectLst/>
                        </a:rPr>
                        <a:t>Valid min ID</a:t>
                      </a:r>
                    </a:p>
                  </a:txBody>
                  <a:tcPr marL="99060" marR="99060" anchor="ctr"/>
                </a:tc>
                <a:tc>
                  <a:txBody>
                    <a:bodyPr/>
                    <a:lstStyle/>
                    <a:p>
                      <a:r>
                        <a:rPr lang="en-US" sz="1400">
                          <a:effectLst/>
                        </a:rPr>
                        <a:t>1</a:t>
                      </a:r>
                    </a:p>
                  </a:txBody>
                  <a:tcPr marL="99060" marR="99060" anchor="ctr"/>
                </a:tc>
                <a:tc>
                  <a:txBody>
                    <a:bodyPr/>
                    <a:lstStyle/>
                    <a:p>
                      <a:r>
                        <a:rPr lang="en-US" sz="1400">
                          <a:effectLst/>
                        </a:rPr>
                        <a:t>B12A</a:t>
                      </a:r>
                    </a:p>
                  </a:txBody>
                  <a:tcPr marL="99060" marR="99060" anchor="ctr"/>
                </a:tc>
                <a:tc>
                  <a:txBody>
                    <a:bodyPr/>
                    <a:lstStyle/>
                    <a:p>
                      <a:r>
                        <a:rPr lang="en-US" sz="1400">
                          <a:effectLst/>
                        </a:rPr>
                        <a:t>200 OK</a:t>
                      </a:r>
                    </a:p>
                  </a:txBody>
                  <a:tcPr marL="99060" marR="99060" anchor="ctr"/>
                </a:tc>
                <a:extLst>
                  <a:ext uri="{0D108BD9-81ED-4DB2-BD59-A6C34878D82A}">
                    <a16:rowId xmlns:a16="http://schemas.microsoft.com/office/drawing/2014/main" val="4243047201"/>
                  </a:ext>
                </a:extLst>
              </a:tr>
              <a:tr h="264963">
                <a:tc>
                  <a:txBody>
                    <a:bodyPr/>
                    <a:lstStyle/>
                    <a:p>
                      <a:r>
                        <a:rPr lang="en-US" sz="1400" dirty="0">
                          <a:effectLst/>
                        </a:rPr>
                        <a:t>Valid max ID</a:t>
                      </a:r>
                    </a:p>
                  </a:txBody>
                  <a:tcPr marL="99060" marR="99060" anchor="ctr"/>
                </a:tc>
                <a:tc>
                  <a:txBody>
                    <a:bodyPr/>
                    <a:lstStyle/>
                    <a:p>
                      <a:r>
                        <a:rPr lang="en-US" sz="1400" dirty="0">
                          <a:effectLst/>
                        </a:rPr>
                        <a:t>100</a:t>
                      </a:r>
                    </a:p>
                  </a:txBody>
                  <a:tcPr marL="99060" marR="99060" anchor="ctr"/>
                </a:tc>
                <a:tc>
                  <a:txBody>
                    <a:bodyPr/>
                    <a:lstStyle/>
                    <a:p>
                      <a:r>
                        <a:rPr lang="en-US" sz="1400">
                          <a:effectLst/>
                        </a:rPr>
                        <a:t>AB123ABC</a:t>
                      </a:r>
                    </a:p>
                  </a:txBody>
                  <a:tcPr marL="99060" marR="99060" anchor="ctr"/>
                </a:tc>
                <a:tc>
                  <a:txBody>
                    <a:bodyPr/>
                    <a:lstStyle/>
                    <a:p>
                      <a:r>
                        <a:rPr lang="en-US" sz="1400">
                          <a:effectLst/>
                        </a:rPr>
                        <a:t>200 OK</a:t>
                      </a:r>
                    </a:p>
                  </a:txBody>
                  <a:tcPr marL="99060" marR="99060" anchor="ctr"/>
                </a:tc>
                <a:extLst>
                  <a:ext uri="{0D108BD9-81ED-4DB2-BD59-A6C34878D82A}">
                    <a16:rowId xmlns:a16="http://schemas.microsoft.com/office/drawing/2014/main" val="3975231080"/>
                  </a:ext>
                </a:extLst>
              </a:tr>
              <a:tr h="463686">
                <a:tc>
                  <a:txBody>
                    <a:bodyPr/>
                    <a:lstStyle/>
                    <a:p>
                      <a:r>
                        <a:rPr lang="en-US" sz="1400" dirty="0">
                          <a:effectLst/>
                        </a:rPr>
                        <a:t>Non-existing below min</a:t>
                      </a:r>
                    </a:p>
                  </a:txBody>
                  <a:tcPr marL="99060" marR="99060" anchor="ctr"/>
                </a:tc>
                <a:tc>
                  <a:txBody>
                    <a:bodyPr/>
                    <a:lstStyle/>
                    <a:p>
                      <a:r>
                        <a:rPr lang="en-US" sz="1400" dirty="0">
                          <a:effectLst/>
                        </a:rPr>
                        <a:t>0</a:t>
                      </a:r>
                    </a:p>
                  </a:txBody>
                  <a:tcPr marL="99060" marR="99060" anchor="ctr"/>
                </a:tc>
                <a:tc>
                  <a:txBody>
                    <a:bodyPr/>
                    <a:lstStyle/>
                    <a:p>
                      <a:r>
                        <a:rPr lang="en-US" sz="1400">
                          <a:effectLst/>
                        </a:rPr>
                        <a:t>any</a:t>
                      </a:r>
                    </a:p>
                  </a:txBody>
                  <a:tcPr marL="99060" marR="99060" anchor="ctr"/>
                </a:tc>
                <a:tc>
                  <a:txBody>
                    <a:bodyPr/>
                    <a:lstStyle/>
                    <a:p>
                      <a:r>
                        <a:rPr lang="en-US" sz="1400">
                          <a:effectLst/>
                        </a:rPr>
                        <a:t>404 Not Found</a:t>
                      </a:r>
                    </a:p>
                  </a:txBody>
                  <a:tcPr marL="99060" marR="99060" anchor="ctr"/>
                </a:tc>
                <a:extLst>
                  <a:ext uri="{0D108BD9-81ED-4DB2-BD59-A6C34878D82A}">
                    <a16:rowId xmlns:a16="http://schemas.microsoft.com/office/drawing/2014/main" val="888630186"/>
                  </a:ext>
                </a:extLst>
              </a:tr>
              <a:tr h="463686">
                <a:tc>
                  <a:txBody>
                    <a:bodyPr/>
                    <a:lstStyle/>
                    <a:p>
                      <a:r>
                        <a:rPr lang="en-US" sz="1400">
                          <a:effectLst/>
                        </a:rPr>
                        <a:t>Non-existing above max</a:t>
                      </a:r>
                    </a:p>
                  </a:txBody>
                  <a:tcPr marL="99060" marR="99060" anchor="ctr"/>
                </a:tc>
                <a:tc>
                  <a:txBody>
                    <a:bodyPr/>
                    <a:lstStyle/>
                    <a:p>
                      <a:r>
                        <a:rPr lang="en-US" sz="1400" dirty="0">
                          <a:effectLst/>
                        </a:rPr>
                        <a:t>101</a:t>
                      </a:r>
                    </a:p>
                  </a:txBody>
                  <a:tcPr marL="99060" marR="99060" anchor="ctr"/>
                </a:tc>
                <a:tc>
                  <a:txBody>
                    <a:bodyPr/>
                    <a:lstStyle/>
                    <a:p>
                      <a:r>
                        <a:rPr lang="en-US" sz="1400">
                          <a:effectLst/>
                        </a:rPr>
                        <a:t>any</a:t>
                      </a:r>
                    </a:p>
                  </a:txBody>
                  <a:tcPr marL="99060" marR="99060" anchor="ctr"/>
                </a:tc>
                <a:tc>
                  <a:txBody>
                    <a:bodyPr/>
                    <a:lstStyle/>
                    <a:p>
                      <a:r>
                        <a:rPr lang="en-US" sz="1400">
                          <a:effectLst/>
                        </a:rPr>
                        <a:t>404 Not Found</a:t>
                      </a:r>
                    </a:p>
                  </a:txBody>
                  <a:tcPr marL="99060" marR="99060" anchor="ctr"/>
                </a:tc>
                <a:extLst>
                  <a:ext uri="{0D108BD9-81ED-4DB2-BD59-A6C34878D82A}">
                    <a16:rowId xmlns:a16="http://schemas.microsoft.com/office/drawing/2014/main" val="430695820"/>
                  </a:ext>
                </a:extLst>
              </a:tr>
              <a:tr h="463686">
                <a:tc>
                  <a:txBody>
                    <a:bodyPr/>
                    <a:lstStyle/>
                    <a:p>
                      <a:r>
                        <a:rPr lang="en-US" sz="1400">
                          <a:effectLst/>
                        </a:rPr>
                        <a:t>Valid min pattern</a:t>
                      </a:r>
                    </a:p>
                  </a:txBody>
                  <a:tcPr marL="99060" marR="99060" anchor="ctr"/>
                </a:tc>
                <a:tc>
                  <a:txBody>
                    <a:bodyPr/>
                    <a:lstStyle/>
                    <a:p>
                      <a:r>
                        <a:rPr lang="en-US" sz="1400" dirty="0">
                          <a:effectLst/>
                        </a:rPr>
                        <a:t>1</a:t>
                      </a:r>
                    </a:p>
                  </a:txBody>
                  <a:tcPr marL="99060" marR="99060" anchor="ctr"/>
                </a:tc>
                <a:tc>
                  <a:txBody>
                    <a:bodyPr/>
                    <a:lstStyle/>
                    <a:p>
                      <a:r>
                        <a:rPr lang="en-US" sz="1400">
                          <a:effectLst/>
                        </a:rPr>
                        <a:t>B12A</a:t>
                      </a:r>
                    </a:p>
                  </a:txBody>
                  <a:tcPr marL="99060" marR="99060" anchor="ctr"/>
                </a:tc>
                <a:tc>
                  <a:txBody>
                    <a:bodyPr/>
                    <a:lstStyle/>
                    <a:p>
                      <a:r>
                        <a:rPr lang="en-US" sz="1400">
                          <a:effectLst/>
                        </a:rPr>
                        <a:t>200 OK</a:t>
                      </a:r>
                    </a:p>
                  </a:txBody>
                  <a:tcPr marL="99060" marR="99060" anchor="ctr"/>
                </a:tc>
                <a:extLst>
                  <a:ext uri="{0D108BD9-81ED-4DB2-BD59-A6C34878D82A}">
                    <a16:rowId xmlns:a16="http://schemas.microsoft.com/office/drawing/2014/main" val="2271144251"/>
                  </a:ext>
                </a:extLst>
              </a:tr>
              <a:tr h="463686">
                <a:tc>
                  <a:txBody>
                    <a:bodyPr/>
                    <a:lstStyle/>
                    <a:p>
                      <a:r>
                        <a:rPr lang="en-US" sz="1400">
                          <a:effectLst/>
                        </a:rPr>
                        <a:t>Valid max pattern</a:t>
                      </a:r>
                    </a:p>
                  </a:txBody>
                  <a:tcPr marL="99060" marR="99060" anchor="ctr"/>
                </a:tc>
                <a:tc>
                  <a:txBody>
                    <a:bodyPr/>
                    <a:lstStyle/>
                    <a:p>
                      <a:r>
                        <a:rPr lang="en-US" sz="1400" dirty="0">
                          <a:effectLst/>
                        </a:rPr>
                        <a:t>1</a:t>
                      </a:r>
                    </a:p>
                  </a:txBody>
                  <a:tcPr marL="99060" marR="99060" anchor="ctr"/>
                </a:tc>
                <a:tc>
                  <a:txBody>
                    <a:bodyPr/>
                    <a:lstStyle/>
                    <a:p>
                      <a:r>
                        <a:rPr lang="en-US" sz="1400" dirty="0">
                          <a:effectLst/>
                        </a:rPr>
                        <a:t>AB123ABC</a:t>
                      </a:r>
                    </a:p>
                  </a:txBody>
                  <a:tcPr marL="99060" marR="99060" anchor="ctr"/>
                </a:tc>
                <a:tc>
                  <a:txBody>
                    <a:bodyPr/>
                    <a:lstStyle/>
                    <a:p>
                      <a:r>
                        <a:rPr lang="en-US" sz="1400">
                          <a:effectLst/>
                        </a:rPr>
                        <a:t>200 OK</a:t>
                      </a:r>
                    </a:p>
                  </a:txBody>
                  <a:tcPr marL="99060" marR="99060" anchor="ctr"/>
                </a:tc>
                <a:extLst>
                  <a:ext uri="{0D108BD9-81ED-4DB2-BD59-A6C34878D82A}">
                    <a16:rowId xmlns:a16="http://schemas.microsoft.com/office/drawing/2014/main" val="543411753"/>
                  </a:ext>
                </a:extLst>
              </a:tr>
              <a:tr h="463686">
                <a:tc>
                  <a:txBody>
                    <a:bodyPr/>
                    <a:lstStyle/>
                    <a:p>
                      <a:r>
                        <a:rPr lang="en-US" sz="1400">
                          <a:effectLst/>
                        </a:rPr>
                        <a:t>Invalid pattern</a:t>
                      </a:r>
                    </a:p>
                  </a:txBody>
                  <a:tcPr marL="99060" marR="99060" anchor="ctr"/>
                </a:tc>
                <a:tc>
                  <a:txBody>
                    <a:bodyPr/>
                    <a:lstStyle/>
                    <a:p>
                      <a:r>
                        <a:rPr lang="en-US" sz="1400">
                          <a:effectLst/>
                        </a:rPr>
                        <a:t>1</a:t>
                      </a:r>
                    </a:p>
                  </a:txBody>
                  <a:tcPr marL="99060" marR="99060" anchor="ctr"/>
                </a:tc>
                <a:tc>
                  <a:txBody>
                    <a:bodyPr/>
                    <a:lstStyle/>
                    <a:p>
                      <a:r>
                        <a:rPr lang="en-US" sz="1400" dirty="0">
                          <a:effectLst/>
                        </a:rPr>
                        <a:t>1234A</a:t>
                      </a:r>
                    </a:p>
                  </a:txBody>
                  <a:tcPr marL="99060" marR="99060" anchor="ctr"/>
                </a:tc>
                <a:tc>
                  <a:txBody>
                    <a:bodyPr/>
                    <a:lstStyle/>
                    <a:p>
                      <a:r>
                        <a:rPr lang="en-US" sz="1400" dirty="0">
                          <a:effectLst/>
                        </a:rPr>
                        <a:t>400 Bad Request</a:t>
                      </a:r>
                    </a:p>
                  </a:txBody>
                  <a:tcPr marL="99060" marR="99060" anchor="ctr"/>
                </a:tc>
                <a:extLst>
                  <a:ext uri="{0D108BD9-81ED-4DB2-BD59-A6C34878D82A}">
                    <a16:rowId xmlns:a16="http://schemas.microsoft.com/office/drawing/2014/main" val="2584804986"/>
                  </a:ext>
                </a:extLst>
              </a:tr>
            </a:tbl>
          </a:graphicData>
        </a:graphic>
      </p:graphicFrame>
      <p:graphicFrame>
        <p:nvGraphicFramePr>
          <p:cNvPr id="23" name="Table 22">
            <a:extLst>
              <a:ext uri="{FF2B5EF4-FFF2-40B4-BE49-F238E27FC236}">
                <a16:creationId xmlns:a16="http://schemas.microsoft.com/office/drawing/2014/main" id="{E828054F-BE0C-3DC2-D6DF-7CD11B567DA0}"/>
              </a:ext>
            </a:extLst>
          </p:cNvPr>
          <p:cNvGraphicFramePr>
            <a:graphicFrameLocks noGrp="1"/>
          </p:cNvGraphicFramePr>
          <p:nvPr>
            <p:extLst>
              <p:ext uri="{D42A27DB-BD31-4B8C-83A1-F6EECF244321}">
                <p14:modId xmlns:p14="http://schemas.microsoft.com/office/powerpoint/2010/main" val="3897669520"/>
              </p:ext>
            </p:extLst>
          </p:nvPr>
        </p:nvGraphicFramePr>
        <p:xfrm>
          <a:off x="6796726" y="4488047"/>
          <a:ext cx="5141796" cy="1866855"/>
        </p:xfrm>
        <a:graphic>
          <a:graphicData uri="http://schemas.openxmlformats.org/drawingml/2006/table">
            <a:tbl>
              <a:tblPr firstRow="1" bandRow="1">
                <a:tableStyleId>{F5AB1C69-6EDB-4FF4-983F-18BD219EF322}</a:tableStyleId>
              </a:tblPr>
              <a:tblGrid>
                <a:gridCol w="1713932">
                  <a:extLst>
                    <a:ext uri="{9D8B030D-6E8A-4147-A177-3AD203B41FA5}">
                      <a16:colId xmlns:a16="http://schemas.microsoft.com/office/drawing/2014/main" val="3966767172"/>
                    </a:ext>
                  </a:extLst>
                </a:gridCol>
                <a:gridCol w="1713932">
                  <a:extLst>
                    <a:ext uri="{9D8B030D-6E8A-4147-A177-3AD203B41FA5}">
                      <a16:colId xmlns:a16="http://schemas.microsoft.com/office/drawing/2014/main" val="1607721120"/>
                    </a:ext>
                  </a:extLst>
                </a:gridCol>
                <a:gridCol w="1713932">
                  <a:extLst>
                    <a:ext uri="{9D8B030D-6E8A-4147-A177-3AD203B41FA5}">
                      <a16:colId xmlns:a16="http://schemas.microsoft.com/office/drawing/2014/main" val="2049715673"/>
                    </a:ext>
                  </a:extLst>
                </a:gridCol>
              </a:tblGrid>
              <a:tr h="373371">
                <a:tc>
                  <a:txBody>
                    <a:bodyPr/>
                    <a:lstStyle/>
                    <a:p>
                      <a:r>
                        <a:rPr lang="en-US" sz="1400" b="1" dirty="0">
                          <a:effectLst/>
                        </a:rPr>
                        <a:t>Test Case</a:t>
                      </a:r>
                    </a:p>
                  </a:txBody>
                  <a:tcPr marL="99060" marR="99060" anchor="ctr"/>
                </a:tc>
                <a:tc>
                  <a:txBody>
                    <a:bodyPr/>
                    <a:lstStyle/>
                    <a:p>
                      <a:r>
                        <a:rPr lang="en-US" sz="1400" b="1">
                          <a:effectLst/>
                        </a:rPr>
                        <a:t>Input ID</a:t>
                      </a:r>
                    </a:p>
                  </a:txBody>
                  <a:tcPr marL="99060" marR="99060" anchor="ctr"/>
                </a:tc>
                <a:tc>
                  <a:txBody>
                    <a:bodyPr/>
                    <a:lstStyle/>
                    <a:p>
                      <a:r>
                        <a:rPr lang="en-US" sz="1400" b="1">
                          <a:effectLst/>
                        </a:rPr>
                        <a:t>Expected Result</a:t>
                      </a:r>
                    </a:p>
                  </a:txBody>
                  <a:tcPr marL="99060" marR="99060" anchor="ctr"/>
                </a:tc>
                <a:extLst>
                  <a:ext uri="{0D108BD9-81ED-4DB2-BD59-A6C34878D82A}">
                    <a16:rowId xmlns:a16="http://schemas.microsoft.com/office/drawing/2014/main" val="1364581584"/>
                  </a:ext>
                </a:extLst>
              </a:tr>
              <a:tr h="373371">
                <a:tc>
                  <a:txBody>
                    <a:bodyPr/>
                    <a:lstStyle/>
                    <a:p>
                      <a:r>
                        <a:rPr lang="en-US" sz="1400" dirty="0">
                          <a:effectLst/>
                        </a:rPr>
                        <a:t>Existing min ID</a:t>
                      </a:r>
                    </a:p>
                  </a:txBody>
                  <a:tcPr marL="99060" marR="99060" anchor="ctr"/>
                </a:tc>
                <a:tc>
                  <a:txBody>
                    <a:bodyPr/>
                    <a:lstStyle/>
                    <a:p>
                      <a:r>
                        <a:rPr lang="en-US" sz="1400">
                          <a:effectLst/>
                        </a:rPr>
                        <a:t>1</a:t>
                      </a:r>
                    </a:p>
                  </a:txBody>
                  <a:tcPr marL="99060" marR="99060" anchor="ctr"/>
                </a:tc>
                <a:tc>
                  <a:txBody>
                    <a:bodyPr/>
                    <a:lstStyle/>
                    <a:p>
                      <a:r>
                        <a:rPr lang="en-US" sz="1400">
                          <a:effectLst/>
                        </a:rPr>
                        <a:t>200 OK</a:t>
                      </a:r>
                    </a:p>
                  </a:txBody>
                  <a:tcPr marL="99060" marR="99060" anchor="ctr"/>
                </a:tc>
                <a:extLst>
                  <a:ext uri="{0D108BD9-81ED-4DB2-BD59-A6C34878D82A}">
                    <a16:rowId xmlns:a16="http://schemas.microsoft.com/office/drawing/2014/main" val="3637757653"/>
                  </a:ext>
                </a:extLst>
              </a:tr>
              <a:tr h="373371">
                <a:tc>
                  <a:txBody>
                    <a:bodyPr/>
                    <a:lstStyle/>
                    <a:p>
                      <a:r>
                        <a:rPr lang="en-US" sz="1400" dirty="0">
                          <a:effectLst/>
                        </a:rPr>
                        <a:t>Existing max ID</a:t>
                      </a:r>
                    </a:p>
                  </a:txBody>
                  <a:tcPr marL="99060" marR="99060" anchor="ctr"/>
                </a:tc>
                <a:tc>
                  <a:txBody>
                    <a:bodyPr/>
                    <a:lstStyle/>
                    <a:p>
                      <a:r>
                        <a:rPr lang="en-US" sz="1400" dirty="0">
                          <a:effectLst/>
                        </a:rPr>
                        <a:t>100</a:t>
                      </a:r>
                    </a:p>
                  </a:txBody>
                  <a:tcPr marL="99060" marR="99060" anchor="ctr"/>
                </a:tc>
                <a:tc>
                  <a:txBody>
                    <a:bodyPr/>
                    <a:lstStyle/>
                    <a:p>
                      <a:r>
                        <a:rPr lang="en-US" sz="1400">
                          <a:effectLst/>
                        </a:rPr>
                        <a:t>200 OK</a:t>
                      </a:r>
                    </a:p>
                  </a:txBody>
                  <a:tcPr marL="99060" marR="99060" anchor="ctr"/>
                </a:tc>
                <a:extLst>
                  <a:ext uri="{0D108BD9-81ED-4DB2-BD59-A6C34878D82A}">
                    <a16:rowId xmlns:a16="http://schemas.microsoft.com/office/drawing/2014/main" val="4175287151"/>
                  </a:ext>
                </a:extLst>
              </a:tr>
              <a:tr h="373371">
                <a:tc>
                  <a:txBody>
                    <a:bodyPr/>
                    <a:lstStyle/>
                    <a:p>
                      <a:r>
                        <a:rPr lang="en-US" sz="1400">
                          <a:effectLst/>
                        </a:rPr>
                        <a:t>Below min</a:t>
                      </a:r>
                    </a:p>
                  </a:txBody>
                  <a:tcPr marL="99060" marR="99060" anchor="ctr"/>
                </a:tc>
                <a:tc>
                  <a:txBody>
                    <a:bodyPr/>
                    <a:lstStyle/>
                    <a:p>
                      <a:r>
                        <a:rPr lang="en-US" sz="1400" dirty="0">
                          <a:effectLst/>
                        </a:rPr>
                        <a:t>0</a:t>
                      </a:r>
                    </a:p>
                  </a:txBody>
                  <a:tcPr marL="99060" marR="99060" anchor="ctr"/>
                </a:tc>
                <a:tc>
                  <a:txBody>
                    <a:bodyPr/>
                    <a:lstStyle/>
                    <a:p>
                      <a:r>
                        <a:rPr lang="en-US" sz="1400">
                          <a:effectLst/>
                        </a:rPr>
                        <a:t>404 Not Found</a:t>
                      </a:r>
                    </a:p>
                  </a:txBody>
                  <a:tcPr marL="99060" marR="99060" anchor="ctr"/>
                </a:tc>
                <a:extLst>
                  <a:ext uri="{0D108BD9-81ED-4DB2-BD59-A6C34878D82A}">
                    <a16:rowId xmlns:a16="http://schemas.microsoft.com/office/drawing/2014/main" val="2224438008"/>
                  </a:ext>
                </a:extLst>
              </a:tr>
              <a:tr h="373371">
                <a:tc>
                  <a:txBody>
                    <a:bodyPr/>
                    <a:lstStyle/>
                    <a:p>
                      <a:r>
                        <a:rPr lang="en-US" sz="1400">
                          <a:effectLst/>
                        </a:rPr>
                        <a:t>Above max</a:t>
                      </a:r>
                    </a:p>
                  </a:txBody>
                  <a:tcPr marL="99060" marR="99060" anchor="ctr"/>
                </a:tc>
                <a:tc>
                  <a:txBody>
                    <a:bodyPr/>
                    <a:lstStyle/>
                    <a:p>
                      <a:r>
                        <a:rPr lang="en-US" sz="1400" dirty="0">
                          <a:effectLst/>
                        </a:rPr>
                        <a:t>101</a:t>
                      </a:r>
                    </a:p>
                  </a:txBody>
                  <a:tcPr marL="99060" marR="99060" anchor="ctr"/>
                </a:tc>
                <a:tc>
                  <a:txBody>
                    <a:bodyPr/>
                    <a:lstStyle/>
                    <a:p>
                      <a:r>
                        <a:rPr lang="en-US" sz="1400" dirty="0">
                          <a:effectLst/>
                        </a:rPr>
                        <a:t>404 Not Found</a:t>
                      </a:r>
                    </a:p>
                  </a:txBody>
                  <a:tcPr marL="99060" marR="99060" anchor="ctr"/>
                </a:tc>
                <a:extLst>
                  <a:ext uri="{0D108BD9-81ED-4DB2-BD59-A6C34878D82A}">
                    <a16:rowId xmlns:a16="http://schemas.microsoft.com/office/drawing/2014/main" val="1228684094"/>
                  </a:ext>
                </a:extLst>
              </a:tr>
            </a:tbl>
          </a:graphicData>
        </a:graphic>
      </p:graphicFrame>
    </p:spTree>
    <p:extLst>
      <p:ext uri="{BB962C8B-B14F-4D97-AF65-F5344CB8AC3E}">
        <p14:creationId xmlns:p14="http://schemas.microsoft.com/office/powerpoint/2010/main" val="966130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4727E-F0C8-A987-3306-0DF337C7BDEC}"/>
              </a:ext>
            </a:extLst>
          </p:cNvPr>
          <p:cNvSpPr>
            <a:spLocks noGrp="1"/>
          </p:cNvSpPr>
          <p:nvPr>
            <p:ph type="title"/>
          </p:nvPr>
        </p:nvSpPr>
        <p:spPr/>
        <p:txBody>
          <a:bodyPr/>
          <a:lstStyle/>
          <a:p>
            <a:pPr algn="l"/>
            <a:r>
              <a:rPr lang="en-US" dirty="0"/>
              <a:t>Control Flow Graph</a:t>
            </a:r>
          </a:p>
        </p:txBody>
      </p:sp>
      <p:pic>
        <p:nvPicPr>
          <p:cNvPr id="5" name="Content Placeholder 4">
            <a:extLst>
              <a:ext uri="{FF2B5EF4-FFF2-40B4-BE49-F238E27FC236}">
                <a16:creationId xmlns:a16="http://schemas.microsoft.com/office/drawing/2014/main" id="{3C49C2D5-BEB8-2D94-46E9-54746CC5693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8739" y="1621410"/>
            <a:ext cx="5850916" cy="4555553"/>
          </a:xfrm>
        </p:spPr>
      </p:pic>
      <p:graphicFrame>
        <p:nvGraphicFramePr>
          <p:cNvPr id="7" name="Table 6">
            <a:extLst>
              <a:ext uri="{FF2B5EF4-FFF2-40B4-BE49-F238E27FC236}">
                <a16:creationId xmlns:a16="http://schemas.microsoft.com/office/drawing/2014/main" id="{1C3FDCB8-6DD1-2BE7-7BDA-BB59F7E9F4E0}"/>
              </a:ext>
            </a:extLst>
          </p:cNvPr>
          <p:cNvGraphicFramePr>
            <a:graphicFrameLocks noGrp="1"/>
          </p:cNvGraphicFramePr>
          <p:nvPr>
            <p:extLst>
              <p:ext uri="{D42A27DB-BD31-4B8C-83A1-F6EECF244321}">
                <p14:modId xmlns:p14="http://schemas.microsoft.com/office/powerpoint/2010/main" val="1507692317"/>
              </p:ext>
            </p:extLst>
          </p:nvPr>
        </p:nvGraphicFramePr>
        <p:xfrm>
          <a:off x="6617616" y="27940"/>
          <a:ext cx="2696064" cy="6608530"/>
        </p:xfrm>
        <a:graphic>
          <a:graphicData uri="http://schemas.openxmlformats.org/drawingml/2006/table">
            <a:tbl>
              <a:tblPr firstRow="1" bandRow="1">
                <a:tableStyleId>{F5AB1C69-6EDB-4FF4-983F-18BD219EF322}</a:tableStyleId>
              </a:tblPr>
              <a:tblGrid>
                <a:gridCol w="898688">
                  <a:extLst>
                    <a:ext uri="{9D8B030D-6E8A-4147-A177-3AD203B41FA5}">
                      <a16:colId xmlns:a16="http://schemas.microsoft.com/office/drawing/2014/main" val="2264531873"/>
                    </a:ext>
                  </a:extLst>
                </a:gridCol>
                <a:gridCol w="898688">
                  <a:extLst>
                    <a:ext uri="{9D8B030D-6E8A-4147-A177-3AD203B41FA5}">
                      <a16:colId xmlns:a16="http://schemas.microsoft.com/office/drawing/2014/main" val="2783453273"/>
                    </a:ext>
                  </a:extLst>
                </a:gridCol>
                <a:gridCol w="898688">
                  <a:extLst>
                    <a:ext uri="{9D8B030D-6E8A-4147-A177-3AD203B41FA5}">
                      <a16:colId xmlns:a16="http://schemas.microsoft.com/office/drawing/2014/main" val="1525710595"/>
                    </a:ext>
                  </a:extLst>
                </a:gridCol>
              </a:tblGrid>
              <a:tr h="408141">
                <a:tc>
                  <a:txBody>
                    <a:bodyPr/>
                    <a:lstStyle/>
                    <a:p>
                      <a:r>
                        <a:rPr lang="en-US" sz="800" b="1">
                          <a:effectLst/>
                        </a:rPr>
                        <a:t>Label</a:t>
                      </a:r>
                    </a:p>
                  </a:txBody>
                  <a:tcPr marL="99060" marR="99060" anchor="ctr"/>
                </a:tc>
                <a:tc>
                  <a:txBody>
                    <a:bodyPr/>
                    <a:lstStyle/>
                    <a:p>
                      <a:r>
                        <a:rPr lang="en-US" sz="800" b="1">
                          <a:effectLst/>
                        </a:rPr>
                        <a:t>Step Description</a:t>
                      </a:r>
                    </a:p>
                  </a:txBody>
                  <a:tcPr marL="99060" marR="99060" anchor="ctr"/>
                </a:tc>
                <a:tc>
                  <a:txBody>
                    <a:bodyPr/>
                    <a:lstStyle/>
                    <a:p>
                      <a:r>
                        <a:rPr lang="en-US" sz="800" b="1">
                          <a:effectLst/>
                        </a:rPr>
                        <a:t>Purpose</a:t>
                      </a:r>
                    </a:p>
                  </a:txBody>
                  <a:tcPr marL="99060" marR="99060" anchor="ctr"/>
                </a:tc>
                <a:extLst>
                  <a:ext uri="{0D108BD9-81ED-4DB2-BD59-A6C34878D82A}">
                    <a16:rowId xmlns:a16="http://schemas.microsoft.com/office/drawing/2014/main" val="1005581695"/>
                  </a:ext>
                </a:extLst>
              </a:tr>
              <a:tr h="452869">
                <a:tc>
                  <a:txBody>
                    <a:bodyPr/>
                    <a:lstStyle/>
                    <a:p>
                      <a:r>
                        <a:rPr lang="en-US" sz="800">
                          <a:effectLst/>
                        </a:rPr>
                        <a:t>A</a:t>
                      </a:r>
                    </a:p>
                  </a:txBody>
                  <a:tcPr marL="99060" marR="99060" anchor="ctr"/>
                </a:tc>
                <a:tc>
                  <a:txBody>
                    <a:bodyPr/>
                    <a:lstStyle/>
                    <a:p>
                      <a:r>
                        <a:rPr lang="en-US" sz="800">
                          <a:effectLst/>
                        </a:rPr>
                        <a:t>Start Request</a:t>
                      </a:r>
                    </a:p>
                  </a:txBody>
                  <a:tcPr marL="99060" marR="99060" anchor="ctr"/>
                </a:tc>
                <a:tc>
                  <a:txBody>
                    <a:bodyPr/>
                    <a:lstStyle/>
                    <a:p>
                      <a:r>
                        <a:rPr lang="en-US" sz="800">
                          <a:effectLst/>
                        </a:rPr>
                        <a:t>Entry-point for every call</a:t>
                      </a:r>
                    </a:p>
                  </a:txBody>
                  <a:tcPr marL="99060" marR="99060" anchor="ctr"/>
                </a:tc>
                <a:extLst>
                  <a:ext uri="{0D108BD9-81ED-4DB2-BD59-A6C34878D82A}">
                    <a16:rowId xmlns:a16="http://schemas.microsoft.com/office/drawing/2014/main" val="494041067"/>
                  </a:ext>
                </a:extLst>
              </a:tr>
              <a:tr h="805100">
                <a:tc>
                  <a:txBody>
                    <a:bodyPr/>
                    <a:lstStyle/>
                    <a:p>
                      <a:r>
                        <a:rPr lang="en-US" sz="800" dirty="0">
                          <a:effectLst/>
                        </a:rPr>
                        <a:t>B</a:t>
                      </a:r>
                    </a:p>
                  </a:txBody>
                  <a:tcPr marL="99060" marR="99060" anchor="ctr"/>
                </a:tc>
                <a:tc>
                  <a:txBody>
                    <a:bodyPr/>
                    <a:lstStyle/>
                    <a:p>
                      <a:r>
                        <a:rPr lang="en-US" sz="800" dirty="0">
                          <a:effectLst/>
                        </a:rPr>
                        <a:t>Identify HTTP Method</a:t>
                      </a:r>
                    </a:p>
                  </a:txBody>
                  <a:tcPr marL="99060" marR="99060" anchor="ctr"/>
                </a:tc>
                <a:tc>
                  <a:txBody>
                    <a:bodyPr/>
                    <a:lstStyle/>
                    <a:p>
                      <a:r>
                        <a:rPr lang="en-US" sz="800">
                          <a:effectLst/>
                        </a:rPr>
                        <a:t>Dispatches to the correct handler (GET, POST, PUT, DELETE)</a:t>
                      </a:r>
                    </a:p>
                  </a:txBody>
                  <a:tcPr marL="99060" marR="99060" anchor="ctr"/>
                </a:tc>
                <a:extLst>
                  <a:ext uri="{0D108BD9-81ED-4DB2-BD59-A6C34878D82A}">
                    <a16:rowId xmlns:a16="http://schemas.microsoft.com/office/drawing/2014/main" val="754815377"/>
                  </a:ext>
                </a:extLst>
              </a:tr>
              <a:tr h="408141">
                <a:tc>
                  <a:txBody>
                    <a:bodyPr/>
                    <a:lstStyle/>
                    <a:p>
                      <a:r>
                        <a:rPr lang="en-US" sz="800">
                          <a:effectLst/>
                        </a:rPr>
                        <a:t>GET /vehicles/{id}</a:t>
                      </a:r>
                    </a:p>
                  </a:txBody>
                  <a:tcPr marL="99060" marR="99060" anchor="ctr"/>
                </a:tc>
                <a:tc>
                  <a:txBody>
                    <a:bodyPr/>
                    <a:lstStyle/>
                    <a:p>
                      <a:endParaRPr lang="en-US" sz="800" dirty="0">
                        <a:effectLst/>
                      </a:endParaRPr>
                    </a:p>
                  </a:txBody>
                  <a:tcPr marL="99060" marR="99060" anchor="ctr"/>
                </a:tc>
                <a:tc>
                  <a:txBody>
                    <a:bodyPr/>
                    <a:lstStyle/>
                    <a:p>
                      <a:endParaRPr lang="en-US" sz="800">
                        <a:effectLst/>
                      </a:endParaRPr>
                    </a:p>
                  </a:txBody>
                  <a:tcPr marL="99060" marR="99060" anchor="ctr"/>
                </a:tc>
                <a:extLst>
                  <a:ext uri="{0D108BD9-81ED-4DB2-BD59-A6C34878D82A}">
                    <a16:rowId xmlns:a16="http://schemas.microsoft.com/office/drawing/2014/main" val="3609136200"/>
                  </a:ext>
                </a:extLst>
              </a:tr>
              <a:tr h="408141">
                <a:tc>
                  <a:txBody>
                    <a:bodyPr/>
                    <a:lstStyle/>
                    <a:p>
                      <a:r>
                        <a:rPr lang="en-US" sz="800">
                          <a:effectLst/>
                        </a:rPr>
                        <a:t>C1</a:t>
                      </a:r>
                    </a:p>
                  </a:txBody>
                  <a:tcPr marL="99060" marR="99060" anchor="ctr"/>
                </a:tc>
                <a:tc>
                  <a:txBody>
                    <a:bodyPr/>
                    <a:lstStyle/>
                    <a:p>
                      <a:r>
                        <a:rPr lang="en-US" sz="800" dirty="0" err="1">
                          <a:effectLst/>
                        </a:rPr>
                        <a:t>getById</a:t>
                      </a:r>
                      <a:endParaRPr lang="en-US" sz="800" dirty="0">
                        <a:effectLst/>
                      </a:endParaRPr>
                    </a:p>
                  </a:txBody>
                  <a:tcPr marL="99060" marR="99060" anchor="ctr"/>
                </a:tc>
                <a:tc>
                  <a:txBody>
                    <a:bodyPr/>
                    <a:lstStyle/>
                    <a:p>
                      <a:r>
                        <a:rPr lang="en-US" sz="800" dirty="0">
                          <a:effectLst/>
                        </a:rPr>
                        <a:t>Controller entry</a:t>
                      </a:r>
                    </a:p>
                  </a:txBody>
                  <a:tcPr marL="99060" marR="99060" anchor="ctr"/>
                </a:tc>
                <a:extLst>
                  <a:ext uri="{0D108BD9-81ED-4DB2-BD59-A6C34878D82A}">
                    <a16:rowId xmlns:a16="http://schemas.microsoft.com/office/drawing/2014/main" val="3657866925"/>
                  </a:ext>
                </a:extLst>
              </a:tr>
              <a:tr h="408141">
                <a:tc>
                  <a:txBody>
                    <a:bodyPr/>
                    <a:lstStyle/>
                    <a:p>
                      <a:r>
                        <a:rPr lang="en-US" sz="800">
                          <a:effectLst/>
                        </a:rPr>
                        <a:t>C2</a:t>
                      </a:r>
                    </a:p>
                  </a:txBody>
                  <a:tcPr marL="99060" marR="99060" anchor="ctr"/>
                </a:tc>
                <a:tc>
                  <a:txBody>
                    <a:bodyPr/>
                    <a:lstStyle/>
                    <a:p>
                      <a:r>
                        <a:rPr lang="en-US" sz="800">
                          <a:effectLst/>
                        </a:rPr>
                        <a:t>Find vehicle by ID</a:t>
                      </a:r>
                    </a:p>
                  </a:txBody>
                  <a:tcPr marL="99060" marR="99060" anchor="ctr"/>
                </a:tc>
                <a:tc>
                  <a:txBody>
                    <a:bodyPr/>
                    <a:lstStyle/>
                    <a:p>
                      <a:r>
                        <a:rPr lang="en-US" sz="800">
                          <a:effectLst/>
                        </a:rPr>
                        <a:t>Repository lookup</a:t>
                      </a:r>
                    </a:p>
                  </a:txBody>
                  <a:tcPr marL="99060" marR="99060" anchor="ctr"/>
                </a:tc>
                <a:extLst>
                  <a:ext uri="{0D108BD9-81ED-4DB2-BD59-A6C34878D82A}">
                    <a16:rowId xmlns:a16="http://schemas.microsoft.com/office/drawing/2014/main" val="541801472"/>
                  </a:ext>
                </a:extLst>
              </a:tr>
              <a:tr h="408141">
                <a:tc>
                  <a:txBody>
                    <a:bodyPr/>
                    <a:lstStyle/>
                    <a:p>
                      <a:r>
                        <a:rPr lang="en-US" sz="800">
                          <a:effectLst/>
                        </a:rPr>
                        <a:t>C3</a:t>
                      </a:r>
                    </a:p>
                  </a:txBody>
                  <a:tcPr marL="99060" marR="99060" anchor="ctr"/>
                </a:tc>
                <a:tc>
                  <a:txBody>
                    <a:bodyPr/>
                    <a:lstStyle/>
                    <a:p>
                      <a:r>
                        <a:rPr lang="en-US" sz="800" dirty="0">
                          <a:effectLst/>
                        </a:rPr>
                        <a:t>404 Not Found</a:t>
                      </a:r>
                    </a:p>
                  </a:txBody>
                  <a:tcPr marL="99060" marR="99060" anchor="ctr"/>
                </a:tc>
                <a:tc>
                  <a:txBody>
                    <a:bodyPr/>
                    <a:lstStyle/>
                    <a:p>
                      <a:r>
                        <a:rPr lang="en-US" sz="800">
                          <a:effectLst/>
                        </a:rPr>
                        <a:t>Vehicle missing</a:t>
                      </a:r>
                    </a:p>
                  </a:txBody>
                  <a:tcPr marL="99060" marR="99060" anchor="ctr"/>
                </a:tc>
                <a:extLst>
                  <a:ext uri="{0D108BD9-81ED-4DB2-BD59-A6C34878D82A}">
                    <a16:rowId xmlns:a16="http://schemas.microsoft.com/office/drawing/2014/main" val="2105894602"/>
                  </a:ext>
                </a:extLst>
              </a:tr>
              <a:tr h="408141">
                <a:tc>
                  <a:txBody>
                    <a:bodyPr/>
                    <a:lstStyle/>
                    <a:p>
                      <a:r>
                        <a:rPr lang="en-US" sz="800">
                          <a:effectLst/>
                        </a:rPr>
                        <a:t>C4</a:t>
                      </a:r>
                    </a:p>
                  </a:txBody>
                  <a:tcPr marL="99060" marR="99060" anchor="ctr"/>
                </a:tc>
                <a:tc>
                  <a:txBody>
                    <a:bodyPr/>
                    <a:lstStyle/>
                    <a:p>
                      <a:r>
                        <a:rPr lang="en-US" sz="800">
                          <a:effectLst/>
                        </a:rPr>
                        <a:t>200 OK + data</a:t>
                      </a:r>
                    </a:p>
                  </a:txBody>
                  <a:tcPr marL="99060" marR="99060" anchor="ctr"/>
                </a:tc>
                <a:tc>
                  <a:txBody>
                    <a:bodyPr/>
                    <a:lstStyle/>
                    <a:p>
                      <a:r>
                        <a:rPr lang="en-US" sz="800">
                          <a:effectLst/>
                        </a:rPr>
                        <a:t>Vehicle found</a:t>
                      </a:r>
                    </a:p>
                  </a:txBody>
                  <a:tcPr marL="99060" marR="99060" anchor="ctr"/>
                </a:tc>
                <a:extLst>
                  <a:ext uri="{0D108BD9-81ED-4DB2-BD59-A6C34878D82A}">
                    <a16:rowId xmlns:a16="http://schemas.microsoft.com/office/drawing/2014/main" val="3832855911"/>
                  </a:ext>
                </a:extLst>
              </a:tr>
              <a:tr h="408141">
                <a:tc>
                  <a:txBody>
                    <a:bodyPr/>
                    <a:lstStyle/>
                    <a:p>
                      <a:r>
                        <a:rPr lang="en-US" sz="800">
                          <a:effectLst/>
                        </a:rPr>
                        <a:t>POST /vehicles</a:t>
                      </a:r>
                    </a:p>
                  </a:txBody>
                  <a:tcPr marL="99060" marR="99060" anchor="ctr"/>
                </a:tc>
                <a:tc>
                  <a:txBody>
                    <a:bodyPr/>
                    <a:lstStyle/>
                    <a:p>
                      <a:endParaRPr lang="en-US" sz="800">
                        <a:effectLst/>
                      </a:endParaRPr>
                    </a:p>
                  </a:txBody>
                  <a:tcPr marL="99060" marR="99060" anchor="ctr"/>
                </a:tc>
                <a:tc>
                  <a:txBody>
                    <a:bodyPr/>
                    <a:lstStyle/>
                    <a:p>
                      <a:endParaRPr lang="en-US" sz="800">
                        <a:effectLst/>
                      </a:endParaRPr>
                    </a:p>
                  </a:txBody>
                  <a:tcPr marL="99060" marR="99060" anchor="ctr"/>
                </a:tc>
                <a:extLst>
                  <a:ext uri="{0D108BD9-81ED-4DB2-BD59-A6C34878D82A}">
                    <a16:rowId xmlns:a16="http://schemas.microsoft.com/office/drawing/2014/main" val="3530280767"/>
                  </a:ext>
                </a:extLst>
              </a:tr>
              <a:tr h="408141">
                <a:tc>
                  <a:txBody>
                    <a:bodyPr/>
                    <a:lstStyle/>
                    <a:p>
                      <a:r>
                        <a:rPr lang="en-US" sz="800">
                          <a:effectLst/>
                        </a:rPr>
                        <a:t>D1</a:t>
                      </a:r>
                    </a:p>
                  </a:txBody>
                  <a:tcPr marL="99060" marR="99060" anchor="ctr"/>
                </a:tc>
                <a:tc>
                  <a:txBody>
                    <a:bodyPr/>
                    <a:lstStyle/>
                    <a:p>
                      <a:r>
                        <a:rPr lang="en-US" sz="800">
                          <a:effectLst/>
                        </a:rPr>
                        <a:t>create</a:t>
                      </a:r>
                    </a:p>
                  </a:txBody>
                  <a:tcPr marL="99060" marR="99060" anchor="ctr"/>
                </a:tc>
                <a:tc>
                  <a:txBody>
                    <a:bodyPr/>
                    <a:lstStyle/>
                    <a:p>
                      <a:r>
                        <a:rPr lang="en-US" sz="800">
                          <a:effectLst/>
                        </a:rPr>
                        <a:t>Controller entry</a:t>
                      </a:r>
                    </a:p>
                  </a:txBody>
                  <a:tcPr marL="99060" marR="99060" anchor="ctr"/>
                </a:tc>
                <a:extLst>
                  <a:ext uri="{0D108BD9-81ED-4DB2-BD59-A6C34878D82A}">
                    <a16:rowId xmlns:a16="http://schemas.microsoft.com/office/drawing/2014/main" val="72226196"/>
                  </a:ext>
                </a:extLst>
              </a:tr>
              <a:tr h="452869">
                <a:tc>
                  <a:txBody>
                    <a:bodyPr/>
                    <a:lstStyle/>
                    <a:p>
                      <a:r>
                        <a:rPr lang="en-US" sz="800">
                          <a:effectLst/>
                        </a:rPr>
                        <a:t>D2</a:t>
                      </a:r>
                    </a:p>
                  </a:txBody>
                  <a:tcPr marL="99060" marR="99060" anchor="ctr"/>
                </a:tc>
                <a:tc>
                  <a:txBody>
                    <a:bodyPr/>
                    <a:lstStyle/>
                    <a:p>
                      <a:r>
                        <a:rPr lang="en-US" sz="800">
                          <a:effectLst/>
                        </a:rPr>
                        <a:t>Validate licence plate</a:t>
                      </a:r>
                    </a:p>
                  </a:txBody>
                  <a:tcPr marL="99060" marR="99060" anchor="ctr"/>
                </a:tc>
                <a:tc>
                  <a:txBody>
                    <a:bodyPr/>
                    <a:lstStyle/>
                    <a:p>
                      <a:r>
                        <a:rPr lang="en-US" sz="800">
                          <a:effectLst/>
                        </a:rPr>
                        <a:t>Business rule check</a:t>
                      </a:r>
                    </a:p>
                  </a:txBody>
                  <a:tcPr marL="99060" marR="99060" anchor="ctr"/>
                </a:tc>
                <a:extLst>
                  <a:ext uri="{0D108BD9-81ED-4DB2-BD59-A6C34878D82A}">
                    <a16:rowId xmlns:a16="http://schemas.microsoft.com/office/drawing/2014/main" val="2272578271"/>
                  </a:ext>
                </a:extLst>
              </a:tr>
              <a:tr h="408141">
                <a:tc>
                  <a:txBody>
                    <a:bodyPr/>
                    <a:lstStyle/>
                    <a:p>
                      <a:r>
                        <a:rPr lang="en-US" sz="800">
                          <a:effectLst/>
                        </a:rPr>
                        <a:t>D3</a:t>
                      </a:r>
                    </a:p>
                  </a:txBody>
                  <a:tcPr marL="99060" marR="99060" anchor="ctr"/>
                </a:tc>
                <a:tc>
                  <a:txBody>
                    <a:bodyPr/>
                    <a:lstStyle/>
                    <a:p>
                      <a:r>
                        <a:rPr lang="en-US" sz="800">
                          <a:effectLst/>
                        </a:rPr>
                        <a:t>400 Bad Request</a:t>
                      </a:r>
                    </a:p>
                  </a:txBody>
                  <a:tcPr marL="99060" marR="99060" anchor="ctr"/>
                </a:tc>
                <a:tc>
                  <a:txBody>
                    <a:bodyPr/>
                    <a:lstStyle/>
                    <a:p>
                      <a:r>
                        <a:rPr lang="en-US" sz="800">
                          <a:effectLst/>
                        </a:rPr>
                        <a:t>Plate invalid</a:t>
                      </a:r>
                    </a:p>
                  </a:txBody>
                  <a:tcPr marL="99060" marR="99060" anchor="ctr"/>
                </a:tc>
                <a:extLst>
                  <a:ext uri="{0D108BD9-81ED-4DB2-BD59-A6C34878D82A}">
                    <a16:rowId xmlns:a16="http://schemas.microsoft.com/office/drawing/2014/main" val="3946704006"/>
                  </a:ext>
                </a:extLst>
              </a:tr>
              <a:tr h="408141">
                <a:tc>
                  <a:txBody>
                    <a:bodyPr/>
                    <a:lstStyle/>
                    <a:p>
                      <a:r>
                        <a:rPr lang="en-US" sz="800">
                          <a:effectLst/>
                        </a:rPr>
                        <a:t>D4</a:t>
                      </a:r>
                    </a:p>
                  </a:txBody>
                  <a:tcPr marL="99060" marR="99060" anchor="ctr"/>
                </a:tc>
                <a:tc>
                  <a:txBody>
                    <a:bodyPr/>
                    <a:lstStyle/>
                    <a:p>
                      <a:r>
                        <a:rPr lang="en-US" sz="800">
                          <a:effectLst/>
                        </a:rPr>
                        <a:t>Save vehicle</a:t>
                      </a:r>
                    </a:p>
                  </a:txBody>
                  <a:tcPr marL="99060" marR="99060" anchor="ctr"/>
                </a:tc>
                <a:tc>
                  <a:txBody>
                    <a:bodyPr/>
                    <a:lstStyle/>
                    <a:p>
                      <a:r>
                        <a:rPr lang="en-US" sz="800">
                          <a:effectLst/>
                        </a:rPr>
                        <a:t>Persist entity</a:t>
                      </a:r>
                    </a:p>
                  </a:txBody>
                  <a:tcPr marL="99060" marR="99060" anchor="ctr"/>
                </a:tc>
                <a:extLst>
                  <a:ext uri="{0D108BD9-81ED-4DB2-BD59-A6C34878D82A}">
                    <a16:rowId xmlns:a16="http://schemas.microsoft.com/office/drawing/2014/main" val="2503764882"/>
                  </a:ext>
                </a:extLst>
              </a:tr>
              <a:tr h="408141">
                <a:tc>
                  <a:txBody>
                    <a:bodyPr/>
                    <a:lstStyle/>
                    <a:p>
                      <a:r>
                        <a:rPr lang="en-US" sz="800">
                          <a:effectLst/>
                        </a:rPr>
                        <a:t>D5</a:t>
                      </a:r>
                    </a:p>
                  </a:txBody>
                  <a:tcPr marL="99060" marR="99060" anchor="ctr"/>
                </a:tc>
                <a:tc>
                  <a:txBody>
                    <a:bodyPr/>
                    <a:lstStyle/>
                    <a:p>
                      <a:r>
                        <a:rPr lang="en-US" sz="800">
                          <a:effectLst/>
                        </a:rPr>
                        <a:t>500 Error</a:t>
                      </a:r>
                    </a:p>
                  </a:txBody>
                  <a:tcPr marL="99060" marR="99060" anchor="ctr"/>
                </a:tc>
                <a:tc>
                  <a:txBody>
                    <a:bodyPr/>
                    <a:lstStyle/>
                    <a:p>
                      <a:r>
                        <a:rPr lang="en-US" sz="800">
                          <a:effectLst/>
                        </a:rPr>
                        <a:t>DB failure</a:t>
                      </a:r>
                    </a:p>
                  </a:txBody>
                  <a:tcPr marL="99060" marR="99060" anchor="ctr"/>
                </a:tc>
                <a:extLst>
                  <a:ext uri="{0D108BD9-81ED-4DB2-BD59-A6C34878D82A}">
                    <a16:rowId xmlns:a16="http://schemas.microsoft.com/office/drawing/2014/main" val="1625341109"/>
                  </a:ext>
                </a:extLst>
              </a:tr>
              <a:tr h="408141">
                <a:tc>
                  <a:txBody>
                    <a:bodyPr/>
                    <a:lstStyle/>
                    <a:p>
                      <a:r>
                        <a:rPr lang="en-US" sz="800">
                          <a:effectLst/>
                        </a:rPr>
                        <a:t>D6</a:t>
                      </a:r>
                    </a:p>
                  </a:txBody>
                  <a:tcPr marL="99060" marR="99060" anchor="ctr"/>
                </a:tc>
                <a:tc>
                  <a:txBody>
                    <a:bodyPr/>
                    <a:lstStyle/>
                    <a:p>
                      <a:r>
                        <a:rPr lang="en-US" sz="800">
                          <a:effectLst/>
                        </a:rPr>
                        <a:t>201 Created</a:t>
                      </a:r>
                    </a:p>
                  </a:txBody>
                  <a:tcPr marL="99060" marR="99060" anchor="ctr"/>
                </a:tc>
                <a:tc>
                  <a:txBody>
                    <a:bodyPr/>
                    <a:lstStyle/>
                    <a:p>
                      <a:r>
                        <a:rPr lang="en-US" sz="800" dirty="0">
                          <a:effectLst/>
                        </a:rPr>
                        <a:t>Persist succeeded</a:t>
                      </a:r>
                    </a:p>
                  </a:txBody>
                  <a:tcPr marL="99060" marR="99060" anchor="ctr"/>
                </a:tc>
                <a:extLst>
                  <a:ext uri="{0D108BD9-81ED-4DB2-BD59-A6C34878D82A}">
                    <a16:rowId xmlns:a16="http://schemas.microsoft.com/office/drawing/2014/main" val="275515850"/>
                  </a:ext>
                </a:extLst>
              </a:tr>
            </a:tbl>
          </a:graphicData>
        </a:graphic>
      </p:graphicFrame>
      <p:graphicFrame>
        <p:nvGraphicFramePr>
          <p:cNvPr id="8" name="Table 7">
            <a:extLst>
              <a:ext uri="{FF2B5EF4-FFF2-40B4-BE49-F238E27FC236}">
                <a16:creationId xmlns:a16="http://schemas.microsoft.com/office/drawing/2014/main" id="{CD0EDC44-BA2B-BC26-5D94-1BF4EE0976C3}"/>
              </a:ext>
            </a:extLst>
          </p:cNvPr>
          <p:cNvGraphicFramePr>
            <a:graphicFrameLocks noGrp="1"/>
          </p:cNvGraphicFramePr>
          <p:nvPr>
            <p:extLst>
              <p:ext uri="{D42A27DB-BD31-4B8C-83A1-F6EECF244321}">
                <p14:modId xmlns:p14="http://schemas.microsoft.com/office/powerpoint/2010/main" val="2110083483"/>
              </p:ext>
            </p:extLst>
          </p:nvPr>
        </p:nvGraphicFramePr>
        <p:xfrm>
          <a:off x="9511641" y="228318"/>
          <a:ext cx="2680359" cy="6401364"/>
        </p:xfrm>
        <a:graphic>
          <a:graphicData uri="http://schemas.openxmlformats.org/drawingml/2006/table">
            <a:tbl>
              <a:tblPr bandRow="1">
                <a:tableStyleId>{F5AB1C69-6EDB-4FF4-983F-18BD219EF322}</a:tableStyleId>
              </a:tblPr>
              <a:tblGrid>
                <a:gridCol w="893453">
                  <a:extLst>
                    <a:ext uri="{9D8B030D-6E8A-4147-A177-3AD203B41FA5}">
                      <a16:colId xmlns:a16="http://schemas.microsoft.com/office/drawing/2014/main" val="3467871725"/>
                    </a:ext>
                  </a:extLst>
                </a:gridCol>
                <a:gridCol w="893453">
                  <a:extLst>
                    <a:ext uri="{9D8B030D-6E8A-4147-A177-3AD203B41FA5}">
                      <a16:colId xmlns:a16="http://schemas.microsoft.com/office/drawing/2014/main" val="3500196070"/>
                    </a:ext>
                  </a:extLst>
                </a:gridCol>
                <a:gridCol w="893453">
                  <a:extLst>
                    <a:ext uri="{9D8B030D-6E8A-4147-A177-3AD203B41FA5}">
                      <a16:colId xmlns:a16="http://schemas.microsoft.com/office/drawing/2014/main" val="1318396126"/>
                    </a:ext>
                  </a:extLst>
                </a:gridCol>
              </a:tblGrid>
              <a:tr h="440874">
                <a:tc>
                  <a:txBody>
                    <a:bodyPr/>
                    <a:lstStyle/>
                    <a:p>
                      <a:r>
                        <a:rPr lang="en-US" sz="900" dirty="0">
                          <a:effectLst/>
                        </a:rPr>
                        <a:t>PUT /vehicles/{id}</a:t>
                      </a:r>
                    </a:p>
                  </a:txBody>
                  <a:tcPr marL="99060" marR="99060" anchor="ctr"/>
                </a:tc>
                <a:tc>
                  <a:txBody>
                    <a:bodyPr/>
                    <a:lstStyle/>
                    <a:p>
                      <a:endParaRPr lang="en-US" sz="900">
                        <a:effectLst/>
                      </a:endParaRPr>
                    </a:p>
                  </a:txBody>
                  <a:tcPr marL="99060" marR="99060" anchor="ctr"/>
                </a:tc>
                <a:tc>
                  <a:txBody>
                    <a:bodyPr/>
                    <a:lstStyle/>
                    <a:p>
                      <a:endParaRPr lang="en-US" sz="900">
                        <a:effectLst/>
                      </a:endParaRPr>
                    </a:p>
                  </a:txBody>
                  <a:tcPr marL="99060" marR="99060" anchor="ctr"/>
                </a:tc>
                <a:extLst>
                  <a:ext uri="{0D108BD9-81ED-4DB2-BD59-A6C34878D82A}">
                    <a16:rowId xmlns:a16="http://schemas.microsoft.com/office/drawing/2014/main" val="3845416460"/>
                  </a:ext>
                </a:extLst>
              </a:tr>
              <a:tr h="318409">
                <a:tc>
                  <a:txBody>
                    <a:bodyPr/>
                    <a:lstStyle/>
                    <a:p>
                      <a:r>
                        <a:rPr lang="en-US" sz="900" dirty="0">
                          <a:effectLst/>
                        </a:rPr>
                        <a:t>E1</a:t>
                      </a:r>
                    </a:p>
                  </a:txBody>
                  <a:tcPr marL="99060" marR="99060" anchor="ctr"/>
                </a:tc>
                <a:tc>
                  <a:txBody>
                    <a:bodyPr/>
                    <a:lstStyle/>
                    <a:p>
                      <a:r>
                        <a:rPr lang="en-US" sz="900">
                          <a:effectLst/>
                        </a:rPr>
                        <a:t>update</a:t>
                      </a:r>
                    </a:p>
                  </a:txBody>
                  <a:tcPr marL="99060" marR="99060" anchor="ctr"/>
                </a:tc>
                <a:tc>
                  <a:txBody>
                    <a:bodyPr/>
                    <a:lstStyle/>
                    <a:p>
                      <a:r>
                        <a:rPr lang="en-US" sz="900">
                          <a:effectLst/>
                        </a:rPr>
                        <a:t>Controller entry</a:t>
                      </a:r>
                    </a:p>
                  </a:txBody>
                  <a:tcPr marL="99060" marR="99060" anchor="ctr"/>
                </a:tc>
                <a:extLst>
                  <a:ext uri="{0D108BD9-81ED-4DB2-BD59-A6C34878D82A}">
                    <a16:rowId xmlns:a16="http://schemas.microsoft.com/office/drawing/2014/main" val="1969885360"/>
                  </a:ext>
                </a:extLst>
              </a:tr>
              <a:tr h="318409">
                <a:tc>
                  <a:txBody>
                    <a:bodyPr/>
                    <a:lstStyle/>
                    <a:p>
                      <a:r>
                        <a:rPr lang="en-US" sz="900" dirty="0">
                          <a:effectLst/>
                        </a:rPr>
                        <a:t>E2</a:t>
                      </a:r>
                    </a:p>
                  </a:txBody>
                  <a:tcPr marL="99060" marR="99060" anchor="ctr"/>
                </a:tc>
                <a:tc>
                  <a:txBody>
                    <a:bodyPr/>
                    <a:lstStyle/>
                    <a:p>
                      <a:r>
                        <a:rPr lang="en-US" sz="900" dirty="0">
                          <a:effectLst/>
                        </a:rPr>
                        <a:t>Find vehicle by ID</a:t>
                      </a:r>
                    </a:p>
                  </a:txBody>
                  <a:tcPr marL="99060" marR="99060" anchor="ctr"/>
                </a:tc>
                <a:tc>
                  <a:txBody>
                    <a:bodyPr/>
                    <a:lstStyle/>
                    <a:p>
                      <a:r>
                        <a:rPr lang="en-US" sz="900">
                          <a:effectLst/>
                        </a:rPr>
                        <a:t>Repository lookup</a:t>
                      </a:r>
                    </a:p>
                  </a:txBody>
                  <a:tcPr marL="99060" marR="99060" anchor="ctr"/>
                </a:tc>
                <a:extLst>
                  <a:ext uri="{0D108BD9-81ED-4DB2-BD59-A6C34878D82A}">
                    <a16:rowId xmlns:a16="http://schemas.microsoft.com/office/drawing/2014/main" val="3997767863"/>
                  </a:ext>
                </a:extLst>
              </a:tr>
              <a:tr h="318409">
                <a:tc>
                  <a:txBody>
                    <a:bodyPr/>
                    <a:lstStyle/>
                    <a:p>
                      <a:r>
                        <a:rPr lang="en-US" sz="900" dirty="0">
                          <a:effectLst/>
                        </a:rPr>
                        <a:t>E3</a:t>
                      </a:r>
                    </a:p>
                  </a:txBody>
                  <a:tcPr marL="99060" marR="99060" anchor="ctr"/>
                </a:tc>
                <a:tc>
                  <a:txBody>
                    <a:bodyPr/>
                    <a:lstStyle/>
                    <a:p>
                      <a:r>
                        <a:rPr lang="en-US" sz="900">
                          <a:effectLst/>
                        </a:rPr>
                        <a:t>404 Not Found</a:t>
                      </a:r>
                    </a:p>
                  </a:txBody>
                  <a:tcPr marL="99060" marR="99060" anchor="ctr"/>
                </a:tc>
                <a:tc>
                  <a:txBody>
                    <a:bodyPr/>
                    <a:lstStyle/>
                    <a:p>
                      <a:r>
                        <a:rPr lang="en-US" sz="900">
                          <a:effectLst/>
                        </a:rPr>
                        <a:t>Vehicle missing</a:t>
                      </a:r>
                    </a:p>
                  </a:txBody>
                  <a:tcPr marL="99060" marR="99060" anchor="ctr"/>
                </a:tc>
                <a:extLst>
                  <a:ext uri="{0D108BD9-81ED-4DB2-BD59-A6C34878D82A}">
                    <a16:rowId xmlns:a16="http://schemas.microsoft.com/office/drawing/2014/main" val="1193869030"/>
                  </a:ext>
                </a:extLst>
              </a:tr>
              <a:tr h="440874">
                <a:tc>
                  <a:txBody>
                    <a:bodyPr/>
                    <a:lstStyle/>
                    <a:p>
                      <a:r>
                        <a:rPr lang="en-US" sz="900">
                          <a:effectLst/>
                        </a:rPr>
                        <a:t>E4</a:t>
                      </a:r>
                    </a:p>
                  </a:txBody>
                  <a:tcPr marL="99060" marR="99060" anchor="ctr"/>
                </a:tc>
                <a:tc>
                  <a:txBody>
                    <a:bodyPr/>
                    <a:lstStyle/>
                    <a:p>
                      <a:r>
                        <a:rPr lang="en-US" sz="900">
                          <a:effectLst/>
                        </a:rPr>
                        <a:t>Validate licence plate</a:t>
                      </a:r>
                    </a:p>
                  </a:txBody>
                  <a:tcPr marL="99060" marR="99060" anchor="ctr"/>
                </a:tc>
                <a:tc>
                  <a:txBody>
                    <a:bodyPr/>
                    <a:lstStyle/>
                    <a:p>
                      <a:r>
                        <a:rPr lang="en-US" sz="900">
                          <a:effectLst/>
                        </a:rPr>
                        <a:t>Business rule check</a:t>
                      </a:r>
                    </a:p>
                  </a:txBody>
                  <a:tcPr marL="99060" marR="99060" anchor="ctr"/>
                </a:tc>
                <a:extLst>
                  <a:ext uri="{0D108BD9-81ED-4DB2-BD59-A6C34878D82A}">
                    <a16:rowId xmlns:a16="http://schemas.microsoft.com/office/drawing/2014/main" val="1953985472"/>
                  </a:ext>
                </a:extLst>
              </a:tr>
              <a:tr h="318409">
                <a:tc>
                  <a:txBody>
                    <a:bodyPr/>
                    <a:lstStyle/>
                    <a:p>
                      <a:r>
                        <a:rPr lang="en-US" sz="900">
                          <a:effectLst/>
                        </a:rPr>
                        <a:t>E5</a:t>
                      </a:r>
                    </a:p>
                  </a:txBody>
                  <a:tcPr marL="99060" marR="99060" anchor="ctr"/>
                </a:tc>
                <a:tc>
                  <a:txBody>
                    <a:bodyPr/>
                    <a:lstStyle/>
                    <a:p>
                      <a:r>
                        <a:rPr lang="en-US" sz="900">
                          <a:effectLst/>
                        </a:rPr>
                        <a:t>400 Bad Request</a:t>
                      </a:r>
                    </a:p>
                  </a:txBody>
                  <a:tcPr marL="99060" marR="99060" anchor="ctr"/>
                </a:tc>
                <a:tc>
                  <a:txBody>
                    <a:bodyPr/>
                    <a:lstStyle/>
                    <a:p>
                      <a:r>
                        <a:rPr lang="en-US" sz="900">
                          <a:effectLst/>
                        </a:rPr>
                        <a:t>Plate invalid</a:t>
                      </a:r>
                    </a:p>
                  </a:txBody>
                  <a:tcPr marL="99060" marR="99060" anchor="ctr"/>
                </a:tc>
                <a:extLst>
                  <a:ext uri="{0D108BD9-81ED-4DB2-BD59-A6C34878D82A}">
                    <a16:rowId xmlns:a16="http://schemas.microsoft.com/office/drawing/2014/main" val="3902136468"/>
                  </a:ext>
                </a:extLst>
              </a:tr>
              <a:tr h="318409">
                <a:tc>
                  <a:txBody>
                    <a:bodyPr/>
                    <a:lstStyle/>
                    <a:p>
                      <a:r>
                        <a:rPr lang="en-US" sz="900">
                          <a:effectLst/>
                        </a:rPr>
                        <a:t>E6</a:t>
                      </a:r>
                    </a:p>
                  </a:txBody>
                  <a:tcPr marL="99060" marR="99060" anchor="ctr"/>
                </a:tc>
                <a:tc>
                  <a:txBody>
                    <a:bodyPr/>
                    <a:lstStyle/>
                    <a:p>
                      <a:r>
                        <a:rPr lang="en-US" sz="900">
                          <a:effectLst/>
                        </a:rPr>
                        <a:t>Update vehicle</a:t>
                      </a:r>
                    </a:p>
                  </a:txBody>
                  <a:tcPr marL="99060" marR="99060" anchor="ctr"/>
                </a:tc>
                <a:tc>
                  <a:txBody>
                    <a:bodyPr/>
                    <a:lstStyle/>
                    <a:p>
                      <a:r>
                        <a:rPr lang="en-US" sz="900">
                          <a:effectLst/>
                        </a:rPr>
                        <a:t>Persist changes</a:t>
                      </a:r>
                    </a:p>
                  </a:txBody>
                  <a:tcPr marL="99060" marR="99060" anchor="ctr"/>
                </a:tc>
                <a:extLst>
                  <a:ext uri="{0D108BD9-81ED-4DB2-BD59-A6C34878D82A}">
                    <a16:rowId xmlns:a16="http://schemas.microsoft.com/office/drawing/2014/main" val="3975601479"/>
                  </a:ext>
                </a:extLst>
              </a:tr>
              <a:tr h="282765">
                <a:tc>
                  <a:txBody>
                    <a:bodyPr/>
                    <a:lstStyle/>
                    <a:p>
                      <a:r>
                        <a:rPr lang="en-US" sz="900">
                          <a:effectLst/>
                        </a:rPr>
                        <a:t>E7</a:t>
                      </a:r>
                    </a:p>
                  </a:txBody>
                  <a:tcPr marL="99060" marR="99060" anchor="ctr"/>
                </a:tc>
                <a:tc>
                  <a:txBody>
                    <a:bodyPr/>
                    <a:lstStyle/>
                    <a:p>
                      <a:r>
                        <a:rPr lang="en-US" sz="900">
                          <a:effectLst/>
                        </a:rPr>
                        <a:t>500 Error</a:t>
                      </a:r>
                    </a:p>
                  </a:txBody>
                  <a:tcPr marL="99060" marR="99060" anchor="ctr"/>
                </a:tc>
                <a:tc>
                  <a:txBody>
                    <a:bodyPr/>
                    <a:lstStyle/>
                    <a:p>
                      <a:r>
                        <a:rPr lang="en-US" sz="900">
                          <a:effectLst/>
                        </a:rPr>
                        <a:t>DB failure</a:t>
                      </a:r>
                    </a:p>
                  </a:txBody>
                  <a:tcPr marL="99060" marR="99060" anchor="ctr"/>
                </a:tc>
                <a:extLst>
                  <a:ext uri="{0D108BD9-81ED-4DB2-BD59-A6C34878D82A}">
                    <a16:rowId xmlns:a16="http://schemas.microsoft.com/office/drawing/2014/main" val="3323105938"/>
                  </a:ext>
                </a:extLst>
              </a:tr>
              <a:tr h="318409">
                <a:tc>
                  <a:txBody>
                    <a:bodyPr/>
                    <a:lstStyle/>
                    <a:p>
                      <a:r>
                        <a:rPr lang="en-US" sz="900" dirty="0">
                          <a:effectLst/>
                        </a:rPr>
                        <a:t>E8</a:t>
                      </a:r>
                    </a:p>
                  </a:txBody>
                  <a:tcPr marL="99060" marR="99060" anchor="ctr"/>
                </a:tc>
                <a:tc>
                  <a:txBody>
                    <a:bodyPr/>
                    <a:lstStyle/>
                    <a:p>
                      <a:r>
                        <a:rPr lang="en-US" sz="900">
                          <a:effectLst/>
                        </a:rPr>
                        <a:t>200 OK</a:t>
                      </a:r>
                    </a:p>
                  </a:txBody>
                  <a:tcPr marL="99060" marR="99060" anchor="ctr"/>
                </a:tc>
                <a:tc>
                  <a:txBody>
                    <a:bodyPr/>
                    <a:lstStyle/>
                    <a:p>
                      <a:r>
                        <a:rPr lang="en-US" sz="900">
                          <a:effectLst/>
                        </a:rPr>
                        <a:t>Update succeeded</a:t>
                      </a:r>
                    </a:p>
                  </a:txBody>
                  <a:tcPr marL="99060" marR="99060" anchor="ctr"/>
                </a:tc>
                <a:extLst>
                  <a:ext uri="{0D108BD9-81ED-4DB2-BD59-A6C34878D82A}">
                    <a16:rowId xmlns:a16="http://schemas.microsoft.com/office/drawing/2014/main" val="3171522554"/>
                  </a:ext>
                </a:extLst>
              </a:tr>
              <a:tr h="440874">
                <a:tc>
                  <a:txBody>
                    <a:bodyPr/>
                    <a:lstStyle/>
                    <a:p>
                      <a:r>
                        <a:rPr lang="en-US" sz="900">
                          <a:effectLst/>
                        </a:rPr>
                        <a:t>DELETE /vehicles/{id}</a:t>
                      </a:r>
                    </a:p>
                  </a:txBody>
                  <a:tcPr marL="99060" marR="99060" anchor="ctr"/>
                </a:tc>
                <a:tc>
                  <a:txBody>
                    <a:bodyPr/>
                    <a:lstStyle/>
                    <a:p>
                      <a:endParaRPr lang="en-US" sz="900">
                        <a:effectLst/>
                      </a:endParaRPr>
                    </a:p>
                  </a:txBody>
                  <a:tcPr marL="99060" marR="99060" anchor="ctr"/>
                </a:tc>
                <a:tc>
                  <a:txBody>
                    <a:bodyPr/>
                    <a:lstStyle/>
                    <a:p>
                      <a:endParaRPr lang="en-US" sz="900">
                        <a:effectLst/>
                      </a:endParaRPr>
                    </a:p>
                  </a:txBody>
                  <a:tcPr marL="99060" marR="99060" anchor="ctr"/>
                </a:tc>
                <a:extLst>
                  <a:ext uri="{0D108BD9-81ED-4DB2-BD59-A6C34878D82A}">
                    <a16:rowId xmlns:a16="http://schemas.microsoft.com/office/drawing/2014/main" val="1923878955"/>
                  </a:ext>
                </a:extLst>
              </a:tr>
              <a:tr h="318409">
                <a:tc>
                  <a:txBody>
                    <a:bodyPr/>
                    <a:lstStyle/>
                    <a:p>
                      <a:r>
                        <a:rPr lang="en-US" sz="900">
                          <a:effectLst/>
                        </a:rPr>
                        <a:t>F1</a:t>
                      </a:r>
                    </a:p>
                  </a:txBody>
                  <a:tcPr marL="99060" marR="99060" anchor="ctr"/>
                </a:tc>
                <a:tc>
                  <a:txBody>
                    <a:bodyPr/>
                    <a:lstStyle/>
                    <a:p>
                      <a:r>
                        <a:rPr lang="en-US" sz="900">
                          <a:effectLst/>
                        </a:rPr>
                        <a:t>delete</a:t>
                      </a:r>
                    </a:p>
                  </a:txBody>
                  <a:tcPr marL="99060" marR="99060" anchor="ctr"/>
                </a:tc>
                <a:tc>
                  <a:txBody>
                    <a:bodyPr/>
                    <a:lstStyle/>
                    <a:p>
                      <a:r>
                        <a:rPr lang="en-US" sz="900">
                          <a:effectLst/>
                        </a:rPr>
                        <a:t>Controller entry</a:t>
                      </a:r>
                    </a:p>
                  </a:txBody>
                  <a:tcPr marL="99060" marR="99060" anchor="ctr"/>
                </a:tc>
                <a:extLst>
                  <a:ext uri="{0D108BD9-81ED-4DB2-BD59-A6C34878D82A}">
                    <a16:rowId xmlns:a16="http://schemas.microsoft.com/office/drawing/2014/main" val="1257264591"/>
                  </a:ext>
                </a:extLst>
              </a:tr>
              <a:tr h="318409">
                <a:tc>
                  <a:txBody>
                    <a:bodyPr/>
                    <a:lstStyle/>
                    <a:p>
                      <a:r>
                        <a:rPr lang="en-US" sz="900">
                          <a:effectLst/>
                        </a:rPr>
                        <a:t>F2</a:t>
                      </a:r>
                    </a:p>
                  </a:txBody>
                  <a:tcPr marL="99060" marR="99060" anchor="ctr"/>
                </a:tc>
                <a:tc>
                  <a:txBody>
                    <a:bodyPr/>
                    <a:lstStyle/>
                    <a:p>
                      <a:r>
                        <a:rPr lang="en-US" sz="900">
                          <a:effectLst/>
                        </a:rPr>
                        <a:t>Find vehicle by ID</a:t>
                      </a:r>
                    </a:p>
                  </a:txBody>
                  <a:tcPr marL="99060" marR="99060" anchor="ctr"/>
                </a:tc>
                <a:tc>
                  <a:txBody>
                    <a:bodyPr/>
                    <a:lstStyle/>
                    <a:p>
                      <a:r>
                        <a:rPr lang="en-US" sz="900">
                          <a:effectLst/>
                        </a:rPr>
                        <a:t>Repository lookup</a:t>
                      </a:r>
                    </a:p>
                  </a:txBody>
                  <a:tcPr marL="99060" marR="99060" anchor="ctr"/>
                </a:tc>
                <a:extLst>
                  <a:ext uri="{0D108BD9-81ED-4DB2-BD59-A6C34878D82A}">
                    <a16:rowId xmlns:a16="http://schemas.microsoft.com/office/drawing/2014/main" val="4027012802"/>
                  </a:ext>
                </a:extLst>
              </a:tr>
              <a:tr h="318409">
                <a:tc>
                  <a:txBody>
                    <a:bodyPr/>
                    <a:lstStyle/>
                    <a:p>
                      <a:r>
                        <a:rPr lang="en-US" sz="900">
                          <a:effectLst/>
                        </a:rPr>
                        <a:t>F3</a:t>
                      </a:r>
                    </a:p>
                  </a:txBody>
                  <a:tcPr marL="99060" marR="99060" anchor="ctr"/>
                </a:tc>
                <a:tc>
                  <a:txBody>
                    <a:bodyPr/>
                    <a:lstStyle/>
                    <a:p>
                      <a:r>
                        <a:rPr lang="en-US" sz="900">
                          <a:effectLst/>
                        </a:rPr>
                        <a:t>404 Not Found</a:t>
                      </a:r>
                    </a:p>
                  </a:txBody>
                  <a:tcPr marL="99060" marR="99060" anchor="ctr"/>
                </a:tc>
                <a:tc>
                  <a:txBody>
                    <a:bodyPr/>
                    <a:lstStyle/>
                    <a:p>
                      <a:r>
                        <a:rPr lang="en-US" sz="900">
                          <a:effectLst/>
                        </a:rPr>
                        <a:t>Vehicle missing</a:t>
                      </a:r>
                    </a:p>
                  </a:txBody>
                  <a:tcPr marL="99060" marR="99060" anchor="ctr"/>
                </a:tc>
                <a:extLst>
                  <a:ext uri="{0D108BD9-81ED-4DB2-BD59-A6C34878D82A}">
                    <a16:rowId xmlns:a16="http://schemas.microsoft.com/office/drawing/2014/main" val="583089173"/>
                  </a:ext>
                </a:extLst>
              </a:tr>
              <a:tr h="318409">
                <a:tc>
                  <a:txBody>
                    <a:bodyPr/>
                    <a:lstStyle/>
                    <a:p>
                      <a:r>
                        <a:rPr lang="en-US" sz="900">
                          <a:effectLst/>
                        </a:rPr>
                        <a:t>F4</a:t>
                      </a:r>
                    </a:p>
                  </a:txBody>
                  <a:tcPr marL="99060" marR="99060" anchor="ctr"/>
                </a:tc>
                <a:tc>
                  <a:txBody>
                    <a:bodyPr/>
                    <a:lstStyle/>
                    <a:p>
                      <a:r>
                        <a:rPr lang="en-US" sz="900">
                          <a:effectLst/>
                        </a:rPr>
                        <a:t>Delete vehicle</a:t>
                      </a:r>
                    </a:p>
                  </a:txBody>
                  <a:tcPr marL="99060" marR="99060" anchor="ctr"/>
                </a:tc>
                <a:tc>
                  <a:txBody>
                    <a:bodyPr/>
                    <a:lstStyle/>
                    <a:p>
                      <a:r>
                        <a:rPr lang="en-US" sz="900">
                          <a:effectLst/>
                        </a:rPr>
                        <a:t>Remove entity</a:t>
                      </a:r>
                    </a:p>
                  </a:txBody>
                  <a:tcPr marL="99060" marR="99060" anchor="ctr"/>
                </a:tc>
                <a:extLst>
                  <a:ext uri="{0D108BD9-81ED-4DB2-BD59-A6C34878D82A}">
                    <a16:rowId xmlns:a16="http://schemas.microsoft.com/office/drawing/2014/main" val="1726568586"/>
                  </a:ext>
                </a:extLst>
              </a:tr>
              <a:tr h="282765">
                <a:tc>
                  <a:txBody>
                    <a:bodyPr/>
                    <a:lstStyle/>
                    <a:p>
                      <a:r>
                        <a:rPr lang="en-US" sz="900">
                          <a:effectLst/>
                        </a:rPr>
                        <a:t>F5</a:t>
                      </a:r>
                    </a:p>
                  </a:txBody>
                  <a:tcPr marL="99060" marR="99060" anchor="ctr"/>
                </a:tc>
                <a:tc>
                  <a:txBody>
                    <a:bodyPr/>
                    <a:lstStyle/>
                    <a:p>
                      <a:r>
                        <a:rPr lang="en-US" sz="900">
                          <a:effectLst/>
                        </a:rPr>
                        <a:t>500 Error</a:t>
                      </a:r>
                    </a:p>
                  </a:txBody>
                  <a:tcPr marL="99060" marR="99060" anchor="ctr"/>
                </a:tc>
                <a:tc>
                  <a:txBody>
                    <a:bodyPr/>
                    <a:lstStyle/>
                    <a:p>
                      <a:r>
                        <a:rPr lang="en-US" sz="900">
                          <a:effectLst/>
                        </a:rPr>
                        <a:t>DB failure</a:t>
                      </a:r>
                    </a:p>
                  </a:txBody>
                  <a:tcPr marL="99060" marR="99060" anchor="ctr"/>
                </a:tc>
                <a:extLst>
                  <a:ext uri="{0D108BD9-81ED-4DB2-BD59-A6C34878D82A}">
                    <a16:rowId xmlns:a16="http://schemas.microsoft.com/office/drawing/2014/main" val="1453065926"/>
                  </a:ext>
                </a:extLst>
              </a:tr>
              <a:tr h="318409">
                <a:tc>
                  <a:txBody>
                    <a:bodyPr/>
                    <a:lstStyle/>
                    <a:p>
                      <a:r>
                        <a:rPr lang="en-US" sz="900">
                          <a:effectLst/>
                        </a:rPr>
                        <a:t>F6</a:t>
                      </a:r>
                    </a:p>
                  </a:txBody>
                  <a:tcPr marL="99060" marR="99060" anchor="ctr"/>
                </a:tc>
                <a:tc>
                  <a:txBody>
                    <a:bodyPr/>
                    <a:lstStyle/>
                    <a:p>
                      <a:r>
                        <a:rPr lang="en-US" sz="900">
                          <a:effectLst/>
                        </a:rPr>
                        <a:t>204 No Content</a:t>
                      </a:r>
                    </a:p>
                  </a:txBody>
                  <a:tcPr marL="99060" marR="99060" anchor="ctr"/>
                </a:tc>
                <a:tc>
                  <a:txBody>
                    <a:bodyPr/>
                    <a:lstStyle/>
                    <a:p>
                      <a:r>
                        <a:rPr lang="en-US" sz="900">
                          <a:effectLst/>
                        </a:rPr>
                        <a:t>Deletion succeeded</a:t>
                      </a:r>
                    </a:p>
                  </a:txBody>
                  <a:tcPr marL="99060" marR="99060" anchor="ctr"/>
                </a:tc>
                <a:extLst>
                  <a:ext uri="{0D108BD9-81ED-4DB2-BD59-A6C34878D82A}">
                    <a16:rowId xmlns:a16="http://schemas.microsoft.com/office/drawing/2014/main" val="3213214538"/>
                  </a:ext>
                </a:extLst>
              </a:tr>
              <a:tr h="318409">
                <a:tc>
                  <a:txBody>
                    <a:bodyPr/>
                    <a:lstStyle/>
                    <a:p>
                      <a:r>
                        <a:rPr lang="en-US" sz="900">
                          <a:effectLst/>
                        </a:rPr>
                        <a:t>Z</a:t>
                      </a:r>
                    </a:p>
                  </a:txBody>
                  <a:tcPr marL="99060" marR="99060" anchor="ctr"/>
                </a:tc>
                <a:tc>
                  <a:txBody>
                    <a:bodyPr/>
                    <a:lstStyle/>
                    <a:p>
                      <a:r>
                        <a:rPr lang="en-US" sz="900">
                          <a:effectLst/>
                        </a:rPr>
                        <a:t>End</a:t>
                      </a:r>
                    </a:p>
                  </a:txBody>
                  <a:tcPr marL="99060" marR="99060" anchor="ctr"/>
                </a:tc>
                <a:tc>
                  <a:txBody>
                    <a:bodyPr/>
                    <a:lstStyle/>
                    <a:p>
                      <a:r>
                        <a:rPr lang="en-US" sz="900" dirty="0">
                          <a:effectLst/>
                        </a:rPr>
                        <a:t>Unified exit node</a:t>
                      </a:r>
                    </a:p>
                  </a:txBody>
                  <a:tcPr marL="99060" marR="99060" anchor="ctr"/>
                </a:tc>
                <a:extLst>
                  <a:ext uri="{0D108BD9-81ED-4DB2-BD59-A6C34878D82A}">
                    <a16:rowId xmlns:a16="http://schemas.microsoft.com/office/drawing/2014/main" val="888850895"/>
                  </a:ext>
                </a:extLst>
              </a:tr>
            </a:tbl>
          </a:graphicData>
        </a:graphic>
      </p:graphicFrame>
    </p:spTree>
    <p:extLst>
      <p:ext uri="{BB962C8B-B14F-4D97-AF65-F5344CB8AC3E}">
        <p14:creationId xmlns:p14="http://schemas.microsoft.com/office/powerpoint/2010/main" val="111455155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20</TotalTime>
  <Words>1244</Words>
  <Application>Microsoft Office PowerPoint</Application>
  <PresentationFormat>Widescreen</PresentationFormat>
  <Paragraphs>311</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Bookman Old Style</vt:lpstr>
      <vt:lpstr>Rockwell</vt:lpstr>
      <vt:lpstr>Damask</vt:lpstr>
      <vt:lpstr>Software testing</vt:lpstr>
      <vt:lpstr>Types of Tests</vt:lpstr>
      <vt:lpstr>PowerPoint Presentation</vt:lpstr>
      <vt:lpstr>Unit Tests</vt:lpstr>
      <vt:lpstr>Equivalence Classes</vt:lpstr>
      <vt:lpstr>PowerPoint Presentation</vt:lpstr>
      <vt:lpstr>Boundary Value Tests</vt:lpstr>
      <vt:lpstr>PowerPoint Presentation</vt:lpstr>
      <vt:lpstr>Control Flow Graph</vt:lpstr>
      <vt:lpstr>Cyclomatic Complexity</vt:lpstr>
      <vt:lpstr>Code coverage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Alexandru Stefan Ratiu</dc:creator>
  <cp:lastModifiedBy>Alexandru Stefan Ratiu</cp:lastModifiedBy>
  <cp:revision>1</cp:revision>
  <dcterms:created xsi:type="dcterms:W3CDTF">2025-05-20T19:41:15Z</dcterms:created>
  <dcterms:modified xsi:type="dcterms:W3CDTF">2025-05-20T20:01:28Z</dcterms:modified>
</cp:coreProperties>
</file>