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Josefin Sans" pitchFamily="2" charset="0"/>
      <p:regular r:id="rId11"/>
    </p:embeddedFont>
    <p:embeddedFont>
      <p:font typeface="League Spartan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4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1.png"/><Relationship Id="rId17" Type="http://schemas.openxmlformats.org/officeDocument/2006/relationships/image" Target="../media/image10.svg"/><Relationship Id="rId2" Type="http://schemas.openxmlformats.org/officeDocument/2006/relationships/image" Target="../media/image1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4.svg"/><Relationship Id="rId5" Type="http://schemas.openxmlformats.org/officeDocument/2006/relationships/image" Target="../media/image14.svg"/><Relationship Id="rId15" Type="http://schemas.openxmlformats.org/officeDocument/2006/relationships/image" Target="../media/image20.svg"/><Relationship Id="rId10" Type="http://schemas.openxmlformats.org/officeDocument/2006/relationships/image" Target="../media/image3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4.png"/><Relationship Id="rId5" Type="http://schemas.openxmlformats.org/officeDocument/2006/relationships/image" Target="../media/image4.svg"/><Relationship Id="rId10" Type="http://schemas.openxmlformats.org/officeDocument/2006/relationships/image" Target="../media/image23.sv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svg"/><Relationship Id="rId7" Type="http://schemas.openxmlformats.org/officeDocument/2006/relationships/image" Target="../media/image2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4.svg"/><Relationship Id="rId10" Type="http://schemas.openxmlformats.org/officeDocument/2006/relationships/image" Target="../media/image32.png"/><Relationship Id="rId4" Type="http://schemas.openxmlformats.org/officeDocument/2006/relationships/image" Target="../media/image3.png"/><Relationship Id="rId9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3497880" y="2230873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2230873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143526" y="7597308"/>
            <a:ext cx="8233265" cy="8233265"/>
          </a:xfrm>
          <a:custGeom>
            <a:avLst/>
            <a:gdLst/>
            <a:ahLst/>
            <a:cxnLst/>
            <a:rect l="l" t="t" r="r" b="b"/>
            <a:pathLst>
              <a:path w="8233265" h="8233265">
                <a:moveTo>
                  <a:pt x="0" y="0"/>
                </a:moveTo>
                <a:lnTo>
                  <a:pt x="8233265" y="0"/>
                </a:lnTo>
                <a:lnTo>
                  <a:pt x="8233265" y="8233265"/>
                </a:lnTo>
                <a:lnTo>
                  <a:pt x="0" y="8233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980388" y="1346208"/>
            <a:ext cx="1740378" cy="1769331"/>
          </a:xfrm>
          <a:custGeom>
            <a:avLst/>
            <a:gdLst/>
            <a:ahLst/>
            <a:cxnLst/>
            <a:rect l="l" t="t" r="r" b="b"/>
            <a:pathLst>
              <a:path w="1740378" h="1769331">
                <a:moveTo>
                  <a:pt x="0" y="0"/>
                </a:moveTo>
                <a:lnTo>
                  <a:pt x="1740378" y="0"/>
                </a:lnTo>
                <a:lnTo>
                  <a:pt x="1740378" y="1769331"/>
                </a:lnTo>
                <a:lnTo>
                  <a:pt x="0" y="17693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448701" y="6288865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1592828" y="1346208"/>
            <a:ext cx="2494042" cy="0"/>
          </a:xfrm>
          <a:prstGeom prst="line">
            <a:avLst/>
          </a:prstGeom>
          <a:ln w="6477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592828" y="4349395"/>
            <a:ext cx="7288963" cy="2972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04"/>
              </a:lnSpc>
            </a:pPr>
            <a:r>
              <a:rPr lang="en-US" sz="48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Student Performance Analysis Based on JAMB Scores</a:t>
            </a:r>
          </a:p>
          <a:p>
            <a:pPr algn="l">
              <a:lnSpc>
                <a:spcPts val="5904"/>
              </a:lnSpc>
            </a:pPr>
            <a:endParaRPr lang="en-US" sz="480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90235" y="1135092"/>
            <a:ext cx="2099228" cy="422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Let's Start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90266" y="3897292"/>
            <a:ext cx="1094470" cy="1094470"/>
          </a:xfrm>
          <a:custGeom>
            <a:avLst/>
            <a:gdLst/>
            <a:ahLst/>
            <a:cxnLst/>
            <a:rect l="l" t="t" r="r" b="b"/>
            <a:pathLst>
              <a:path w="1094470" h="1094470">
                <a:moveTo>
                  <a:pt x="0" y="0"/>
                </a:moveTo>
                <a:lnTo>
                  <a:pt x="1094470" y="0"/>
                </a:lnTo>
                <a:lnTo>
                  <a:pt x="1094470" y="1094469"/>
                </a:lnTo>
                <a:lnTo>
                  <a:pt x="0" y="10944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08746" y="3897292"/>
            <a:ext cx="1213483" cy="1213483"/>
          </a:xfrm>
          <a:custGeom>
            <a:avLst/>
            <a:gdLst/>
            <a:ahLst/>
            <a:cxnLst/>
            <a:rect l="l" t="t" r="r" b="b"/>
            <a:pathLst>
              <a:path w="1213483" h="1213483">
                <a:moveTo>
                  <a:pt x="0" y="0"/>
                </a:moveTo>
                <a:lnTo>
                  <a:pt x="1213483" y="0"/>
                </a:lnTo>
                <a:lnTo>
                  <a:pt x="1213483" y="1213483"/>
                </a:lnTo>
                <a:lnTo>
                  <a:pt x="0" y="1213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461896" y="7113485"/>
            <a:ext cx="1842257" cy="994819"/>
          </a:xfrm>
          <a:custGeom>
            <a:avLst/>
            <a:gdLst/>
            <a:ahLst/>
            <a:cxnLst/>
            <a:rect l="l" t="t" r="r" b="b"/>
            <a:pathLst>
              <a:path w="1842257" h="994819">
                <a:moveTo>
                  <a:pt x="0" y="0"/>
                </a:moveTo>
                <a:lnTo>
                  <a:pt x="1842257" y="0"/>
                </a:lnTo>
                <a:lnTo>
                  <a:pt x="1842257" y="994818"/>
                </a:lnTo>
                <a:lnTo>
                  <a:pt x="0" y="9948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039612" y="7000522"/>
            <a:ext cx="817898" cy="1220743"/>
          </a:xfrm>
          <a:custGeom>
            <a:avLst/>
            <a:gdLst/>
            <a:ahLst/>
            <a:cxnLst/>
            <a:rect l="l" t="t" r="r" b="b"/>
            <a:pathLst>
              <a:path w="817898" h="1220743">
                <a:moveTo>
                  <a:pt x="0" y="0"/>
                </a:moveTo>
                <a:lnTo>
                  <a:pt x="817898" y="0"/>
                </a:lnTo>
                <a:lnTo>
                  <a:pt x="817898" y="1220743"/>
                </a:lnTo>
                <a:lnTo>
                  <a:pt x="0" y="12207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775794" y="1839398"/>
            <a:ext cx="10736412" cy="1059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89"/>
              </a:lnSpc>
            </a:pPr>
            <a:r>
              <a:rPr lang="en-US" sz="690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Topik Permasalahan</a:t>
            </a:r>
          </a:p>
        </p:txBody>
      </p:sp>
      <p:sp>
        <p:nvSpPr>
          <p:cNvPr id="7" name="Freeform 7"/>
          <p:cNvSpPr/>
          <p:nvPr/>
        </p:nvSpPr>
        <p:spPr>
          <a:xfrm>
            <a:off x="14512206" y="334467"/>
            <a:ext cx="10959214" cy="10959214"/>
          </a:xfrm>
          <a:custGeom>
            <a:avLst/>
            <a:gdLst/>
            <a:ahLst/>
            <a:cxnLst/>
            <a:rect l="l" t="t" r="r" b="b"/>
            <a:pathLst>
              <a:path w="10959214" h="10959214">
                <a:moveTo>
                  <a:pt x="0" y="0"/>
                </a:moveTo>
                <a:lnTo>
                  <a:pt x="10959213" y="0"/>
                </a:lnTo>
                <a:lnTo>
                  <a:pt x="10959213" y="10959214"/>
                </a:lnTo>
                <a:lnTo>
                  <a:pt x="0" y="109592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9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3642726" y="-183004"/>
            <a:ext cx="6783048" cy="6783048"/>
          </a:xfrm>
          <a:custGeom>
            <a:avLst/>
            <a:gdLst/>
            <a:ahLst/>
            <a:cxnLst/>
            <a:rect l="l" t="t" r="r" b="b"/>
            <a:pathLst>
              <a:path w="6783048" h="6783048">
                <a:moveTo>
                  <a:pt x="0" y="0"/>
                </a:moveTo>
                <a:lnTo>
                  <a:pt x="6783048" y="0"/>
                </a:lnTo>
                <a:lnTo>
                  <a:pt x="6783048" y="6783048"/>
                </a:lnTo>
                <a:lnTo>
                  <a:pt x="0" y="67830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9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5392964" y="1171304"/>
            <a:ext cx="2387900" cy="1202633"/>
          </a:xfrm>
          <a:custGeom>
            <a:avLst/>
            <a:gdLst/>
            <a:ahLst/>
            <a:cxnLst/>
            <a:rect l="l" t="t" r="r" b="b"/>
            <a:pathLst>
              <a:path w="2387900" h="1202633">
                <a:moveTo>
                  <a:pt x="0" y="0"/>
                </a:moveTo>
                <a:lnTo>
                  <a:pt x="2387901" y="0"/>
                </a:lnTo>
                <a:lnTo>
                  <a:pt x="2387901" y="1202634"/>
                </a:lnTo>
                <a:lnTo>
                  <a:pt x="0" y="120263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-87868" y="8394343"/>
            <a:ext cx="1986022" cy="2312689"/>
          </a:xfrm>
          <a:custGeom>
            <a:avLst/>
            <a:gdLst/>
            <a:ahLst/>
            <a:cxnLst/>
            <a:rect l="l" t="t" r="r" b="b"/>
            <a:pathLst>
              <a:path w="1986022" h="2312689">
                <a:moveTo>
                  <a:pt x="0" y="0"/>
                </a:moveTo>
                <a:lnTo>
                  <a:pt x="1986022" y="0"/>
                </a:lnTo>
                <a:lnTo>
                  <a:pt x="1986022" y="2312690"/>
                </a:lnTo>
                <a:lnTo>
                  <a:pt x="0" y="231269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060989" y="5326956"/>
            <a:ext cx="4498547" cy="1599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6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Faktor-faktor yang Mempengaruhi Skor JAMB pada Siswa di Tahun 2024</a:t>
            </a:r>
          </a:p>
          <a:p>
            <a:pPr algn="ctr">
              <a:lnSpc>
                <a:spcPts val="3198"/>
              </a:lnSpc>
            </a:pPr>
            <a:endParaRPr lang="en-US" sz="2600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125657" y="5326956"/>
            <a:ext cx="4645807" cy="399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6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Kaggle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268056" y="8295631"/>
            <a:ext cx="4084414" cy="399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6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Siswa di Nigeria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25657" y="8295631"/>
            <a:ext cx="4645807" cy="3996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6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Client : Guru/Staff Pengajar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4561182" y="2788742"/>
            <a:ext cx="4709517" cy="4709517"/>
          </a:xfrm>
          <a:custGeom>
            <a:avLst/>
            <a:gdLst/>
            <a:ahLst/>
            <a:cxnLst/>
            <a:rect l="l" t="t" r="r" b="b"/>
            <a:pathLst>
              <a:path w="4709517" h="4709517">
                <a:moveTo>
                  <a:pt x="0" y="0"/>
                </a:moveTo>
                <a:lnTo>
                  <a:pt x="4709517" y="0"/>
                </a:lnTo>
                <a:lnTo>
                  <a:pt x="4709517" y="4709516"/>
                </a:lnTo>
                <a:lnTo>
                  <a:pt x="0" y="4709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2788742"/>
            <a:ext cx="4709517" cy="4709517"/>
          </a:xfrm>
          <a:custGeom>
            <a:avLst/>
            <a:gdLst/>
            <a:ahLst/>
            <a:cxnLst/>
            <a:rect l="l" t="t" r="r" b="b"/>
            <a:pathLst>
              <a:path w="4709517" h="4709517">
                <a:moveTo>
                  <a:pt x="0" y="0"/>
                </a:moveTo>
                <a:lnTo>
                  <a:pt x="4709517" y="0"/>
                </a:lnTo>
                <a:lnTo>
                  <a:pt x="4709517" y="4709516"/>
                </a:lnTo>
                <a:lnTo>
                  <a:pt x="0" y="47095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9474040"/>
            <a:ext cx="18288000" cy="5657850"/>
            <a:chOff x="0" y="0"/>
            <a:chExt cx="6186311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186311" cy="1913890"/>
            </a:xfrm>
            <a:custGeom>
              <a:avLst/>
              <a:gdLst/>
              <a:ahLst/>
              <a:cxnLst/>
              <a:rect l="l" t="t" r="r" b="b"/>
              <a:pathLst>
                <a:path w="6186311" h="1913890">
                  <a:moveTo>
                    <a:pt x="0" y="0"/>
                  </a:moveTo>
                  <a:lnTo>
                    <a:pt x="6186311" y="0"/>
                  </a:lnTo>
                  <a:lnTo>
                    <a:pt x="618631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46071" y="1000125"/>
            <a:ext cx="7363548" cy="1087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09"/>
              </a:lnSpc>
            </a:pPr>
            <a:r>
              <a:rPr lang="en-US" sz="6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Latar Belakang</a:t>
            </a:r>
          </a:p>
        </p:txBody>
      </p:sp>
      <p:sp>
        <p:nvSpPr>
          <p:cNvPr id="7" name="AutoShape 7"/>
          <p:cNvSpPr/>
          <p:nvPr/>
        </p:nvSpPr>
        <p:spPr>
          <a:xfrm>
            <a:off x="10246093" y="2080736"/>
            <a:ext cx="9432810" cy="14288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5400000">
            <a:off x="1152055" y="1915434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5"/>
                </a:lnTo>
                <a:lnTo>
                  <a:pt x="0" y="17466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 rot="-1799999">
            <a:off x="4609275" y="7242177"/>
            <a:ext cx="4019073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15942248" y="2588677"/>
            <a:ext cx="1782625" cy="1336969"/>
          </a:xfrm>
          <a:custGeom>
            <a:avLst/>
            <a:gdLst/>
            <a:ahLst/>
            <a:cxnLst/>
            <a:rect l="l" t="t" r="r" b="b"/>
            <a:pathLst>
              <a:path w="1782625" h="1336969">
                <a:moveTo>
                  <a:pt x="0" y="0"/>
                </a:moveTo>
                <a:lnTo>
                  <a:pt x="1782625" y="0"/>
                </a:lnTo>
                <a:lnTo>
                  <a:pt x="1782625" y="1336969"/>
                </a:lnTo>
                <a:lnTo>
                  <a:pt x="0" y="13369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798570" y="4079491"/>
            <a:ext cx="4021355" cy="2121265"/>
          </a:xfrm>
          <a:custGeom>
            <a:avLst/>
            <a:gdLst/>
            <a:ahLst/>
            <a:cxnLst/>
            <a:rect l="l" t="t" r="r" b="b"/>
            <a:pathLst>
              <a:path w="4021355" h="2121265">
                <a:moveTo>
                  <a:pt x="0" y="0"/>
                </a:moveTo>
                <a:lnTo>
                  <a:pt x="4021355" y="0"/>
                </a:lnTo>
                <a:lnTo>
                  <a:pt x="4021355" y="2121264"/>
                </a:lnTo>
                <a:lnTo>
                  <a:pt x="0" y="21212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220515" y="6170078"/>
            <a:ext cx="2763314" cy="3303962"/>
          </a:xfrm>
          <a:custGeom>
            <a:avLst/>
            <a:gdLst/>
            <a:ahLst/>
            <a:cxnLst/>
            <a:rect l="l" t="t" r="r" b="b"/>
            <a:pathLst>
              <a:path w="2763314" h="3303962">
                <a:moveTo>
                  <a:pt x="0" y="0"/>
                </a:moveTo>
                <a:lnTo>
                  <a:pt x="2763314" y="0"/>
                </a:lnTo>
                <a:lnTo>
                  <a:pt x="2763314" y="3303962"/>
                </a:lnTo>
                <a:lnTo>
                  <a:pt x="0" y="330396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131405" y="5750151"/>
            <a:ext cx="3089110" cy="3192879"/>
          </a:xfrm>
          <a:custGeom>
            <a:avLst/>
            <a:gdLst/>
            <a:ahLst/>
            <a:cxnLst/>
            <a:rect l="l" t="t" r="r" b="b"/>
            <a:pathLst>
              <a:path w="3089110" h="3192879">
                <a:moveTo>
                  <a:pt x="0" y="0"/>
                </a:moveTo>
                <a:lnTo>
                  <a:pt x="3089110" y="0"/>
                </a:lnTo>
                <a:lnTo>
                  <a:pt x="3089110" y="3192879"/>
                </a:lnTo>
                <a:lnTo>
                  <a:pt x="0" y="319287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881048" y="2461804"/>
            <a:ext cx="1196092" cy="63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407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881048" y="3605146"/>
            <a:ext cx="1196092" cy="63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407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81048" y="4744796"/>
            <a:ext cx="1196092" cy="63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407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077140" y="2471329"/>
            <a:ext cx="6532479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What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077140" y="3614671"/>
            <a:ext cx="6532479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Who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077140" y="4754321"/>
            <a:ext cx="6532479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When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881048" y="5884446"/>
            <a:ext cx="1196092" cy="63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407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881048" y="7024096"/>
            <a:ext cx="1196092" cy="63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407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077140" y="5893971"/>
            <a:ext cx="6532479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Where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077140" y="7033438"/>
            <a:ext cx="6532479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Why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881048" y="8163746"/>
            <a:ext cx="1196092" cy="63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407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077140" y="8173271"/>
            <a:ext cx="6532479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How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159567">
            <a:off x="13952014" y="-3836383"/>
            <a:ext cx="8175621" cy="8175621"/>
          </a:xfrm>
          <a:custGeom>
            <a:avLst/>
            <a:gdLst/>
            <a:ahLst/>
            <a:cxnLst/>
            <a:rect l="l" t="t" r="r" b="b"/>
            <a:pathLst>
              <a:path w="8175621" h="8175621">
                <a:moveTo>
                  <a:pt x="0" y="0"/>
                </a:moveTo>
                <a:lnTo>
                  <a:pt x="8175621" y="0"/>
                </a:lnTo>
                <a:lnTo>
                  <a:pt x="8175621" y="8175622"/>
                </a:lnTo>
                <a:lnTo>
                  <a:pt x="0" y="8175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3728645">
            <a:off x="-3397469" y="7135396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 rot="5835">
            <a:off x="5040863" y="3084740"/>
            <a:ext cx="8416199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509347" y="3238769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91419" y="6943227"/>
            <a:ext cx="1057504" cy="105750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5148450" y="1777746"/>
            <a:ext cx="8308606" cy="110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1"/>
              </a:lnSpc>
            </a:pPr>
            <a:r>
              <a:rPr lang="en-US" sz="709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49841" y="4102552"/>
            <a:ext cx="3032657" cy="511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Loading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27672" y="4102609"/>
            <a:ext cx="3949559" cy="511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Cleaning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63252" y="4102609"/>
            <a:ext cx="3032657" cy="1025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Descriptive Analysis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69567" y="6764590"/>
            <a:ext cx="4382056" cy="511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Inferencial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13853" y="6798572"/>
            <a:ext cx="4382056" cy="511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8"/>
              </a:lnSpc>
            </a:pPr>
            <a:r>
              <a:rPr lang="en-US" sz="3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Dashboard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849841" y="5318761"/>
            <a:ext cx="3970266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17 columns, 5000 rows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566900" y="5318761"/>
            <a:ext cx="3949559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missing value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63252" y="5318761"/>
            <a:ext cx="4073799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central tendency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969567" y="7466392"/>
            <a:ext cx="4239452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chi-square &amp; ANOVA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913853" y="7500374"/>
            <a:ext cx="4239452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30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tableau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728645">
            <a:off x="14704900" y="7426443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8" y="0"/>
                </a:lnTo>
                <a:lnTo>
                  <a:pt x="6303208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4917079" y="2246960"/>
            <a:ext cx="8453842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550816" y="500344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7" y="0"/>
                </a:lnTo>
                <a:lnTo>
                  <a:pt x="1499907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455241" y="3402857"/>
          <a:ext cx="15377517" cy="587312"/>
        </p:xfrm>
        <a:graphic>
          <a:graphicData uri="http://schemas.openxmlformats.org/drawingml/2006/table">
            <a:tbl>
              <a:tblPr/>
              <a:tblGrid>
                <a:gridCol w="1290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9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1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1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84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957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JAMB_Score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Study_Hours_Per_Week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Attendance_Rate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Teacher_Quality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Distance_To_School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School_Type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School_Location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Extra_Tutorials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Access_To_Learning_Materials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920627" y="5279282"/>
          <a:ext cx="14446745" cy="636524"/>
        </p:xfrm>
        <a:graphic>
          <a:graphicData uri="http://schemas.openxmlformats.org/drawingml/2006/table">
            <a:tbl>
              <a:tblPr/>
              <a:tblGrid>
                <a:gridCol w="2143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32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28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531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409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Parent_Involvement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IT_Knowledge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Student_ID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Gender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Socioeconomic_Status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Parent_Education_Level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Assignments_Completed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4917079" y="1624025"/>
            <a:ext cx="8453842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Column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9096085" y="1742229"/>
            <a:ext cx="2142205" cy="3091772"/>
            <a:chOff x="0" y="0"/>
            <a:chExt cx="2354580" cy="33982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3398285"/>
            </a:xfrm>
            <a:custGeom>
              <a:avLst/>
              <a:gdLst/>
              <a:ahLst/>
              <a:cxnLst/>
              <a:rect l="l" t="t" r="r" b="b"/>
              <a:pathLst>
                <a:path w="2353310" h="3398285">
                  <a:moveTo>
                    <a:pt x="784860" y="3330975"/>
                  </a:moveTo>
                  <a:cubicBezTo>
                    <a:pt x="905510" y="3371615"/>
                    <a:pt x="1042670" y="3398285"/>
                    <a:pt x="1177290" y="3398285"/>
                  </a:cubicBezTo>
                  <a:cubicBezTo>
                    <a:pt x="1311910" y="3398285"/>
                    <a:pt x="1441450" y="3375425"/>
                    <a:pt x="1560830" y="3334785"/>
                  </a:cubicBezTo>
                  <a:cubicBezTo>
                    <a:pt x="1563370" y="3333515"/>
                    <a:pt x="1565910" y="3333515"/>
                    <a:pt x="1568450" y="3332245"/>
                  </a:cubicBezTo>
                  <a:cubicBezTo>
                    <a:pt x="2016760" y="3169685"/>
                    <a:pt x="2346960" y="2740425"/>
                    <a:pt x="2353310" y="223714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235469"/>
                  </a:lnTo>
                  <a:cubicBezTo>
                    <a:pt x="6350" y="2742965"/>
                    <a:pt x="331470" y="3172225"/>
                    <a:pt x="784860" y="3330975"/>
                  </a:cubicBezTo>
                  <a:close/>
                </a:path>
              </a:pathLst>
            </a:custGeom>
            <a:solidFill>
              <a:srgbClr val="FC9918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501219" y="2239135"/>
            <a:ext cx="2142205" cy="3047528"/>
            <a:chOff x="0" y="0"/>
            <a:chExt cx="2354580" cy="334965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3349655"/>
            </a:xfrm>
            <a:custGeom>
              <a:avLst/>
              <a:gdLst/>
              <a:ahLst/>
              <a:cxnLst/>
              <a:rect l="l" t="t" r="r" b="b"/>
              <a:pathLst>
                <a:path w="2353310" h="3349655">
                  <a:moveTo>
                    <a:pt x="784860" y="3282345"/>
                  </a:moveTo>
                  <a:cubicBezTo>
                    <a:pt x="905510" y="3322985"/>
                    <a:pt x="1042670" y="3349655"/>
                    <a:pt x="1177290" y="3349655"/>
                  </a:cubicBezTo>
                  <a:cubicBezTo>
                    <a:pt x="1311910" y="3349655"/>
                    <a:pt x="1441450" y="3326795"/>
                    <a:pt x="1560830" y="3286155"/>
                  </a:cubicBezTo>
                  <a:cubicBezTo>
                    <a:pt x="1563370" y="3284885"/>
                    <a:pt x="1565910" y="3284885"/>
                    <a:pt x="1568450" y="3283615"/>
                  </a:cubicBezTo>
                  <a:cubicBezTo>
                    <a:pt x="2016760" y="3121055"/>
                    <a:pt x="2346960" y="2691795"/>
                    <a:pt x="2353310" y="218866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87026"/>
                  </a:lnTo>
                  <a:cubicBezTo>
                    <a:pt x="6350" y="2694335"/>
                    <a:pt x="331470" y="3123595"/>
                    <a:pt x="784860" y="3282345"/>
                  </a:cubicBezTo>
                  <a:close/>
                </a:path>
              </a:pathLst>
            </a:custGeom>
            <a:solidFill>
              <a:srgbClr val="433252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207832" y="2904378"/>
            <a:ext cx="1671533" cy="167153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331422" y="2068612"/>
            <a:ext cx="1671533" cy="1671533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251685" y="5069338"/>
            <a:ext cx="1671533" cy="1671533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6953880" y="4834002"/>
            <a:ext cx="2142205" cy="3128675"/>
            <a:chOff x="0" y="0"/>
            <a:chExt cx="2354580" cy="34388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53310" cy="3438846"/>
            </a:xfrm>
            <a:custGeom>
              <a:avLst/>
              <a:gdLst/>
              <a:ahLst/>
              <a:cxnLst/>
              <a:rect l="l" t="t" r="r" b="b"/>
              <a:pathLst>
                <a:path w="2353310" h="3438846">
                  <a:moveTo>
                    <a:pt x="784860" y="3371536"/>
                  </a:moveTo>
                  <a:cubicBezTo>
                    <a:pt x="905510" y="3412176"/>
                    <a:pt x="1042670" y="3438846"/>
                    <a:pt x="1177290" y="3438846"/>
                  </a:cubicBezTo>
                  <a:cubicBezTo>
                    <a:pt x="1311910" y="3438846"/>
                    <a:pt x="1441450" y="3415986"/>
                    <a:pt x="1560830" y="3375346"/>
                  </a:cubicBezTo>
                  <a:cubicBezTo>
                    <a:pt x="1563370" y="3374076"/>
                    <a:pt x="1565910" y="3374076"/>
                    <a:pt x="1568450" y="3372807"/>
                  </a:cubicBezTo>
                  <a:cubicBezTo>
                    <a:pt x="2016760" y="3210246"/>
                    <a:pt x="2346960" y="2780986"/>
                    <a:pt x="2353310" y="22775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275874"/>
                  </a:lnTo>
                  <a:cubicBezTo>
                    <a:pt x="6350" y="2783526"/>
                    <a:pt x="331470" y="3212786"/>
                    <a:pt x="784860" y="3371536"/>
                  </a:cubicBezTo>
                  <a:close/>
                </a:path>
              </a:pathLst>
            </a:custGeom>
            <a:solidFill>
              <a:srgbClr val="F14A16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7189216" y="5972733"/>
            <a:ext cx="1671533" cy="1671533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0" y="9474040"/>
            <a:ext cx="18288000" cy="5657850"/>
            <a:chOff x="0" y="0"/>
            <a:chExt cx="6186311" cy="191389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186311" cy="1913890"/>
            </a:xfrm>
            <a:custGeom>
              <a:avLst/>
              <a:gdLst/>
              <a:ahLst/>
              <a:cxnLst/>
              <a:rect l="l" t="t" r="r" b="b"/>
              <a:pathLst>
                <a:path w="6186311" h="1913890">
                  <a:moveTo>
                    <a:pt x="0" y="0"/>
                  </a:moveTo>
                  <a:lnTo>
                    <a:pt x="6186311" y="0"/>
                  </a:lnTo>
                  <a:lnTo>
                    <a:pt x="6186311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8" name="Freeform 18"/>
          <p:cNvSpPr/>
          <p:nvPr/>
        </p:nvSpPr>
        <p:spPr>
          <a:xfrm>
            <a:off x="9331422" y="5069338"/>
            <a:ext cx="8058155" cy="3988787"/>
          </a:xfrm>
          <a:custGeom>
            <a:avLst/>
            <a:gdLst/>
            <a:ahLst/>
            <a:cxnLst/>
            <a:rect l="l" t="t" r="r" b="b"/>
            <a:pathLst>
              <a:path w="8058155" h="3988787">
                <a:moveTo>
                  <a:pt x="0" y="0"/>
                </a:moveTo>
                <a:lnTo>
                  <a:pt x="8058154" y="0"/>
                </a:lnTo>
                <a:lnTo>
                  <a:pt x="8058154" y="3988787"/>
                </a:lnTo>
                <a:lnTo>
                  <a:pt x="0" y="3988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6442755" y="3269066"/>
            <a:ext cx="1201689" cy="1226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3"/>
              </a:lnSpc>
            </a:pPr>
            <a:r>
              <a:rPr lang="en-US" sz="796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254283" y="6379289"/>
            <a:ext cx="1541398" cy="1226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3"/>
              </a:lnSpc>
            </a:pPr>
            <a:r>
              <a:rPr lang="en-US" sz="796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503105" y="2373498"/>
            <a:ext cx="1328166" cy="1366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2"/>
              </a:lnSpc>
            </a:pPr>
            <a:r>
              <a:rPr lang="en-US" sz="878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92504" y="2475496"/>
            <a:ext cx="5152674" cy="66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15"/>
              </a:lnSpc>
            </a:pPr>
            <a:r>
              <a:rPr lang="en-US" sz="424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Median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92504" y="3188938"/>
            <a:ext cx="4275454" cy="427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8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Median JAMB Score: 170.0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92504" y="6721821"/>
            <a:ext cx="5152674" cy="66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15"/>
              </a:lnSpc>
            </a:pPr>
            <a:r>
              <a:rPr lang="en-US" sz="424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Modus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92504" y="7435263"/>
            <a:ext cx="4715329" cy="427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8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Modus JAMB Score: 118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865985" y="2347520"/>
            <a:ext cx="5152674" cy="662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15"/>
              </a:lnSpc>
            </a:pPr>
            <a:r>
              <a:rPr lang="en-US" sz="424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Mean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865985" y="3060962"/>
            <a:ext cx="4648174" cy="427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4"/>
              </a:lnSpc>
            </a:pPr>
            <a:r>
              <a:rPr lang="en-US" sz="2800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Mean JAMB Score: 174.0746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203462" y="340614"/>
            <a:ext cx="5785247" cy="68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Descriptive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10253053" y="5291153"/>
            <a:ext cx="442348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5399999">
            <a:off x="13809256" y="6134621"/>
            <a:ext cx="168693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4" name="AutoShape 4"/>
          <p:cNvSpPr/>
          <p:nvPr/>
        </p:nvSpPr>
        <p:spPr>
          <a:xfrm rot="-5465778">
            <a:off x="9260215" y="3084026"/>
            <a:ext cx="124458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 rot="8100000">
            <a:off x="8730357" y="3572002"/>
            <a:ext cx="3438303" cy="3438303"/>
          </a:xfrm>
          <a:custGeom>
            <a:avLst/>
            <a:gdLst/>
            <a:ahLst/>
            <a:cxnLst/>
            <a:rect l="l" t="t" r="r" b="b"/>
            <a:pathLst>
              <a:path w="3438303" h="3438303">
                <a:moveTo>
                  <a:pt x="0" y="0"/>
                </a:moveTo>
                <a:lnTo>
                  <a:pt x="3438304" y="0"/>
                </a:lnTo>
                <a:lnTo>
                  <a:pt x="3438304" y="3438303"/>
                </a:lnTo>
                <a:lnTo>
                  <a:pt x="0" y="34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336855" y="5622148"/>
            <a:ext cx="3533675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5334221">
            <a:off x="7212524" y="7561239"/>
            <a:ext cx="1244584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-10800000">
            <a:off x="5658789" y="8183873"/>
            <a:ext cx="2189812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9" name="Freeform 9"/>
          <p:cNvSpPr/>
          <p:nvPr/>
        </p:nvSpPr>
        <p:spPr>
          <a:xfrm>
            <a:off x="6151379" y="3572002"/>
            <a:ext cx="3438303" cy="3438303"/>
          </a:xfrm>
          <a:custGeom>
            <a:avLst/>
            <a:gdLst/>
            <a:ahLst/>
            <a:cxnLst/>
            <a:rect l="l" t="t" r="r" b="b"/>
            <a:pathLst>
              <a:path w="3438303" h="3438303">
                <a:moveTo>
                  <a:pt x="0" y="0"/>
                </a:moveTo>
                <a:lnTo>
                  <a:pt x="3438303" y="0"/>
                </a:lnTo>
                <a:lnTo>
                  <a:pt x="3438303" y="3438303"/>
                </a:lnTo>
                <a:lnTo>
                  <a:pt x="0" y="3438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 flipV="1">
            <a:off x="4360632" y="5187861"/>
            <a:ext cx="23812" cy="432979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1" name="AutoShape 11"/>
          <p:cNvSpPr/>
          <p:nvPr/>
        </p:nvSpPr>
        <p:spPr>
          <a:xfrm>
            <a:off x="9863457" y="2461392"/>
            <a:ext cx="2189812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oval" w="lg" len="lg"/>
          </a:ln>
        </p:spPr>
      </p:sp>
      <p:sp>
        <p:nvSpPr>
          <p:cNvPr id="12" name="Freeform 12"/>
          <p:cNvSpPr/>
          <p:nvPr/>
        </p:nvSpPr>
        <p:spPr>
          <a:xfrm rot="5400000">
            <a:off x="1600085" y="145942"/>
            <a:ext cx="622745" cy="1765515"/>
          </a:xfrm>
          <a:custGeom>
            <a:avLst/>
            <a:gdLst/>
            <a:ahLst/>
            <a:cxnLst/>
            <a:rect l="l" t="t" r="r" b="b"/>
            <a:pathLst>
              <a:path w="622745" h="1765515">
                <a:moveTo>
                  <a:pt x="0" y="0"/>
                </a:moveTo>
                <a:lnTo>
                  <a:pt x="622745" y="0"/>
                </a:lnTo>
                <a:lnTo>
                  <a:pt x="622745" y="1765516"/>
                </a:lnTo>
                <a:lnTo>
                  <a:pt x="0" y="17655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7165485" y="8382104"/>
            <a:ext cx="2245029" cy="2257342"/>
          </a:xfrm>
          <a:custGeom>
            <a:avLst/>
            <a:gdLst/>
            <a:ahLst/>
            <a:cxnLst/>
            <a:rect l="l" t="t" r="r" b="b"/>
            <a:pathLst>
              <a:path w="2245029" h="2257342">
                <a:moveTo>
                  <a:pt x="0" y="0"/>
                </a:moveTo>
                <a:lnTo>
                  <a:pt x="2245030" y="0"/>
                </a:lnTo>
                <a:lnTo>
                  <a:pt x="2245030" y="2257342"/>
                </a:lnTo>
                <a:lnTo>
                  <a:pt x="0" y="22573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3209022" y="717327"/>
            <a:ext cx="571301" cy="571301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126639" y="6837218"/>
            <a:ext cx="5335152" cy="2740934"/>
          </a:xfrm>
          <a:custGeom>
            <a:avLst/>
            <a:gdLst/>
            <a:ahLst/>
            <a:cxnLst/>
            <a:rect l="l" t="t" r="r" b="b"/>
            <a:pathLst>
              <a:path w="5335152" h="2740934">
                <a:moveTo>
                  <a:pt x="0" y="0"/>
                </a:moveTo>
                <a:lnTo>
                  <a:pt x="5335152" y="0"/>
                </a:lnTo>
                <a:lnTo>
                  <a:pt x="5335152" y="2740934"/>
                </a:lnTo>
                <a:lnTo>
                  <a:pt x="0" y="27409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graphicFrame>
        <p:nvGraphicFramePr>
          <p:cNvPr id="17" name="Table 17"/>
          <p:cNvGraphicFramePr>
            <a:graphicFrameLocks noGrp="1"/>
          </p:cNvGraphicFramePr>
          <p:nvPr/>
        </p:nvGraphicFramePr>
        <p:xfrm>
          <a:off x="477686" y="0"/>
          <a:ext cx="5673693" cy="5056174"/>
        </p:xfrm>
        <a:graphic>
          <a:graphicData uri="http://schemas.openxmlformats.org/drawingml/2006/table">
            <a:tbl>
              <a:tblPr/>
              <a:tblGrid>
                <a:gridCol w="2787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494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Variable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P-value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Dependence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368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School_Type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0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Dependent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368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School_Location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0.09015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Independent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368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Extra_Tutorials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1.00E-05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Dependent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368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Access_To_Learning_Materials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0.01607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Dependent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368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Parent_Involvement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0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Dependent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368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IT_Knowledge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0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Dependent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368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Age_Category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0.15989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Independent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368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Gender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0.09226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Independent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368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Socioeconomic_Status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0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Dependent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368"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Parent_Education_Level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0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Dependent</a:t>
                      </a:r>
                      <a:endParaRPr lang="en-US" sz="1100"/>
                    </a:p>
                  </a:txBody>
                  <a:tcPr marL="114300" marR="114300" marT="114300" marB="1143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8" name="Table 18"/>
          <p:cNvGraphicFramePr>
            <a:graphicFrameLocks noGrp="1"/>
          </p:cNvGraphicFramePr>
          <p:nvPr/>
        </p:nvGraphicFramePr>
        <p:xfrm>
          <a:off x="12329494" y="48291"/>
          <a:ext cx="5564387" cy="4114800"/>
        </p:xfrm>
        <a:graphic>
          <a:graphicData uri="http://schemas.openxmlformats.org/drawingml/2006/table">
            <a:tbl>
              <a:tblPr/>
              <a:tblGrid>
                <a:gridCol w="204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Variable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F-statistic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P-value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Significant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Study_Hours_Per_Week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27.90858078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6.95E-186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Yes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Attendance_Rate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9.666643341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2.46E-68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Yes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Teacher_Quality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123.9437269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5.16E-101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Yes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Distance_To_School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1.306101738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0.002909259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Yes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Assignments_Completed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108.9238876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3.93E-89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Yes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EE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Freeform 19"/>
          <p:cNvSpPr/>
          <p:nvPr/>
        </p:nvSpPr>
        <p:spPr>
          <a:xfrm>
            <a:off x="11007549" y="7010305"/>
            <a:ext cx="6426722" cy="3438296"/>
          </a:xfrm>
          <a:custGeom>
            <a:avLst/>
            <a:gdLst/>
            <a:ahLst/>
            <a:cxnLst/>
            <a:rect l="l" t="t" r="r" b="b"/>
            <a:pathLst>
              <a:path w="6426722" h="3438296">
                <a:moveTo>
                  <a:pt x="0" y="0"/>
                </a:moveTo>
                <a:lnTo>
                  <a:pt x="6426722" y="0"/>
                </a:lnTo>
                <a:lnTo>
                  <a:pt x="6426722" y="3438296"/>
                </a:lnTo>
                <a:lnTo>
                  <a:pt x="0" y="343829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6349454" y="29241"/>
            <a:ext cx="5589091" cy="688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2"/>
              </a:lnSpc>
              <a:spcBef>
                <a:spcPct val="0"/>
              </a:spcBef>
            </a:pPr>
            <a:r>
              <a:rPr lang="en-US" sz="4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Inferential Analysis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753695" y="5246072"/>
            <a:ext cx="3032657" cy="427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3"/>
              </a:lnSpc>
            </a:pPr>
            <a:r>
              <a:rPr lang="en-US" sz="2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Chi-square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589682" y="5022071"/>
            <a:ext cx="3032657" cy="57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1"/>
              </a:lnSpc>
            </a:pPr>
            <a:r>
              <a:rPr lang="en-US" sz="374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ANOVA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7484481" y="3810192"/>
            <a:ext cx="16073566" cy="8453182"/>
          </a:xfrm>
          <a:custGeom>
            <a:avLst/>
            <a:gdLst/>
            <a:ahLst/>
            <a:cxnLst/>
            <a:rect l="l" t="t" r="r" b="b"/>
            <a:pathLst>
              <a:path w="16073566" h="8453182">
                <a:moveTo>
                  <a:pt x="0" y="8453182"/>
                </a:moveTo>
                <a:lnTo>
                  <a:pt x="16073567" y="8453182"/>
                </a:lnTo>
                <a:lnTo>
                  <a:pt x="16073567" y="0"/>
                </a:lnTo>
                <a:lnTo>
                  <a:pt x="0" y="0"/>
                </a:lnTo>
                <a:lnTo>
                  <a:pt x="0" y="8453182"/>
                </a:lnTo>
                <a:close/>
              </a:path>
            </a:pathLst>
          </a:custGeom>
          <a:blipFill>
            <a:blip r:embed="rId2">
              <a:alphaModFix amt="8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014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08031" y="3216039"/>
            <a:ext cx="9975467" cy="3826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97"/>
              </a:lnSpc>
            </a:pPr>
            <a:r>
              <a:rPr lang="en-US" sz="820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DASHBOARD</a:t>
            </a:r>
          </a:p>
          <a:p>
            <a:pPr algn="l">
              <a:lnSpc>
                <a:spcPts val="10097"/>
              </a:lnSpc>
            </a:pPr>
            <a:r>
              <a:rPr lang="en-US" sz="820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&amp;</a:t>
            </a:r>
          </a:p>
          <a:p>
            <a:pPr algn="l">
              <a:lnSpc>
                <a:spcPts val="10097"/>
              </a:lnSpc>
            </a:pPr>
            <a:r>
              <a:rPr lang="en-US" sz="820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Kesimpulan</a:t>
            </a:r>
          </a:p>
        </p:txBody>
      </p:sp>
      <p:sp>
        <p:nvSpPr>
          <p:cNvPr id="4" name="Freeform 4"/>
          <p:cNvSpPr/>
          <p:nvPr/>
        </p:nvSpPr>
        <p:spPr>
          <a:xfrm>
            <a:off x="15759394" y="393689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5"/>
                </a:lnTo>
                <a:lnTo>
                  <a:pt x="0" y="1746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3728645">
            <a:off x="-2471411" y="-3654321"/>
            <a:ext cx="6303208" cy="6303208"/>
          </a:xfrm>
          <a:custGeom>
            <a:avLst/>
            <a:gdLst/>
            <a:ahLst/>
            <a:cxnLst/>
            <a:rect l="l" t="t" r="r" b="b"/>
            <a:pathLst>
              <a:path w="6303208" h="6303208">
                <a:moveTo>
                  <a:pt x="0" y="0"/>
                </a:moveTo>
                <a:lnTo>
                  <a:pt x="6303209" y="0"/>
                </a:lnTo>
                <a:lnTo>
                  <a:pt x="6303209" y="6303208"/>
                </a:lnTo>
                <a:lnTo>
                  <a:pt x="0" y="6303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5400000">
            <a:off x="1629316" y="6900536"/>
            <a:ext cx="413551" cy="4580320"/>
            <a:chOff x="0" y="0"/>
            <a:chExt cx="2354580" cy="260783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3310" cy="26078362"/>
            </a:xfrm>
            <a:custGeom>
              <a:avLst/>
              <a:gdLst/>
              <a:ahLst/>
              <a:cxnLst/>
              <a:rect l="l" t="t" r="r" b="b"/>
              <a:pathLst>
                <a:path w="2353310" h="26078362">
                  <a:moveTo>
                    <a:pt x="784860" y="26011054"/>
                  </a:moveTo>
                  <a:cubicBezTo>
                    <a:pt x="905510" y="26051694"/>
                    <a:pt x="1042670" y="26078362"/>
                    <a:pt x="1177290" y="26078362"/>
                  </a:cubicBezTo>
                  <a:cubicBezTo>
                    <a:pt x="1311910" y="26078362"/>
                    <a:pt x="1441450" y="26055504"/>
                    <a:pt x="1560830" y="26014862"/>
                  </a:cubicBezTo>
                  <a:cubicBezTo>
                    <a:pt x="1563370" y="26013594"/>
                    <a:pt x="1565910" y="26013594"/>
                    <a:pt x="1568450" y="26012322"/>
                  </a:cubicBezTo>
                  <a:cubicBezTo>
                    <a:pt x="2016760" y="25849763"/>
                    <a:pt x="2346960" y="25420503"/>
                    <a:pt x="2353310" y="2484744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828316"/>
                  </a:lnTo>
                  <a:cubicBezTo>
                    <a:pt x="6350" y="25423042"/>
                    <a:pt x="331470" y="25852303"/>
                    <a:pt x="784860" y="2601105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100000">
            <a:off x="13497880" y="2230873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2230873"/>
            <a:ext cx="5804607" cy="5804607"/>
          </a:xfrm>
          <a:custGeom>
            <a:avLst/>
            <a:gdLst/>
            <a:ahLst/>
            <a:cxnLst/>
            <a:rect l="l" t="t" r="r" b="b"/>
            <a:pathLst>
              <a:path w="5804607" h="5804607">
                <a:moveTo>
                  <a:pt x="0" y="0"/>
                </a:moveTo>
                <a:lnTo>
                  <a:pt x="5804607" y="0"/>
                </a:lnTo>
                <a:lnTo>
                  <a:pt x="5804607" y="5804608"/>
                </a:lnTo>
                <a:lnTo>
                  <a:pt x="0" y="58046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143526" y="7597308"/>
            <a:ext cx="8233265" cy="8233265"/>
          </a:xfrm>
          <a:custGeom>
            <a:avLst/>
            <a:gdLst/>
            <a:ahLst/>
            <a:cxnLst/>
            <a:rect l="l" t="t" r="r" b="b"/>
            <a:pathLst>
              <a:path w="8233265" h="8233265">
                <a:moveTo>
                  <a:pt x="0" y="0"/>
                </a:moveTo>
                <a:lnTo>
                  <a:pt x="8233265" y="0"/>
                </a:lnTo>
                <a:lnTo>
                  <a:pt x="8233265" y="8233265"/>
                </a:lnTo>
                <a:lnTo>
                  <a:pt x="0" y="82332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6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980388" y="1346208"/>
            <a:ext cx="1740378" cy="1769331"/>
          </a:xfrm>
          <a:custGeom>
            <a:avLst/>
            <a:gdLst/>
            <a:ahLst/>
            <a:cxnLst/>
            <a:rect l="l" t="t" r="r" b="b"/>
            <a:pathLst>
              <a:path w="1740378" h="1769331">
                <a:moveTo>
                  <a:pt x="0" y="0"/>
                </a:moveTo>
                <a:lnTo>
                  <a:pt x="1740378" y="0"/>
                </a:lnTo>
                <a:lnTo>
                  <a:pt x="1740378" y="1769331"/>
                </a:lnTo>
                <a:lnTo>
                  <a:pt x="0" y="17693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448701" y="6288865"/>
            <a:ext cx="1499906" cy="1746616"/>
          </a:xfrm>
          <a:custGeom>
            <a:avLst/>
            <a:gdLst/>
            <a:ahLst/>
            <a:cxnLst/>
            <a:rect l="l" t="t" r="r" b="b"/>
            <a:pathLst>
              <a:path w="1499906" h="1746616">
                <a:moveTo>
                  <a:pt x="0" y="0"/>
                </a:moveTo>
                <a:lnTo>
                  <a:pt x="1499906" y="0"/>
                </a:lnTo>
                <a:lnTo>
                  <a:pt x="1499906" y="1746616"/>
                </a:lnTo>
                <a:lnTo>
                  <a:pt x="0" y="17466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92828" y="4803910"/>
            <a:ext cx="7122369" cy="1408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80"/>
              </a:lnSpc>
            </a:pPr>
            <a:r>
              <a:rPr lang="en-US" sz="909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8" name="AutoShape 8"/>
          <p:cNvSpPr/>
          <p:nvPr/>
        </p:nvSpPr>
        <p:spPr>
          <a:xfrm>
            <a:off x="1592828" y="1346208"/>
            <a:ext cx="2494042" cy="0"/>
          </a:xfrm>
          <a:prstGeom prst="line">
            <a:avLst/>
          </a:prstGeom>
          <a:ln w="64770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1953755" y="1135092"/>
            <a:ext cx="1772188" cy="422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rPr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258</Words>
  <Application>Microsoft Office PowerPoint</Application>
  <PresentationFormat>Custom</PresentationFormat>
  <Paragraphs>124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Josefin Sans</vt:lpstr>
      <vt:lpstr>League Spartan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Performance Analysis Based on JAMB Scores Plan</dc:title>
  <cp:lastModifiedBy>Michael Wilbert</cp:lastModifiedBy>
  <cp:revision>2</cp:revision>
  <dcterms:created xsi:type="dcterms:W3CDTF">2006-08-16T00:00:00Z</dcterms:created>
  <dcterms:modified xsi:type="dcterms:W3CDTF">2024-10-27T17:30:55Z</dcterms:modified>
  <dc:identifier>DAGUjAVeFIA</dc:identifier>
</cp:coreProperties>
</file>