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8" r:id="rId3"/>
    <p:sldId id="262" r:id="rId4"/>
    <p:sldId id="260" r:id="rId5"/>
    <p:sldId id="265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59B7F-8CAE-461D-8C94-B6943D810327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8AC97-E29A-4BF2-8E3D-BE0EB20E9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97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2B21-95E5-403B-850B-894CA40F060A}" type="datetime1">
              <a:rPr lang="en-IN" smtClean="0"/>
              <a:t>03-04-2020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DC21-A734-4C72-A9B1-013E03EA933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01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7CF6-A87F-4741-8F9B-2092FA0BCA50}" type="datetime1">
              <a:rPr lang="en-IN" smtClean="0"/>
              <a:t>03-04-2020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DC21-A734-4C72-A9B1-013E03EA9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21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5EA2-7545-4D2F-8D0F-168F401CD549}" type="datetime1">
              <a:rPr lang="en-IN" smtClean="0"/>
              <a:t>03-04-2020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DC21-A734-4C72-A9B1-013E03EA9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83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CCA8-391C-492F-BC17-6C6B9A0BC927}" type="datetime1">
              <a:rPr lang="en-IN" smtClean="0"/>
              <a:t>03-04-2020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DC21-A734-4C72-A9B1-013E03EA9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29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A628-1080-4ABC-BC44-50810C237DE7}" type="datetime1">
              <a:rPr lang="en-IN" smtClean="0"/>
              <a:t>03-04-2020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DC21-A734-4C72-A9B1-013E03EA933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51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A3DC-6115-4710-8784-44C3C1B3CF78}" type="datetime1">
              <a:rPr lang="en-IN" smtClean="0"/>
              <a:t>03-04-2020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DC21-A734-4C72-A9B1-013E03EA9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89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CAA7-E201-4709-8B2A-C0918F7D31DC}" type="datetime1">
              <a:rPr lang="en-IN" smtClean="0"/>
              <a:t>03-04-2020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DC21-A734-4C72-A9B1-013E03EA9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90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813B-0549-4F99-958C-9BFFC06923C1}" type="datetime1">
              <a:rPr lang="en-IN" smtClean="0"/>
              <a:t>03-04-2020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DC21-A734-4C72-A9B1-013E03EA9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5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4FFB-C4D2-4EAD-8452-41D748F0DC73}" type="datetime1">
              <a:rPr lang="en-IN" smtClean="0"/>
              <a:t>03-04-2020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DC21-A734-4C72-A9B1-013E03EA9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48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9F932A-BDED-4FED-BB82-BB90A068EAEE}" type="datetime1">
              <a:rPr lang="en-IN" smtClean="0"/>
              <a:t>03-04-2020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B2DC21-A734-4C72-A9B1-013E03EA9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39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BF3-EC0D-4A38-AAB7-8C870D68EE82}" type="datetime1">
              <a:rPr lang="en-IN" smtClean="0"/>
              <a:t>03-04-2020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DC21-A734-4C72-A9B1-013E03EA9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14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98EA6D-45C8-4D39-966A-AF937E6B5132}" type="datetime1">
              <a:rPr lang="en-IN" smtClean="0"/>
              <a:t>03-04-2020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B2DC21-A734-4C72-A9B1-013E03EA933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15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7839-8790-42EC-BAA6-E3912DC7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686234"/>
            <a:ext cx="9144000" cy="115670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Reduced Order Solver for the Aeroelastic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EF046-2FB6-44A4-A63A-015A7C3F8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62" y="1974761"/>
            <a:ext cx="10255876" cy="1655762"/>
          </a:xfrm>
        </p:spPr>
        <p:txBody>
          <a:bodyPr>
            <a:normAutofit/>
          </a:bodyPr>
          <a:lstStyle/>
          <a:p>
            <a:pPr algn="ctr"/>
            <a:r>
              <a:rPr lang="en-IN" sz="2000" dirty="0"/>
              <a:t>Billton Joseph Vitus</a:t>
            </a:r>
            <a:r>
              <a:rPr lang="en-IN" sz="2000" baseline="30000" dirty="0"/>
              <a:t>1</a:t>
            </a:r>
            <a:r>
              <a:rPr lang="en-IN" sz="2000" dirty="0"/>
              <a:t> 	Oriol Chandre-Vila</a:t>
            </a:r>
            <a:r>
              <a:rPr lang="en-IN" sz="2000" baseline="30000" dirty="0"/>
              <a:t>1,2</a:t>
            </a:r>
            <a:r>
              <a:rPr lang="en-IN" sz="2000" dirty="0"/>
              <a:t> 	Joseph Morlier</a:t>
            </a:r>
            <a:r>
              <a:rPr lang="en-IN" sz="2000" baseline="30000" dirty="0"/>
              <a:t>1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4BB6FFB-D616-43AE-A6CA-CF81A383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DC21-A734-4C72-A9B1-013E03EA933B}" type="slidenum">
              <a:rPr lang="en-IN" smtClean="0"/>
              <a:t>1</a:t>
            </a:fld>
            <a:endParaRPr lang="en-IN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7C476F5-8535-4C63-801B-B1E4A9F047E5}"/>
              </a:ext>
            </a:extLst>
          </p:cNvPr>
          <p:cNvSpPr txBox="1">
            <a:spLocks/>
          </p:cNvSpPr>
          <p:nvPr/>
        </p:nvSpPr>
        <p:spPr>
          <a:xfrm>
            <a:off x="968062" y="2601119"/>
            <a:ext cx="1025587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aseline="30000" dirty="0"/>
              <a:t>1</a:t>
            </a:r>
            <a:r>
              <a:rPr lang="en-IN" sz="1600" dirty="0"/>
              <a:t>ISAE </a:t>
            </a:r>
            <a:r>
              <a:rPr lang="en-IN" sz="1600" dirty="0" err="1"/>
              <a:t>Supaero</a:t>
            </a:r>
            <a:r>
              <a:rPr lang="en-IN" sz="1600" dirty="0"/>
              <a:t>, Department of Mechanics, Structures and Materials (DMSM)</a:t>
            </a:r>
          </a:p>
          <a:p>
            <a:r>
              <a:rPr lang="en-IN" sz="1600" baseline="30000" dirty="0"/>
              <a:t>2</a:t>
            </a:r>
            <a:r>
              <a:rPr lang="en-IN" sz="1600" dirty="0"/>
              <a:t>Airbus, Loads and Aeroelasticity Department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543773-B938-4F08-AB10-8A81895C5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674" y="3323396"/>
            <a:ext cx="3076649" cy="1866970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B7B26127-D20B-4865-B56B-DF88BBB3894F}"/>
              </a:ext>
            </a:extLst>
          </p:cNvPr>
          <p:cNvSpPr txBox="1">
            <a:spLocks/>
          </p:cNvSpPr>
          <p:nvPr/>
        </p:nvSpPr>
        <p:spPr>
          <a:xfrm>
            <a:off x="886495" y="5593412"/>
            <a:ext cx="10255876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3rd April, 2020</a:t>
            </a:r>
          </a:p>
          <a:p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46B45E-5A00-4019-B4B2-0543EC426CA8}"/>
              </a:ext>
            </a:extLst>
          </p:cNvPr>
          <p:cNvSpPr/>
          <p:nvPr/>
        </p:nvSpPr>
        <p:spPr>
          <a:xfrm>
            <a:off x="1474628" y="532936"/>
            <a:ext cx="9242740" cy="126534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63B0002-BB51-4658-97C9-83E395FC712A}"/>
              </a:ext>
            </a:extLst>
          </p:cNvPr>
          <p:cNvSpPr txBox="1">
            <a:spLocks/>
          </p:cNvSpPr>
          <p:nvPr/>
        </p:nvSpPr>
        <p:spPr>
          <a:xfrm>
            <a:off x="1523998" y="580940"/>
            <a:ext cx="9144000" cy="11567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Reduced Order Solver for the Aeroelasticity Equation</a:t>
            </a:r>
          </a:p>
        </p:txBody>
      </p:sp>
    </p:spTree>
    <p:extLst>
      <p:ext uri="{BB962C8B-B14F-4D97-AF65-F5344CB8AC3E}">
        <p14:creationId xmlns:p14="http://schemas.microsoft.com/office/powerpoint/2010/main" val="254236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7BF6-1BB5-4C19-93D8-BD748E3EA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Reduced Order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D9E77-9F5C-42C1-891D-CE39DA7DB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4998720" cy="4023360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Reduction of computational complexity of mathematical models in numerical simulations.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Preserving the dynamics of the physical problem for quicker solutions.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Widely used in many fields, like electronics, control, fluid mechanics etc. (Younis, JMS, 2003; Banks, IEEE, 2000; Bergmann, POF, 2005)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Out of all the mathematical formulations available for reduced order modelling, Proper Orthogonal Decomposition (POD) is widely used in industrial and academic studies. (</a:t>
            </a:r>
            <a:r>
              <a:rPr lang="en-IN" dirty="0" err="1"/>
              <a:t>Berkooz</a:t>
            </a:r>
            <a:r>
              <a:rPr lang="en-IN" dirty="0"/>
              <a:t>, ARFM, 1993; Willcox, AIAA, 2002)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The principal idea is to extract the most dominant characteristics a data set, that captures most of the dynamics.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gives a matrix of a significantly lower dimension, with which the computations are simplified.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BF95F-A36D-4FFA-9EE2-A365FDBA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DC21-A734-4C72-A9B1-013E03EA933B}" type="slidenum">
              <a:rPr lang="en-IN" smtClean="0"/>
              <a:t>2</a:t>
            </a:fld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496A19-AB24-45EF-BE76-761A57647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2079" y="2152584"/>
            <a:ext cx="5473707" cy="25528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EAA2CE-7001-4757-9C90-8E5841FA9F15}"/>
              </a:ext>
            </a:extLst>
          </p:cNvPr>
          <p:cNvSpPr txBox="1"/>
          <p:nvPr/>
        </p:nvSpPr>
        <p:spPr>
          <a:xfrm>
            <a:off x="7018995" y="4797770"/>
            <a:ext cx="4876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1. An analogy to reduced order modelling.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6319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1DAA-1DFA-4E8D-8022-4954D8ED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C072EB-8C12-4738-B408-9DA871028D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IN" sz="3200" baseline="-25000" dirty="0" err="1"/>
                  <a:t>m×n</a:t>
                </a:r>
                <a:r>
                  <a:rPr lang="en-IN" sz="32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IN" sz="3200" baseline="-25000" dirty="0" err="1"/>
                  <a:t>m×m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l-GR" sz="3200" dirty="0"/>
                          <m:t>Σ</m:t>
                        </m:r>
                      </m:e>
                    </m:d>
                  </m:oMath>
                </a14:m>
                <a:r>
                  <a:rPr lang="en-IN" sz="3200" baseline="-25000" dirty="0"/>
                  <a:t>m×n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3200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IN" sz="3200" baseline="-25000" dirty="0"/>
                  <a:t>n×n</a:t>
                </a:r>
                <a:endParaRPr lang="en-IN" sz="2400" baseline="-250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sz="1800" dirty="0"/>
                  <a:t> A is the original matrix that needs to be reduced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sz="1800" dirty="0"/>
                  <a:t> U is the left singular matrix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sz="1800" dirty="0"/>
                  <a:t> V is the right singular matrix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800" dirty="0"/>
                      <m:t>Σ</m:t>
                    </m:r>
                  </m:oMath>
                </a14:m>
                <a:r>
                  <a:rPr lang="en-IN" sz="1800" dirty="0"/>
                  <a:t> is a diagonal matrix consisting of the singular values of A in descending order of magnitude.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C072EB-8C12-4738-B408-9DA871028D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3" t="-30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8A038-8F4F-4426-92CE-43905825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DC21-A734-4C72-A9B1-013E03EA933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51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C539-9612-4CF0-AD0E-357CE572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Current Understanding and Adopted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40DEB-4E76-4A23-BE40-1CED1CFF2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First step is creation of a data set, aka a snapshot matrix.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Several techniques exist for creating the snapshot matrix, most prominent one is capturing the output vector at different intervals of a high fidelity simulation (Lucia, JOA, 2005).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Published literature recommend using various strategies for regularity of ROM throughout different analysis conditions, like varying angles of attack, </a:t>
            </a:r>
            <a:r>
              <a:rPr lang="en-US" dirty="0" err="1"/>
              <a:t>mach</a:t>
            </a:r>
            <a:r>
              <a:rPr lang="en-US" dirty="0"/>
              <a:t> number (Liu, AIAA, 2005), structural modes (Thomas, JOA, 2003)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Apply POD to the snapshot matrix and identify the dominant modes, by analyzing the diagonal values of the </a:t>
            </a:r>
            <a:r>
              <a:rPr lang="el-GR" dirty="0"/>
              <a:t>Σ</a:t>
            </a:r>
            <a:r>
              <a:rPr lang="en-US" dirty="0"/>
              <a:t> matrix.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</a:t>
            </a:r>
            <a:r>
              <a:rPr lang="en-US" i="1" dirty="0"/>
              <a:t>r </a:t>
            </a:r>
            <a:r>
              <a:rPr lang="en-US" dirty="0"/>
              <a:t>is the number of dominant singular values, a reduced order matrix of r columns, either U or V, is considered for further computations.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240BD-4344-4599-A709-3A349EAE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DC21-A734-4C72-A9B1-013E03EA933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6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F848C-950E-4816-91E3-8A81F55F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DC21-A734-4C72-A9B1-013E03EA933B}" type="slidenum">
              <a:rPr lang="en-IN" smtClean="0"/>
              <a:t>5</a:t>
            </a:fld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8205EE-3CF2-4B7E-8997-18D5A3BE9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12" y="2921507"/>
            <a:ext cx="4876792" cy="15675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F4BBB2-632B-420D-B446-813AA3B9330B}"/>
              </a:ext>
            </a:extLst>
          </p:cNvPr>
          <p:cNvSpPr txBox="1"/>
          <p:nvPr/>
        </p:nvSpPr>
        <p:spPr>
          <a:xfrm>
            <a:off x="955612" y="4597421"/>
            <a:ext cx="4876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3. Comparison of HCE and POD for ROM ( </a:t>
            </a:r>
            <a:r>
              <a:rPr lang="en-US" sz="1400" dirty="0" err="1"/>
              <a:t>Nikbay</a:t>
            </a:r>
            <a:r>
              <a:rPr lang="en-US" sz="1400" dirty="0"/>
              <a:t>, CEAS, 2015)</a:t>
            </a:r>
            <a:endParaRPr lang="en-IN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E661CD-94AD-40A9-9A26-9EFC79AC1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13969"/>
            <a:ext cx="5496788" cy="36329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A3456F-026C-440E-87F4-E0BEE6D15DE5}"/>
              </a:ext>
            </a:extLst>
          </p:cNvPr>
          <p:cNvSpPr txBox="1"/>
          <p:nvPr/>
        </p:nvSpPr>
        <p:spPr>
          <a:xfrm>
            <a:off x="6405998" y="5584012"/>
            <a:ext cx="48767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4. Response to a pulse input in Plunge, for NACA0012 airfoil. Full order CFD simulation consists of 13, 928 states (Willcox, AIAA, 2002 </a:t>
            </a:r>
            <a:endParaRPr lang="en-IN" sz="14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72A3BF-2C8D-400C-90D4-75E29AABC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Results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499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EEDC-56EE-497F-85A7-555669103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(contd.)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BEEAE-148A-44C4-9F74-62006F65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DC21-A734-4C72-A9B1-013E03EA933B}" type="slidenum">
              <a:rPr lang="en-IN" smtClean="0"/>
              <a:t>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BD7D53-E4E5-466F-B7EE-AD78AB086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786" y="2049316"/>
            <a:ext cx="4100631" cy="3066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AF5DDB-7643-4F1A-B384-3D8E61E0C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285" y="2054083"/>
            <a:ext cx="4081172" cy="30665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14DBDD-793B-4753-AC14-31C47A65BCE6}"/>
              </a:ext>
            </a:extLst>
          </p:cNvPr>
          <p:cNvSpPr txBox="1"/>
          <p:nvPr/>
        </p:nvSpPr>
        <p:spPr>
          <a:xfrm>
            <a:off x="1268283" y="5175754"/>
            <a:ext cx="4006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2. ROM and full order analysis comparison for a F-16 aircraft (Lieu, AIAA, 2005)</a:t>
            </a:r>
            <a:endParaRPr lang="en-IN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5EDADB-24C0-4E8F-BC72-7B1844F4D1D3}"/>
              </a:ext>
            </a:extLst>
          </p:cNvPr>
          <p:cNvSpPr txBox="1"/>
          <p:nvPr/>
        </p:nvSpPr>
        <p:spPr>
          <a:xfrm>
            <a:off x="6916786" y="5264609"/>
            <a:ext cx="4006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3. Comparison of different POD orders ( Thomas, JOA, 2003)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59822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F17F-DBE9-4BDA-8901-2994F79A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B3403-F079-4CDE-8043-57B286DB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More research into creation of snapshot matrix.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Learning high fidelity simulation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Apply the reduced order modelling methodology to a </a:t>
            </a:r>
            <a:r>
              <a:rPr lang="en-US" dirty="0" err="1"/>
              <a:t>Goland</a:t>
            </a:r>
            <a:r>
              <a:rPr lang="en-US" dirty="0"/>
              <a:t> Wing test case.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Expanding methodology to a blended wing body aircraft.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59547-10B7-4D8E-9918-4DDBA7C8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DC21-A734-4C72-A9B1-013E03EA933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16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9C360-440F-45FD-A1BC-B87F76BD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72832-DB8A-4E66-BBC7-16B228823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Berkooz</a:t>
            </a:r>
            <a:r>
              <a:rPr lang="en-US" dirty="0"/>
              <a:t>, G., Holmes, P., &amp; Lumley, J. L. (1993). The proper orthogonal decomposition in the analysis of turbulent flows. </a:t>
            </a:r>
            <a:r>
              <a:rPr lang="en-US" i="1" dirty="0"/>
              <a:t>Annual review of fluid mechanics</a:t>
            </a:r>
            <a:r>
              <a:rPr lang="en-US" dirty="0"/>
              <a:t>, </a:t>
            </a:r>
            <a:r>
              <a:rPr lang="en-US" i="1" dirty="0"/>
              <a:t>25</a:t>
            </a:r>
            <a:r>
              <a:rPr lang="en-US" dirty="0"/>
              <a:t>(1), 539-575.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Willcox, K., &amp; </a:t>
            </a:r>
            <a:r>
              <a:rPr lang="en-US" dirty="0" err="1"/>
              <a:t>Peraire</a:t>
            </a:r>
            <a:r>
              <a:rPr lang="en-US" dirty="0"/>
              <a:t>, J. (2002). Balanced model reduction via the proper orthogonal decomposition. </a:t>
            </a:r>
            <a:r>
              <a:rPr lang="en-US" i="1" dirty="0"/>
              <a:t>AIAA journal</a:t>
            </a:r>
            <a:r>
              <a:rPr lang="en-US" dirty="0"/>
              <a:t>, </a:t>
            </a:r>
            <a:r>
              <a:rPr lang="en-US" i="1" dirty="0"/>
              <a:t>40</a:t>
            </a:r>
            <a:r>
              <a:rPr lang="en-US" dirty="0"/>
              <a:t>(11), 2323-2330.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Thomas, J. P., Dowell, E. H., &amp; Hall, K. C. (2003). Three-Dimensional Transonic Aeroelasticity Using Proper Orthogonal Decomposition-Based Reduced-Order Models. </a:t>
            </a:r>
            <a:r>
              <a:rPr lang="en-US" i="1" dirty="0"/>
              <a:t>Journal of Aircraft</a:t>
            </a:r>
            <a:r>
              <a:rPr lang="en-US" dirty="0"/>
              <a:t>, </a:t>
            </a:r>
            <a:r>
              <a:rPr lang="en-US" i="1" dirty="0"/>
              <a:t>40</a:t>
            </a:r>
            <a:r>
              <a:rPr lang="en-US" dirty="0"/>
              <a:t>(3), 544–551. </a:t>
            </a:r>
            <a:r>
              <a:rPr lang="en-US" dirty="0" err="1"/>
              <a:t>doi</a:t>
            </a:r>
            <a:r>
              <a:rPr lang="en-US" dirty="0"/>
              <a:t>: 10.2514/2.3128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Lieu, T., &amp; Farhat, C. (2005). Adaptation of POD-based Aeroelastic ROMs for Varying Mach Number and Angle of Attack: Application to a Complete F-16 Configuration. </a:t>
            </a:r>
            <a:r>
              <a:rPr lang="en-US" i="1" dirty="0"/>
              <a:t>2005 U.S. Air Force T&amp;E Days</a:t>
            </a:r>
            <a:r>
              <a:rPr lang="en-US" dirty="0"/>
              <a:t>. </a:t>
            </a:r>
            <a:r>
              <a:rPr lang="en-US" dirty="0" err="1"/>
              <a:t>doi</a:t>
            </a:r>
            <a:r>
              <a:rPr lang="en-US" dirty="0"/>
              <a:t>: 10.2514/6.2005-7666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US" dirty="0" err="1"/>
              <a:t>Nikbay</a:t>
            </a:r>
            <a:r>
              <a:rPr lang="en-US" dirty="0"/>
              <a:t>, M., &amp; </a:t>
            </a:r>
            <a:r>
              <a:rPr lang="en-US" dirty="0" err="1"/>
              <a:t>Acar</a:t>
            </a:r>
            <a:r>
              <a:rPr lang="en-US" dirty="0"/>
              <a:t>, P. (2015). Reduced order modelling for static and dynamic aeroelastic predictions with multidisciplinary approach. </a:t>
            </a:r>
            <a:r>
              <a:rPr lang="en-US" i="1" dirty="0"/>
              <a:t>CEAS Aeronautical Journal</a:t>
            </a:r>
            <a:r>
              <a:rPr lang="en-US" dirty="0"/>
              <a:t>, </a:t>
            </a:r>
            <a:r>
              <a:rPr lang="en-US" i="1" dirty="0"/>
              <a:t>6</a:t>
            </a:r>
            <a:r>
              <a:rPr lang="en-US" dirty="0"/>
              <a:t>(3), 455–469. </a:t>
            </a:r>
            <a:r>
              <a:rPr lang="en-US" dirty="0" err="1"/>
              <a:t>doi</a:t>
            </a:r>
            <a:r>
              <a:rPr lang="en-US" dirty="0"/>
              <a:t>: 10.1007/s13272-015-0154-3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IN" dirty="0" err="1"/>
              <a:t>Xie</a:t>
            </a:r>
            <a:r>
              <a:rPr lang="en-IN" dirty="0"/>
              <a:t>, D., Xu, M., &amp; Dowell, E. H. (2014). Proper Orthogonal Decomposition Reduced-Order Model for Nonlinear Aeroelastic Oscillations. </a:t>
            </a:r>
            <a:r>
              <a:rPr lang="en-IN" i="1" dirty="0"/>
              <a:t>AIAA Journal</a:t>
            </a:r>
            <a:r>
              <a:rPr lang="en-IN" dirty="0"/>
              <a:t>, </a:t>
            </a:r>
            <a:r>
              <a:rPr lang="en-IN" i="1" dirty="0"/>
              <a:t>52</a:t>
            </a:r>
            <a:r>
              <a:rPr lang="en-IN" dirty="0"/>
              <a:t>(2), 229–241. </a:t>
            </a:r>
            <a:r>
              <a:rPr lang="en-IN" dirty="0" err="1"/>
              <a:t>doi</a:t>
            </a:r>
            <a:r>
              <a:rPr lang="en-IN" dirty="0"/>
              <a:t>: 10.2514/1.j051989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Hesse, H., &amp; Palacios, R. (2014). Reduced-Order Aeroelastic Models for Dynamics of </a:t>
            </a:r>
            <a:r>
              <a:rPr lang="en-IN" dirty="0" err="1"/>
              <a:t>Maneuvering</a:t>
            </a:r>
            <a:r>
              <a:rPr lang="en-IN" dirty="0"/>
              <a:t> Flexible Aircraft. </a:t>
            </a:r>
            <a:r>
              <a:rPr lang="en-IN" i="1" dirty="0"/>
              <a:t>AIAA Journal</a:t>
            </a:r>
            <a:r>
              <a:rPr lang="en-IN" dirty="0"/>
              <a:t>, </a:t>
            </a:r>
            <a:r>
              <a:rPr lang="en-IN" i="1" dirty="0"/>
              <a:t>52</a:t>
            </a:r>
            <a:r>
              <a:rPr lang="en-IN" dirty="0"/>
              <a:t>(8), 1717–1732. </a:t>
            </a:r>
            <a:r>
              <a:rPr lang="en-IN" dirty="0" err="1"/>
              <a:t>doi</a:t>
            </a:r>
            <a:r>
              <a:rPr lang="en-IN" dirty="0"/>
              <a:t>: 10.2514/1.j052684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Kim, T., Hong, M., Bhatia, K. G., &amp; Sengupta, G. (2005). Aeroelastic Model Reduction for Affordable Computational Fluid Dynamics-Based Flutter Analysis. </a:t>
            </a:r>
            <a:r>
              <a:rPr lang="en-IN" i="1" dirty="0"/>
              <a:t>AIAA Journal</a:t>
            </a:r>
            <a:r>
              <a:rPr lang="en-IN" dirty="0"/>
              <a:t>, </a:t>
            </a:r>
            <a:r>
              <a:rPr lang="en-IN" i="1" dirty="0"/>
              <a:t>43</a:t>
            </a:r>
            <a:r>
              <a:rPr lang="en-IN" dirty="0"/>
              <a:t>(12), 2487–2495. </a:t>
            </a:r>
            <a:r>
              <a:rPr lang="en-IN" dirty="0" err="1"/>
              <a:t>doi</a:t>
            </a:r>
            <a:r>
              <a:rPr lang="en-IN" dirty="0"/>
              <a:t>: 10.2514/1.11246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3DD0F-6E27-44F3-9D1E-D7FB2760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DC21-A734-4C72-A9B1-013E03EA933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6031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C767C85-17A1-4AD7-9CE3-BB72D444CF7D}" vid="{41FF6164-2E28-4B0C-B0E7-CACFB86292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</TotalTime>
  <Words>869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Retrospect</vt:lpstr>
      <vt:lpstr>Reduced Order Solver for the Aeroelastic Problems</vt:lpstr>
      <vt:lpstr>Reduced Order Modelling</vt:lpstr>
      <vt:lpstr>Contd.</vt:lpstr>
      <vt:lpstr>Current Understanding and Adopted Methodology</vt:lpstr>
      <vt:lpstr>Results </vt:lpstr>
      <vt:lpstr>Results (contd.) </vt:lpstr>
      <vt:lpstr>Future Work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Billton Vitus</dc:creator>
  <cp:lastModifiedBy>Billton Vitus</cp:lastModifiedBy>
  <cp:revision>33</cp:revision>
  <dcterms:created xsi:type="dcterms:W3CDTF">2020-04-02T16:05:41Z</dcterms:created>
  <dcterms:modified xsi:type="dcterms:W3CDTF">2020-04-03T08:45:29Z</dcterms:modified>
</cp:coreProperties>
</file>