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9" r:id="rId1"/>
  </p:sldMasterIdLst>
  <p:notesMasterIdLst>
    <p:notesMasterId r:id="rId27"/>
  </p:notesMasterIdLst>
  <p:sldIdLst>
    <p:sldId id="256" r:id="rId2"/>
    <p:sldId id="277" r:id="rId3"/>
    <p:sldId id="275" r:id="rId4"/>
    <p:sldId id="276" r:id="rId5"/>
    <p:sldId id="257" r:id="rId6"/>
    <p:sldId id="258" r:id="rId7"/>
    <p:sldId id="259" r:id="rId8"/>
    <p:sldId id="262" r:id="rId9"/>
    <p:sldId id="264" r:id="rId10"/>
    <p:sldId id="280" r:id="rId11"/>
    <p:sldId id="289" r:id="rId12"/>
    <p:sldId id="281" r:id="rId13"/>
    <p:sldId id="282" r:id="rId14"/>
    <p:sldId id="283" r:id="rId15"/>
    <p:sldId id="266" r:id="rId16"/>
    <p:sldId id="285" r:id="rId17"/>
    <p:sldId id="284" r:id="rId18"/>
    <p:sldId id="273" r:id="rId19"/>
    <p:sldId id="286" r:id="rId20"/>
    <p:sldId id="288" r:id="rId21"/>
    <p:sldId id="261" r:id="rId22"/>
    <p:sldId id="290" r:id="rId23"/>
    <p:sldId id="287" r:id="rId24"/>
    <p:sldId id="270" r:id="rId25"/>
    <p:sldId id="26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908"/>
    <a:srgbClr val="E1A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ctual%20Purpose\Supaero\Research%20Project\Results\Snapshot%20Generation%20Ti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ctual%20Purpose\Supaero\Research%20Project\Results\Snapshot%20Generation%20Tim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to create snapshot matrix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T_Avg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Sheet1!$A$2:$A$23</c:f>
              <c:numCache>
                <c:formatCode>General</c:formatCode>
                <c:ptCount val="22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Sheet1!$E$2:$E$23</c:f>
              <c:numCache>
                <c:formatCode>General</c:formatCode>
                <c:ptCount val="22"/>
                <c:pt idx="0">
                  <c:v>36.849333333333334</c:v>
                </c:pt>
                <c:pt idx="1">
                  <c:v>68.265333333333331</c:v>
                </c:pt>
                <c:pt idx="2">
                  <c:v>105.315</c:v>
                </c:pt>
                <c:pt idx="3">
                  <c:v>151</c:v>
                </c:pt>
                <c:pt idx="4">
                  <c:v>299</c:v>
                </c:pt>
                <c:pt idx="5">
                  <c:v>431.5</c:v>
                </c:pt>
                <c:pt idx="6">
                  <c:v>527.5</c:v>
                </c:pt>
                <c:pt idx="7">
                  <c:v>637</c:v>
                </c:pt>
                <c:pt idx="8">
                  <c:v>760</c:v>
                </c:pt>
                <c:pt idx="9">
                  <c:v>889</c:v>
                </c:pt>
                <c:pt idx="10">
                  <c:v>1133</c:v>
                </c:pt>
                <c:pt idx="11">
                  <c:v>1256</c:v>
                </c:pt>
                <c:pt idx="12">
                  <c:v>1409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CD6-4F2E-B2CB-7AB9AFCF8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1210600"/>
        <c:axId val="481212240"/>
      </c:scatterChart>
      <c:valAx>
        <c:axId val="481210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No. of Snapshots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212240"/>
        <c:crosses val="autoZero"/>
        <c:crossBetween val="midCat"/>
      </c:valAx>
      <c:valAx>
        <c:axId val="48121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210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RMSE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RMSE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Sheet1!$F$2:$F$14</c:f>
              <c:numCache>
                <c:formatCode>General</c:formatCode>
                <c:ptCount val="13"/>
                <c:pt idx="0">
                  <c:v>15.228999999999999</c:v>
                </c:pt>
                <c:pt idx="1">
                  <c:v>9.1921999999999997</c:v>
                </c:pt>
                <c:pt idx="2">
                  <c:v>9.3693000000000008</c:v>
                </c:pt>
                <c:pt idx="3">
                  <c:v>7.7766000000000002</c:v>
                </c:pt>
                <c:pt idx="4">
                  <c:v>5.7632000000000003</c:v>
                </c:pt>
                <c:pt idx="5">
                  <c:v>6.0724</c:v>
                </c:pt>
                <c:pt idx="6">
                  <c:v>4.6645000000000003</c:v>
                </c:pt>
                <c:pt idx="7">
                  <c:v>4.6303999999999998</c:v>
                </c:pt>
                <c:pt idx="8">
                  <c:v>4.3106999999999998</c:v>
                </c:pt>
                <c:pt idx="9">
                  <c:v>3.5206</c:v>
                </c:pt>
                <c:pt idx="10">
                  <c:v>3.0670000000000002</c:v>
                </c:pt>
                <c:pt idx="11">
                  <c:v>3.0573999999999999</c:v>
                </c:pt>
                <c:pt idx="12">
                  <c:v>2.8921999999999999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83-46E9-AAEB-CE4E158412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2156736"/>
        <c:axId val="492148536"/>
      </c:scatterChart>
      <c:valAx>
        <c:axId val="492156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/>
                  <a:t>No. of Snapshots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148536"/>
        <c:crosses val="autoZero"/>
        <c:crossBetween val="midCat"/>
      </c:valAx>
      <c:valAx>
        <c:axId val="492148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/>
                  <a:t>RMS Error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156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CBB316-4EE2-4F5E-94A0-1079E07506B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35FE4A-1633-4D48-AC07-7629911441CB}">
      <dgm:prSet phldrT="[Text]" custT="1"/>
      <dgm:spPr/>
      <dgm:t>
        <a:bodyPr/>
        <a:lstStyle/>
        <a:p>
          <a:r>
            <a:rPr lang="en-US" sz="1400" dirty="0"/>
            <a:t>Create Snapshot Matrix </a:t>
          </a:r>
        </a:p>
      </dgm:t>
    </dgm:pt>
    <dgm:pt modelId="{573623B6-5F08-4AC3-BAB0-7FDCB380BBAB}" type="parTrans" cxnId="{EADEFD6B-4EDB-48CA-AF12-992C230CB38D}">
      <dgm:prSet/>
      <dgm:spPr/>
      <dgm:t>
        <a:bodyPr/>
        <a:lstStyle/>
        <a:p>
          <a:endParaRPr lang="en-US"/>
        </a:p>
      </dgm:t>
    </dgm:pt>
    <dgm:pt modelId="{A3FB8826-021C-4DDB-81C0-1FE437F73C45}" type="sibTrans" cxnId="{EADEFD6B-4EDB-48CA-AF12-992C230CB38D}">
      <dgm:prSet/>
      <dgm:spPr/>
      <dgm:t>
        <a:bodyPr/>
        <a:lstStyle/>
        <a:p>
          <a:endParaRPr lang="en-US"/>
        </a:p>
      </dgm:t>
    </dgm:pt>
    <dgm:pt modelId="{06E37784-EB4B-455A-9BA2-97FBCBAE4735}">
      <dgm:prSet phldrT="[Text]" custT="1"/>
      <dgm:spPr/>
      <dgm:t>
        <a:bodyPr/>
        <a:lstStyle/>
        <a:p>
          <a:r>
            <a:rPr lang="en-US" sz="1400" dirty="0"/>
            <a:t>Perform POD over Snapshot Matrix</a:t>
          </a:r>
        </a:p>
      </dgm:t>
    </dgm:pt>
    <dgm:pt modelId="{675544E2-C046-406B-9778-5E7027CC606E}" type="parTrans" cxnId="{4A8188C2-5D2B-4499-9106-1861A7AA2B0E}">
      <dgm:prSet/>
      <dgm:spPr/>
      <dgm:t>
        <a:bodyPr/>
        <a:lstStyle/>
        <a:p>
          <a:endParaRPr lang="en-US"/>
        </a:p>
      </dgm:t>
    </dgm:pt>
    <dgm:pt modelId="{75010F25-11C3-4314-A35A-E80968F37086}" type="sibTrans" cxnId="{4A8188C2-5D2B-4499-9106-1861A7AA2B0E}">
      <dgm:prSet/>
      <dgm:spPr/>
      <dgm:t>
        <a:bodyPr/>
        <a:lstStyle/>
        <a:p>
          <a:endParaRPr lang="en-US"/>
        </a:p>
      </dgm:t>
    </dgm:pt>
    <dgm:pt modelId="{C8A1C7E8-3DF3-431F-821A-35B21303BECC}">
      <dgm:prSet phldrT="[Text]" custT="1"/>
      <dgm:spPr/>
      <dgm:t>
        <a:bodyPr/>
        <a:lstStyle/>
        <a:p>
          <a:r>
            <a:rPr lang="en-US" sz="1400" dirty="0"/>
            <a:t>Set up RBF</a:t>
          </a:r>
        </a:p>
      </dgm:t>
    </dgm:pt>
    <dgm:pt modelId="{C5A1CDCC-A2DB-4CE9-BF02-A4686FFDD97F}" type="parTrans" cxnId="{A0F3D21D-7CC3-4613-945F-5D045DCD04F5}">
      <dgm:prSet/>
      <dgm:spPr/>
      <dgm:t>
        <a:bodyPr/>
        <a:lstStyle/>
        <a:p>
          <a:endParaRPr lang="en-US"/>
        </a:p>
      </dgm:t>
    </dgm:pt>
    <dgm:pt modelId="{CAE91BE6-511F-4FAF-9B76-F2C0AB3A7C68}" type="sibTrans" cxnId="{A0F3D21D-7CC3-4613-945F-5D045DCD04F5}">
      <dgm:prSet/>
      <dgm:spPr/>
      <dgm:t>
        <a:bodyPr/>
        <a:lstStyle/>
        <a:p>
          <a:endParaRPr lang="en-US"/>
        </a:p>
      </dgm:t>
    </dgm:pt>
    <dgm:pt modelId="{6FF07443-FE6E-4A85-94E1-9098ED9892EA}">
      <dgm:prSet phldrT="[Text]" custT="1"/>
      <dgm:spPr/>
      <dgm:t>
        <a:bodyPr/>
        <a:lstStyle/>
        <a:p>
          <a:r>
            <a:rPr lang="en-US" sz="1400" dirty="0"/>
            <a:t>RBF Interpolation</a:t>
          </a:r>
        </a:p>
      </dgm:t>
    </dgm:pt>
    <dgm:pt modelId="{C396A0B8-A925-4F55-87A0-913A33D07FD0}" type="parTrans" cxnId="{63151E0F-042D-445C-A389-F556EE999AEF}">
      <dgm:prSet/>
      <dgm:spPr/>
      <dgm:t>
        <a:bodyPr/>
        <a:lstStyle/>
        <a:p>
          <a:endParaRPr lang="en-US"/>
        </a:p>
      </dgm:t>
    </dgm:pt>
    <dgm:pt modelId="{FF44198B-E1DD-4A77-8E43-5D806954B1A4}" type="sibTrans" cxnId="{63151E0F-042D-445C-A389-F556EE999AEF}">
      <dgm:prSet/>
      <dgm:spPr/>
      <dgm:t>
        <a:bodyPr/>
        <a:lstStyle/>
        <a:p>
          <a:endParaRPr lang="en-US"/>
        </a:p>
      </dgm:t>
    </dgm:pt>
    <dgm:pt modelId="{4B1ED5D8-AFFD-4119-B27C-6F916D3CA3CF}">
      <dgm:prSet phldrT="[Text]" custT="1"/>
      <dgm:spPr/>
      <dgm:t>
        <a:bodyPr/>
        <a:lstStyle/>
        <a:p>
          <a:r>
            <a:rPr lang="en-US" sz="1400" dirty="0"/>
            <a:t>Error correction of ROM</a:t>
          </a:r>
        </a:p>
      </dgm:t>
    </dgm:pt>
    <dgm:pt modelId="{AEAFC445-F10F-425B-986E-B90697A88874}" type="parTrans" cxnId="{1F298792-ADD8-4CDF-99BF-95EF7D46B7D0}">
      <dgm:prSet/>
      <dgm:spPr/>
      <dgm:t>
        <a:bodyPr/>
        <a:lstStyle/>
        <a:p>
          <a:endParaRPr lang="en-US"/>
        </a:p>
      </dgm:t>
    </dgm:pt>
    <dgm:pt modelId="{1E73AA5B-540C-45C4-8F6F-E64B7A2639D9}" type="sibTrans" cxnId="{1F298792-ADD8-4CDF-99BF-95EF7D46B7D0}">
      <dgm:prSet/>
      <dgm:spPr/>
      <dgm:t>
        <a:bodyPr/>
        <a:lstStyle/>
        <a:p>
          <a:endParaRPr lang="en-US"/>
        </a:p>
      </dgm:t>
    </dgm:pt>
    <dgm:pt modelId="{EB6FE8E7-2A09-4326-B09C-1FA3F45E8620}">
      <dgm:prSet phldrT="[Text]" custT="1"/>
      <dgm:spPr/>
      <dgm:t>
        <a:bodyPr/>
        <a:lstStyle/>
        <a:p>
          <a:r>
            <a:rPr lang="en-US" sz="1400" dirty="0"/>
            <a:t>Sample </a:t>
          </a:r>
          <a:r>
            <a:rPr lang="en-US" sz="1400" i="1" dirty="0"/>
            <a:t>n </a:t>
          </a:r>
          <a:r>
            <a:rPr lang="en-US" sz="1400" i="0" dirty="0"/>
            <a:t>points using LHS</a:t>
          </a:r>
        </a:p>
      </dgm:t>
    </dgm:pt>
    <dgm:pt modelId="{B7889AA5-4248-4B25-A248-EB1730D0A199}" type="parTrans" cxnId="{D46610A1-7224-4BAA-B8F5-1ED18C84DCA7}">
      <dgm:prSet/>
      <dgm:spPr/>
      <dgm:t>
        <a:bodyPr/>
        <a:lstStyle/>
        <a:p>
          <a:endParaRPr lang="en-IN"/>
        </a:p>
      </dgm:t>
    </dgm:pt>
    <dgm:pt modelId="{E4935E92-27D0-4252-AFF4-2DAEEB1727A1}" type="sibTrans" cxnId="{D46610A1-7224-4BAA-B8F5-1ED18C84DCA7}">
      <dgm:prSet/>
      <dgm:spPr/>
      <dgm:t>
        <a:bodyPr/>
        <a:lstStyle/>
        <a:p>
          <a:endParaRPr lang="en-IN"/>
        </a:p>
      </dgm:t>
    </dgm:pt>
    <dgm:pt modelId="{EF29ACDE-BFE3-4C9D-958A-87B762717187}" type="pres">
      <dgm:prSet presAssocID="{08CBB316-4EE2-4F5E-94A0-1079E07506B5}" presName="rootnode" presStyleCnt="0">
        <dgm:presLayoutVars>
          <dgm:chMax/>
          <dgm:chPref/>
          <dgm:dir/>
          <dgm:animLvl val="lvl"/>
        </dgm:presLayoutVars>
      </dgm:prSet>
      <dgm:spPr/>
    </dgm:pt>
    <dgm:pt modelId="{95F96236-ED8D-4B48-BD5A-E40907FE27B0}" type="pres">
      <dgm:prSet presAssocID="{EB6FE8E7-2A09-4326-B09C-1FA3F45E8620}" presName="composite" presStyleCnt="0"/>
      <dgm:spPr/>
    </dgm:pt>
    <dgm:pt modelId="{6B246807-1BFA-4E06-AD6A-A200868812DD}" type="pres">
      <dgm:prSet presAssocID="{EB6FE8E7-2A09-4326-B09C-1FA3F45E8620}" presName="bentUpArrow1" presStyleLbl="alignImgPlace1" presStyleIdx="0" presStyleCnt="5"/>
      <dgm:spPr/>
    </dgm:pt>
    <dgm:pt modelId="{22B6E3C8-F937-4B8F-8791-B62E69004002}" type="pres">
      <dgm:prSet presAssocID="{EB6FE8E7-2A09-4326-B09C-1FA3F45E8620}" presName="ParentText" presStyleLbl="node1" presStyleIdx="0" presStyleCnt="6" custScaleX="188347">
        <dgm:presLayoutVars>
          <dgm:chMax val="1"/>
          <dgm:chPref val="1"/>
          <dgm:bulletEnabled val="1"/>
        </dgm:presLayoutVars>
      </dgm:prSet>
      <dgm:spPr/>
    </dgm:pt>
    <dgm:pt modelId="{5F8BD155-BC7F-4E57-B780-EC459DEADD3F}" type="pres">
      <dgm:prSet presAssocID="{EB6FE8E7-2A09-4326-B09C-1FA3F45E8620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023E343-38DA-4198-B2A1-A89A655984DC}" type="pres">
      <dgm:prSet presAssocID="{E4935E92-27D0-4252-AFF4-2DAEEB1727A1}" presName="sibTrans" presStyleCnt="0"/>
      <dgm:spPr/>
    </dgm:pt>
    <dgm:pt modelId="{00676122-7814-4908-A2BC-AE4356F05B35}" type="pres">
      <dgm:prSet presAssocID="{A435FE4A-1633-4D48-AC07-7629911441CB}" presName="composite" presStyleCnt="0"/>
      <dgm:spPr/>
    </dgm:pt>
    <dgm:pt modelId="{21A92698-4A06-4CC3-B9FC-1F33B0F14F14}" type="pres">
      <dgm:prSet presAssocID="{A435FE4A-1633-4D48-AC07-7629911441CB}" presName="bentUpArrow1" presStyleLbl="alignImgPlace1" presStyleIdx="1" presStyleCnt="5" custLinFactNeighborX="4792" custLinFactNeighborY="5456"/>
      <dgm:spPr/>
    </dgm:pt>
    <dgm:pt modelId="{1E6EB3BE-4F47-4498-9F17-2B8F46936EB1}" type="pres">
      <dgm:prSet presAssocID="{A435FE4A-1633-4D48-AC07-7629911441CB}" presName="ParentText" presStyleLbl="node1" presStyleIdx="1" presStyleCnt="6" custScaleX="146783" custScaleY="122853" custLinFactNeighborX="12962" custLinFactNeighborY="-5711">
        <dgm:presLayoutVars>
          <dgm:chMax val="1"/>
          <dgm:chPref val="1"/>
          <dgm:bulletEnabled val="1"/>
        </dgm:presLayoutVars>
      </dgm:prSet>
      <dgm:spPr/>
    </dgm:pt>
    <dgm:pt modelId="{8395C909-0828-464C-8FC6-780435435DC4}" type="pres">
      <dgm:prSet presAssocID="{A435FE4A-1633-4D48-AC07-7629911441CB}" presName="ChildText" presStyleLbl="revTx" presStyleIdx="1" presStyleCnt="5" custScaleX="347319" custScaleY="95053" custLinFactX="51979" custLinFactNeighborX="100000" custLinFactNeighborY="-10813">
        <dgm:presLayoutVars>
          <dgm:chMax val="0"/>
          <dgm:chPref val="0"/>
          <dgm:bulletEnabled val="1"/>
        </dgm:presLayoutVars>
      </dgm:prSet>
      <dgm:spPr/>
    </dgm:pt>
    <dgm:pt modelId="{C6BB93CD-C9AB-4ABD-A871-60C6FD047568}" type="pres">
      <dgm:prSet presAssocID="{A3FB8826-021C-4DDB-81C0-1FE437F73C45}" presName="sibTrans" presStyleCnt="0"/>
      <dgm:spPr/>
    </dgm:pt>
    <dgm:pt modelId="{00ECA42E-6C67-4C0B-8098-7A45CAC0EBDF}" type="pres">
      <dgm:prSet presAssocID="{06E37784-EB4B-455A-9BA2-97FBCBAE4735}" presName="composite" presStyleCnt="0"/>
      <dgm:spPr/>
    </dgm:pt>
    <dgm:pt modelId="{FDE0F3DA-6B2A-4D30-A6DD-C06F308B9FDA}" type="pres">
      <dgm:prSet presAssocID="{06E37784-EB4B-455A-9BA2-97FBCBAE4735}" presName="bentUpArrow1" presStyleLbl="alignImgPlace1" presStyleIdx="2" presStyleCnt="5"/>
      <dgm:spPr/>
    </dgm:pt>
    <dgm:pt modelId="{CAC882B8-2CD5-41E4-9DE8-DCE12A6444A8}" type="pres">
      <dgm:prSet presAssocID="{06E37784-EB4B-455A-9BA2-97FBCBAE4735}" presName="ParentText" presStyleLbl="node1" presStyleIdx="2" presStyleCnt="6" custScaleX="218668" custScaleY="91958" custLinFactNeighborX="-1039" custLinFactNeighborY="-944">
        <dgm:presLayoutVars>
          <dgm:chMax val="1"/>
          <dgm:chPref val="1"/>
          <dgm:bulletEnabled val="1"/>
        </dgm:presLayoutVars>
      </dgm:prSet>
      <dgm:spPr/>
    </dgm:pt>
    <dgm:pt modelId="{EA86B6F9-00DD-4BAF-B436-A1FEEF0A59E3}" type="pres">
      <dgm:prSet presAssocID="{06E37784-EB4B-455A-9BA2-97FBCBAE4735}" presName="ChildText" presStyleLbl="revTx" presStyleIdx="2" presStyleCnt="5" custScaleX="175246" custLinFactX="31659" custLinFactNeighborX="100000" custLinFactNeighborY="1793">
        <dgm:presLayoutVars>
          <dgm:chMax val="0"/>
          <dgm:chPref val="0"/>
          <dgm:bulletEnabled val="1"/>
        </dgm:presLayoutVars>
      </dgm:prSet>
      <dgm:spPr/>
    </dgm:pt>
    <dgm:pt modelId="{22E91C5A-C88E-4687-8C3C-B02203B276AB}" type="pres">
      <dgm:prSet presAssocID="{75010F25-11C3-4314-A35A-E80968F37086}" presName="sibTrans" presStyleCnt="0"/>
      <dgm:spPr/>
    </dgm:pt>
    <dgm:pt modelId="{31A89832-5685-4B37-89F7-30604EDD0D74}" type="pres">
      <dgm:prSet presAssocID="{C8A1C7E8-3DF3-431F-821A-35B21303BECC}" presName="composite" presStyleCnt="0"/>
      <dgm:spPr/>
    </dgm:pt>
    <dgm:pt modelId="{47B81C4D-37D5-4F9A-8F34-6CFA135B8220}" type="pres">
      <dgm:prSet presAssocID="{C8A1C7E8-3DF3-431F-821A-35B21303BECC}" presName="bentUpArrow1" presStyleLbl="alignImgPlace1" presStyleIdx="3" presStyleCnt="5" custLinFactNeighborX="45763"/>
      <dgm:spPr/>
    </dgm:pt>
    <dgm:pt modelId="{2C62685D-AFDA-4F61-BF5B-6596AAEED02B}" type="pres">
      <dgm:prSet presAssocID="{C8A1C7E8-3DF3-431F-821A-35B21303BECC}" presName="ParentText" presStyleLbl="node1" presStyleIdx="3" presStyleCnt="6" custScaleX="118864" custScaleY="103940" custLinFactNeighborX="28414" custLinFactNeighborY="-2919">
        <dgm:presLayoutVars>
          <dgm:chMax val="1"/>
          <dgm:chPref val="1"/>
          <dgm:bulletEnabled val="1"/>
        </dgm:presLayoutVars>
      </dgm:prSet>
      <dgm:spPr/>
    </dgm:pt>
    <dgm:pt modelId="{9889AED9-E2AB-4752-817B-037392C8ECE2}" type="pres">
      <dgm:prSet presAssocID="{C8A1C7E8-3DF3-431F-821A-35B21303BECC}" presName="ChildText" presStyleLbl="revTx" presStyleIdx="3" presStyleCnt="5" custScaleX="277463" custLinFactX="54040" custLinFactNeighborX="100000" custLinFactNeighborY="4807">
        <dgm:presLayoutVars>
          <dgm:chMax val="0"/>
          <dgm:chPref val="0"/>
          <dgm:bulletEnabled val="1"/>
        </dgm:presLayoutVars>
      </dgm:prSet>
      <dgm:spPr/>
    </dgm:pt>
    <dgm:pt modelId="{8ACA4104-9C5F-4B38-B271-8B5D473B039C}" type="pres">
      <dgm:prSet presAssocID="{CAE91BE6-511F-4FAF-9B76-F2C0AB3A7C68}" presName="sibTrans" presStyleCnt="0"/>
      <dgm:spPr/>
    </dgm:pt>
    <dgm:pt modelId="{99816F14-C879-457E-95D8-A79C0F0B79FF}" type="pres">
      <dgm:prSet presAssocID="{6FF07443-FE6E-4A85-94E1-9098ED9892EA}" presName="composite" presStyleCnt="0"/>
      <dgm:spPr/>
    </dgm:pt>
    <dgm:pt modelId="{B0D907EB-7C08-4D76-995F-9C975EC02557}" type="pres">
      <dgm:prSet presAssocID="{6FF07443-FE6E-4A85-94E1-9098ED9892EA}" presName="bentUpArrow1" presStyleLbl="alignImgPlace1" presStyleIdx="4" presStyleCnt="5" custLinFactNeighborX="44519"/>
      <dgm:spPr/>
    </dgm:pt>
    <dgm:pt modelId="{36959413-7C8E-47BD-9941-2D28F8DAC13C}" type="pres">
      <dgm:prSet presAssocID="{6FF07443-FE6E-4A85-94E1-9098ED9892EA}" presName="ParentText" presStyleLbl="node1" presStyleIdx="4" presStyleCnt="6" custScaleX="154879" custScaleY="110724" custLinFactNeighborX="5876" custLinFactNeighborY="607">
        <dgm:presLayoutVars>
          <dgm:chMax val="1"/>
          <dgm:chPref val="1"/>
          <dgm:bulletEnabled val="1"/>
        </dgm:presLayoutVars>
      </dgm:prSet>
      <dgm:spPr/>
    </dgm:pt>
    <dgm:pt modelId="{B1B2C761-0B9E-4940-A6E3-2E40F083F04A}" type="pres">
      <dgm:prSet presAssocID="{6FF07443-FE6E-4A85-94E1-9098ED9892EA}" presName="ChildText" presStyleLbl="revTx" presStyleIdx="4" presStyleCnt="5" custScaleX="256197" custLinFactX="31829" custLinFactNeighborX="100000" custLinFactNeighborY="16180">
        <dgm:presLayoutVars>
          <dgm:chMax val="0"/>
          <dgm:chPref val="0"/>
          <dgm:bulletEnabled val="1"/>
        </dgm:presLayoutVars>
      </dgm:prSet>
      <dgm:spPr/>
    </dgm:pt>
    <dgm:pt modelId="{6B2E38B3-BA2E-4157-87D6-40149EB762A0}" type="pres">
      <dgm:prSet presAssocID="{FF44198B-E1DD-4A77-8E43-5D806954B1A4}" presName="sibTrans" presStyleCnt="0"/>
      <dgm:spPr/>
    </dgm:pt>
    <dgm:pt modelId="{36923D52-7211-4B8B-946E-F274BE0C2DB2}" type="pres">
      <dgm:prSet presAssocID="{4B1ED5D8-AFFD-4119-B27C-6F916D3CA3CF}" presName="composite" presStyleCnt="0"/>
      <dgm:spPr/>
    </dgm:pt>
    <dgm:pt modelId="{3E5AE82F-4EBF-4EBE-8C6C-8DDC2B0D513A}" type="pres">
      <dgm:prSet presAssocID="{4B1ED5D8-AFFD-4119-B27C-6F916D3CA3CF}" presName="ParentText" presStyleLbl="node1" presStyleIdx="5" presStyleCnt="6" custScaleX="146871" custScaleY="129977" custLinFactNeighborX="30814" custLinFactNeighborY="4169">
        <dgm:presLayoutVars>
          <dgm:chMax val="1"/>
          <dgm:chPref val="1"/>
          <dgm:bulletEnabled val="1"/>
        </dgm:presLayoutVars>
      </dgm:prSet>
      <dgm:spPr/>
    </dgm:pt>
  </dgm:ptLst>
  <dgm:cxnLst>
    <dgm:cxn modelId="{303C1202-E593-43E0-8302-0C68FABC4975}" type="presOf" srcId="{A435FE4A-1633-4D48-AC07-7629911441CB}" destId="{1E6EB3BE-4F47-4498-9F17-2B8F46936EB1}" srcOrd="0" destOrd="0" presId="urn:microsoft.com/office/officeart/2005/8/layout/StepDownProcess"/>
    <dgm:cxn modelId="{63151E0F-042D-445C-A389-F556EE999AEF}" srcId="{08CBB316-4EE2-4F5E-94A0-1079E07506B5}" destId="{6FF07443-FE6E-4A85-94E1-9098ED9892EA}" srcOrd="4" destOrd="0" parTransId="{C396A0B8-A925-4F55-87A0-913A33D07FD0}" sibTransId="{FF44198B-E1DD-4A77-8E43-5D806954B1A4}"/>
    <dgm:cxn modelId="{A0F3D21D-7CC3-4613-945F-5D045DCD04F5}" srcId="{08CBB316-4EE2-4F5E-94A0-1079E07506B5}" destId="{C8A1C7E8-3DF3-431F-821A-35B21303BECC}" srcOrd="3" destOrd="0" parTransId="{C5A1CDCC-A2DB-4CE9-BF02-A4686FFDD97F}" sibTransId="{CAE91BE6-511F-4FAF-9B76-F2C0AB3A7C68}"/>
    <dgm:cxn modelId="{C20A8B26-42D0-478F-9214-7E06671F9602}" type="presOf" srcId="{C8A1C7E8-3DF3-431F-821A-35B21303BECC}" destId="{2C62685D-AFDA-4F61-BF5B-6596AAEED02B}" srcOrd="0" destOrd="0" presId="urn:microsoft.com/office/officeart/2005/8/layout/StepDownProcess"/>
    <dgm:cxn modelId="{EADEFD6B-4EDB-48CA-AF12-992C230CB38D}" srcId="{08CBB316-4EE2-4F5E-94A0-1079E07506B5}" destId="{A435FE4A-1633-4D48-AC07-7629911441CB}" srcOrd="1" destOrd="0" parTransId="{573623B6-5F08-4AC3-BAB0-7FDCB380BBAB}" sibTransId="{A3FB8826-021C-4DDB-81C0-1FE437F73C45}"/>
    <dgm:cxn modelId="{1F298792-ADD8-4CDF-99BF-95EF7D46B7D0}" srcId="{08CBB316-4EE2-4F5E-94A0-1079E07506B5}" destId="{4B1ED5D8-AFFD-4119-B27C-6F916D3CA3CF}" srcOrd="5" destOrd="0" parTransId="{AEAFC445-F10F-425B-986E-B90697A88874}" sibTransId="{1E73AA5B-540C-45C4-8F6F-E64B7A2639D9}"/>
    <dgm:cxn modelId="{D46610A1-7224-4BAA-B8F5-1ED18C84DCA7}" srcId="{08CBB316-4EE2-4F5E-94A0-1079E07506B5}" destId="{EB6FE8E7-2A09-4326-B09C-1FA3F45E8620}" srcOrd="0" destOrd="0" parTransId="{B7889AA5-4248-4B25-A248-EB1730D0A199}" sibTransId="{E4935E92-27D0-4252-AFF4-2DAEEB1727A1}"/>
    <dgm:cxn modelId="{D89EA4A8-3CB5-4355-99AA-50B877855B60}" type="presOf" srcId="{6FF07443-FE6E-4A85-94E1-9098ED9892EA}" destId="{36959413-7C8E-47BD-9941-2D28F8DAC13C}" srcOrd="0" destOrd="0" presId="urn:microsoft.com/office/officeart/2005/8/layout/StepDownProcess"/>
    <dgm:cxn modelId="{D5C3BAB1-C8E6-4DC9-860E-ED1A076A65A0}" type="presOf" srcId="{06E37784-EB4B-455A-9BA2-97FBCBAE4735}" destId="{CAC882B8-2CD5-41E4-9DE8-DCE12A6444A8}" srcOrd="0" destOrd="0" presId="urn:microsoft.com/office/officeart/2005/8/layout/StepDownProcess"/>
    <dgm:cxn modelId="{4A8188C2-5D2B-4499-9106-1861A7AA2B0E}" srcId="{08CBB316-4EE2-4F5E-94A0-1079E07506B5}" destId="{06E37784-EB4B-455A-9BA2-97FBCBAE4735}" srcOrd="2" destOrd="0" parTransId="{675544E2-C046-406B-9778-5E7027CC606E}" sibTransId="{75010F25-11C3-4314-A35A-E80968F37086}"/>
    <dgm:cxn modelId="{08EA7ADB-EA60-42C3-9A83-3C5B8D5867E8}" type="presOf" srcId="{08CBB316-4EE2-4F5E-94A0-1079E07506B5}" destId="{EF29ACDE-BFE3-4C9D-958A-87B762717187}" srcOrd="0" destOrd="0" presId="urn:microsoft.com/office/officeart/2005/8/layout/StepDownProcess"/>
    <dgm:cxn modelId="{B333D8F1-CED3-49A5-A0EB-92E421DC3A7E}" type="presOf" srcId="{4B1ED5D8-AFFD-4119-B27C-6F916D3CA3CF}" destId="{3E5AE82F-4EBF-4EBE-8C6C-8DDC2B0D513A}" srcOrd="0" destOrd="0" presId="urn:microsoft.com/office/officeart/2005/8/layout/StepDownProcess"/>
    <dgm:cxn modelId="{260F24F6-E5D3-47B5-A24A-93FE23EE88A2}" type="presOf" srcId="{EB6FE8E7-2A09-4326-B09C-1FA3F45E8620}" destId="{22B6E3C8-F937-4B8F-8791-B62E69004002}" srcOrd="0" destOrd="0" presId="urn:microsoft.com/office/officeart/2005/8/layout/StepDownProcess"/>
    <dgm:cxn modelId="{62B71C58-1452-4B0D-BA80-0F899B21AAAC}" type="presParOf" srcId="{EF29ACDE-BFE3-4C9D-958A-87B762717187}" destId="{95F96236-ED8D-4B48-BD5A-E40907FE27B0}" srcOrd="0" destOrd="0" presId="urn:microsoft.com/office/officeart/2005/8/layout/StepDownProcess"/>
    <dgm:cxn modelId="{3DE85B53-4B8A-41D5-9309-3D66D69966E5}" type="presParOf" srcId="{95F96236-ED8D-4B48-BD5A-E40907FE27B0}" destId="{6B246807-1BFA-4E06-AD6A-A200868812DD}" srcOrd="0" destOrd="0" presId="urn:microsoft.com/office/officeart/2005/8/layout/StepDownProcess"/>
    <dgm:cxn modelId="{DA9E2B7E-AFE0-4799-878B-355787A50003}" type="presParOf" srcId="{95F96236-ED8D-4B48-BD5A-E40907FE27B0}" destId="{22B6E3C8-F937-4B8F-8791-B62E69004002}" srcOrd="1" destOrd="0" presId="urn:microsoft.com/office/officeart/2005/8/layout/StepDownProcess"/>
    <dgm:cxn modelId="{FF532915-14BA-431C-BB75-8800BA21118F}" type="presParOf" srcId="{95F96236-ED8D-4B48-BD5A-E40907FE27B0}" destId="{5F8BD155-BC7F-4E57-B780-EC459DEADD3F}" srcOrd="2" destOrd="0" presId="urn:microsoft.com/office/officeart/2005/8/layout/StepDownProcess"/>
    <dgm:cxn modelId="{F2819D14-788E-4F08-94BE-92AA13D818D2}" type="presParOf" srcId="{EF29ACDE-BFE3-4C9D-958A-87B762717187}" destId="{4023E343-38DA-4198-B2A1-A89A655984DC}" srcOrd="1" destOrd="0" presId="urn:microsoft.com/office/officeart/2005/8/layout/StepDownProcess"/>
    <dgm:cxn modelId="{FAED64BC-F74D-4657-BB39-5D788D3A1E0B}" type="presParOf" srcId="{EF29ACDE-BFE3-4C9D-958A-87B762717187}" destId="{00676122-7814-4908-A2BC-AE4356F05B35}" srcOrd="2" destOrd="0" presId="urn:microsoft.com/office/officeart/2005/8/layout/StepDownProcess"/>
    <dgm:cxn modelId="{314B5A27-48CC-4436-B72F-DABDAF00D4E0}" type="presParOf" srcId="{00676122-7814-4908-A2BC-AE4356F05B35}" destId="{21A92698-4A06-4CC3-B9FC-1F33B0F14F14}" srcOrd="0" destOrd="0" presId="urn:microsoft.com/office/officeart/2005/8/layout/StepDownProcess"/>
    <dgm:cxn modelId="{E058DD1F-D850-40E6-A7FE-284B09BE4144}" type="presParOf" srcId="{00676122-7814-4908-A2BC-AE4356F05B35}" destId="{1E6EB3BE-4F47-4498-9F17-2B8F46936EB1}" srcOrd="1" destOrd="0" presId="urn:microsoft.com/office/officeart/2005/8/layout/StepDownProcess"/>
    <dgm:cxn modelId="{6A6C426D-B8C5-4A59-8FEC-C02FA0B7CCE3}" type="presParOf" srcId="{00676122-7814-4908-A2BC-AE4356F05B35}" destId="{8395C909-0828-464C-8FC6-780435435DC4}" srcOrd="2" destOrd="0" presId="urn:microsoft.com/office/officeart/2005/8/layout/StepDownProcess"/>
    <dgm:cxn modelId="{71A0D915-1882-4F2F-8456-F401F3873CFB}" type="presParOf" srcId="{EF29ACDE-BFE3-4C9D-958A-87B762717187}" destId="{C6BB93CD-C9AB-4ABD-A871-60C6FD047568}" srcOrd="3" destOrd="0" presId="urn:microsoft.com/office/officeart/2005/8/layout/StepDownProcess"/>
    <dgm:cxn modelId="{2FA71B50-C38B-40BB-8D0D-883820D2A3BD}" type="presParOf" srcId="{EF29ACDE-BFE3-4C9D-958A-87B762717187}" destId="{00ECA42E-6C67-4C0B-8098-7A45CAC0EBDF}" srcOrd="4" destOrd="0" presId="urn:microsoft.com/office/officeart/2005/8/layout/StepDownProcess"/>
    <dgm:cxn modelId="{321F57A0-ACA7-4372-A31F-98062801F3B4}" type="presParOf" srcId="{00ECA42E-6C67-4C0B-8098-7A45CAC0EBDF}" destId="{FDE0F3DA-6B2A-4D30-A6DD-C06F308B9FDA}" srcOrd="0" destOrd="0" presId="urn:microsoft.com/office/officeart/2005/8/layout/StepDownProcess"/>
    <dgm:cxn modelId="{429EA5CA-BB27-4F6C-8FD1-E6578476AD72}" type="presParOf" srcId="{00ECA42E-6C67-4C0B-8098-7A45CAC0EBDF}" destId="{CAC882B8-2CD5-41E4-9DE8-DCE12A6444A8}" srcOrd="1" destOrd="0" presId="urn:microsoft.com/office/officeart/2005/8/layout/StepDownProcess"/>
    <dgm:cxn modelId="{EAC943ED-F83C-4BAF-8D66-996A253C30EF}" type="presParOf" srcId="{00ECA42E-6C67-4C0B-8098-7A45CAC0EBDF}" destId="{EA86B6F9-00DD-4BAF-B436-A1FEEF0A59E3}" srcOrd="2" destOrd="0" presId="urn:microsoft.com/office/officeart/2005/8/layout/StepDownProcess"/>
    <dgm:cxn modelId="{2C6A6B00-2DCA-4386-A5F0-47D5AE9E91E1}" type="presParOf" srcId="{EF29ACDE-BFE3-4C9D-958A-87B762717187}" destId="{22E91C5A-C88E-4687-8C3C-B02203B276AB}" srcOrd="5" destOrd="0" presId="urn:microsoft.com/office/officeart/2005/8/layout/StepDownProcess"/>
    <dgm:cxn modelId="{DC63F31D-55E9-4D4C-832C-A1667C601620}" type="presParOf" srcId="{EF29ACDE-BFE3-4C9D-958A-87B762717187}" destId="{31A89832-5685-4B37-89F7-30604EDD0D74}" srcOrd="6" destOrd="0" presId="urn:microsoft.com/office/officeart/2005/8/layout/StepDownProcess"/>
    <dgm:cxn modelId="{A93D79D3-C0F4-4250-B801-F2A402D4B056}" type="presParOf" srcId="{31A89832-5685-4B37-89F7-30604EDD0D74}" destId="{47B81C4D-37D5-4F9A-8F34-6CFA135B8220}" srcOrd="0" destOrd="0" presId="urn:microsoft.com/office/officeart/2005/8/layout/StepDownProcess"/>
    <dgm:cxn modelId="{657B9B37-19AC-4D68-8CE2-DE9FC9221AE8}" type="presParOf" srcId="{31A89832-5685-4B37-89F7-30604EDD0D74}" destId="{2C62685D-AFDA-4F61-BF5B-6596AAEED02B}" srcOrd="1" destOrd="0" presId="urn:microsoft.com/office/officeart/2005/8/layout/StepDownProcess"/>
    <dgm:cxn modelId="{B8CB3070-6B95-403D-B2D3-ADD2CF5C37E9}" type="presParOf" srcId="{31A89832-5685-4B37-89F7-30604EDD0D74}" destId="{9889AED9-E2AB-4752-817B-037392C8ECE2}" srcOrd="2" destOrd="0" presId="urn:microsoft.com/office/officeart/2005/8/layout/StepDownProcess"/>
    <dgm:cxn modelId="{DFBAFA68-1AAF-482A-B2BD-BF6D020228A1}" type="presParOf" srcId="{EF29ACDE-BFE3-4C9D-958A-87B762717187}" destId="{8ACA4104-9C5F-4B38-B271-8B5D473B039C}" srcOrd="7" destOrd="0" presId="urn:microsoft.com/office/officeart/2005/8/layout/StepDownProcess"/>
    <dgm:cxn modelId="{CED5DAFA-47B7-44A4-9B55-EAC6386F96F9}" type="presParOf" srcId="{EF29ACDE-BFE3-4C9D-958A-87B762717187}" destId="{99816F14-C879-457E-95D8-A79C0F0B79FF}" srcOrd="8" destOrd="0" presId="urn:microsoft.com/office/officeart/2005/8/layout/StepDownProcess"/>
    <dgm:cxn modelId="{0295D01B-1120-4EB3-A785-3BD6B5D0F267}" type="presParOf" srcId="{99816F14-C879-457E-95D8-A79C0F0B79FF}" destId="{B0D907EB-7C08-4D76-995F-9C975EC02557}" srcOrd="0" destOrd="0" presId="urn:microsoft.com/office/officeart/2005/8/layout/StepDownProcess"/>
    <dgm:cxn modelId="{3F0BFF3B-7A63-4F76-940A-F7259501AB85}" type="presParOf" srcId="{99816F14-C879-457E-95D8-A79C0F0B79FF}" destId="{36959413-7C8E-47BD-9941-2D28F8DAC13C}" srcOrd="1" destOrd="0" presId="urn:microsoft.com/office/officeart/2005/8/layout/StepDownProcess"/>
    <dgm:cxn modelId="{059107E4-C604-46B9-9562-3C5CFB75DC31}" type="presParOf" srcId="{99816F14-C879-457E-95D8-A79C0F0B79FF}" destId="{B1B2C761-0B9E-4940-A6E3-2E40F083F04A}" srcOrd="2" destOrd="0" presId="urn:microsoft.com/office/officeart/2005/8/layout/StepDownProcess"/>
    <dgm:cxn modelId="{23465B7E-B638-482C-918E-AA4F39CFB65A}" type="presParOf" srcId="{EF29ACDE-BFE3-4C9D-958A-87B762717187}" destId="{6B2E38B3-BA2E-4157-87D6-40149EB762A0}" srcOrd="9" destOrd="0" presId="urn:microsoft.com/office/officeart/2005/8/layout/StepDownProcess"/>
    <dgm:cxn modelId="{531B4588-C0AF-49F1-A17B-D766ED083A57}" type="presParOf" srcId="{EF29ACDE-BFE3-4C9D-958A-87B762717187}" destId="{36923D52-7211-4B8B-946E-F274BE0C2DB2}" srcOrd="10" destOrd="0" presId="urn:microsoft.com/office/officeart/2005/8/layout/StepDownProcess"/>
    <dgm:cxn modelId="{0DB5D540-6276-4511-BBD7-4068A1C4EFE3}" type="presParOf" srcId="{36923D52-7211-4B8B-946E-F274BE0C2DB2}" destId="{3E5AE82F-4EBF-4EBE-8C6C-8DDC2B0D513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CBB316-4EE2-4F5E-94A0-1079E07506B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6E37784-EB4B-455A-9BA2-97FBCBAE4735}">
      <dgm:prSet phldrT="[Text]" custT="1"/>
      <dgm:spPr>
        <a:solidFill>
          <a:srgbClr val="EA6908"/>
        </a:solidFill>
      </dgm:spPr>
      <dgm:t>
        <a:bodyPr/>
        <a:lstStyle/>
        <a:p>
          <a:r>
            <a:rPr lang="en-US" sz="1400" dirty="0"/>
            <a:t>Sample </a:t>
          </a:r>
          <a:r>
            <a:rPr lang="en-US" sz="1400" i="1" dirty="0"/>
            <a:t>n </a:t>
          </a:r>
          <a:r>
            <a:rPr lang="en-US" sz="1400" i="0" dirty="0"/>
            <a:t>points using LHS</a:t>
          </a:r>
          <a:endParaRPr lang="en-US" sz="1400" dirty="0"/>
        </a:p>
      </dgm:t>
    </dgm:pt>
    <dgm:pt modelId="{675544E2-C046-406B-9778-5E7027CC606E}" type="parTrans" cxnId="{4A8188C2-5D2B-4499-9106-1861A7AA2B0E}">
      <dgm:prSet/>
      <dgm:spPr/>
      <dgm:t>
        <a:bodyPr/>
        <a:lstStyle/>
        <a:p>
          <a:endParaRPr lang="en-US"/>
        </a:p>
      </dgm:t>
    </dgm:pt>
    <dgm:pt modelId="{75010F25-11C3-4314-A35A-E80968F37086}" type="sibTrans" cxnId="{4A8188C2-5D2B-4499-9106-1861A7AA2B0E}">
      <dgm:prSet/>
      <dgm:spPr/>
      <dgm:t>
        <a:bodyPr/>
        <a:lstStyle/>
        <a:p>
          <a:endParaRPr lang="en-US"/>
        </a:p>
      </dgm:t>
    </dgm:pt>
    <dgm:pt modelId="{F632525C-3515-49ED-9994-25EBA8C5B79C}">
      <dgm:prSet phldrT="[Text]" custT="1"/>
      <dgm:spPr/>
      <dgm:t>
        <a:bodyPr/>
        <a:lstStyle/>
        <a:p>
          <a:endParaRPr lang="en-US" sz="1400" dirty="0"/>
        </a:p>
      </dgm:t>
    </dgm:pt>
    <dgm:pt modelId="{2E7A27A2-4A85-42E8-A5EE-4D7D9A896FF7}" type="parTrans" cxnId="{B4A908C8-46B3-4C44-BCED-ED3503EBF046}">
      <dgm:prSet/>
      <dgm:spPr/>
      <dgm:t>
        <a:bodyPr/>
        <a:lstStyle/>
        <a:p>
          <a:endParaRPr lang="en-US"/>
        </a:p>
      </dgm:t>
    </dgm:pt>
    <dgm:pt modelId="{32922F35-6D8C-4119-BA6A-1832257CBFA4}" type="sibTrans" cxnId="{B4A908C8-46B3-4C44-BCED-ED3503EBF046}">
      <dgm:prSet/>
      <dgm:spPr/>
      <dgm:t>
        <a:bodyPr/>
        <a:lstStyle/>
        <a:p>
          <a:endParaRPr lang="en-US"/>
        </a:p>
      </dgm:t>
    </dgm:pt>
    <dgm:pt modelId="{C8A1C7E8-3DF3-431F-821A-35B21303BECC}">
      <dgm:prSet phldrT="[Text]" custT="1"/>
      <dgm:spPr>
        <a:solidFill>
          <a:srgbClr val="EA6908"/>
        </a:solidFill>
      </dgm:spPr>
      <dgm:t>
        <a:bodyPr/>
        <a:lstStyle/>
        <a:p>
          <a:r>
            <a:rPr lang="en-US" sz="1400" dirty="0"/>
            <a:t>snapshot matrix using Greedy Algorithm</a:t>
          </a:r>
        </a:p>
      </dgm:t>
    </dgm:pt>
    <dgm:pt modelId="{C5A1CDCC-A2DB-4CE9-BF02-A4686FFDD97F}" type="parTrans" cxnId="{A0F3D21D-7CC3-4613-945F-5D045DCD04F5}">
      <dgm:prSet/>
      <dgm:spPr/>
      <dgm:t>
        <a:bodyPr/>
        <a:lstStyle/>
        <a:p>
          <a:endParaRPr lang="en-US"/>
        </a:p>
      </dgm:t>
    </dgm:pt>
    <dgm:pt modelId="{CAE91BE6-511F-4FAF-9B76-F2C0AB3A7C68}" type="sibTrans" cxnId="{A0F3D21D-7CC3-4613-945F-5D045DCD04F5}">
      <dgm:prSet/>
      <dgm:spPr/>
      <dgm:t>
        <a:bodyPr/>
        <a:lstStyle/>
        <a:p>
          <a:endParaRPr lang="en-US"/>
        </a:p>
      </dgm:t>
    </dgm:pt>
    <dgm:pt modelId="{6FF07443-FE6E-4A85-94E1-9098ED9892EA}">
      <dgm:prSet phldrT="[Text]" custT="1"/>
      <dgm:spPr>
        <a:solidFill>
          <a:srgbClr val="EA6908"/>
        </a:solidFill>
      </dgm:spPr>
      <dgm:t>
        <a:bodyPr/>
        <a:lstStyle/>
        <a:p>
          <a:r>
            <a:rPr lang="en-US" sz="1400" dirty="0"/>
            <a:t>Perform a POD over snapshot matrix</a:t>
          </a:r>
        </a:p>
      </dgm:t>
    </dgm:pt>
    <dgm:pt modelId="{FF44198B-E1DD-4A77-8E43-5D806954B1A4}" type="sibTrans" cxnId="{63151E0F-042D-445C-A389-F556EE999AEF}">
      <dgm:prSet/>
      <dgm:spPr/>
      <dgm:t>
        <a:bodyPr/>
        <a:lstStyle/>
        <a:p>
          <a:endParaRPr lang="en-US"/>
        </a:p>
      </dgm:t>
    </dgm:pt>
    <dgm:pt modelId="{C396A0B8-A925-4F55-87A0-913A33D07FD0}" type="parTrans" cxnId="{63151E0F-042D-445C-A389-F556EE999AEF}">
      <dgm:prSet/>
      <dgm:spPr/>
      <dgm:t>
        <a:bodyPr/>
        <a:lstStyle/>
        <a:p>
          <a:endParaRPr lang="en-US"/>
        </a:p>
      </dgm:t>
    </dgm:pt>
    <dgm:pt modelId="{49D3B60C-EC59-49E1-9B42-0E45B24BCF1B}">
      <dgm:prSet phldrT="[Text]" custT="1"/>
      <dgm:spPr>
        <a:solidFill>
          <a:srgbClr val="EA6908"/>
        </a:solidFill>
      </dgm:spPr>
      <dgm:t>
        <a:bodyPr/>
        <a:lstStyle/>
        <a:p>
          <a:r>
            <a:rPr lang="en-US" sz="1400" dirty="0"/>
            <a:t>Error correction of ROM </a:t>
          </a:r>
        </a:p>
      </dgm:t>
    </dgm:pt>
    <dgm:pt modelId="{D8060FC8-854B-4452-8609-7626DF243FE6}" type="sibTrans" cxnId="{87F2B2B4-4FB1-40A8-83AE-18D5E1DCB1C9}">
      <dgm:prSet/>
      <dgm:spPr/>
      <dgm:t>
        <a:bodyPr/>
        <a:lstStyle/>
        <a:p>
          <a:endParaRPr lang="en-US"/>
        </a:p>
      </dgm:t>
    </dgm:pt>
    <dgm:pt modelId="{AA0246E5-56B5-4C20-A7CC-E0B35EFE0466}" type="parTrans" cxnId="{87F2B2B4-4FB1-40A8-83AE-18D5E1DCB1C9}">
      <dgm:prSet/>
      <dgm:spPr/>
      <dgm:t>
        <a:bodyPr/>
        <a:lstStyle/>
        <a:p>
          <a:endParaRPr lang="en-US"/>
        </a:p>
      </dgm:t>
    </dgm:pt>
    <dgm:pt modelId="{4B1ED5D8-AFFD-4119-B27C-6F916D3CA3CF}">
      <dgm:prSet phldrT="[Text]" custT="1"/>
      <dgm:spPr>
        <a:solidFill>
          <a:srgbClr val="EA6908"/>
        </a:solidFill>
      </dgm:spPr>
      <dgm:t>
        <a:bodyPr/>
        <a:lstStyle/>
        <a:p>
          <a:r>
            <a:rPr lang="en-US" sz="1400" dirty="0"/>
            <a:t>Solve in reduced base</a:t>
          </a:r>
        </a:p>
      </dgm:t>
    </dgm:pt>
    <dgm:pt modelId="{1E73AA5B-540C-45C4-8F6F-E64B7A2639D9}" type="sibTrans" cxnId="{1F298792-ADD8-4CDF-99BF-95EF7D46B7D0}">
      <dgm:prSet/>
      <dgm:spPr/>
      <dgm:t>
        <a:bodyPr/>
        <a:lstStyle/>
        <a:p>
          <a:endParaRPr lang="en-US"/>
        </a:p>
      </dgm:t>
    </dgm:pt>
    <dgm:pt modelId="{AEAFC445-F10F-425B-986E-B90697A88874}" type="parTrans" cxnId="{1F298792-ADD8-4CDF-99BF-95EF7D46B7D0}">
      <dgm:prSet/>
      <dgm:spPr/>
      <dgm:t>
        <a:bodyPr/>
        <a:lstStyle/>
        <a:p>
          <a:endParaRPr lang="en-US"/>
        </a:p>
      </dgm:t>
    </dgm:pt>
    <dgm:pt modelId="{8FAF0DA4-860D-4EFC-9CCC-9CD61F521400}">
      <dgm:prSet phldrT="[Text]" custT="1"/>
      <dgm:spPr>
        <a:solidFill>
          <a:srgbClr val="EA6908"/>
        </a:solidFill>
      </dgm:spPr>
      <dgm:t>
        <a:bodyPr/>
        <a:lstStyle/>
        <a:p>
          <a:r>
            <a:rPr lang="en-US" sz="1400" dirty="0"/>
            <a:t>Kriging Interpolation</a:t>
          </a:r>
        </a:p>
      </dgm:t>
    </dgm:pt>
    <dgm:pt modelId="{32AB3AAE-C2AB-4D7E-8CA5-5FA939A7C1D9}" type="parTrans" cxnId="{A63ADE5F-A642-43AC-B922-CCE2D2DA6225}">
      <dgm:prSet/>
      <dgm:spPr/>
      <dgm:t>
        <a:bodyPr/>
        <a:lstStyle/>
        <a:p>
          <a:endParaRPr lang="en-IN"/>
        </a:p>
      </dgm:t>
    </dgm:pt>
    <dgm:pt modelId="{F0B4AF83-91B5-41D1-919F-09B71BE88553}" type="sibTrans" cxnId="{A63ADE5F-A642-43AC-B922-CCE2D2DA6225}">
      <dgm:prSet/>
      <dgm:spPr/>
      <dgm:t>
        <a:bodyPr/>
        <a:lstStyle/>
        <a:p>
          <a:endParaRPr lang="en-IN"/>
        </a:p>
      </dgm:t>
    </dgm:pt>
    <dgm:pt modelId="{EF29ACDE-BFE3-4C9D-958A-87B762717187}" type="pres">
      <dgm:prSet presAssocID="{08CBB316-4EE2-4F5E-94A0-1079E07506B5}" presName="rootnode" presStyleCnt="0">
        <dgm:presLayoutVars>
          <dgm:chMax/>
          <dgm:chPref/>
          <dgm:dir/>
          <dgm:animLvl val="lvl"/>
        </dgm:presLayoutVars>
      </dgm:prSet>
      <dgm:spPr/>
    </dgm:pt>
    <dgm:pt modelId="{00ECA42E-6C67-4C0B-8098-7A45CAC0EBDF}" type="pres">
      <dgm:prSet presAssocID="{06E37784-EB4B-455A-9BA2-97FBCBAE4735}" presName="composite" presStyleCnt="0"/>
      <dgm:spPr/>
    </dgm:pt>
    <dgm:pt modelId="{FDE0F3DA-6B2A-4D30-A6DD-C06F308B9FDA}" type="pres">
      <dgm:prSet presAssocID="{06E37784-EB4B-455A-9BA2-97FBCBAE4735}" presName="bentUpArrow1" presStyleLbl="alignImgPlace1" presStyleIdx="0" presStyleCnt="5" custScaleX="85418" custScaleY="93253" custLinFactNeighborX="4253" custLinFactNeighborY="-59509"/>
      <dgm:spPr/>
    </dgm:pt>
    <dgm:pt modelId="{CAC882B8-2CD5-41E4-9DE8-DCE12A6444A8}" type="pres">
      <dgm:prSet presAssocID="{06E37784-EB4B-455A-9BA2-97FBCBAE4735}" presName="ParentText" presStyleLbl="node1" presStyleIdx="0" presStyleCnt="6" custScaleX="165000" custScaleY="118616" custLinFactNeighborX="1536" custLinFactNeighborY="-54996">
        <dgm:presLayoutVars>
          <dgm:chMax val="1"/>
          <dgm:chPref val="1"/>
          <dgm:bulletEnabled val="1"/>
        </dgm:presLayoutVars>
      </dgm:prSet>
      <dgm:spPr/>
    </dgm:pt>
    <dgm:pt modelId="{EA86B6F9-00DD-4BAF-B436-A1FEEF0A59E3}" type="pres">
      <dgm:prSet presAssocID="{06E37784-EB4B-455A-9BA2-97FBCBAE4735}" presName="ChildText" presStyleLbl="revTx" presStyleIdx="0" presStyleCnt="5" custScaleX="192244" custLinFactNeighborX="87586" custLinFactNeighborY="-8347">
        <dgm:presLayoutVars>
          <dgm:chMax val="0"/>
          <dgm:chPref val="0"/>
          <dgm:bulletEnabled val="1"/>
        </dgm:presLayoutVars>
      </dgm:prSet>
      <dgm:spPr/>
    </dgm:pt>
    <dgm:pt modelId="{22E91C5A-C88E-4687-8C3C-B02203B276AB}" type="pres">
      <dgm:prSet presAssocID="{75010F25-11C3-4314-A35A-E80968F37086}" presName="sibTrans" presStyleCnt="0"/>
      <dgm:spPr/>
    </dgm:pt>
    <dgm:pt modelId="{31A89832-5685-4B37-89F7-30604EDD0D74}" type="pres">
      <dgm:prSet presAssocID="{C8A1C7E8-3DF3-431F-821A-35B21303BECC}" presName="composite" presStyleCnt="0"/>
      <dgm:spPr/>
    </dgm:pt>
    <dgm:pt modelId="{47B81C4D-37D5-4F9A-8F34-6CFA135B8220}" type="pres">
      <dgm:prSet presAssocID="{C8A1C7E8-3DF3-431F-821A-35B21303BECC}" presName="bentUpArrow1" presStyleLbl="alignImgPlace1" presStyleIdx="1" presStyleCnt="5" custScaleX="83467" custScaleY="83467" custLinFactNeighborX="-37254" custLinFactNeighborY="-54467"/>
      <dgm:spPr/>
    </dgm:pt>
    <dgm:pt modelId="{2C62685D-AFDA-4F61-BF5B-6596AAEED02B}" type="pres">
      <dgm:prSet presAssocID="{C8A1C7E8-3DF3-431F-821A-35B21303BECC}" presName="ParentText" presStyleLbl="node1" presStyleIdx="1" presStyleCnt="6" custScaleX="231935" custScaleY="120015" custLinFactNeighborX="-4630" custLinFactNeighborY="-49099">
        <dgm:presLayoutVars>
          <dgm:chMax val="1"/>
          <dgm:chPref val="1"/>
          <dgm:bulletEnabled val="1"/>
        </dgm:presLayoutVars>
      </dgm:prSet>
      <dgm:spPr/>
    </dgm:pt>
    <dgm:pt modelId="{9889AED9-E2AB-4752-817B-037392C8ECE2}" type="pres">
      <dgm:prSet presAssocID="{C8A1C7E8-3DF3-431F-821A-35B21303BECC}" presName="ChildText" presStyleLbl="revTx" presStyleIdx="1" presStyleCnt="5" custScaleX="194934" custScaleY="111836" custLinFactX="1698" custLinFactNeighborX="100000" custLinFactNeighborY="-16106">
        <dgm:presLayoutVars>
          <dgm:chMax val="0"/>
          <dgm:chPref val="0"/>
          <dgm:bulletEnabled val="1"/>
        </dgm:presLayoutVars>
      </dgm:prSet>
      <dgm:spPr/>
    </dgm:pt>
    <dgm:pt modelId="{8ACA4104-9C5F-4B38-B271-8B5D473B039C}" type="pres">
      <dgm:prSet presAssocID="{CAE91BE6-511F-4FAF-9B76-F2C0AB3A7C68}" presName="sibTrans" presStyleCnt="0"/>
      <dgm:spPr/>
    </dgm:pt>
    <dgm:pt modelId="{99816F14-C879-457E-95D8-A79C0F0B79FF}" type="pres">
      <dgm:prSet presAssocID="{6FF07443-FE6E-4A85-94E1-9098ED9892EA}" presName="composite" presStyleCnt="0"/>
      <dgm:spPr/>
    </dgm:pt>
    <dgm:pt modelId="{B0D907EB-7C08-4D76-995F-9C975EC02557}" type="pres">
      <dgm:prSet presAssocID="{6FF07443-FE6E-4A85-94E1-9098ED9892EA}" presName="bentUpArrow1" presStyleLbl="alignImgPlace1" presStyleIdx="2" presStyleCnt="5" custScaleX="85727" custScaleY="86538" custLinFactNeighborX="18859" custLinFactNeighborY="-28788"/>
      <dgm:spPr/>
    </dgm:pt>
    <dgm:pt modelId="{36959413-7C8E-47BD-9941-2D28F8DAC13C}" type="pres">
      <dgm:prSet presAssocID="{6FF07443-FE6E-4A85-94E1-9098ED9892EA}" presName="ParentText" presStyleLbl="node1" presStyleIdx="2" presStyleCnt="6" custScaleX="221720" custScaleY="155299" custLinFactNeighborX="-4938" custLinFactNeighborY="-37016">
        <dgm:presLayoutVars>
          <dgm:chMax val="1"/>
          <dgm:chPref val="1"/>
          <dgm:bulletEnabled val="1"/>
        </dgm:presLayoutVars>
      </dgm:prSet>
      <dgm:spPr/>
    </dgm:pt>
    <dgm:pt modelId="{B1B2C761-0B9E-4940-A6E3-2E40F083F04A}" type="pres">
      <dgm:prSet presAssocID="{6FF07443-FE6E-4A85-94E1-9098ED9892EA}" presName="ChildText" presStyleLbl="revTx" presStyleIdx="2" presStyleCnt="5" custScaleX="319682" custLinFactX="4397" custLinFactNeighborX="100000" custLinFactNeighborY="-20318">
        <dgm:presLayoutVars>
          <dgm:chMax val="0"/>
          <dgm:chPref val="0"/>
          <dgm:bulletEnabled val="1"/>
        </dgm:presLayoutVars>
      </dgm:prSet>
      <dgm:spPr/>
    </dgm:pt>
    <dgm:pt modelId="{6B2E38B3-BA2E-4157-87D6-40149EB762A0}" type="pres">
      <dgm:prSet presAssocID="{FF44198B-E1DD-4A77-8E43-5D806954B1A4}" presName="sibTrans" presStyleCnt="0"/>
      <dgm:spPr/>
    </dgm:pt>
    <dgm:pt modelId="{36923D52-7211-4B8B-946E-F274BE0C2DB2}" type="pres">
      <dgm:prSet presAssocID="{4B1ED5D8-AFFD-4119-B27C-6F916D3CA3CF}" presName="composite" presStyleCnt="0"/>
      <dgm:spPr/>
    </dgm:pt>
    <dgm:pt modelId="{FC396028-34CA-4D57-B995-30F1FD3AC7D7}" type="pres">
      <dgm:prSet presAssocID="{4B1ED5D8-AFFD-4119-B27C-6F916D3CA3CF}" presName="bentUpArrow1" presStyleLbl="alignImgPlace1" presStyleIdx="3" presStyleCnt="5" custScaleX="80405" custScaleY="80405" custLinFactNeighborY="-16441"/>
      <dgm:spPr/>
    </dgm:pt>
    <dgm:pt modelId="{3E5AE82F-4EBF-4EBE-8C6C-8DDC2B0D513A}" type="pres">
      <dgm:prSet presAssocID="{4B1ED5D8-AFFD-4119-B27C-6F916D3CA3CF}" presName="ParentText" presStyleLbl="node1" presStyleIdx="3" presStyleCnt="6" custScaleX="164969" custScaleY="147421" custLinFactNeighborX="2863" custLinFactNeighborY="-6904">
        <dgm:presLayoutVars>
          <dgm:chMax val="1"/>
          <dgm:chPref val="1"/>
          <dgm:bulletEnabled val="1"/>
        </dgm:presLayoutVars>
      </dgm:prSet>
      <dgm:spPr/>
    </dgm:pt>
    <dgm:pt modelId="{9047A20A-AC59-4C97-A065-D9A9022D0B41}" type="pres">
      <dgm:prSet presAssocID="{4B1ED5D8-AFFD-4119-B27C-6F916D3CA3CF}" presName="ChildText" presStyleLbl="revTx" presStyleIdx="3" presStyleCnt="5" custScaleX="131787" custScaleY="78117" custLinFactNeighborX="61123" custLinFactNeighborY="618">
        <dgm:presLayoutVars>
          <dgm:chMax val="0"/>
          <dgm:chPref val="0"/>
          <dgm:bulletEnabled val="1"/>
        </dgm:presLayoutVars>
      </dgm:prSet>
      <dgm:spPr/>
    </dgm:pt>
    <dgm:pt modelId="{D62B16F1-E098-4B05-8345-4AF7D3A61913}" type="pres">
      <dgm:prSet presAssocID="{1E73AA5B-540C-45C4-8F6F-E64B7A2639D9}" presName="sibTrans" presStyleCnt="0"/>
      <dgm:spPr/>
    </dgm:pt>
    <dgm:pt modelId="{AC97E3BB-8E83-41A7-8BCD-F1F19CA410B3}" type="pres">
      <dgm:prSet presAssocID="{8FAF0DA4-860D-4EFC-9CCC-9CD61F521400}" presName="composite" presStyleCnt="0"/>
      <dgm:spPr/>
    </dgm:pt>
    <dgm:pt modelId="{5D38B0BE-E113-44FC-8EC7-2178D85B9A6B}" type="pres">
      <dgm:prSet presAssocID="{8FAF0DA4-860D-4EFC-9CCC-9CD61F521400}" presName="bentUpArrow1" presStyleLbl="alignImgPlace1" presStyleIdx="4" presStyleCnt="5"/>
      <dgm:spPr/>
    </dgm:pt>
    <dgm:pt modelId="{49D1F150-E437-42CA-ADFB-0582B0CE4DA6}" type="pres">
      <dgm:prSet presAssocID="{8FAF0DA4-860D-4EFC-9CCC-9CD61F521400}" presName="ParentText" presStyleLbl="node1" presStyleIdx="4" presStyleCnt="6" custScaleX="167356">
        <dgm:presLayoutVars>
          <dgm:chMax val="1"/>
          <dgm:chPref val="1"/>
          <dgm:bulletEnabled val="1"/>
        </dgm:presLayoutVars>
      </dgm:prSet>
      <dgm:spPr/>
    </dgm:pt>
    <dgm:pt modelId="{491177BA-5D36-430C-9D78-CCB2112AEE7A}" type="pres">
      <dgm:prSet presAssocID="{8FAF0DA4-860D-4EFC-9CCC-9CD61F521400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B71CD2C9-3A05-4CE4-B01F-303FC292BD03}" type="pres">
      <dgm:prSet presAssocID="{F0B4AF83-91B5-41D1-919F-09B71BE88553}" presName="sibTrans" presStyleCnt="0"/>
      <dgm:spPr/>
    </dgm:pt>
    <dgm:pt modelId="{9B88FAE6-1EF6-4193-AFD0-55ECE4FD3FC6}" type="pres">
      <dgm:prSet presAssocID="{49D3B60C-EC59-49E1-9B42-0E45B24BCF1B}" presName="composite" presStyleCnt="0"/>
      <dgm:spPr/>
    </dgm:pt>
    <dgm:pt modelId="{2C9B06A5-0783-4029-93C9-DAAAF0E990BB}" type="pres">
      <dgm:prSet presAssocID="{49D3B60C-EC59-49E1-9B42-0E45B24BCF1B}" presName="ParentText" presStyleLbl="node1" presStyleIdx="5" presStyleCnt="6" custScaleX="154121" custScaleY="114360" custLinFactNeighborX="-10814" custLinFactNeighborY="906">
        <dgm:presLayoutVars>
          <dgm:chMax val="1"/>
          <dgm:chPref val="1"/>
          <dgm:bulletEnabled val="1"/>
        </dgm:presLayoutVars>
      </dgm:prSet>
      <dgm:spPr/>
    </dgm:pt>
  </dgm:ptLst>
  <dgm:cxnLst>
    <dgm:cxn modelId="{63151E0F-042D-445C-A389-F556EE999AEF}" srcId="{08CBB316-4EE2-4F5E-94A0-1079E07506B5}" destId="{6FF07443-FE6E-4A85-94E1-9098ED9892EA}" srcOrd="2" destOrd="0" parTransId="{C396A0B8-A925-4F55-87A0-913A33D07FD0}" sibTransId="{FF44198B-E1DD-4A77-8E43-5D806954B1A4}"/>
    <dgm:cxn modelId="{A0F3D21D-7CC3-4613-945F-5D045DCD04F5}" srcId="{08CBB316-4EE2-4F5E-94A0-1079E07506B5}" destId="{C8A1C7E8-3DF3-431F-821A-35B21303BECC}" srcOrd="1" destOrd="0" parTransId="{C5A1CDCC-A2DB-4CE9-BF02-A4686FFDD97F}" sibTransId="{CAE91BE6-511F-4FAF-9B76-F2C0AB3A7C68}"/>
    <dgm:cxn modelId="{C20A8B26-42D0-478F-9214-7E06671F9602}" type="presOf" srcId="{C8A1C7E8-3DF3-431F-821A-35B21303BECC}" destId="{2C62685D-AFDA-4F61-BF5B-6596AAEED02B}" srcOrd="0" destOrd="0" presId="urn:microsoft.com/office/officeart/2005/8/layout/StepDownProcess"/>
    <dgm:cxn modelId="{A63ADE5F-A642-43AC-B922-CCE2D2DA6225}" srcId="{08CBB316-4EE2-4F5E-94A0-1079E07506B5}" destId="{8FAF0DA4-860D-4EFC-9CCC-9CD61F521400}" srcOrd="4" destOrd="0" parTransId="{32AB3AAE-C2AB-4D7E-8CA5-5FA939A7C1D9}" sibTransId="{F0B4AF83-91B5-41D1-919F-09B71BE88553}"/>
    <dgm:cxn modelId="{1F298792-ADD8-4CDF-99BF-95EF7D46B7D0}" srcId="{08CBB316-4EE2-4F5E-94A0-1079E07506B5}" destId="{4B1ED5D8-AFFD-4119-B27C-6F916D3CA3CF}" srcOrd="3" destOrd="0" parTransId="{AEAFC445-F10F-425B-986E-B90697A88874}" sibTransId="{1E73AA5B-540C-45C4-8F6F-E64B7A2639D9}"/>
    <dgm:cxn modelId="{83404F93-D9EB-499A-8977-4D0E288195C8}" type="presOf" srcId="{49D3B60C-EC59-49E1-9B42-0E45B24BCF1B}" destId="{2C9B06A5-0783-4029-93C9-DAAAF0E990BB}" srcOrd="0" destOrd="0" presId="urn:microsoft.com/office/officeart/2005/8/layout/StepDownProcess"/>
    <dgm:cxn modelId="{D89EA4A8-3CB5-4355-99AA-50B877855B60}" type="presOf" srcId="{6FF07443-FE6E-4A85-94E1-9098ED9892EA}" destId="{36959413-7C8E-47BD-9941-2D28F8DAC13C}" srcOrd="0" destOrd="0" presId="urn:microsoft.com/office/officeart/2005/8/layout/StepDownProcess"/>
    <dgm:cxn modelId="{D5C3BAB1-C8E6-4DC9-860E-ED1A076A65A0}" type="presOf" srcId="{06E37784-EB4B-455A-9BA2-97FBCBAE4735}" destId="{CAC882B8-2CD5-41E4-9DE8-DCE12A6444A8}" srcOrd="0" destOrd="0" presId="urn:microsoft.com/office/officeart/2005/8/layout/StepDownProcess"/>
    <dgm:cxn modelId="{87F2B2B4-4FB1-40A8-83AE-18D5E1DCB1C9}" srcId="{08CBB316-4EE2-4F5E-94A0-1079E07506B5}" destId="{49D3B60C-EC59-49E1-9B42-0E45B24BCF1B}" srcOrd="5" destOrd="0" parTransId="{AA0246E5-56B5-4C20-A7CC-E0B35EFE0466}" sibTransId="{D8060FC8-854B-4452-8609-7626DF243FE6}"/>
    <dgm:cxn modelId="{B9A9D5BC-1549-4AE1-8EBE-B4FCAF5196A8}" type="presOf" srcId="{8FAF0DA4-860D-4EFC-9CCC-9CD61F521400}" destId="{49D1F150-E437-42CA-ADFB-0582B0CE4DA6}" srcOrd="0" destOrd="0" presId="urn:microsoft.com/office/officeart/2005/8/layout/StepDownProcess"/>
    <dgm:cxn modelId="{4A8188C2-5D2B-4499-9106-1861A7AA2B0E}" srcId="{08CBB316-4EE2-4F5E-94A0-1079E07506B5}" destId="{06E37784-EB4B-455A-9BA2-97FBCBAE4735}" srcOrd="0" destOrd="0" parTransId="{675544E2-C046-406B-9778-5E7027CC606E}" sibTransId="{75010F25-11C3-4314-A35A-E80968F37086}"/>
    <dgm:cxn modelId="{B4A908C8-46B3-4C44-BCED-ED3503EBF046}" srcId="{06E37784-EB4B-455A-9BA2-97FBCBAE4735}" destId="{F632525C-3515-49ED-9994-25EBA8C5B79C}" srcOrd="0" destOrd="0" parTransId="{2E7A27A2-4A85-42E8-A5EE-4D7D9A896FF7}" sibTransId="{32922F35-6D8C-4119-BA6A-1832257CBFA4}"/>
    <dgm:cxn modelId="{593CB0D3-2C3E-4AD0-A5AB-E7A8E966EC92}" type="presOf" srcId="{F632525C-3515-49ED-9994-25EBA8C5B79C}" destId="{EA86B6F9-00DD-4BAF-B436-A1FEEF0A59E3}" srcOrd="0" destOrd="0" presId="urn:microsoft.com/office/officeart/2005/8/layout/StepDownProcess"/>
    <dgm:cxn modelId="{08EA7ADB-EA60-42C3-9A83-3C5B8D5867E8}" type="presOf" srcId="{08CBB316-4EE2-4F5E-94A0-1079E07506B5}" destId="{EF29ACDE-BFE3-4C9D-958A-87B762717187}" srcOrd="0" destOrd="0" presId="urn:microsoft.com/office/officeart/2005/8/layout/StepDownProcess"/>
    <dgm:cxn modelId="{B333D8F1-CED3-49A5-A0EB-92E421DC3A7E}" type="presOf" srcId="{4B1ED5D8-AFFD-4119-B27C-6F916D3CA3CF}" destId="{3E5AE82F-4EBF-4EBE-8C6C-8DDC2B0D513A}" srcOrd="0" destOrd="0" presId="urn:microsoft.com/office/officeart/2005/8/layout/StepDownProcess"/>
    <dgm:cxn modelId="{2FA71B50-C38B-40BB-8D0D-883820D2A3BD}" type="presParOf" srcId="{EF29ACDE-BFE3-4C9D-958A-87B762717187}" destId="{00ECA42E-6C67-4C0B-8098-7A45CAC0EBDF}" srcOrd="0" destOrd="0" presId="urn:microsoft.com/office/officeart/2005/8/layout/StepDownProcess"/>
    <dgm:cxn modelId="{321F57A0-ACA7-4372-A31F-98062801F3B4}" type="presParOf" srcId="{00ECA42E-6C67-4C0B-8098-7A45CAC0EBDF}" destId="{FDE0F3DA-6B2A-4D30-A6DD-C06F308B9FDA}" srcOrd="0" destOrd="0" presId="urn:microsoft.com/office/officeart/2005/8/layout/StepDownProcess"/>
    <dgm:cxn modelId="{429EA5CA-BB27-4F6C-8FD1-E6578476AD72}" type="presParOf" srcId="{00ECA42E-6C67-4C0B-8098-7A45CAC0EBDF}" destId="{CAC882B8-2CD5-41E4-9DE8-DCE12A6444A8}" srcOrd="1" destOrd="0" presId="urn:microsoft.com/office/officeart/2005/8/layout/StepDownProcess"/>
    <dgm:cxn modelId="{EAC943ED-F83C-4BAF-8D66-996A253C30EF}" type="presParOf" srcId="{00ECA42E-6C67-4C0B-8098-7A45CAC0EBDF}" destId="{EA86B6F9-00DD-4BAF-B436-A1FEEF0A59E3}" srcOrd="2" destOrd="0" presId="urn:microsoft.com/office/officeart/2005/8/layout/StepDownProcess"/>
    <dgm:cxn modelId="{2C6A6B00-2DCA-4386-A5F0-47D5AE9E91E1}" type="presParOf" srcId="{EF29ACDE-BFE3-4C9D-958A-87B762717187}" destId="{22E91C5A-C88E-4687-8C3C-B02203B276AB}" srcOrd="1" destOrd="0" presId="urn:microsoft.com/office/officeart/2005/8/layout/StepDownProcess"/>
    <dgm:cxn modelId="{DC63F31D-55E9-4D4C-832C-A1667C601620}" type="presParOf" srcId="{EF29ACDE-BFE3-4C9D-958A-87B762717187}" destId="{31A89832-5685-4B37-89F7-30604EDD0D74}" srcOrd="2" destOrd="0" presId="urn:microsoft.com/office/officeart/2005/8/layout/StepDownProcess"/>
    <dgm:cxn modelId="{A93D79D3-C0F4-4250-B801-F2A402D4B056}" type="presParOf" srcId="{31A89832-5685-4B37-89F7-30604EDD0D74}" destId="{47B81C4D-37D5-4F9A-8F34-6CFA135B8220}" srcOrd="0" destOrd="0" presId="urn:microsoft.com/office/officeart/2005/8/layout/StepDownProcess"/>
    <dgm:cxn modelId="{657B9B37-19AC-4D68-8CE2-DE9FC9221AE8}" type="presParOf" srcId="{31A89832-5685-4B37-89F7-30604EDD0D74}" destId="{2C62685D-AFDA-4F61-BF5B-6596AAEED02B}" srcOrd="1" destOrd="0" presId="urn:microsoft.com/office/officeart/2005/8/layout/StepDownProcess"/>
    <dgm:cxn modelId="{B8CB3070-6B95-403D-B2D3-ADD2CF5C37E9}" type="presParOf" srcId="{31A89832-5685-4B37-89F7-30604EDD0D74}" destId="{9889AED9-E2AB-4752-817B-037392C8ECE2}" srcOrd="2" destOrd="0" presId="urn:microsoft.com/office/officeart/2005/8/layout/StepDownProcess"/>
    <dgm:cxn modelId="{DFBAFA68-1AAF-482A-B2BD-BF6D020228A1}" type="presParOf" srcId="{EF29ACDE-BFE3-4C9D-958A-87B762717187}" destId="{8ACA4104-9C5F-4B38-B271-8B5D473B039C}" srcOrd="3" destOrd="0" presId="urn:microsoft.com/office/officeart/2005/8/layout/StepDownProcess"/>
    <dgm:cxn modelId="{CED5DAFA-47B7-44A4-9B55-EAC6386F96F9}" type="presParOf" srcId="{EF29ACDE-BFE3-4C9D-958A-87B762717187}" destId="{99816F14-C879-457E-95D8-A79C0F0B79FF}" srcOrd="4" destOrd="0" presId="urn:microsoft.com/office/officeart/2005/8/layout/StepDownProcess"/>
    <dgm:cxn modelId="{0295D01B-1120-4EB3-A785-3BD6B5D0F267}" type="presParOf" srcId="{99816F14-C879-457E-95D8-A79C0F0B79FF}" destId="{B0D907EB-7C08-4D76-995F-9C975EC02557}" srcOrd="0" destOrd="0" presId="urn:microsoft.com/office/officeart/2005/8/layout/StepDownProcess"/>
    <dgm:cxn modelId="{3F0BFF3B-7A63-4F76-940A-F7259501AB85}" type="presParOf" srcId="{99816F14-C879-457E-95D8-A79C0F0B79FF}" destId="{36959413-7C8E-47BD-9941-2D28F8DAC13C}" srcOrd="1" destOrd="0" presId="urn:microsoft.com/office/officeart/2005/8/layout/StepDownProcess"/>
    <dgm:cxn modelId="{059107E4-C604-46B9-9562-3C5CFB75DC31}" type="presParOf" srcId="{99816F14-C879-457E-95D8-A79C0F0B79FF}" destId="{B1B2C761-0B9E-4940-A6E3-2E40F083F04A}" srcOrd="2" destOrd="0" presId="urn:microsoft.com/office/officeart/2005/8/layout/StepDownProcess"/>
    <dgm:cxn modelId="{23465B7E-B638-482C-918E-AA4F39CFB65A}" type="presParOf" srcId="{EF29ACDE-BFE3-4C9D-958A-87B762717187}" destId="{6B2E38B3-BA2E-4157-87D6-40149EB762A0}" srcOrd="5" destOrd="0" presId="urn:microsoft.com/office/officeart/2005/8/layout/StepDownProcess"/>
    <dgm:cxn modelId="{531B4588-C0AF-49F1-A17B-D766ED083A57}" type="presParOf" srcId="{EF29ACDE-BFE3-4C9D-958A-87B762717187}" destId="{36923D52-7211-4B8B-946E-F274BE0C2DB2}" srcOrd="6" destOrd="0" presId="urn:microsoft.com/office/officeart/2005/8/layout/StepDownProcess"/>
    <dgm:cxn modelId="{F76A1193-EAE6-4275-8235-9EED4E315495}" type="presParOf" srcId="{36923D52-7211-4B8B-946E-F274BE0C2DB2}" destId="{FC396028-34CA-4D57-B995-30F1FD3AC7D7}" srcOrd="0" destOrd="0" presId="urn:microsoft.com/office/officeart/2005/8/layout/StepDownProcess"/>
    <dgm:cxn modelId="{0DB5D540-6276-4511-BBD7-4068A1C4EFE3}" type="presParOf" srcId="{36923D52-7211-4B8B-946E-F274BE0C2DB2}" destId="{3E5AE82F-4EBF-4EBE-8C6C-8DDC2B0D513A}" srcOrd="1" destOrd="0" presId="urn:microsoft.com/office/officeart/2005/8/layout/StepDownProcess"/>
    <dgm:cxn modelId="{C1A8BEDB-6DE8-4413-9884-9A3FA0B6700A}" type="presParOf" srcId="{36923D52-7211-4B8B-946E-F274BE0C2DB2}" destId="{9047A20A-AC59-4C97-A065-D9A9022D0B41}" srcOrd="2" destOrd="0" presId="urn:microsoft.com/office/officeart/2005/8/layout/StepDownProcess"/>
    <dgm:cxn modelId="{1E6BF83F-B873-45BE-B256-D622922C72EA}" type="presParOf" srcId="{EF29ACDE-BFE3-4C9D-958A-87B762717187}" destId="{D62B16F1-E098-4B05-8345-4AF7D3A61913}" srcOrd="7" destOrd="0" presId="urn:microsoft.com/office/officeart/2005/8/layout/StepDownProcess"/>
    <dgm:cxn modelId="{411E15D3-FA03-4921-B280-F138F9CE68F0}" type="presParOf" srcId="{EF29ACDE-BFE3-4C9D-958A-87B762717187}" destId="{AC97E3BB-8E83-41A7-8BCD-F1F19CA410B3}" srcOrd="8" destOrd="0" presId="urn:microsoft.com/office/officeart/2005/8/layout/StepDownProcess"/>
    <dgm:cxn modelId="{D905E191-0C56-41CD-9B6D-5E2BABA8F2C6}" type="presParOf" srcId="{AC97E3BB-8E83-41A7-8BCD-F1F19CA410B3}" destId="{5D38B0BE-E113-44FC-8EC7-2178D85B9A6B}" srcOrd="0" destOrd="0" presId="urn:microsoft.com/office/officeart/2005/8/layout/StepDownProcess"/>
    <dgm:cxn modelId="{A5E638CC-51B1-44AA-930A-4C2AC11C9B66}" type="presParOf" srcId="{AC97E3BB-8E83-41A7-8BCD-F1F19CA410B3}" destId="{49D1F150-E437-42CA-ADFB-0582B0CE4DA6}" srcOrd="1" destOrd="0" presId="urn:microsoft.com/office/officeart/2005/8/layout/StepDownProcess"/>
    <dgm:cxn modelId="{CD175288-EF68-4FFA-A94B-F807991FB97B}" type="presParOf" srcId="{AC97E3BB-8E83-41A7-8BCD-F1F19CA410B3}" destId="{491177BA-5D36-430C-9D78-CCB2112AEE7A}" srcOrd="2" destOrd="0" presId="urn:microsoft.com/office/officeart/2005/8/layout/StepDownProcess"/>
    <dgm:cxn modelId="{8087E85C-FF12-457B-B4D6-7B92275999BA}" type="presParOf" srcId="{EF29ACDE-BFE3-4C9D-958A-87B762717187}" destId="{B71CD2C9-3A05-4CE4-B01F-303FC292BD03}" srcOrd="9" destOrd="0" presId="urn:microsoft.com/office/officeart/2005/8/layout/StepDownProcess"/>
    <dgm:cxn modelId="{9E523951-4838-44AF-87A9-634753306C58}" type="presParOf" srcId="{EF29ACDE-BFE3-4C9D-958A-87B762717187}" destId="{9B88FAE6-1EF6-4193-AFD0-55ECE4FD3FC6}" srcOrd="10" destOrd="0" presId="urn:microsoft.com/office/officeart/2005/8/layout/StepDownProcess"/>
    <dgm:cxn modelId="{2037C706-6F79-45D1-A202-0BA5A1F0F41C}" type="presParOf" srcId="{9B88FAE6-1EF6-4193-AFD0-55ECE4FD3FC6}" destId="{2C9B06A5-0783-4029-93C9-DAAAF0E990B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46807-1BFA-4E06-AD6A-A200868812DD}">
      <dsp:nvSpPr>
        <dsp:cNvPr id="0" name=""/>
        <dsp:cNvSpPr/>
      </dsp:nvSpPr>
      <dsp:spPr>
        <a:xfrm rot="5400000">
          <a:off x="439583" y="572198"/>
          <a:ext cx="434763" cy="4949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B6E3C8-F937-4B8F-8791-B62E69004002}">
      <dsp:nvSpPr>
        <dsp:cNvPr id="0" name=""/>
        <dsp:cNvSpPr/>
      </dsp:nvSpPr>
      <dsp:spPr>
        <a:xfrm>
          <a:off x="1097" y="90254"/>
          <a:ext cx="1378486" cy="51229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Sample </a:t>
          </a:r>
          <a:r>
            <a:rPr lang="en-US" sz="1400" i="1" kern="1200" dirty="0"/>
            <a:t>n </a:t>
          </a:r>
          <a:r>
            <a:rPr lang="en-US" sz="1400" i="0" kern="1200" dirty="0"/>
            <a:t>points using LHS</a:t>
          </a:r>
        </a:p>
      </dsp:txBody>
      <dsp:txXfrm>
        <a:off x="26110" y="115267"/>
        <a:ext cx="1328460" cy="462270"/>
      </dsp:txXfrm>
    </dsp:sp>
    <dsp:sp modelId="{5F8BD155-BC7F-4E57-B780-EC459DEADD3F}">
      <dsp:nvSpPr>
        <dsp:cNvPr id="0" name=""/>
        <dsp:cNvSpPr/>
      </dsp:nvSpPr>
      <dsp:spPr>
        <a:xfrm>
          <a:off x="1056284" y="139113"/>
          <a:ext cx="532304" cy="414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92698-4A06-4CC3-B9FC-1F33B0F14F14}">
      <dsp:nvSpPr>
        <dsp:cNvPr id="0" name=""/>
        <dsp:cNvSpPr/>
      </dsp:nvSpPr>
      <dsp:spPr>
        <a:xfrm rot="5400000">
          <a:off x="1073197" y="1229935"/>
          <a:ext cx="434763" cy="4949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EB3BE-4F47-4498-9F17-2B8F46936EB1}">
      <dsp:nvSpPr>
        <dsp:cNvPr id="0" name=""/>
        <dsp:cNvSpPr/>
      </dsp:nvSpPr>
      <dsp:spPr>
        <a:xfrm>
          <a:off x="857960" y="636475"/>
          <a:ext cx="1074284" cy="6293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Snapshot Matrix </a:t>
          </a:r>
        </a:p>
      </dsp:txBody>
      <dsp:txXfrm>
        <a:off x="888689" y="667204"/>
        <a:ext cx="1012826" cy="567913"/>
      </dsp:txXfrm>
    </dsp:sp>
    <dsp:sp modelId="{8395C909-0828-464C-8FC6-780435435DC4}">
      <dsp:nvSpPr>
        <dsp:cNvPr id="0" name=""/>
        <dsp:cNvSpPr/>
      </dsp:nvSpPr>
      <dsp:spPr>
        <a:xfrm>
          <a:off x="1816925" y="738598"/>
          <a:ext cx="1848794" cy="393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0F3DA-6B2A-4D30-A6DD-C06F308B9FDA}">
      <dsp:nvSpPr>
        <dsp:cNvPr id="0" name=""/>
        <dsp:cNvSpPr/>
      </dsp:nvSpPr>
      <dsp:spPr>
        <a:xfrm rot="5400000">
          <a:off x="2074532" y="1761093"/>
          <a:ext cx="434763" cy="4949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882B8-2CD5-41E4-9DE8-DCE12A6444A8}">
      <dsp:nvSpPr>
        <dsp:cNvPr id="0" name=""/>
        <dsp:cNvSpPr/>
      </dsp:nvSpPr>
      <dsp:spPr>
        <a:xfrm>
          <a:off x="1517484" y="1294912"/>
          <a:ext cx="1600401" cy="47109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Perform POD over Snapshot Matrix</a:t>
          </a:r>
        </a:p>
      </dsp:txBody>
      <dsp:txXfrm>
        <a:off x="1540485" y="1317913"/>
        <a:ext cx="1554399" cy="425095"/>
      </dsp:txXfrm>
    </dsp:sp>
    <dsp:sp modelId="{EA86B6F9-00DD-4BAF-B436-A1FEEF0A59E3}">
      <dsp:nvSpPr>
        <dsp:cNvPr id="0" name=""/>
        <dsp:cNvSpPr/>
      </dsp:nvSpPr>
      <dsp:spPr>
        <a:xfrm>
          <a:off x="3191790" y="1335432"/>
          <a:ext cx="932842" cy="414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81C4D-37D5-4F9A-8F34-6CFA135B8220}">
      <dsp:nvSpPr>
        <dsp:cNvPr id="0" name=""/>
        <dsp:cNvSpPr/>
      </dsp:nvSpPr>
      <dsp:spPr>
        <a:xfrm rot="5400000">
          <a:off x="2697812" y="2346664"/>
          <a:ext cx="434763" cy="4949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2685D-AFDA-4F61-BF5B-6596AAEED02B}">
      <dsp:nvSpPr>
        <dsp:cNvPr id="0" name=""/>
        <dsp:cNvSpPr/>
      </dsp:nvSpPr>
      <dsp:spPr>
        <a:xfrm>
          <a:off x="2495042" y="1839673"/>
          <a:ext cx="869949" cy="53248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Set up RBF</a:t>
          </a:r>
        </a:p>
      </dsp:txBody>
      <dsp:txXfrm>
        <a:off x="2521040" y="1865671"/>
        <a:ext cx="817953" cy="480485"/>
      </dsp:txXfrm>
    </dsp:sp>
    <dsp:sp modelId="{9889AED9-E2AB-4752-817B-037392C8ECE2}">
      <dsp:nvSpPr>
        <dsp:cNvPr id="0" name=""/>
        <dsp:cNvSpPr/>
      </dsp:nvSpPr>
      <dsp:spPr>
        <a:xfrm>
          <a:off x="3435642" y="1933482"/>
          <a:ext cx="1476947" cy="414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907EB-7C08-4D76-995F-9C975EC02557}">
      <dsp:nvSpPr>
        <dsp:cNvPr id="0" name=""/>
        <dsp:cNvSpPr/>
      </dsp:nvSpPr>
      <dsp:spPr>
        <a:xfrm rot="5400000">
          <a:off x="3585445" y="2949611"/>
          <a:ext cx="434763" cy="4949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59413-7C8E-47BD-9941-2D28F8DAC13C}">
      <dsp:nvSpPr>
        <dsp:cNvPr id="0" name=""/>
        <dsp:cNvSpPr/>
      </dsp:nvSpPr>
      <dsp:spPr>
        <a:xfrm>
          <a:off x="3092085" y="2443307"/>
          <a:ext cx="1133538" cy="5672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RBF Interpolation</a:t>
          </a:r>
        </a:p>
      </dsp:txBody>
      <dsp:txXfrm>
        <a:off x="3119780" y="2471002"/>
        <a:ext cx="1078148" cy="511845"/>
      </dsp:txXfrm>
    </dsp:sp>
    <dsp:sp modelId="{B1B2C761-0B9E-4940-A6E3-2E40F083F04A}">
      <dsp:nvSpPr>
        <dsp:cNvPr id="0" name=""/>
        <dsp:cNvSpPr/>
      </dsp:nvSpPr>
      <dsp:spPr>
        <a:xfrm>
          <a:off x="3567168" y="2583521"/>
          <a:ext cx="1363748" cy="414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AE82F-4EBF-4EBE-8C6C-8DDC2B0D513A}">
      <dsp:nvSpPr>
        <dsp:cNvPr id="0" name=""/>
        <dsp:cNvSpPr/>
      </dsp:nvSpPr>
      <dsp:spPr>
        <a:xfrm>
          <a:off x="3855988" y="3064503"/>
          <a:ext cx="1074928" cy="66586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Error correction of ROM</a:t>
          </a:r>
        </a:p>
      </dsp:txBody>
      <dsp:txXfrm>
        <a:off x="3888499" y="3097014"/>
        <a:ext cx="1009906" cy="600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0F3DA-6B2A-4D30-A6DD-C06F308B9FDA}">
      <dsp:nvSpPr>
        <dsp:cNvPr id="0" name=""/>
        <dsp:cNvSpPr/>
      </dsp:nvSpPr>
      <dsp:spPr>
        <a:xfrm rot="5400000">
          <a:off x="350554" y="590902"/>
          <a:ext cx="363130" cy="37867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882B8-2CD5-41E4-9DE8-DCE12A6444A8}">
      <dsp:nvSpPr>
        <dsp:cNvPr id="0" name=""/>
        <dsp:cNvSpPr/>
      </dsp:nvSpPr>
      <dsp:spPr>
        <a:xfrm>
          <a:off x="12418" y="63590"/>
          <a:ext cx="1081618" cy="544266"/>
        </a:xfrm>
        <a:prstGeom prst="roundRect">
          <a:avLst>
            <a:gd name="adj" fmla="val 16670"/>
          </a:avLst>
        </a:prstGeom>
        <a:solidFill>
          <a:srgbClr val="EA690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Sample </a:t>
          </a:r>
          <a:r>
            <a:rPr lang="en-US" sz="1400" i="1" kern="1200" dirty="0"/>
            <a:t>n </a:t>
          </a:r>
          <a:r>
            <a:rPr lang="en-US" sz="1400" i="0" kern="1200" dirty="0"/>
            <a:t>points using LHS</a:t>
          </a:r>
          <a:endParaRPr lang="en-US" sz="1400" kern="1200" dirty="0"/>
        </a:p>
      </dsp:txBody>
      <dsp:txXfrm>
        <a:off x="38992" y="90164"/>
        <a:ext cx="1028470" cy="491118"/>
      </dsp:txXfrm>
    </dsp:sp>
    <dsp:sp modelId="{EA86B6F9-00DD-4BAF-B436-A1FEEF0A59E3}">
      <dsp:nvSpPr>
        <dsp:cNvPr id="0" name=""/>
        <dsp:cNvSpPr/>
      </dsp:nvSpPr>
      <dsp:spPr>
        <a:xfrm>
          <a:off x="1068608" y="371453"/>
          <a:ext cx="916557" cy="37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1068608" y="371453"/>
        <a:ext cx="916557" cy="370860"/>
      </dsp:txXfrm>
    </dsp:sp>
    <dsp:sp modelId="{47B81C4D-37D5-4F9A-8F34-6CFA135B8220}">
      <dsp:nvSpPr>
        <dsp:cNvPr id="0" name=""/>
        <dsp:cNvSpPr/>
      </dsp:nvSpPr>
      <dsp:spPr>
        <a:xfrm rot="5400000">
          <a:off x="1156299" y="1163079"/>
          <a:ext cx="325023" cy="3700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2685D-AFDA-4F61-BF5B-6596AAEED02B}">
      <dsp:nvSpPr>
        <dsp:cNvPr id="0" name=""/>
        <dsp:cNvSpPr/>
      </dsp:nvSpPr>
      <dsp:spPr>
        <a:xfrm>
          <a:off x="723311" y="635658"/>
          <a:ext cx="1520395" cy="550685"/>
        </a:xfrm>
        <a:prstGeom prst="roundRect">
          <a:avLst>
            <a:gd name="adj" fmla="val 16670"/>
          </a:avLst>
        </a:prstGeom>
        <a:solidFill>
          <a:srgbClr val="EA690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snapshot matrix using Greedy Algorithm</a:t>
          </a:r>
        </a:p>
      </dsp:txBody>
      <dsp:txXfrm>
        <a:off x="750198" y="662545"/>
        <a:ext cx="1466621" cy="496911"/>
      </dsp:txXfrm>
    </dsp:sp>
    <dsp:sp modelId="{9889AED9-E2AB-4752-817B-037392C8ECE2}">
      <dsp:nvSpPr>
        <dsp:cNvPr id="0" name=""/>
        <dsp:cNvSpPr/>
      </dsp:nvSpPr>
      <dsp:spPr>
        <a:xfrm>
          <a:off x="2100179" y="868950"/>
          <a:ext cx="929382" cy="41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907EB-7C08-4D76-995F-9C975EC02557}">
      <dsp:nvSpPr>
        <dsp:cNvPr id="0" name=""/>
        <dsp:cNvSpPr/>
      </dsp:nvSpPr>
      <dsp:spPr>
        <a:xfrm rot="5400000">
          <a:off x="2116913" y="1868181"/>
          <a:ext cx="336982" cy="380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59413-7C8E-47BD-9941-2D28F8DAC13C}">
      <dsp:nvSpPr>
        <dsp:cNvPr id="0" name=""/>
        <dsp:cNvSpPr/>
      </dsp:nvSpPr>
      <dsp:spPr>
        <a:xfrm>
          <a:off x="1472605" y="1220267"/>
          <a:ext cx="1453433" cy="712585"/>
        </a:xfrm>
        <a:prstGeom prst="roundRect">
          <a:avLst>
            <a:gd name="adj" fmla="val 16670"/>
          </a:avLst>
        </a:prstGeom>
        <a:solidFill>
          <a:srgbClr val="EA690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Perform a POD over snapshot matrix</a:t>
          </a:r>
        </a:p>
      </dsp:txBody>
      <dsp:txXfrm>
        <a:off x="1507397" y="1255059"/>
        <a:ext cx="1383849" cy="643001"/>
      </dsp:txXfrm>
    </dsp:sp>
    <dsp:sp modelId="{B1B2C761-0B9E-4940-A6E3-2E40F083F04A}">
      <dsp:nvSpPr>
        <dsp:cNvPr id="0" name=""/>
        <dsp:cNvSpPr/>
      </dsp:nvSpPr>
      <dsp:spPr>
        <a:xfrm>
          <a:off x="2533499" y="1485393"/>
          <a:ext cx="1524140" cy="37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96028-34CA-4D57-B995-30F1FD3AC7D7}">
      <dsp:nvSpPr>
        <dsp:cNvPr id="0" name=""/>
        <dsp:cNvSpPr/>
      </dsp:nvSpPr>
      <dsp:spPr>
        <a:xfrm rot="5400000">
          <a:off x="2610552" y="2526079"/>
          <a:ext cx="313100" cy="3564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AE82F-4EBF-4EBE-8C6C-8DDC2B0D513A}">
      <dsp:nvSpPr>
        <dsp:cNvPr id="0" name=""/>
        <dsp:cNvSpPr/>
      </dsp:nvSpPr>
      <dsp:spPr>
        <a:xfrm>
          <a:off x="2275055" y="1974530"/>
          <a:ext cx="1081415" cy="676437"/>
        </a:xfrm>
        <a:prstGeom prst="roundRect">
          <a:avLst>
            <a:gd name="adj" fmla="val 16670"/>
          </a:avLst>
        </a:prstGeom>
        <a:solidFill>
          <a:srgbClr val="EA690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Solve in reduced base</a:t>
          </a:r>
        </a:p>
      </dsp:txBody>
      <dsp:txXfrm>
        <a:off x="2308082" y="2007557"/>
        <a:ext cx="1015361" cy="610383"/>
      </dsp:txXfrm>
    </dsp:sp>
    <dsp:sp modelId="{9047A20A-AC59-4C97-A065-D9A9022D0B41}">
      <dsp:nvSpPr>
        <dsp:cNvPr id="0" name=""/>
        <dsp:cNvSpPr/>
      </dsp:nvSpPr>
      <dsp:spPr>
        <a:xfrm>
          <a:off x="3340398" y="2201635"/>
          <a:ext cx="628317" cy="289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8B0BE-E113-44FC-8EC7-2178D85B9A6B}">
      <dsp:nvSpPr>
        <dsp:cNvPr id="0" name=""/>
        <dsp:cNvSpPr/>
      </dsp:nvSpPr>
      <dsp:spPr>
        <a:xfrm rot="5400000">
          <a:off x="3331537" y="3023951"/>
          <a:ext cx="389403" cy="4433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1F150-E437-42CA-ADFB-0582B0CE4DA6}">
      <dsp:nvSpPr>
        <dsp:cNvPr id="0" name=""/>
        <dsp:cNvSpPr/>
      </dsp:nvSpPr>
      <dsp:spPr>
        <a:xfrm>
          <a:off x="3007600" y="2592289"/>
          <a:ext cx="1097063" cy="458847"/>
        </a:xfrm>
        <a:prstGeom prst="roundRect">
          <a:avLst>
            <a:gd name="adj" fmla="val 16670"/>
          </a:avLst>
        </a:prstGeom>
        <a:solidFill>
          <a:srgbClr val="EA690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Kriging Interpolation</a:t>
          </a:r>
        </a:p>
      </dsp:txBody>
      <dsp:txXfrm>
        <a:off x="3030003" y="2614692"/>
        <a:ext cx="1052257" cy="414041"/>
      </dsp:txXfrm>
    </dsp:sp>
    <dsp:sp modelId="{491177BA-5D36-430C-9D78-CCB2112AEE7A}">
      <dsp:nvSpPr>
        <dsp:cNvPr id="0" name=""/>
        <dsp:cNvSpPr/>
      </dsp:nvSpPr>
      <dsp:spPr>
        <a:xfrm>
          <a:off x="3883895" y="2636051"/>
          <a:ext cx="476767" cy="37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B06A5-0783-4029-93C9-DAAAF0E990BB}">
      <dsp:nvSpPr>
        <dsp:cNvPr id="0" name=""/>
        <dsp:cNvSpPr/>
      </dsp:nvSpPr>
      <dsp:spPr>
        <a:xfrm>
          <a:off x="3688024" y="3111884"/>
          <a:ext cx="1010304" cy="524737"/>
        </a:xfrm>
        <a:prstGeom prst="roundRect">
          <a:avLst>
            <a:gd name="adj" fmla="val 16670"/>
          </a:avLst>
        </a:prstGeom>
        <a:solidFill>
          <a:srgbClr val="EA690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Error correction of ROM </a:t>
          </a:r>
        </a:p>
      </dsp:txBody>
      <dsp:txXfrm>
        <a:off x="3713644" y="3137504"/>
        <a:ext cx="959064" cy="473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DF1E7-105E-43A0-A38B-288DCEC7226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D91CE-9229-486C-A928-2C055C47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8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E4C-01DB-42F1-B147-61FCA407AE17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23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253-9B42-40A5-BABF-FC290A858A5F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7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DA74-64CC-4B04-BEF7-356DB5495C26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018C-8A5A-4D0B-8E01-EADF031E705D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7934-56B0-4925-BCAD-B01B9E49DE2E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2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F31E-CD10-4766-9A89-167F752DD9D9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1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FD4F-BB54-4F5C-ADFC-302C944EC66E}" type="datetime1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123-99BD-4B73-BC6E-0402508A30B1}" type="datetime1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6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277-9F9C-4179-BB2D-A07E7CE3449C}" type="datetime1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0F5A77-BCB2-4B51-8DAB-8664892900C6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7BFF0E-8874-4A1C-8DEA-E1E5340C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0DC0-0799-486B-9367-1D395F94B80C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4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43A971-3CE2-43A2-941F-0683D0FBA823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7BFF0E-8874-4A1C-8DEA-E1E5340CE64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40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mathLab/EZyRB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26.png"/><Relationship Id="rId10" Type="http://schemas.openxmlformats.org/officeDocument/2006/relationships/image" Target="../media/image32.png"/><Relationship Id="rId4" Type="http://schemas.openxmlformats.org/officeDocument/2006/relationships/image" Target="../media/image23.png"/><Relationship Id="rId9" Type="http://schemas.openxmlformats.org/officeDocument/2006/relationships/image" Target="../media/image31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d2SUPAERO/Billton_Vitus_RP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ybinder.org/v2/gh/mid2SUPAERO/Billton_Vitus_RP/66b3d807e486318027e3f5552a73c0a2cbf1a3b6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scipy-lectures.org/packages/scikit-learn/index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d2SUPAERO/POD-K_v2-CHANDRE" TargetMode="External"/><Relationship Id="rId2" Type="http://schemas.openxmlformats.org/officeDocument/2006/relationships/hyperlink" Target="https://github.com/mid2SUPAERO/PGD-ROM_CHANDR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mid2SUPAERO/SFE_Yaduo_L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py-lectures.org/packages/scikit-learn/index.html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cfd.ninja/tag/fine-mesh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fd.ninja/tag/fine-mesh/" TargetMode="External"/><Relationship Id="rId4" Type="http://schemas.openxmlformats.org/officeDocument/2006/relationships/hyperlink" Target="https://scipy-lectures.org/packages/scikit-learn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scipy-lectures.org/packages/scikit-learn/index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D5F1-6E22-404F-9E99-965FF5F59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59" y="605893"/>
            <a:ext cx="10071653" cy="16999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Reduced Order Modelling for Aeroelastic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585ED-C960-4449-89A8-C679DE3B6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58" y="3152502"/>
            <a:ext cx="3691944" cy="2249655"/>
          </a:xfrm>
        </p:spPr>
        <p:txBody>
          <a:bodyPr>
            <a:normAutofit/>
          </a:bodyPr>
          <a:lstStyle/>
          <a:p>
            <a:pPr algn="ctr"/>
            <a:r>
              <a:rPr lang="en-US" sz="1800" i="1" dirty="0">
                <a:ln w="3175">
                  <a:noFill/>
                </a:ln>
                <a:solidFill>
                  <a:schemeClr val="tx1"/>
                </a:solidFill>
                <a:latin typeface="+mn-lt"/>
              </a:rPr>
              <a:t>Author:</a:t>
            </a:r>
          </a:p>
          <a:p>
            <a:pPr algn="ctr"/>
            <a:r>
              <a:rPr lang="en-US" sz="1800" dirty="0">
                <a:ln w="3175">
                  <a:noFill/>
                </a:ln>
                <a:solidFill>
                  <a:schemeClr val="tx1"/>
                </a:solidFill>
                <a:latin typeface="+mn-lt"/>
              </a:rPr>
              <a:t>Billton Joseph Vitus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A42EE-F5F4-4600-A00B-B186B7CBE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0"/>
            <a:ext cx="1294228" cy="78536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F2734B6-44FA-4B82-A350-87924DB1B861}"/>
              </a:ext>
            </a:extLst>
          </p:cNvPr>
          <p:cNvSpPr txBox="1">
            <a:spLocks/>
          </p:cNvSpPr>
          <p:nvPr/>
        </p:nvSpPr>
        <p:spPr>
          <a:xfrm>
            <a:off x="1523987" y="5402157"/>
            <a:ext cx="9144000" cy="224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ln w="3175">
                  <a:noFill/>
                </a:ln>
                <a:solidFill>
                  <a:schemeClr val="tx1"/>
                </a:solidFill>
                <a:latin typeface="+mn-lt"/>
              </a:rPr>
              <a:t>Research Project Presentation </a:t>
            </a:r>
          </a:p>
          <a:p>
            <a:pPr algn="ctr"/>
            <a:r>
              <a:rPr lang="en-US" sz="1800" dirty="0">
                <a:ln w="3175">
                  <a:noFill/>
                </a:ln>
                <a:solidFill>
                  <a:schemeClr val="tx1"/>
                </a:solidFill>
                <a:latin typeface="+mn-lt"/>
              </a:rPr>
              <a:t>2</a:t>
            </a:r>
            <a:r>
              <a:rPr lang="en-US" sz="1800" baseline="30000" dirty="0">
                <a:ln w="3175">
                  <a:noFill/>
                </a:ln>
                <a:solidFill>
                  <a:schemeClr val="tx1"/>
                </a:solidFill>
                <a:latin typeface="+mn-lt"/>
              </a:rPr>
              <a:t>nd</a:t>
            </a:r>
            <a:r>
              <a:rPr lang="en-US" sz="1800" dirty="0">
                <a:ln w="3175">
                  <a:noFill/>
                </a:ln>
                <a:solidFill>
                  <a:schemeClr val="tx1"/>
                </a:solidFill>
                <a:latin typeface="+mn-lt"/>
              </a:rPr>
              <a:t> April,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74DC0-3A2C-4980-A938-B31FE3EB7E3D}"/>
              </a:ext>
            </a:extLst>
          </p:cNvPr>
          <p:cNvSpPr txBox="1"/>
          <p:nvPr/>
        </p:nvSpPr>
        <p:spPr>
          <a:xfrm>
            <a:off x="1870256" y="2305793"/>
            <a:ext cx="8451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Mechanics, Structures and Materials</a:t>
            </a:r>
          </a:p>
          <a:p>
            <a:pPr algn="ctr"/>
            <a:r>
              <a:rPr lang="en-US" sz="2000" dirty="0"/>
              <a:t>Aircraft Design Pathway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6150727-090A-498C-950A-CC31F7BAEADC}"/>
              </a:ext>
            </a:extLst>
          </p:cNvPr>
          <p:cNvSpPr txBox="1">
            <a:spLocks/>
          </p:cNvSpPr>
          <p:nvPr/>
        </p:nvSpPr>
        <p:spPr>
          <a:xfrm>
            <a:off x="7929275" y="3152502"/>
            <a:ext cx="3691944" cy="224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i="1" dirty="0">
                <a:ln w="3175">
                  <a:noFill/>
                </a:ln>
                <a:solidFill>
                  <a:schemeClr val="tx1"/>
                </a:solidFill>
                <a:latin typeface="+mn-lt"/>
              </a:rPr>
              <a:t>Tutors:</a:t>
            </a:r>
          </a:p>
          <a:p>
            <a:pPr algn="ctr"/>
            <a:r>
              <a:rPr lang="en-US" sz="1800" dirty="0">
                <a:ln w="3175">
                  <a:noFill/>
                </a:ln>
                <a:solidFill>
                  <a:schemeClr val="tx1"/>
                </a:solidFill>
                <a:latin typeface="+mn-lt"/>
              </a:rPr>
              <a:t>Prof. Joseph </a:t>
            </a:r>
            <a:r>
              <a:rPr lang="en-US" sz="1800" dirty="0" err="1">
                <a:ln w="3175">
                  <a:noFill/>
                </a:ln>
                <a:solidFill>
                  <a:schemeClr val="tx1"/>
                </a:solidFill>
                <a:latin typeface="+mn-lt"/>
              </a:rPr>
              <a:t>Morlier</a:t>
            </a:r>
            <a:endParaRPr lang="en-US" sz="1800" dirty="0">
              <a:ln w="3175">
                <a:noFill/>
              </a:ln>
              <a:solidFill>
                <a:schemeClr val="tx1"/>
              </a:solidFill>
              <a:latin typeface="+mn-lt"/>
            </a:endParaRPr>
          </a:p>
          <a:p>
            <a:pPr algn="ctr"/>
            <a:r>
              <a:rPr lang="en-US" sz="1800" dirty="0">
                <a:ln w="3175">
                  <a:noFill/>
                </a:ln>
                <a:solidFill>
                  <a:schemeClr val="tx1"/>
                </a:solidFill>
                <a:latin typeface="+mn-lt"/>
              </a:rPr>
              <a:t>Oriol </a:t>
            </a:r>
            <a:r>
              <a:rPr lang="en-US" sz="1800" dirty="0" err="1">
                <a:ln w="3175">
                  <a:noFill/>
                </a:ln>
                <a:solidFill>
                  <a:schemeClr val="tx1"/>
                </a:solidFill>
                <a:latin typeface="+mn-lt"/>
              </a:rPr>
              <a:t>Chandre</a:t>
            </a:r>
            <a:r>
              <a:rPr lang="en-US" sz="1800" dirty="0">
                <a:ln w="3175">
                  <a:noFill/>
                </a:ln>
                <a:solidFill>
                  <a:schemeClr val="tx1"/>
                </a:solidFill>
                <a:latin typeface="+mn-lt"/>
              </a:rPr>
              <a:t>-Vila</a:t>
            </a:r>
          </a:p>
        </p:txBody>
      </p:sp>
    </p:spTree>
    <p:extLst>
      <p:ext uri="{BB962C8B-B14F-4D97-AF65-F5344CB8AC3E}">
        <p14:creationId xmlns:p14="http://schemas.microsoft.com/office/powerpoint/2010/main" val="119107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5635D-5682-4210-BBC0-56561130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10</a:t>
            </a:fld>
            <a:r>
              <a:rPr lang="en-US" dirty="0"/>
              <a:t>/25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F1535E7-5796-493B-B32F-73EAD8FA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dirty="0"/>
              <a:t>Estimating Reduced Basis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BB87F-06E4-4760-ACF3-CF4485393238}"/>
              </a:ext>
            </a:extLst>
          </p:cNvPr>
          <p:cNvSpPr/>
          <p:nvPr/>
        </p:nvSpPr>
        <p:spPr>
          <a:xfrm rot="16200000">
            <a:off x="4376785" y="2109780"/>
            <a:ext cx="4477548" cy="3928565"/>
          </a:xfrm>
          <a:custGeom>
            <a:avLst/>
            <a:gdLst>
              <a:gd name="connsiteX0" fmla="*/ 0 w 3928564"/>
              <a:gd name="connsiteY0" fmla="*/ 196428 h 4477547"/>
              <a:gd name="connsiteX1" fmla="*/ 196428 w 3928564"/>
              <a:gd name="connsiteY1" fmla="*/ 0 h 4477547"/>
              <a:gd name="connsiteX2" fmla="*/ 3732136 w 3928564"/>
              <a:gd name="connsiteY2" fmla="*/ 0 h 4477547"/>
              <a:gd name="connsiteX3" fmla="*/ 3928564 w 3928564"/>
              <a:gd name="connsiteY3" fmla="*/ 196428 h 4477547"/>
              <a:gd name="connsiteX4" fmla="*/ 3928564 w 3928564"/>
              <a:gd name="connsiteY4" fmla="*/ 4281119 h 4477547"/>
              <a:gd name="connsiteX5" fmla="*/ 3732136 w 3928564"/>
              <a:gd name="connsiteY5" fmla="*/ 4477547 h 4477547"/>
              <a:gd name="connsiteX6" fmla="*/ 196428 w 3928564"/>
              <a:gd name="connsiteY6" fmla="*/ 4477547 h 4477547"/>
              <a:gd name="connsiteX7" fmla="*/ 0 w 3928564"/>
              <a:gd name="connsiteY7" fmla="*/ 4281119 h 4477547"/>
              <a:gd name="connsiteX8" fmla="*/ 0 w 3928564"/>
              <a:gd name="connsiteY8" fmla="*/ 196428 h 447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8564" h="4477547">
                <a:moveTo>
                  <a:pt x="3756219" y="1"/>
                </a:moveTo>
                <a:cubicBezTo>
                  <a:pt x="3851402" y="1"/>
                  <a:pt x="3928564" y="100234"/>
                  <a:pt x="3928564" y="223878"/>
                </a:cubicBezTo>
                <a:lnTo>
                  <a:pt x="3928564" y="4253669"/>
                </a:lnTo>
                <a:cubicBezTo>
                  <a:pt x="3928564" y="4377313"/>
                  <a:pt x="3851402" y="4477546"/>
                  <a:pt x="3756219" y="4477546"/>
                </a:cubicBezTo>
                <a:lnTo>
                  <a:pt x="172345" y="4477546"/>
                </a:lnTo>
                <a:cubicBezTo>
                  <a:pt x="77162" y="4477546"/>
                  <a:pt x="0" y="4377313"/>
                  <a:pt x="0" y="4253669"/>
                </a:cubicBezTo>
                <a:lnTo>
                  <a:pt x="0" y="223878"/>
                </a:lnTo>
                <a:cubicBezTo>
                  <a:pt x="0" y="100234"/>
                  <a:pt x="77162" y="1"/>
                  <a:pt x="172345" y="1"/>
                </a:cubicBezTo>
                <a:lnTo>
                  <a:pt x="3756219" y="1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5958" tIns="96011" rIns="124460" bIns="3142853" numCol="1" spcCol="1270" anchor="t" anchorCtr="0">
            <a:noAutofit/>
          </a:bodyPr>
          <a:lstStyle/>
          <a:p>
            <a:pPr marL="0" lvl="0" indent="0" algn="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 dirty="0"/>
              <a:t>POD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F22118D9-3C0D-4E5A-B0FC-A37AEC53D039}"/>
                  </a:ext>
                </a:extLst>
              </p:cNvPr>
              <p:cNvSpPr/>
              <p:nvPr/>
            </p:nvSpPr>
            <p:spPr>
              <a:xfrm>
                <a:off x="5401036" y="1835289"/>
                <a:ext cx="2926780" cy="4477547"/>
              </a:xfrm>
              <a:custGeom>
                <a:avLst/>
                <a:gdLst>
                  <a:gd name="connsiteX0" fmla="*/ 0 w 2926780"/>
                  <a:gd name="connsiteY0" fmla="*/ 0 h 4477547"/>
                  <a:gd name="connsiteX1" fmla="*/ 2926780 w 2926780"/>
                  <a:gd name="connsiteY1" fmla="*/ 0 h 4477547"/>
                  <a:gd name="connsiteX2" fmla="*/ 2926780 w 2926780"/>
                  <a:gd name="connsiteY2" fmla="*/ 4477547 h 4477547"/>
                  <a:gd name="connsiteX3" fmla="*/ 0 w 2926780"/>
                  <a:gd name="connsiteY3" fmla="*/ 4477547 h 4477547"/>
                  <a:gd name="connsiteX4" fmla="*/ 0 w 2926780"/>
                  <a:gd name="connsiteY4" fmla="*/ 0 h 4477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6780" h="4477547">
                    <a:moveTo>
                      <a:pt x="0" y="0"/>
                    </a:moveTo>
                    <a:lnTo>
                      <a:pt x="2926780" y="0"/>
                    </a:lnTo>
                    <a:lnTo>
                      <a:pt x="2926780" y="4477547"/>
                    </a:lnTo>
                    <a:lnTo>
                      <a:pt x="0" y="447754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54864" rIns="0" bIns="0" numCol="1" spcCol="1270" anchor="ctr" anchorCtr="0">
                <a:noAutofit/>
              </a:bodyPr>
              <a:lstStyle/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None/>
                </a:pPr>
                <a:r>
                  <a:rPr lang="en-IN" sz="1600" kern="1200" dirty="0"/>
                  <a:t>POD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kern="12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kern="1200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1600" b="0" i="1" kern="12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kern="1200" dirty="0"/>
                  <a:t> associated to each eigen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kern="120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1600" b="0" i="1" kern="12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kern="1200" dirty="0"/>
                  <a:t> is given by</a:t>
                </a:r>
              </a:p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 kern="120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600" b="0" i="1" kern="12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1600" i="1" kern="120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IN" sz="1600" b="0" i="1" kern="12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 kern="120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IN" sz="1600" i="1" kern="1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 kern="120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sz="1600" b="0" i="1" kern="12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1600" i="1" kern="120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IN" sz="16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 kern="12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IN" sz="1600" b="0" i="1" kern="12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IN" sz="1600" b="0" i="1" kern="120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IN" sz="16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1600" b="0" i="1" kern="1200" smtClean="0">
                          <a:latin typeface="Cambria Math" panose="02040503050406030204" pitchFamily="18" charset="0"/>
                        </a:rPr>
                        <m:t>∈1,2,3…</m:t>
                      </m:r>
                      <m:r>
                        <a:rPr lang="en-IN" sz="1600" b="0" i="1" kern="120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1600" kern="1200" dirty="0"/>
              </a:p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600" kern="1200" dirty="0"/>
                  <a:t>Energy associated to each POD mode is </a:t>
                </a:r>
              </a:p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kern="120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IN" sz="16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kern="120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sz="1600" b="0" i="1" kern="120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n-IN" sz="1600" b="0" i="1" kern="120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b="0" i="1" kern="12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6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kern="120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N" sz="1600" b="0" i="1" kern="120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sz="16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1600" b="0" i="1" kern="12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sz="1600" b="0" i="1" kern="120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1600" b="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kern="120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IN" sz="1600" b="0" i="1" kern="12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IN" sz="1600" b="0" i="1" kern="120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IN" sz="1600" b="0" i="1" kern="120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1600" b="0" i="1" kern="1200" smtClean="0">
                          <a:latin typeface="Cambria Math" panose="02040503050406030204" pitchFamily="18" charset="0"/>
                        </a:rPr>
                        <m:t>∈1,2,3…</m:t>
                      </m:r>
                      <m:r>
                        <a:rPr lang="en-IN" sz="1600" b="0" i="1" kern="120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1600" kern="1200" dirty="0"/>
              </a:p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600" kern="1200" dirty="0"/>
                  <a:t>After truncation, if </a:t>
                </a:r>
                <a14:m>
                  <m:oMath xmlns:m="http://schemas.openxmlformats.org/officeDocument/2006/math">
                    <m:r>
                      <a:rPr lang="en-IN" sz="1600" b="0" i="1" kern="120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sz="1600" kern="1200" dirty="0"/>
                  <a:t> POD vectors are chosen, the total energy captured is</a:t>
                </a:r>
              </a:p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 kern="120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1600" b="0" i="1" kern="1200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IN" sz="1600" i="1" kern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 kern="12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16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600" b="0" i="1" kern="1200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en-IN" sz="1600" b="0" i="1" kern="12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sz="1600" b="0" i="1" kern="120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sz="16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kern="120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N" sz="1600" b="0" i="1" kern="12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sz="1600" i="1" kern="120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1600" b="0" i="1" kern="12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sz="1600" i="1" kern="12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16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 kern="12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IN" sz="1600" i="1" kern="12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IN" sz="1600" b="0" i="1" kern="120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IN" sz="1600" b="0" i="1" kern="1200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IN" sz="1600" b="0" i="1" kern="12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600" b="0" i="1" kern="120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1600" b="0" i="1" kern="120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sz="1600" b="0" i="1" kern="120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1600" b="0" kern="1200" dirty="0"/>
              </a:p>
            </p:txBody>
          </p:sp>
        </mc:Choice>
        <mc:Fallback xmlns=""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F22118D9-3C0D-4E5A-B0FC-A37AEC53D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036" y="1835289"/>
                <a:ext cx="2926780" cy="4477547"/>
              </a:xfrm>
              <a:custGeom>
                <a:avLst/>
                <a:gdLst>
                  <a:gd name="connsiteX0" fmla="*/ 0 w 2926780"/>
                  <a:gd name="connsiteY0" fmla="*/ 0 h 4477547"/>
                  <a:gd name="connsiteX1" fmla="*/ 2926780 w 2926780"/>
                  <a:gd name="connsiteY1" fmla="*/ 0 h 4477547"/>
                  <a:gd name="connsiteX2" fmla="*/ 2926780 w 2926780"/>
                  <a:gd name="connsiteY2" fmla="*/ 4477547 h 4477547"/>
                  <a:gd name="connsiteX3" fmla="*/ 0 w 2926780"/>
                  <a:gd name="connsiteY3" fmla="*/ 4477547 h 4477547"/>
                  <a:gd name="connsiteX4" fmla="*/ 0 w 2926780"/>
                  <a:gd name="connsiteY4" fmla="*/ 0 h 4477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6780" h="4477547">
                    <a:moveTo>
                      <a:pt x="0" y="0"/>
                    </a:moveTo>
                    <a:lnTo>
                      <a:pt x="2926780" y="0"/>
                    </a:lnTo>
                    <a:lnTo>
                      <a:pt x="2926780" y="4477547"/>
                    </a:lnTo>
                    <a:lnTo>
                      <a:pt x="0" y="4477547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 l="-4375" r="-2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B26E336-2C48-4929-9668-CAB7111914DC}"/>
              </a:ext>
            </a:extLst>
          </p:cNvPr>
          <p:cNvSpPr/>
          <p:nvPr/>
        </p:nvSpPr>
        <p:spPr>
          <a:xfrm rot="16200000">
            <a:off x="7727123" y="2831036"/>
            <a:ext cx="4459424" cy="2511293"/>
          </a:xfrm>
          <a:custGeom>
            <a:avLst/>
            <a:gdLst>
              <a:gd name="connsiteX0" fmla="*/ 0 w 2511292"/>
              <a:gd name="connsiteY0" fmla="*/ 125565 h 4459423"/>
              <a:gd name="connsiteX1" fmla="*/ 125565 w 2511292"/>
              <a:gd name="connsiteY1" fmla="*/ 0 h 4459423"/>
              <a:gd name="connsiteX2" fmla="*/ 2385727 w 2511292"/>
              <a:gd name="connsiteY2" fmla="*/ 0 h 4459423"/>
              <a:gd name="connsiteX3" fmla="*/ 2511292 w 2511292"/>
              <a:gd name="connsiteY3" fmla="*/ 125565 h 4459423"/>
              <a:gd name="connsiteX4" fmla="*/ 2511292 w 2511292"/>
              <a:gd name="connsiteY4" fmla="*/ 4333858 h 4459423"/>
              <a:gd name="connsiteX5" fmla="*/ 2385727 w 2511292"/>
              <a:gd name="connsiteY5" fmla="*/ 4459423 h 4459423"/>
              <a:gd name="connsiteX6" fmla="*/ 125565 w 2511292"/>
              <a:gd name="connsiteY6" fmla="*/ 4459423 h 4459423"/>
              <a:gd name="connsiteX7" fmla="*/ 0 w 2511292"/>
              <a:gd name="connsiteY7" fmla="*/ 4333858 h 4459423"/>
              <a:gd name="connsiteX8" fmla="*/ 0 w 2511292"/>
              <a:gd name="connsiteY8" fmla="*/ 125565 h 4459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1292" h="4459423">
                <a:moveTo>
                  <a:pt x="2440581" y="1"/>
                </a:moveTo>
                <a:cubicBezTo>
                  <a:pt x="2479634" y="1"/>
                  <a:pt x="2511292" y="99828"/>
                  <a:pt x="2511292" y="222973"/>
                </a:cubicBezTo>
                <a:lnTo>
                  <a:pt x="2511292" y="4236450"/>
                </a:lnTo>
                <a:cubicBezTo>
                  <a:pt x="2511292" y="4359595"/>
                  <a:pt x="2479634" y="4459422"/>
                  <a:pt x="2440581" y="4459422"/>
                </a:cubicBezTo>
                <a:lnTo>
                  <a:pt x="70711" y="4459422"/>
                </a:lnTo>
                <a:cubicBezTo>
                  <a:pt x="31658" y="4459422"/>
                  <a:pt x="0" y="4359595"/>
                  <a:pt x="0" y="4236450"/>
                </a:cubicBezTo>
                <a:lnTo>
                  <a:pt x="0" y="222973"/>
                </a:lnTo>
                <a:cubicBezTo>
                  <a:pt x="0" y="99828"/>
                  <a:pt x="31658" y="1"/>
                  <a:pt x="70711" y="1"/>
                </a:cubicBezTo>
                <a:lnTo>
                  <a:pt x="2440581" y="1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2696" tIns="96012" rIns="124460" bIns="2009034" numCol="1" spcCol="1270" anchor="t" anchorCtr="0">
            <a:noAutofit/>
          </a:bodyPr>
          <a:lstStyle/>
          <a:p>
            <a:pPr marL="0" lvl="0" indent="0" algn="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 dirty="0"/>
              <a:t>POD</a:t>
            </a:r>
          </a:p>
        </p:txBody>
      </p:sp>
      <p:sp>
        <p:nvSpPr>
          <p:cNvPr id="14" name="Flowchart: Extract 13">
            <a:extLst>
              <a:ext uri="{FF2B5EF4-FFF2-40B4-BE49-F238E27FC236}">
                <a16:creationId xmlns:a16="http://schemas.microsoft.com/office/drawing/2014/main" id="{A1C07B65-7B6E-473D-B074-D93253301706}"/>
              </a:ext>
            </a:extLst>
          </p:cNvPr>
          <p:cNvSpPr/>
          <p:nvPr/>
        </p:nvSpPr>
        <p:spPr>
          <a:xfrm rot="5400000">
            <a:off x="4268902" y="5445270"/>
            <a:ext cx="605693" cy="514897"/>
          </a:xfrm>
          <a:prstGeom prst="flowChartExtract">
            <a:avLst/>
          </a:prstGeom>
          <a:noFill/>
          <a:ln w="3175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5EA9FFC-9892-451A-8BD6-EC9FB04BED10}"/>
                  </a:ext>
                </a:extLst>
              </p:cNvPr>
              <p:cNvSpPr/>
              <p:nvPr/>
            </p:nvSpPr>
            <p:spPr>
              <a:xfrm>
                <a:off x="9270246" y="1856971"/>
                <a:ext cx="1870912" cy="4459423"/>
              </a:xfrm>
              <a:custGeom>
                <a:avLst/>
                <a:gdLst>
                  <a:gd name="connsiteX0" fmla="*/ 0 w 1870912"/>
                  <a:gd name="connsiteY0" fmla="*/ 0 h 4459423"/>
                  <a:gd name="connsiteX1" fmla="*/ 1870912 w 1870912"/>
                  <a:gd name="connsiteY1" fmla="*/ 0 h 4459423"/>
                  <a:gd name="connsiteX2" fmla="*/ 1870912 w 1870912"/>
                  <a:gd name="connsiteY2" fmla="*/ 4459423 h 4459423"/>
                  <a:gd name="connsiteX3" fmla="*/ 0 w 1870912"/>
                  <a:gd name="connsiteY3" fmla="*/ 4459423 h 4459423"/>
                  <a:gd name="connsiteX4" fmla="*/ 0 w 1870912"/>
                  <a:gd name="connsiteY4" fmla="*/ 0 h 4459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0912" h="4459423">
                    <a:moveTo>
                      <a:pt x="0" y="0"/>
                    </a:moveTo>
                    <a:lnTo>
                      <a:pt x="1870912" y="0"/>
                    </a:lnTo>
                    <a:lnTo>
                      <a:pt x="1870912" y="4459423"/>
                    </a:lnTo>
                    <a:lnTo>
                      <a:pt x="0" y="445942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54864" rIns="0" bIns="0" numCol="1" spcCol="1270" anchor="ctr" anchorCtr="0">
                <a:noAutofit/>
              </a:bodyPr>
              <a:lstStyle/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600" kern="1200" dirty="0"/>
                  <a:t>Any output variable </a:t>
                </a:r>
                <a14:m>
                  <m:oMath xmlns:m="http://schemas.openxmlformats.org/officeDocument/2006/math">
                    <m:r>
                      <a:rPr lang="en-IN" sz="1600" i="1" kern="120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1600" kern="1200" dirty="0"/>
                  <a:t> can be expressed as</a:t>
                </a:r>
              </a:p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kern="120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1600" i="1" kern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1600" i="1" kern="120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1600" i="1" kern="12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sz="1600" i="1" kern="120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IN" sz="1600" i="1" kern="12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 kern="120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1600" i="1" kern="12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1600" i="1" kern="12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 kern="120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sz="1600" i="1" kern="12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1600" kern="1200" dirty="0"/>
              </a:p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600" kern="1200" dirty="0"/>
                  <a:t>The expansion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kern="120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600" i="1" kern="12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kern="1200" dirty="0"/>
                  <a:t> is estimated using Radial Basis Function</a:t>
                </a:r>
              </a:p>
              <a:p>
                <a:pPr marL="57150" lvl="1" indent="-57150" algn="l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IN" sz="1000" kern="1200" dirty="0"/>
              </a:p>
            </p:txBody>
          </p:sp>
        </mc:Choice>
        <mc:Fallback xmlns=""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5EA9FFC-9892-451A-8BD6-EC9FB04BE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246" y="1856971"/>
                <a:ext cx="1870912" cy="4459423"/>
              </a:xfrm>
              <a:custGeom>
                <a:avLst/>
                <a:gdLst>
                  <a:gd name="connsiteX0" fmla="*/ 0 w 1870912"/>
                  <a:gd name="connsiteY0" fmla="*/ 0 h 4459423"/>
                  <a:gd name="connsiteX1" fmla="*/ 1870912 w 1870912"/>
                  <a:gd name="connsiteY1" fmla="*/ 0 h 4459423"/>
                  <a:gd name="connsiteX2" fmla="*/ 1870912 w 1870912"/>
                  <a:gd name="connsiteY2" fmla="*/ 4459423 h 4459423"/>
                  <a:gd name="connsiteX3" fmla="*/ 0 w 1870912"/>
                  <a:gd name="connsiteY3" fmla="*/ 4459423 h 4459423"/>
                  <a:gd name="connsiteX4" fmla="*/ 0 w 1870912"/>
                  <a:gd name="connsiteY4" fmla="*/ 0 h 4459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0912" h="4459423">
                    <a:moveTo>
                      <a:pt x="0" y="0"/>
                    </a:moveTo>
                    <a:lnTo>
                      <a:pt x="1870912" y="0"/>
                    </a:lnTo>
                    <a:lnTo>
                      <a:pt x="1870912" y="4459423"/>
                    </a:lnTo>
                    <a:lnTo>
                      <a:pt x="0" y="4459423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 l="-6840" r="-7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602BC6-16FD-4476-97AB-43119274DEA8}"/>
              </a:ext>
            </a:extLst>
          </p:cNvPr>
          <p:cNvSpPr/>
          <p:nvPr/>
        </p:nvSpPr>
        <p:spPr>
          <a:xfrm rot="16200000">
            <a:off x="569083" y="2355549"/>
            <a:ext cx="4489041" cy="3432650"/>
          </a:xfrm>
          <a:custGeom>
            <a:avLst/>
            <a:gdLst>
              <a:gd name="connsiteX0" fmla="*/ 0 w 3432649"/>
              <a:gd name="connsiteY0" fmla="*/ 171632 h 4489040"/>
              <a:gd name="connsiteX1" fmla="*/ 171632 w 3432649"/>
              <a:gd name="connsiteY1" fmla="*/ 0 h 4489040"/>
              <a:gd name="connsiteX2" fmla="*/ 3261017 w 3432649"/>
              <a:gd name="connsiteY2" fmla="*/ 0 h 4489040"/>
              <a:gd name="connsiteX3" fmla="*/ 3432649 w 3432649"/>
              <a:gd name="connsiteY3" fmla="*/ 171632 h 4489040"/>
              <a:gd name="connsiteX4" fmla="*/ 3432649 w 3432649"/>
              <a:gd name="connsiteY4" fmla="*/ 4317408 h 4489040"/>
              <a:gd name="connsiteX5" fmla="*/ 3261017 w 3432649"/>
              <a:gd name="connsiteY5" fmla="*/ 4489040 h 4489040"/>
              <a:gd name="connsiteX6" fmla="*/ 171632 w 3432649"/>
              <a:gd name="connsiteY6" fmla="*/ 4489040 h 4489040"/>
              <a:gd name="connsiteX7" fmla="*/ 0 w 3432649"/>
              <a:gd name="connsiteY7" fmla="*/ 4317408 h 4489040"/>
              <a:gd name="connsiteX8" fmla="*/ 0 w 3432649"/>
              <a:gd name="connsiteY8" fmla="*/ 171632 h 448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2649" h="4489040">
                <a:moveTo>
                  <a:pt x="3301406" y="1"/>
                </a:moveTo>
                <a:cubicBezTo>
                  <a:pt x="3373890" y="1"/>
                  <a:pt x="3432649" y="100491"/>
                  <a:pt x="3432649" y="224452"/>
                </a:cubicBezTo>
                <a:lnTo>
                  <a:pt x="3432649" y="4264588"/>
                </a:lnTo>
                <a:cubicBezTo>
                  <a:pt x="3432649" y="4388549"/>
                  <a:pt x="3373890" y="4489039"/>
                  <a:pt x="3301406" y="4489039"/>
                </a:cubicBezTo>
                <a:lnTo>
                  <a:pt x="131243" y="4489039"/>
                </a:lnTo>
                <a:cubicBezTo>
                  <a:pt x="58759" y="4489039"/>
                  <a:pt x="0" y="4388549"/>
                  <a:pt x="0" y="4264588"/>
                </a:cubicBezTo>
                <a:lnTo>
                  <a:pt x="0" y="224452"/>
                </a:lnTo>
                <a:cubicBezTo>
                  <a:pt x="0" y="100491"/>
                  <a:pt x="58759" y="1"/>
                  <a:pt x="131243" y="1"/>
                </a:cubicBezTo>
                <a:lnTo>
                  <a:pt x="3301406" y="1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8027" tIns="96014" rIns="124460" bIns="2746118" numCol="1" spcCol="1270" anchor="t" anchorCtr="0">
            <a:noAutofit/>
          </a:bodyPr>
          <a:lstStyle/>
          <a:p>
            <a:pPr marL="0" lvl="0" indent="0" algn="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 dirty="0"/>
              <a:t>POD</a:t>
            </a:r>
          </a:p>
        </p:txBody>
      </p:sp>
      <p:sp>
        <p:nvSpPr>
          <p:cNvPr id="17" name="Flowchart: Extract 16">
            <a:extLst>
              <a:ext uri="{FF2B5EF4-FFF2-40B4-BE49-F238E27FC236}">
                <a16:creationId xmlns:a16="http://schemas.microsoft.com/office/drawing/2014/main" id="{E324C4C5-3146-49B8-9F62-FDFCD37B16F8}"/>
              </a:ext>
            </a:extLst>
          </p:cNvPr>
          <p:cNvSpPr/>
          <p:nvPr/>
        </p:nvSpPr>
        <p:spPr>
          <a:xfrm rot="5400000">
            <a:off x="8539827" y="5259597"/>
            <a:ext cx="605693" cy="514897"/>
          </a:xfrm>
          <a:prstGeom prst="flowChartExtra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7A886DD-7574-42AA-9D9C-E430440533B6}"/>
                  </a:ext>
                </a:extLst>
              </p:cNvPr>
              <p:cNvSpPr/>
              <p:nvPr/>
            </p:nvSpPr>
            <p:spPr>
              <a:xfrm>
                <a:off x="1783808" y="1827354"/>
                <a:ext cx="2557323" cy="4489040"/>
              </a:xfrm>
              <a:custGeom>
                <a:avLst/>
                <a:gdLst>
                  <a:gd name="connsiteX0" fmla="*/ 0 w 2557323"/>
                  <a:gd name="connsiteY0" fmla="*/ 0 h 4489040"/>
                  <a:gd name="connsiteX1" fmla="*/ 2557323 w 2557323"/>
                  <a:gd name="connsiteY1" fmla="*/ 0 h 4489040"/>
                  <a:gd name="connsiteX2" fmla="*/ 2557323 w 2557323"/>
                  <a:gd name="connsiteY2" fmla="*/ 4489040 h 4489040"/>
                  <a:gd name="connsiteX3" fmla="*/ 0 w 2557323"/>
                  <a:gd name="connsiteY3" fmla="*/ 4489040 h 4489040"/>
                  <a:gd name="connsiteX4" fmla="*/ 0 w 2557323"/>
                  <a:gd name="connsiteY4" fmla="*/ 0 h 448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7323" h="4489040">
                    <a:moveTo>
                      <a:pt x="0" y="0"/>
                    </a:moveTo>
                    <a:lnTo>
                      <a:pt x="2557323" y="0"/>
                    </a:lnTo>
                    <a:lnTo>
                      <a:pt x="2557323" y="4489040"/>
                    </a:lnTo>
                    <a:lnTo>
                      <a:pt x="0" y="44890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54864" rIns="0" bIns="0" numCol="1" spcCol="1270" anchor="ctr" anchorCtr="0">
                <a:noAutofit/>
              </a:bodyPr>
              <a:lstStyle/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None/>
                </a:pPr>
                <a:r>
                  <a:rPr lang="en-US" sz="1600" kern="1200" dirty="0">
                    <a:latin typeface="Cambria Math" panose="02040503050406030204" pitchFamily="18" charset="0"/>
                  </a:rPr>
                  <a:t>Proper Orthogonal Decomposition of </a:t>
                </a:r>
                <a:r>
                  <a:rPr lang="en-US" sz="1600" b="1" kern="1200" dirty="0">
                    <a:latin typeface="Cambria Math" panose="02040503050406030204" pitchFamily="18" charset="0"/>
                  </a:rPr>
                  <a:t>A</a:t>
                </a:r>
                <a:r>
                  <a:rPr lang="en-US" sz="1600" kern="1200" dirty="0">
                    <a:latin typeface="Cambria Math" panose="02040503050406030204" pitchFamily="18" charset="0"/>
                  </a:rPr>
                  <a:t> is given by</a:t>
                </a:r>
              </a:p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None/>
                </a:pPr>
                <a:endParaRPr lang="en-IN" sz="1600" kern="1200" dirty="0"/>
              </a:p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2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IN" sz="1600" kern="1200" baseline="-25000" dirty="0"/>
                  <a:t>M×N</a:t>
                </a:r>
                <a:r>
                  <a:rPr lang="en-IN" sz="1600" kern="12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kern="12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20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IN" sz="1600" kern="1200" baseline="-25000" dirty="0"/>
                  <a:t>M×M</a:t>
                </a:r>
                <a:r>
                  <a:rPr lang="en-US" sz="1600" kern="1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kern="12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sz="1600" kern="1200" dirty="0"/>
                          <m:t>Σ</m:t>
                        </m:r>
                      </m:e>
                    </m:d>
                  </m:oMath>
                </a14:m>
                <a:r>
                  <a:rPr lang="en-IN" sz="1600" kern="1200" baseline="-25000" dirty="0"/>
                  <a:t>M×N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kern="12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600" i="1" kern="1200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sz="1600" kern="1200" baseline="-25000" dirty="0"/>
                  <a:t>N×N</a:t>
                </a:r>
              </a:p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None/>
                </a:pPr>
                <a:endParaRPr lang="en-IN" sz="1600" kern="1200" dirty="0"/>
              </a:p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None/>
                </a:pPr>
                <a:r>
                  <a:rPr lang="en-IN" sz="1600" kern="1200" dirty="0"/>
                  <a:t>A is the snapshot matrix</a:t>
                </a:r>
              </a:p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None/>
                </a:pPr>
                <a:r>
                  <a:rPr lang="en-IN" sz="1600" kern="1200" dirty="0"/>
                  <a:t>U is the left singular matrix</a:t>
                </a:r>
              </a:p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None/>
                </a:pPr>
                <a:r>
                  <a:rPr lang="en-IN" sz="1600" kern="1200" dirty="0"/>
                  <a:t>V is the right singular matrix </a:t>
                </a:r>
              </a:p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600" kern="1200" dirty="0" smtClean="0"/>
                      <m:t>Σ</m:t>
                    </m:r>
                  </m:oMath>
                </a14:m>
                <a:r>
                  <a:rPr lang="en-IN" sz="1600" kern="1200" dirty="0"/>
                  <a:t> is a diagonal matrix consisting of the singular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kern="12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1600" i="1" kern="1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1600" i="1" kern="1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kern="1200" dirty="0"/>
                  <a:t> of A in descending order of magnitude.</a:t>
                </a:r>
              </a:p>
            </p:txBody>
          </p:sp>
        </mc:Choice>
        <mc:Fallback xmlns=""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7A886DD-7574-42AA-9D9C-E43044053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808" y="1827354"/>
                <a:ext cx="2557323" cy="4489040"/>
              </a:xfrm>
              <a:custGeom>
                <a:avLst/>
                <a:gdLst>
                  <a:gd name="connsiteX0" fmla="*/ 0 w 2557323"/>
                  <a:gd name="connsiteY0" fmla="*/ 0 h 4489040"/>
                  <a:gd name="connsiteX1" fmla="*/ 2557323 w 2557323"/>
                  <a:gd name="connsiteY1" fmla="*/ 0 h 4489040"/>
                  <a:gd name="connsiteX2" fmla="*/ 2557323 w 2557323"/>
                  <a:gd name="connsiteY2" fmla="*/ 4489040 h 4489040"/>
                  <a:gd name="connsiteX3" fmla="*/ 0 w 2557323"/>
                  <a:gd name="connsiteY3" fmla="*/ 4489040 h 4489040"/>
                  <a:gd name="connsiteX4" fmla="*/ 0 w 2557323"/>
                  <a:gd name="connsiteY4" fmla="*/ 0 h 448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7323" h="4489040">
                    <a:moveTo>
                      <a:pt x="0" y="0"/>
                    </a:moveTo>
                    <a:lnTo>
                      <a:pt x="2557323" y="0"/>
                    </a:lnTo>
                    <a:lnTo>
                      <a:pt x="2557323" y="4489040"/>
                    </a:lnTo>
                    <a:lnTo>
                      <a:pt x="0" y="448904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 l="-5012" r="-2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owchart: Extract 12">
            <a:extLst>
              <a:ext uri="{FF2B5EF4-FFF2-40B4-BE49-F238E27FC236}">
                <a16:creationId xmlns:a16="http://schemas.microsoft.com/office/drawing/2014/main" id="{E04AEF1E-D793-473E-BD8A-CF38E425DE4F}"/>
              </a:ext>
            </a:extLst>
          </p:cNvPr>
          <p:cNvSpPr/>
          <p:nvPr/>
        </p:nvSpPr>
        <p:spPr>
          <a:xfrm rot="5400000">
            <a:off x="4507134" y="5256418"/>
            <a:ext cx="565502" cy="481064"/>
          </a:xfrm>
          <a:prstGeom prst="flowChartExtra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ACB5C-DBFC-4C0F-A6C7-D4580FB7ECFF}"/>
              </a:ext>
            </a:extLst>
          </p:cNvPr>
          <p:cNvSpPr/>
          <p:nvPr/>
        </p:nvSpPr>
        <p:spPr>
          <a:xfrm>
            <a:off x="8213060" y="2823578"/>
            <a:ext cx="3850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(2)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5D6B1F-F4F3-4FCB-938B-9F1C20FC5CFA}"/>
              </a:ext>
            </a:extLst>
          </p:cNvPr>
          <p:cNvSpPr/>
          <p:nvPr/>
        </p:nvSpPr>
        <p:spPr>
          <a:xfrm>
            <a:off x="8213060" y="4026878"/>
            <a:ext cx="3850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(3)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FA8D39-42BE-4C8B-AEEB-4B475B99649B}"/>
              </a:ext>
            </a:extLst>
          </p:cNvPr>
          <p:cNvSpPr/>
          <p:nvPr/>
        </p:nvSpPr>
        <p:spPr>
          <a:xfrm>
            <a:off x="8213060" y="5343061"/>
            <a:ext cx="3850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(4)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A52BE-70DB-41A6-ABE3-286AB89099CA}"/>
              </a:ext>
            </a:extLst>
          </p:cNvPr>
          <p:cNvSpPr/>
          <p:nvPr/>
        </p:nvSpPr>
        <p:spPr>
          <a:xfrm>
            <a:off x="10827441" y="3542649"/>
            <a:ext cx="3850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(5)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9467D0-8409-437F-9B31-409137C68A78}"/>
              </a:ext>
            </a:extLst>
          </p:cNvPr>
          <p:cNvSpPr/>
          <p:nvPr/>
        </p:nvSpPr>
        <p:spPr>
          <a:xfrm>
            <a:off x="4051028" y="3696537"/>
            <a:ext cx="51969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…(1)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07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0" grpId="0" animBg="1"/>
      <p:bldP spid="15" grpId="0"/>
      <p:bldP spid="16" grpId="0" animBg="1"/>
      <p:bldP spid="18" grpId="0"/>
      <p:bldP spid="6" grpId="0"/>
      <p:bldP spid="7" grpId="0"/>
      <p:bldP spid="8" grpId="0"/>
      <p:bldP spid="9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04DA-F518-4D1C-B8CA-3AE7A68F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to perform POD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C747A-9052-46E1-8B0D-B084E073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11</a:t>
            </a:fld>
            <a:r>
              <a:rPr lang="en-US" dirty="0"/>
              <a:t>/25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9D99F95D-8353-4166-AD28-CAEDF51E8550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920888758"/>
                  </p:ext>
                </p:extLst>
              </p:nvPr>
            </p:nvGraphicFramePr>
            <p:xfrm>
              <a:off x="1262130" y="1885987"/>
              <a:ext cx="9772581" cy="3308757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4566035">
                      <a:extLst>
                        <a:ext uri="{9D8B030D-6E8A-4147-A177-3AD203B41FA5}">
                          <a16:colId xmlns:a16="http://schemas.microsoft.com/office/drawing/2014/main" val="3817205184"/>
                        </a:ext>
                      </a:extLst>
                    </a:gridCol>
                    <a:gridCol w="5206546">
                      <a:extLst>
                        <a:ext uri="{9D8B030D-6E8A-4147-A177-3AD203B41FA5}">
                          <a16:colId xmlns:a16="http://schemas.microsoft.com/office/drawing/2014/main" val="2373644449"/>
                        </a:ext>
                      </a:extLst>
                    </a:gridCol>
                  </a:tblGrid>
                  <a:tr h="365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Method</a:t>
                          </a:r>
                          <a:r>
                            <a:rPr lang="en-IN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Definition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46760"/>
                      </a:ext>
                    </a:extLst>
                  </a:tr>
                  <a:tr h="3390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err="1"/>
                            <a:t>Primme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IN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3939783"/>
                      </a:ext>
                    </a:extLst>
                  </a:tr>
                  <a:tr h="36551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err="1"/>
                            <a:t>Erichson</a:t>
                          </a:r>
                          <a:r>
                            <a:rPr lang="en-IN" dirty="0"/>
                            <a:t> </a:t>
                          </a:r>
                          <a:r>
                            <a:rPr lang="en-IN" dirty="0" err="1"/>
                            <a:t>rSVD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IN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791146"/>
                      </a:ext>
                    </a:extLst>
                  </a:tr>
                  <a:tr h="35683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err="1"/>
                            <a:t>TruncatedSVD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Python</m:t>
                                </m:r>
                              </m:oMath>
                            </m:oMathPara>
                          </a14:m>
                          <a:endParaRPr lang="en-IN" i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1290416"/>
                      </a:ext>
                    </a:extLst>
                  </a:tr>
                  <a:tr h="38267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err="1"/>
                            <a:t>Scipy</a:t>
                          </a:r>
                          <a:r>
                            <a:rPr lang="en-IN" dirty="0"/>
                            <a:t> Sparse SVD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Python</m:t>
                                </m:r>
                              </m:oMath>
                            </m:oMathPara>
                          </a14:m>
                          <a:endParaRPr lang="en-IN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1401649"/>
                      </a:ext>
                    </a:extLst>
                  </a:tr>
                  <a:tr h="34773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err="1"/>
                            <a:t>Scipy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Python</m:t>
                                </m:r>
                              </m:oMath>
                            </m:oMathPara>
                          </a14:m>
                          <a:endParaRPr lang="en-IN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47437"/>
                      </a:ext>
                    </a:extLst>
                  </a:tr>
                  <a:tr h="36551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err="1"/>
                            <a:t>Numpy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Python</m:t>
                                </m:r>
                              </m:oMath>
                            </m:oMathPara>
                          </a14:m>
                          <a:endParaRPr lang="en-IN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33193"/>
                      </a:ext>
                    </a:extLst>
                  </a:tr>
                  <a:tr h="36551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/>
                            <a:t>Tensor Flow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Python</m:t>
                                </m:r>
                              </m:oMath>
                            </m:oMathPara>
                          </a14:m>
                          <a:endParaRPr lang="en-IN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004217"/>
                      </a:ext>
                    </a:extLst>
                  </a:tr>
                  <a:tr h="36551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err="1"/>
                            <a:t>Pytorch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Python</m:t>
                                </m:r>
                              </m:oMath>
                            </m:oMathPara>
                          </a14:m>
                          <a:endParaRPr lang="en-IN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715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9D99F95D-8353-4166-AD28-CAEDF51E8550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920888758"/>
                  </p:ext>
                </p:extLst>
              </p:nvPr>
            </p:nvGraphicFramePr>
            <p:xfrm>
              <a:off x="1262130" y="1885987"/>
              <a:ext cx="9772581" cy="3308757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4566035">
                      <a:extLst>
                        <a:ext uri="{9D8B030D-6E8A-4147-A177-3AD203B41FA5}">
                          <a16:colId xmlns:a16="http://schemas.microsoft.com/office/drawing/2014/main" val="3817205184"/>
                        </a:ext>
                      </a:extLst>
                    </a:gridCol>
                    <a:gridCol w="5206546">
                      <a:extLst>
                        <a:ext uri="{9D8B030D-6E8A-4147-A177-3AD203B41FA5}">
                          <a16:colId xmlns:a16="http://schemas.microsoft.com/office/drawing/2014/main" val="237364444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Method</a:t>
                          </a:r>
                          <a:r>
                            <a:rPr lang="en-IN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Definition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467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err="1"/>
                            <a:t>Primme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19" t="-108333" r="-234" b="-7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39397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err="1"/>
                            <a:t>Erichson</a:t>
                          </a:r>
                          <a:r>
                            <a:rPr lang="en-IN" dirty="0"/>
                            <a:t> </a:t>
                          </a:r>
                          <a:r>
                            <a:rPr lang="en-IN" dirty="0" err="1"/>
                            <a:t>rSVD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19" t="-208333" r="-234" b="-6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7911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err="1"/>
                            <a:t>TruncatedSVD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19" t="-303279" r="-234" b="-5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90416"/>
                      </a:ext>
                    </a:extLst>
                  </a:tr>
                  <a:tr h="38267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err="1"/>
                            <a:t>Scipy</a:t>
                          </a:r>
                          <a:r>
                            <a:rPr lang="en-IN" dirty="0"/>
                            <a:t> Sparse SVD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19" t="-396774" r="-234" b="-4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14016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err="1"/>
                            <a:t>Scipy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19" t="-504918" r="-234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1474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err="1"/>
                            <a:t>Numpy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19" t="-615000" r="-234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33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/>
                            <a:t>Tensor Flow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19" t="-715000" r="-234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10042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err="1"/>
                            <a:t>Pytorch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19" t="-815000" r="-234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7154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1353910-17CB-4931-A007-72B02135CA2F}"/>
              </a:ext>
            </a:extLst>
          </p:cNvPr>
          <p:cNvSpPr/>
          <p:nvPr/>
        </p:nvSpPr>
        <p:spPr>
          <a:xfrm>
            <a:off x="3269307" y="5411766"/>
            <a:ext cx="565340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Table 1: Most commonly available methods to perform a POD on a dataset.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455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3755-1046-40E0-8401-B08273A8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Radial Basis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63695F-DAAE-44D5-9B6F-AEB760FA4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3857" y="1787167"/>
                <a:ext cx="5062587" cy="329061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/>
                  <a:t>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is done through RBF using the equation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Φ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(||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||)</m:t>
                    </m:r>
                  </m:oMath>
                </a14:m>
                <a:endParaRPr lang="en-IN" dirty="0"/>
              </a:p>
              <a:p>
                <a:br>
                  <a:rPr lang="en-IN" dirty="0"/>
                </a:br>
                <a:r>
                  <a:rPr lang="en-I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is the weight to the radial basis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(||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||)</m:t>
                    </m:r>
                  </m:oMath>
                </a14:m>
                <a:r>
                  <a:rPr lang="en-IN" dirty="0"/>
                  <a:t>, which is dependent on the Euclidian distance between a centre point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.</a:t>
                </a:r>
                <a:endParaRPr lang="en-IN" b="0" dirty="0"/>
              </a:p>
              <a:p>
                <a:r>
                  <a:rPr lang="en-IN" b="0" dirty="0"/>
                  <a:t>Calculate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by estimating at known points, i.e. training data.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𝚽</m:t>
                    </m:r>
                  </m:oMath>
                </a14:m>
                <a:endParaRPr lang="en-IN" b="1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63695F-DAAE-44D5-9B6F-AEB760FA4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3857" y="1787167"/>
                <a:ext cx="5062587" cy="3290610"/>
              </a:xfrm>
              <a:blipFill>
                <a:blip r:embed="rId2"/>
                <a:stretch>
                  <a:fillRect l="-1083" t="-3148" r="-3610" b="-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2CE4D-0B3C-462D-BD44-7B8EDFCD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12</a:t>
            </a:fld>
            <a:r>
              <a:rPr lang="en-US" dirty="0"/>
              <a:t>/25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B4E846-9C1E-4D4F-8DE3-C3A4973346F6}"/>
                  </a:ext>
                </a:extLst>
              </p:cNvPr>
              <p:cNvSpPr/>
              <p:nvPr/>
            </p:nvSpPr>
            <p:spPr>
              <a:xfrm>
                <a:off x="8128408" y="1781736"/>
                <a:ext cx="708338" cy="70833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B4E846-9C1E-4D4F-8DE3-C3A497334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408" y="1781736"/>
                <a:ext cx="708338" cy="70833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2B9688C-B50D-4305-AA85-4540CC542674}"/>
                  </a:ext>
                </a:extLst>
              </p:cNvPr>
              <p:cNvSpPr/>
              <p:nvPr/>
            </p:nvSpPr>
            <p:spPr>
              <a:xfrm>
                <a:off x="8140174" y="3038036"/>
                <a:ext cx="708338" cy="70833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2B9688C-B50D-4305-AA85-4540CC5426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174" y="3038036"/>
                <a:ext cx="708338" cy="70833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317F324-34BA-4B3F-855E-45AF0985116F}"/>
                  </a:ext>
                </a:extLst>
              </p:cNvPr>
              <p:cNvSpPr/>
              <p:nvPr/>
            </p:nvSpPr>
            <p:spPr>
              <a:xfrm>
                <a:off x="8128408" y="4181457"/>
                <a:ext cx="708338" cy="70833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317F324-34BA-4B3F-855E-45AF09851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408" y="4181457"/>
                <a:ext cx="708338" cy="70833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AC21792-ADCB-45B5-A97E-431B566AABA6}"/>
                  </a:ext>
                </a:extLst>
              </p:cNvPr>
              <p:cNvSpPr/>
              <p:nvPr/>
            </p:nvSpPr>
            <p:spPr>
              <a:xfrm>
                <a:off x="6467119" y="1784408"/>
                <a:ext cx="708338" cy="70833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AC21792-ADCB-45B5-A97E-431B566AA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119" y="1784408"/>
                <a:ext cx="708338" cy="70833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18C9898-9C0E-45B2-9D7D-3BB3184B4598}"/>
                  </a:ext>
                </a:extLst>
              </p:cNvPr>
              <p:cNvSpPr/>
              <p:nvPr/>
            </p:nvSpPr>
            <p:spPr>
              <a:xfrm>
                <a:off x="6467119" y="3038036"/>
                <a:ext cx="708338" cy="70833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18C9898-9C0E-45B2-9D7D-3BB3184B4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119" y="3038036"/>
                <a:ext cx="708338" cy="70833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B68228-1DD8-41F6-808A-8409E353B83B}"/>
                  </a:ext>
                </a:extLst>
              </p:cNvPr>
              <p:cNvSpPr/>
              <p:nvPr/>
            </p:nvSpPr>
            <p:spPr>
              <a:xfrm>
                <a:off x="6467119" y="4184129"/>
                <a:ext cx="708338" cy="70833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B68228-1DD8-41F6-808A-8409E353B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119" y="4184129"/>
                <a:ext cx="708338" cy="70833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A6628A6-6D33-4567-AA3C-1096BDCDF009}"/>
                  </a:ext>
                </a:extLst>
              </p:cNvPr>
              <p:cNvSpPr/>
              <p:nvPr/>
            </p:nvSpPr>
            <p:spPr>
              <a:xfrm>
                <a:off x="9650348" y="3038036"/>
                <a:ext cx="708338" cy="70833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A6628A6-6D33-4567-AA3C-1096BDCDF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348" y="3038036"/>
                <a:ext cx="708338" cy="70833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9ABA79-3B5C-456A-825A-C6BE8CE79A65}"/>
              </a:ext>
            </a:extLst>
          </p:cNvPr>
          <p:cNvCxnSpPr>
            <a:stCxn id="8" idx="6"/>
            <a:endCxn id="5" idx="2"/>
          </p:cNvCxnSpPr>
          <p:nvPr/>
        </p:nvCxnSpPr>
        <p:spPr>
          <a:xfrm flipV="1">
            <a:off x="7175457" y="2135905"/>
            <a:ext cx="952951" cy="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4AE22D-3028-4F40-95A2-014E673FF80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7175457" y="2138577"/>
            <a:ext cx="964717" cy="125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592223-FAF6-436A-82CD-868E1E06D213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7175457" y="2138577"/>
            <a:ext cx="952951" cy="239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91E526-C85D-47E0-B79C-059723301572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 flipV="1">
            <a:off x="7175457" y="2135905"/>
            <a:ext cx="952951" cy="125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4419E1-03AB-45A2-9AB6-CDD9D863746B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7175457" y="3392205"/>
            <a:ext cx="964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770548-2AE6-428A-A802-F7B9DF9DAC97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>
            <a:off x="7175457" y="3392205"/>
            <a:ext cx="952951" cy="114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BF8C51-7771-46BB-80CE-08BF3D9EE40F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7175457" y="2135905"/>
            <a:ext cx="952951" cy="240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222FA4-8863-42F5-A3F2-78760D199DDC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 flipV="1">
            <a:off x="7175457" y="3392205"/>
            <a:ext cx="964717" cy="114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02E5F8-43B2-4FE5-B2C2-F5EF627DBB53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7175457" y="4535626"/>
            <a:ext cx="952951" cy="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AF78DF-184F-41F4-8F04-1F5CE9A224EB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8836746" y="2135905"/>
            <a:ext cx="813602" cy="125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5FD858-52F6-47B0-9192-A876FDF6414B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8848512" y="3392205"/>
            <a:ext cx="801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20BB97E-BDF0-4EBD-8697-F223E0F73625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8836746" y="3392205"/>
            <a:ext cx="813602" cy="114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B5813B8-4AF0-4F76-A0DD-6C1E5624DCCF}"/>
                  </a:ext>
                </a:extLst>
              </p:cNvPr>
              <p:cNvSpPr txBox="1"/>
              <p:nvPr/>
            </p:nvSpPr>
            <p:spPr>
              <a:xfrm>
                <a:off x="8963259" y="4018924"/>
                <a:ext cx="927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B5813B8-4AF0-4F76-A0DD-6C1E5624D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259" y="4018924"/>
                <a:ext cx="9272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356AF7-27E4-4AB5-9003-E76C69C9AC8B}"/>
                  </a:ext>
                </a:extLst>
              </p:cNvPr>
              <p:cNvSpPr txBox="1"/>
              <p:nvPr/>
            </p:nvSpPr>
            <p:spPr>
              <a:xfrm>
                <a:off x="8655501" y="3063701"/>
                <a:ext cx="927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356AF7-27E4-4AB5-9003-E76C69C9A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501" y="3063701"/>
                <a:ext cx="92727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2E60DDE-00C2-4301-9213-904A28E27427}"/>
                  </a:ext>
                </a:extLst>
              </p:cNvPr>
              <p:cNvSpPr txBox="1"/>
              <p:nvPr/>
            </p:nvSpPr>
            <p:spPr>
              <a:xfrm>
                <a:off x="8960300" y="2408975"/>
                <a:ext cx="927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2E60DDE-00C2-4301-9213-904A28E27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00" y="2408975"/>
                <a:ext cx="92727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D2273797-5255-4899-B0D8-CFB0A372EF9F}"/>
              </a:ext>
            </a:extLst>
          </p:cNvPr>
          <p:cNvSpPr txBox="1"/>
          <p:nvPr/>
        </p:nvSpPr>
        <p:spPr>
          <a:xfrm>
            <a:off x="6234138" y="4955546"/>
            <a:ext cx="128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latin typeface="+mj-lt"/>
              </a:rPr>
              <a:t>Input Layer</a:t>
            </a:r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56BC07E-742A-493B-9140-B8B8A11399F3}"/>
              </a:ext>
            </a:extLst>
          </p:cNvPr>
          <p:cNvSpPr txBox="1"/>
          <p:nvPr/>
        </p:nvSpPr>
        <p:spPr>
          <a:xfrm>
            <a:off x="7749423" y="4953462"/>
            <a:ext cx="139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latin typeface="+mj-lt"/>
              </a:rPr>
              <a:t>Hidden Layer</a:t>
            </a:r>
            <a:endParaRPr lang="en-IN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60DF781-57AE-487E-9271-432453E76849}"/>
              </a:ext>
            </a:extLst>
          </p:cNvPr>
          <p:cNvSpPr txBox="1"/>
          <p:nvPr/>
        </p:nvSpPr>
        <p:spPr>
          <a:xfrm>
            <a:off x="9376041" y="4935975"/>
            <a:ext cx="152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latin typeface="+mj-lt"/>
              </a:rPr>
              <a:t>Output Layer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95369-CD02-45DA-80A5-7C665D5BF00E}"/>
              </a:ext>
            </a:extLst>
          </p:cNvPr>
          <p:cNvSpPr txBox="1"/>
          <p:nvPr/>
        </p:nvSpPr>
        <p:spPr>
          <a:xfrm>
            <a:off x="1880577" y="5476322"/>
            <a:ext cx="8430846" cy="707886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/>
              <a:t>In the end we have successfully mapped input parameters to the solution space!</a:t>
            </a:r>
          </a:p>
        </p:txBody>
      </p:sp>
    </p:spTree>
    <p:extLst>
      <p:ext uri="{BB962C8B-B14F-4D97-AF65-F5344CB8AC3E}">
        <p14:creationId xmlns:p14="http://schemas.microsoft.com/office/powerpoint/2010/main" val="31232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864A-C701-4286-BDA9-7D32F7E3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Radial Basis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48C02B7-646B-4056-A1D0-EEA643B6CD54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29102303"/>
                  </p:ext>
                </p:extLst>
              </p:nvPr>
            </p:nvGraphicFramePr>
            <p:xfrm>
              <a:off x="1262130" y="1885987"/>
              <a:ext cx="9772581" cy="3687065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4566035">
                      <a:extLst>
                        <a:ext uri="{9D8B030D-6E8A-4147-A177-3AD203B41FA5}">
                          <a16:colId xmlns:a16="http://schemas.microsoft.com/office/drawing/2014/main" val="3817205184"/>
                        </a:ext>
                      </a:extLst>
                    </a:gridCol>
                    <a:gridCol w="5206546">
                      <a:extLst>
                        <a:ext uri="{9D8B030D-6E8A-4147-A177-3AD203B41FA5}">
                          <a16:colId xmlns:a16="http://schemas.microsoft.com/office/drawing/2014/main" val="2373644449"/>
                        </a:ext>
                      </a:extLst>
                    </a:gridCol>
                  </a:tblGrid>
                  <a:tr h="365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Function</a:t>
                          </a:r>
                          <a:r>
                            <a:rPr lang="en-IN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Definition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46760"/>
                      </a:ext>
                    </a:extLst>
                  </a:tr>
                  <a:tr h="515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/>
                            <a:t>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3939783"/>
                      </a:ext>
                    </a:extLst>
                  </a:tr>
                  <a:tr h="36551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/>
                            <a:t>Linear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791146"/>
                      </a:ext>
                    </a:extLst>
                  </a:tr>
                  <a:tr h="42503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/>
                            <a:t>Multi-Quadratic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90416"/>
                      </a:ext>
                    </a:extLst>
                  </a:tr>
                  <a:tr h="6487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/>
                            <a:t>Inverse Multi-Quadratic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1401649"/>
                      </a:ext>
                    </a:extLst>
                  </a:tr>
                  <a:tr h="60259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/>
                            <a:t>Inverse </a:t>
                          </a:r>
                          <a:r>
                            <a:rPr lang="en-IN" dirty="0" err="1"/>
                            <a:t>Cadric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47437"/>
                      </a:ext>
                    </a:extLst>
                  </a:tr>
                  <a:tr h="36551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/>
                            <a:t>Cubic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33193"/>
                      </a:ext>
                    </a:extLst>
                  </a:tr>
                  <a:tr h="36551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/>
                            <a:t>Thin Plate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0042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48C02B7-646B-4056-A1D0-EEA643B6CD54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29102303"/>
                  </p:ext>
                </p:extLst>
              </p:nvPr>
            </p:nvGraphicFramePr>
            <p:xfrm>
              <a:off x="1262130" y="1885987"/>
              <a:ext cx="9772581" cy="3687065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4566035">
                      <a:extLst>
                        <a:ext uri="{9D8B030D-6E8A-4147-A177-3AD203B41FA5}">
                          <a16:colId xmlns:a16="http://schemas.microsoft.com/office/drawing/2014/main" val="3817205184"/>
                        </a:ext>
                      </a:extLst>
                    </a:gridCol>
                    <a:gridCol w="5206546">
                      <a:extLst>
                        <a:ext uri="{9D8B030D-6E8A-4147-A177-3AD203B41FA5}">
                          <a16:colId xmlns:a16="http://schemas.microsoft.com/office/drawing/2014/main" val="237364444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Function</a:t>
                          </a:r>
                          <a:r>
                            <a:rPr lang="en-IN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Definition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46760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/>
                            <a:t>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19" t="-75581" r="-234" b="-55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39397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/>
                            <a:t>Linear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19" t="-251667" r="-234" b="-6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791146"/>
                      </a:ext>
                    </a:extLst>
                  </a:tr>
                  <a:tr h="43122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/>
                            <a:t>Multi-Quadratic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19" t="-297183" r="-234" b="-4845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290416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/>
                            <a:t>Inverse Multi-Quadratic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19" t="-261111" r="-234" b="-218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1401649"/>
                      </a:ext>
                    </a:extLst>
                  </a:tr>
                  <a:tr h="6113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/>
                            <a:t>Inverse </a:t>
                          </a:r>
                          <a:r>
                            <a:rPr lang="en-IN" dirty="0" err="1"/>
                            <a:t>Cadric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19" t="-386139" r="-234" b="-1336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1474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/>
                            <a:t>Cubic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19" t="-818333" r="-234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33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/>
                            <a:t>Thin Plate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19" t="-918333" r="-234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10042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08D98-217D-42F4-9439-45AE0DE4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13</a:t>
            </a:fld>
            <a:r>
              <a:rPr lang="en-US" dirty="0"/>
              <a:t>/25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32BF8-D328-4612-AC97-22DBDD05BDB1}"/>
              </a:ext>
            </a:extLst>
          </p:cNvPr>
          <p:cNvSpPr txBox="1"/>
          <p:nvPr/>
        </p:nvSpPr>
        <p:spPr>
          <a:xfrm>
            <a:off x="4221642" y="5647086"/>
            <a:ext cx="385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Table 2: Commonly used RBF Functions</a:t>
            </a:r>
          </a:p>
        </p:txBody>
      </p:sp>
    </p:spTree>
    <p:extLst>
      <p:ext uri="{BB962C8B-B14F-4D97-AF65-F5344CB8AC3E}">
        <p14:creationId xmlns:p14="http://schemas.microsoft.com/office/powerpoint/2010/main" val="58410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17F1-4436-4F0E-B20B-FB8C3272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EZyRB</a:t>
            </a:r>
            <a:r>
              <a:rPr lang="en-IN" dirty="0"/>
              <a:t> Library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F88F6-C3D4-4020-84C9-DAA7E75C0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45735"/>
            <a:ext cx="586232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Python library for model order reduction.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Uses POD-RBF methodology discussed before for model order reduction.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Inputs: Solution Matrix, Parameter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Ideal choice – versatility with any data, irrespective of 1-equation problems or 2-equation.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Open source: </a:t>
            </a:r>
            <a:r>
              <a:rPr lang="en-IN" sz="1800" dirty="0">
                <a:hlinkClick r:id="rId2"/>
              </a:rPr>
              <a:t>https://github.com/mathLab/EZyRB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DDA59-C241-47CE-AF99-A71CB484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14</a:t>
            </a:fld>
            <a:r>
              <a:rPr lang="en-US" dirty="0"/>
              <a:t>/25</a:t>
            </a:r>
          </a:p>
        </p:txBody>
      </p:sp>
      <p:pic>
        <p:nvPicPr>
          <p:cNvPr id="1026" name="Picture 2" descr="Python Dynamic Mode Decomposition">
            <a:extLst>
              <a:ext uri="{FF2B5EF4-FFF2-40B4-BE49-F238E27FC236}">
                <a16:creationId xmlns:a16="http://schemas.microsoft.com/office/drawing/2014/main" id="{F80A3301-DD50-45E0-A6B2-0B0B97F76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970" y="1896535"/>
            <a:ext cx="2533113" cy="25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23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411D-CF20-4FC7-93ED-A1980584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for a Convection-Diffusion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DBEC7F-123E-45AB-B0C4-837F211E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3822443" cy="1881729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2-D square plate of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side 1m</a:t>
                </a:r>
                <a:r>
                  <a:rPr lang="en-US" sz="1800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61 node </a:t>
                </a:r>
                <a:r>
                  <a:rPr lang="en-US" sz="1800" dirty="0"/>
                  <a:t>points in X and Y axes.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Pre set boundary conditions.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Parametrized ROM with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3 variable parameters,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[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𝜐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800" dirty="0"/>
                  <a:t>ȳ].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DBEC7F-123E-45AB-B0C4-837F211E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3822443" cy="1881729"/>
              </a:xfrm>
              <a:blipFill>
                <a:blip r:embed="rId2"/>
                <a:stretch>
                  <a:fillRect l="-3349" t="-3247" b="-42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22EA7-6482-4A62-83EF-731B9658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15</a:t>
            </a:fld>
            <a:r>
              <a:rPr lang="en-US" dirty="0"/>
              <a:t>/25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3D214-EFA4-4612-B04C-EB6AFDB0F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0"/>
            <a:ext cx="1294228" cy="785363"/>
          </a:xfrm>
          <a:prstGeom prst="rect">
            <a:avLst/>
          </a:prstGeom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36D20707-93DF-422D-90A0-EB4576928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799" y="5044407"/>
            <a:ext cx="6066543" cy="76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FBFA1C8-0C8B-4300-93CC-5F845FFAA849}"/>
              </a:ext>
            </a:extLst>
          </p:cNvPr>
          <p:cNvGrpSpPr/>
          <p:nvPr/>
        </p:nvGrpSpPr>
        <p:grpSpPr>
          <a:xfrm>
            <a:off x="8789403" y="1812137"/>
            <a:ext cx="2966782" cy="2578673"/>
            <a:chOff x="7472002" y="1819209"/>
            <a:chExt cx="3700522" cy="323195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CD40D3B-6615-4C3A-B554-78943F628F94}"/>
                </a:ext>
              </a:extLst>
            </p:cNvPr>
            <p:cNvCxnSpPr/>
            <p:nvPr/>
          </p:nvCxnSpPr>
          <p:spPr>
            <a:xfrm>
              <a:off x="8034041" y="2767132"/>
              <a:ext cx="0" cy="914400"/>
            </a:xfrm>
            <a:prstGeom prst="line">
              <a:avLst/>
            </a:prstGeom>
            <a:ln w="444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4965B4-8793-41D1-B31C-1DF5A68391E7}"/>
                </a:ext>
              </a:extLst>
            </p:cNvPr>
            <p:cNvSpPr/>
            <p:nvPr/>
          </p:nvSpPr>
          <p:spPr>
            <a:xfrm>
              <a:off x="8034041" y="1901967"/>
              <a:ext cx="27432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E77C5FC-774A-433A-A9F1-B9A661319177}"/>
                    </a:ext>
                  </a:extLst>
                </p:cNvPr>
                <p:cNvSpPr txBox="1"/>
                <p:nvPr/>
              </p:nvSpPr>
              <p:spPr>
                <a:xfrm>
                  <a:off x="8034040" y="3059668"/>
                  <a:ext cx="492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E77C5FC-774A-433A-A9F1-B9A6613191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040" y="3059668"/>
                  <a:ext cx="49236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5F483C4-29D0-491C-B036-4F75F5517B54}"/>
                    </a:ext>
                  </a:extLst>
                </p:cNvPr>
                <p:cNvSpPr txBox="1"/>
                <p:nvPr/>
              </p:nvSpPr>
              <p:spPr>
                <a:xfrm>
                  <a:off x="9030872" y="1979991"/>
                  <a:ext cx="492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5F483C4-29D0-491C-B036-4F75F5517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0872" y="1979991"/>
                  <a:ext cx="49236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24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6AF0F1F-B818-41D5-89C5-9901C8C05AFA}"/>
                    </a:ext>
                  </a:extLst>
                </p:cNvPr>
                <p:cNvSpPr txBox="1"/>
                <p:nvPr/>
              </p:nvSpPr>
              <p:spPr>
                <a:xfrm>
                  <a:off x="9030872" y="4219764"/>
                  <a:ext cx="479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6AF0F1F-B818-41D5-89C5-9901C8C05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0872" y="4219764"/>
                  <a:ext cx="47925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24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D1755EF-8159-422F-82B5-904476C2D839}"/>
                    </a:ext>
                  </a:extLst>
                </p:cNvPr>
                <p:cNvSpPr txBox="1"/>
                <p:nvPr/>
              </p:nvSpPr>
              <p:spPr>
                <a:xfrm>
                  <a:off x="10310285" y="3059668"/>
                  <a:ext cx="492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D1755EF-8159-422F-82B5-904476C2D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0285" y="3059668"/>
                  <a:ext cx="49236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CEEEA3-88C6-43CE-AC87-30814E9B7185}"/>
                    </a:ext>
                  </a:extLst>
                </p:cNvPr>
                <p:cNvSpPr txBox="1"/>
                <p:nvPr/>
              </p:nvSpPr>
              <p:spPr>
                <a:xfrm>
                  <a:off x="7516259" y="4525346"/>
                  <a:ext cx="492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CEEEA3-88C6-43CE-AC87-30814E9B7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6259" y="4525346"/>
                  <a:ext cx="49236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903CC45-B0BE-4D0E-AF9A-1ED2CAE7056B}"/>
                    </a:ext>
                  </a:extLst>
                </p:cNvPr>
                <p:cNvSpPr txBox="1"/>
                <p:nvPr/>
              </p:nvSpPr>
              <p:spPr>
                <a:xfrm>
                  <a:off x="10680155" y="4625108"/>
                  <a:ext cx="492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903CC45-B0BE-4D0E-AF9A-1ED2CAE70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0155" y="4625108"/>
                  <a:ext cx="49236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B1CA3B8-03B2-433B-8E1A-E587150AFACD}"/>
                    </a:ext>
                  </a:extLst>
                </p:cNvPr>
                <p:cNvSpPr txBox="1"/>
                <p:nvPr/>
              </p:nvSpPr>
              <p:spPr>
                <a:xfrm>
                  <a:off x="7528965" y="1819209"/>
                  <a:ext cx="492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B1CA3B8-03B2-433B-8E1A-E587150AF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65" y="1819209"/>
                  <a:ext cx="492369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D520A2-64A6-4EF0-99A5-6D76988A3339}"/>
                    </a:ext>
                  </a:extLst>
                </p:cNvPr>
                <p:cNvSpPr txBox="1"/>
                <p:nvPr/>
              </p:nvSpPr>
              <p:spPr>
                <a:xfrm>
                  <a:off x="9030872" y="4681830"/>
                  <a:ext cx="492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D520A2-64A6-4EF0-99A5-6D76988A3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0872" y="4681830"/>
                  <a:ext cx="492369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B51E1B7-2331-4519-B6B2-336B015C246A}"/>
                    </a:ext>
                  </a:extLst>
                </p:cNvPr>
                <p:cNvSpPr txBox="1"/>
                <p:nvPr/>
              </p:nvSpPr>
              <p:spPr>
                <a:xfrm>
                  <a:off x="7472002" y="3039666"/>
                  <a:ext cx="492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B51E1B7-2331-4519-B6B2-336B015C24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002" y="3039666"/>
                  <a:ext cx="492369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DEF069-7873-4C2B-804B-539A783C16FE}"/>
              </a:ext>
            </a:extLst>
          </p:cNvPr>
          <p:cNvGrpSpPr/>
          <p:nvPr/>
        </p:nvGrpSpPr>
        <p:grpSpPr>
          <a:xfrm>
            <a:off x="1097279" y="4050875"/>
            <a:ext cx="4279033" cy="2211740"/>
            <a:chOff x="1097279" y="4050875"/>
            <a:chExt cx="4279033" cy="2211740"/>
          </a:xfrm>
        </p:grpSpPr>
        <p:pic>
          <p:nvPicPr>
            <p:cNvPr id="19" name="Picture 10">
              <a:extLst>
                <a:ext uri="{FF2B5EF4-FFF2-40B4-BE49-F238E27FC236}">
                  <a16:creationId xmlns:a16="http://schemas.microsoft.com/office/drawing/2014/main" id="{78429781-629E-4547-B431-1F44C8D8C5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98" b="18010"/>
            <a:stretch/>
          </p:blipFill>
          <p:spPr bwMode="auto">
            <a:xfrm>
              <a:off x="1097279" y="4544113"/>
              <a:ext cx="4279033" cy="1718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>
              <a:extLst>
                <a:ext uri="{FF2B5EF4-FFF2-40B4-BE49-F238E27FC236}">
                  <a16:creationId xmlns:a16="http://schemas.microsoft.com/office/drawing/2014/main" id="{DB0F2CF6-FA07-45C4-9042-C27CE8B5BE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24" t="1950" b="81536"/>
            <a:stretch/>
          </p:blipFill>
          <p:spPr bwMode="auto">
            <a:xfrm>
              <a:off x="1097279" y="4050875"/>
              <a:ext cx="3315208" cy="461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3">
                <a:extLst>
                  <a:ext uri="{FF2B5EF4-FFF2-40B4-BE49-F238E27FC236}">
                    <a16:creationId xmlns:a16="http://schemas.microsoft.com/office/drawing/2014/main" id="{1D97BD5B-71B6-4472-9887-844DED6889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827493"/>
                  </p:ext>
                </p:extLst>
              </p:nvPr>
            </p:nvGraphicFramePr>
            <p:xfrm>
              <a:off x="5228027" y="1940420"/>
              <a:ext cx="3039627" cy="2025248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03106">
                      <a:extLst>
                        <a:ext uri="{9D8B030D-6E8A-4147-A177-3AD203B41FA5}">
                          <a16:colId xmlns:a16="http://schemas.microsoft.com/office/drawing/2014/main" val="3789604177"/>
                        </a:ext>
                      </a:extLst>
                    </a:gridCol>
                    <a:gridCol w="927279">
                      <a:extLst>
                        <a:ext uri="{9D8B030D-6E8A-4147-A177-3AD203B41FA5}">
                          <a16:colId xmlns:a16="http://schemas.microsoft.com/office/drawing/2014/main" val="3168220218"/>
                        </a:ext>
                      </a:extLst>
                    </a:gridCol>
                    <a:gridCol w="909242">
                      <a:extLst>
                        <a:ext uri="{9D8B030D-6E8A-4147-A177-3AD203B41FA5}">
                          <a16:colId xmlns:a16="http://schemas.microsoft.com/office/drawing/2014/main" val="3067242840"/>
                        </a:ext>
                      </a:extLst>
                    </a:gridCol>
                  </a:tblGrid>
                  <a:tr h="506312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Min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6059935"/>
                      </a:ext>
                    </a:extLst>
                  </a:tr>
                  <a:tr h="50631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0150460"/>
                      </a:ext>
                    </a:extLst>
                  </a:tr>
                  <a:tr h="50631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0.0005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0.025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060794"/>
                      </a:ext>
                    </a:extLst>
                  </a:tr>
                  <a:tr h="50631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4145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3">
                <a:extLst>
                  <a:ext uri="{FF2B5EF4-FFF2-40B4-BE49-F238E27FC236}">
                    <a16:creationId xmlns:a16="http://schemas.microsoft.com/office/drawing/2014/main" id="{1D97BD5B-71B6-4472-9887-844DED6889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827493"/>
                  </p:ext>
                </p:extLst>
              </p:nvPr>
            </p:nvGraphicFramePr>
            <p:xfrm>
              <a:off x="5228027" y="1940420"/>
              <a:ext cx="3039627" cy="2025248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03106">
                      <a:extLst>
                        <a:ext uri="{9D8B030D-6E8A-4147-A177-3AD203B41FA5}">
                          <a16:colId xmlns:a16="http://schemas.microsoft.com/office/drawing/2014/main" val="3789604177"/>
                        </a:ext>
                      </a:extLst>
                    </a:gridCol>
                    <a:gridCol w="927279">
                      <a:extLst>
                        <a:ext uri="{9D8B030D-6E8A-4147-A177-3AD203B41FA5}">
                          <a16:colId xmlns:a16="http://schemas.microsoft.com/office/drawing/2014/main" val="3168220218"/>
                        </a:ext>
                      </a:extLst>
                    </a:gridCol>
                    <a:gridCol w="909242">
                      <a:extLst>
                        <a:ext uri="{9D8B030D-6E8A-4147-A177-3AD203B41FA5}">
                          <a16:colId xmlns:a16="http://schemas.microsoft.com/office/drawing/2014/main" val="3067242840"/>
                        </a:ext>
                      </a:extLst>
                    </a:gridCol>
                  </a:tblGrid>
                  <a:tr h="506312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Min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6059935"/>
                      </a:ext>
                    </a:extLst>
                  </a:tr>
                  <a:tr h="5063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505" t="-104762" r="-15454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0150460"/>
                      </a:ext>
                    </a:extLst>
                  </a:tr>
                  <a:tr h="5063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505" t="-207229" r="-154545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0.0005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0.025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060794"/>
                      </a:ext>
                    </a:extLst>
                  </a:tr>
                  <a:tr h="5063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505" t="-307229" r="-154545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4145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E0779755-6CFE-45FB-A9F9-61D796D688FC}"/>
              </a:ext>
            </a:extLst>
          </p:cNvPr>
          <p:cNvSpPr/>
          <p:nvPr/>
        </p:nvSpPr>
        <p:spPr>
          <a:xfrm>
            <a:off x="8798156" y="4544113"/>
            <a:ext cx="327153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Figure 5: Domain of the 2-D heat problem.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867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1656-F3E8-4259-9D11-5E027358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Snapshot Matrix – Convergence (contd.)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54B94-EF00-4E62-93B3-98C5B510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16</a:t>
            </a:fld>
            <a:r>
              <a:rPr lang="en-US" dirty="0"/>
              <a:t>/25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7FAADA-4312-41FA-ADB0-5D3C0B4BB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931214"/>
              </p:ext>
            </p:extLst>
          </p:nvPr>
        </p:nvGraphicFramePr>
        <p:xfrm>
          <a:off x="1096962" y="1846263"/>
          <a:ext cx="4776911" cy="4188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7E7C15D-32E6-4AFF-B87D-1F8B4CEB30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495914"/>
              </p:ext>
            </p:extLst>
          </p:nvPr>
        </p:nvGraphicFramePr>
        <p:xfrm>
          <a:off x="6096000" y="1846263"/>
          <a:ext cx="4567311" cy="4188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E02056B-670B-4908-BEEB-34D3F987884F}"/>
              </a:ext>
            </a:extLst>
          </p:cNvPr>
          <p:cNvSpPr/>
          <p:nvPr/>
        </p:nvSpPr>
        <p:spPr>
          <a:xfrm>
            <a:off x="796475" y="5896540"/>
            <a:ext cx="537788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Figure 6: Time taken to create the snapshot matrix based vs dimension.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87113-A0BE-4F31-9A4A-35B8F087C01F}"/>
              </a:ext>
            </a:extLst>
          </p:cNvPr>
          <p:cNvSpPr/>
          <p:nvPr/>
        </p:nvSpPr>
        <p:spPr>
          <a:xfrm>
            <a:off x="6998532" y="5896540"/>
            <a:ext cx="327025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Figure 7: Average RMS error vs dimension.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9318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6AA3-6B1F-40E2-80AD-E78DFFCE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Matrix - Convergence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E5D83-6FC9-4AC3-895B-97985DF0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17</a:t>
            </a:fld>
            <a:r>
              <a:rPr lang="en-US" dirty="0"/>
              <a:t>/25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A3DC6C-E9E8-428C-B0E0-6D9E99CC7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425"/>
              </p:ext>
            </p:extLst>
          </p:nvPr>
        </p:nvGraphicFramePr>
        <p:xfrm>
          <a:off x="1225382" y="1811698"/>
          <a:ext cx="7210280" cy="406488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51148">
                  <a:extLst>
                    <a:ext uri="{9D8B030D-6E8A-4147-A177-3AD203B41FA5}">
                      <a16:colId xmlns:a16="http://schemas.microsoft.com/office/drawing/2014/main" val="2770960912"/>
                    </a:ext>
                  </a:extLst>
                </a:gridCol>
                <a:gridCol w="953036">
                  <a:extLst>
                    <a:ext uri="{9D8B030D-6E8A-4147-A177-3AD203B41FA5}">
                      <a16:colId xmlns:a16="http://schemas.microsoft.com/office/drawing/2014/main" val="1024367707"/>
                    </a:ext>
                  </a:extLst>
                </a:gridCol>
                <a:gridCol w="1555520">
                  <a:extLst>
                    <a:ext uri="{9D8B030D-6E8A-4147-A177-3AD203B41FA5}">
                      <a16:colId xmlns:a16="http://schemas.microsoft.com/office/drawing/2014/main" val="2599806522"/>
                    </a:ext>
                  </a:extLst>
                </a:gridCol>
                <a:gridCol w="1702835">
                  <a:extLst>
                    <a:ext uri="{9D8B030D-6E8A-4147-A177-3AD203B41FA5}">
                      <a16:colId xmlns:a16="http://schemas.microsoft.com/office/drawing/2014/main" val="4127791833"/>
                    </a:ext>
                  </a:extLst>
                </a:gridCol>
                <a:gridCol w="1038644">
                  <a:extLst>
                    <a:ext uri="{9D8B030D-6E8A-4147-A177-3AD203B41FA5}">
                      <a16:colId xmlns:a16="http://schemas.microsoft.com/office/drawing/2014/main" val="2607079648"/>
                    </a:ext>
                  </a:extLst>
                </a:gridCol>
                <a:gridCol w="1009097">
                  <a:extLst>
                    <a:ext uri="{9D8B030D-6E8A-4147-A177-3AD203B41FA5}">
                      <a16:colId xmlns:a16="http://schemas.microsoft.com/office/drawing/2014/main" val="3672706622"/>
                    </a:ext>
                  </a:extLst>
                </a:gridCol>
              </a:tblGrid>
              <a:tr h="767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No. of Columns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Snapshot Time (sec)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Training Time (sec)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Online Time (sec)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Average RMSE (K)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Speedup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3956364"/>
                  </a:ext>
                </a:extLst>
              </a:tr>
              <a:tr h="2522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40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0.014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0.002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15.229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713.361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9385555"/>
                  </a:ext>
                </a:extLst>
              </a:tr>
              <a:tr h="2522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69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0.031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0.004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9.1922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353.631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1822721"/>
                  </a:ext>
                </a:extLst>
              </a:tr>
              <a:tr h="2522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75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105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0.130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0.005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9.3693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265.799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260002"/>
                  </a:ext>
                </a:extLst>
              </a:tr>
              <a:tr h="2522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151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0.308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0.005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7.7766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246.947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570836"/>
                  </a:ext>
                </a:extLst>
              </a:tr>
              <a:tr h="2522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200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299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0.515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0.014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5.7632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95.698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3185320"/>
                  </a:ext>
                </a:extLst>
              </a:tr>
              <a:tr h="2522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300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444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0.917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0.024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6.0724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59.277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1175913"/>
                  </a:ext>
                </a:extLst>
              </a:tr>
              <a:tr h="2522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400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860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1.851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0.028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4.6645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62.454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8506283"/>
                  </a:ext>
                </a:extLst>
              </a:tr>
              <a:tr h="2522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500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1129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7.549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0.027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4.6304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51.189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1272689"/>
                  </a:ext>
                </a:extLst>
              </a:tr>
              <a:tr h="2522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600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1237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12.443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0.040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4.3107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34.276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8348267"/>
                  </a:ext>
                </a:extLst>
              </a:tr>
              <a:tr h="2522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700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995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20.097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0.051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3.5206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26.365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2887896"/>
                  </a:ext>
                </a:extLst>
              </a:tr>
              <a:tr h="2522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800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1131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31.669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0.058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3.067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24.607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2697640"/>
                  </a:ext>
                </a:extLst>
              </a:tr>
              <a:tr h="2522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900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1298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43.503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0.071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3.0574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18.695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0227481"/>
                  </a:ext>
                </a:extLst>
              </a:tr>
              <a:tr h="2522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1000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1501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62.700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0.072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2.8922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19.664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263457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C3D3067-E185-4584-8E6B-D04C51FA3187}"/>
              </a:ext>
            </a:extLst>
          </p:cNvPr>
          <p:cNvSpPr/>
          <p:nvPr/>
        </p:nvSpPr>
        <p:spPr>
          <a:xfrm>
            <a:off x="2671146" y="5927387"/>
            <a:ext cx="482337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Table 3: Properties of Snapshot matrix with varying dimensions.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C54686-200D-4F27-9DF3-FC20A072D6F4}"/>
                  </a:ext>
                </a:extLst>
              </p:cNvPr>
              <p:cNvSpPr txBox="1"/>
              <p:nvPr/>
            </p:nvSpPr>
            <p:spPr>
              <a:xfrm>
                <a:off x="8437795" y="3660401"/>
                <a:ext cx="3101571" cy="1001684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𝑅𝑀𝑆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𝑅𝑂𝑀</m:t>
                                      </m:r>
                                    </m:sub>
                                  </m:s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C54686-200D-4F27-9DF3-FC20A072D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795" y="3660401"/>
                <a:ext cx="3101571" cy="10016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E1EB8E2-DB3C-4DB4-9F27-566DC6C04200}"/>
              </a:ext>
            </a:extLst>
          </p:cNvPr>
          <p:cNvGrpSpPr/>
          <p:nvPr/>
        </p:nvGrpSpPr>
        <p:grpSpPr>
          <a:xfrm>
            <a:off x="8463793" y="2804078"/>
            <a:ext cx="2205624" cy="419559"/>
            <a:chOff x="0" y="261416"/>
            <a:chExt cx="1711589" cy="41955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7D31451-6B2A-488A-BFFC-FEF0AC1E4294}"/>
                </a:ext>
              </a:extLst>
            </p:cNvPr>
            <p:cNvSpPr/>
            <p:nvPr/>
          </p:nvSpPr>
          <p:spPr>
            <a:xfrm>
              <a:off x="0" y="261416"/>
              <a:ext cx="1711589" cy="419559"/>
            </a:xfrm>
            <a:prstGeom prst="roundRect">
              <a:avLst>
                <a:gd name="adj" fmla="val 16670"/>
              </a:avLst>
            </a:prstGeom>
            <a:solidFill>
              <a:srgbClr val="EA690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B0BCA0A-58BA-43E9-B523-F87E753EA813}"/>
                </a:ext>
              </a:extLst>
            </p:cNvPr>
            <p:cNvSpPr txBox="1"/>
            <p:nvPr/>
          </p:nvSpPr>
          <p:spPr>
            <a:xfrm>
              <a:off x="20485" y="281901"/>
              <a:ext cx="1670619" cy="3785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Snapshot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22BDCC-45C4-4E4E-A9C4-6995C896D2E1}"/>
              </a:ext>
            </a:extLst>
          </p:cNvPr>
          <p:cNvGrpSpPr/>
          <p:nvPr/>
        </p:nvGrpSpPr>
        <p:grpSpPr>
          <a:xfrm>
            <a:off x="10695415" y="2804078"/>
            <a:ext cx="869949" cy="419559"/>
            <a:chOff x="2495042" y="1839673"/>
            <a:chExt cx="869949" cy="53248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67BA16C-A9D9-4C3E-A279-D3FA448732E0}"/>
                </a:ext>
              </a:extLst>
            </p:cNvPr>
            <p:cNvSpPr/>
            <p:nvPr/>
          </p:nvSpPr>
          <p:spPr>
            <a:xfrm>
              <a:off x="2495042" y="1839673"/>
              <a:ext cx="869949" cy="532481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61A7F080-C9D5-45CE-AA4B-7BC2B8872DA9}"/>
                </a:ext>
              </a:extLst>
            </p:cNvPr>
            <p:cNvSpPr txBox="1"/>
            <p:nvPr/>
          </p:nvSpPr>
          <p:spPr>
            <a:xfrm>
              <a:off x="2521040" y="1865671"/>
              <a:ext cx="817953" cy="4804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Test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EBEFD36-3700-4E84-B1D2-9CF28591D6A6}"/>
              </a:ext>
            </a:extLst>
          </p:cNvPr>
          <p:cNvSpPr/>
          <p:nvPr/>
        </p:nvSpPr>
        <p:spPr>
          <a:xfrm>
            <a:off x="9006859" y="3275111"/>
            <a:ext cx="220562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/>
              <a:t>80:20 Training Set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078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1AAB-F72C-4748-B88E-40603596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Advection-Diffusion ROM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1562E-2881-42F9-9520-6C134CEF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18</a:t>
            </a:fld>
            <a:r>
              <a:rPr lang="en-US" dirty="0"/>
              <a:t>/25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F720A5-8EA4-407A-A496-581EB73C1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412" y="1945273"/>
            <a:ext cx="4723809" cy="35301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3FF614-D30E-4670-BF48-66F106C38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913" y="1945273"/>
            <a:ext cx="4723809" cy="353015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D821139-CC66-4CEC-83CD-18CB4D4083A5}"/>
              </a:ext>
            </a:extLst>
          </p:cNvPr>
          <p:cNvSpPr/>
          <p:nvPr/>
        </p:nvSpPr>
        <p:spPr>
          <a:xfrm>
            <a:off x="1803332" y="5406348"/>
            <a:ext cx="36247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a) High fidelity solution for a set of parameters.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032984-2804-4FF5-B091-4F59F546DF2A}"/>
              </a:ext>
            </a:extLst>
          </p:cNvPr>
          <p:cNvSpPr/>
          <p:nvPr/>
        </p:nvSpPr>
        <p:spPr>
          <a:xfrm>
            <a:off x="6773384" y="5406348"/>
            <a:ext cx="370960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b) ROM solution for the same set of parameters.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6095CB-F8E3-45CC-85DA-DFC788280814}"/>
                  </a:ext>
                </a:extLst>
              </p:cNvPr>
              <p:cNvSpPr/>
              <p:nvPr/>
            </p:nvSpPr>
            <p:spPr>
              <a:xfrm>
                <a:off x="2199907" y="5906051"/>
                <a:ext cx="7853175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dirty="0"/>
                  <a:t>Figure 8: Comparison of the 1)high fidelity solution and b)ROM solution at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0.1,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0.025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4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4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sz="1400" b="0" i="1" dirty="0" smtClean="0">
                        <a:latin typeface="Cambria Math" panose="02040503050406030204" pitchFamily="18" charset="0"/>
                      </a:rPr>
                      <m:t>=0.4.</m:t>
                    </m:r>
                  </m:oMath>
                </a14:m>
                <a:endPara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6095CB-F8E3-45CC-85DA-DFC788280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907" y="5906051"/>
                <a:ext cx="7853175" cy="307777"/>
              </a:xfrm>
              <a:prstGeom prst="rect">
                <a:avLst/>
              </a:prstGeom>
              <a:blipFill>
                <a:blip r:embed="rId4"/>
                <a:stretch>
                  <a:fillRect t="-6000" b="-2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246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9D3E-3DFE-41B0-A7CF-3B672723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w/ previous works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F19512-63ED-4A27-B21C-13161A361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478822"/>
              </p:ext>
            </p:extLst>
          </p:nvPr>
        </p:nvGraphicFramePr>
        <p:xfrm>
          <a:off x="2743334" y="2044700"/>
          <a:ext cx="6766292" cy="2768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7782">
                  <a:extLst>
                    <a:ext uri="{9D8B030D-6E8A-4147-A177-3AD203B41FA5}">
                      <a16:colId xmlns:a16="http://schemas.microsoft.com/office/drawing/2014/main" val="3681897729"/>
                    </a:ext>
                  </a:extLst>
                </a:gridCol>
                <a:gridCol w="1696927">
                  <a:extLst>
                    <a:ext uri="{9D8B030D-6E8A-4147-A177-3AD203B41FA5}">
                      <a16:colId xmlns:a16="http://schemas.microsoft.com/office/drawing/2014/main" val="3054601257"/>
                    </a:ext>
                  </a:extLst>
                </a:gridCol>
                <a:gridCol w="2161762">
                  <a:extLst>
                    <a:ext uri="{9D8B030D-6E8A-4147-A177-3AD203B41FA5}">
                      <a16:colId xmlns:a16="http://schemas.microsoft.com/office/drawing/2014/main" val="2544597614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3904680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POD-</a:t>
                      </a:r>
                      <a:r>
                        <a:rPr lang="en-IN" dirty="0" err="1"/>
                        <a:t>Galerkin</a:t>
                      </a:r>
                      <a:r>
                        <a:rPr lang="en-IN" dirty="0"/>
                        <a:t> [</a:t>
                      </a:r>
                      <a:r>
                        <a:rPr lang="en-IN" dirty="0" err="1"/>
                        <a:t>Chandre</a:t>
                      </a:r>
                      <a:r>
                        <a:rPr lang="en-IN" dirty="0"/>
                        <a:t>-Vila, 2019]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POD-Tensor Flow-GP</a:t>
                      </a:r>
                    </a:p>
                    <a:p>
                      <a:r>
                        <a:rPr lang="en-IN" dirty="0"/>
                        <a:t>[Li, 2019]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POD-RBF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7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Online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0.6713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15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Max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4.0912%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6.345%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7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Average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1.4358%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0.9270%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4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4.7461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8.5934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30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Time 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69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AC449-5EEB-48C0-B871-72C4699F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19</a:t>
            </a:fld>
            <a:r>
              <a:rPr lang="en-US" dirty="0"/>
              <a:t>/25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232F59-2B33-4A80-B36B-45A945A732B5}"/>
              </a:ext>
            </a:extLst>
          </p:cNvPr>
          <p:cNvSpPr/>
          <p:nvPr/>
        </p:nvSpPr>
        <p:spPr>
          <a:xfrm>
            <a:off x="2706271" y="5120640"/>
            <a:ext cx="677948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Table 4: Comparing the efficiency of the POD-RBF ROM with previously used methodology.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633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F55B-7779-4A6D-8948-ACE76B7F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2438-0B34-4268-8750-AEF915B1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 Introduction</a:t>
            </a:r>
          </a:p>
          <a:p>
            <a:r>
              <a:rPr lang="en-IN" dirty="0"/>
              <a:t>2) Aim/ Objective</a:t>
            </a:r>
          </a:p>
          <a:p>
            <a:r>
              <a:rPr lang="en-IN" dirty="0"/>
              <a:t>3) Problem at Hand and its Solution</a:t>
            </a:r>
          </a:p>
          <a:p>
            <a:r>
              <a:rPr lang="en-IN" dirty="0"/>
              <a:t>4) State of the Art</a:t>
            </a:r>
          </a:p>
          <a:p>
            <a:r>
              <a:rPr lang="en-IN" dirty="0"/>
              <a:t>5) Methodology</a:t>
            </a:r>
          </a:p>
          <a:p>
            <a:r>
              <a:rPr lang="en-IN" dirty="0"/>
              <a:t>6) Results</a:t>
            </a:r>
          </a:p>
          <a:p>
            <a:r>
              <a:rPr lang="en-IN" dirty="0"/>
              <a:t>7)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592BF-97E8-4E57-809E-CCF8842E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2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721057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10CC-0238-4B62-8DCA-92E249D6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Parametric Widget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98ADBC-A11D-4768-B61A-80825316B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4052" y="2108518"/>
            <a:ext cx="4095750" cy="3619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D03FB-F86D-467A-B091-7D8C0EE2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20</a:t>
            </a:fld>
            <a:r>
              <a:rPr lang="en-US" dirty="0"/>
              <a:t>/25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F8DC822-4112-4D6D-90FC-AC7A99F67494}"/>
              </a:ext>
            </a:extLst>
          </p:cNvPr>
          <p:cNvSpPr txBox="1">
            <a:spLocks/>
          </p:cNvSpPr>
          <p:nvPr/>
        </p:nvSpPr>
        <p:spPr>
          <a:xfrm>
            <a:off x="1097280" y="1845735"/>
            <a:ext cx="5857312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Creation of an interactive widget.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Set up based with an emphasis on instantaneous results – focus on higher speedup.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Available on </a:t>
            </a:r>
            <a:r>
              <a:rPr lang="en-IN" dirty="0">
                <a:hlinkClick r:id="rId3"/>
              </a:rPr>
              <a:t>GitHub</a:t>
            </a:r>
            <a:r>
              <a:rPr lang="en-IN" dirty="0"/>
              <a:t>/ </a:t>
            </a:r>
            <a:r>
              <a:rPr lang="en-IN" dirty="0">
                <a:hlinkClick r:id="rId4"/>
              </a:rPr>
              <a:t>Binder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602696-E621-43F3-9436-5EC8B5034978}"/>
              </a:ext>
            </a:extLst>
          </p:cNvPr>
          <p:cNvSpPr/>
          <p:nvPr/>
        </p:nvSpPr>
        <p:spPr>
          <a:xfrm>
            <a:off x="6635271" y="5730595"/>
            <a:ext cx="413247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Figure 9: A snippet of the widget created using sliders.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6315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977C-AFAD-47A5-A92B-D6B797C4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65441"/>
            <a:ext cx="9905998" cy="948744"/>
          </a:xfrm>
        </p:spPr>
        <p:txBody>
          <a:bodyPr/>
          <a:lstStyle/>
          <a:p>
            <a:r>
              <a:rPr lang="en-US" dirty="0"/>
              <a:t>ROM for Aeroelastic Simulations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93528-5E0E-473D-9412-335750D4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21</a:t>
            </a:fld>
            <a:r>
              <a:rPr lang="en-US" dirty="0"/>
              <a:t>/25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6462E-635C-4414-B12F-961AA3854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0"/>
            <a:ext cx="1294228" cy="785363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F2E7FD9-64BE-4A12-A987-5A2E7C477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4" r="13719"/>
          <a:stretch/>
        </p:blipFill>
        <p:spPr>
          <a:xfrm>
            <a:off x="1143001" y="2025623"/>
            <a:ext cx="3594099" cy="3674558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1CE14F6-9486-4CDF-BB51-263637C6C2D1}"/>
              </a:ext>
            </a:extLst>
          </p:cNvPr>
          <p:cNvSpPr/>
          <p:nvPr/>
        </p:nvSpPr>
        <p:spPr>
          <a:xfrm>
            <a:off x="5958562" y="6048347"/>
            <a:ext cx="623343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source: </a:t>
            </a:r>
            <a:r>
              <a:rPr lang="en-US" sz="1200" dirty="0"/>
              <a:t>https://en.wikipedia.org/wiki/Chord_(aeronautics)#/media/File:Aircraft_chord.svg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B6387535-57C6-4AF0-B731-6F40EBD2AB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5305496"/>
                  </p:ext>
                </p:extLst>
              </p:nvPr>
            </p:nvGraphicFramePr>
            <p:xfrm>
              <a:off x="6549609" y="1822758"/>
              <a:ext cx="4662874" cy="313379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387608">
                      <a:extLst>
                        <a:ext uri="{9D8B030D-6E8A-4147-A177-3AD203B41FA5}">
                          <a16:colId xmlns:a16="http://schemas.microsoft.com/office/drawing/2014/main" val="3891596913"/>
                        </a:ext>
                      </a:extLst>
                    </a:gridCol>
                    <a:gridCol w="1120462">
                      <a:extLst>
                        <a:ext uri="{9D8B030D-6E8A-4147-A177-3AD203B41FA5}">
                          <a16:colId xmlns:a16="http://schemas.microsoft.com/office/drawing/2014/main" val="467798502"/>
                        </a:ext>
                      </a:extLst>
                    </a:gridCol>
                    <a:gridCol w="1154804">
                      <a:extLst>
                        <a:ext uri="{9D8B030D-6E8A-4147-A177-3AD203B41FA5}">
                          <a16:colId xmlns:a16="http://schemas.microsoft.com/office/drawing/2014/main" val="2095800600"/>
                        </a:ext>
                      </a:extLst>
                    </a:gridCol>
                  </a:tblGrid>
                  <a:tr h="31358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Minimum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Maximum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0066812"/>
                      </a:ext>
                    </a:extLst>
                  </a:tr>
                  <a:tr h="509128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Skin Thickness (mm)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1111544"/>
                      </a:ext>
                    </a:extLst>
                  </a:tr>
                  <a:tr h="509128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Rib Thickness (mm)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960828"/>
                      </a:ext>
                    </a:extLst>
                  </a:tr>
                  <a:tr h="509128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LE Spar Thickness (mm)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4.35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0191664"/>
                      </a:ext>
                    </a:extLst>
                  </a:tr>
                  <a:tr h="509128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TE Spar Thickness (mm)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4.35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9964878"/>
                      </a:ext>
                    </a:extLst>
                  </a:tr>
                  <a:tr h="31358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Wing Span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IN" b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oMath>
                          </a14:m>
                          <a:r>
                            <a:rPr lang="en-IN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2358716"/>
                      </a:ext>
                    </a:extLst>
                  </a:tr>
                  <a:tr h="31358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Wing Area </a:t>
                          </a:r>
                          <a14:m>
                            <m:oMath xmlns:m="http://schemas.openxmlformats.org/officeDocument/2006/math">
                              <m:r>
                                <a:rPr lang="en-IN" b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IN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845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98672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B6387535-57C6-4AF0-B731-6F40EBD2AB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5305496"/>
                  </p:ext>
                </p:extLst>
              </p:nvPr>
            </p:nvGraphicFramePr>
            <p:xfrm>
              <a:off x="6549609" y="1822758"/>
              <a:ext cx="4662874" cy="313379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387608">
                      <a:extLst>
                        <a:ext uri="{9D8B030D-6E8A-4147-A177-3AD203B41FA5}">
                          <a16:colId xmlns:a16="http://schemas.microsoft.com/office/drawing/2014/main" val="3891596913"/>
                        </a:ext>
                      </a:extLst>
                    </a:gridCol>
                    <a:gridCol w="1120462">
                      <a:extLst>
                        <a:ext uri="{9D8B030D-6E8A-4147-A177-3AD203B41FA5}">
                          <a16:colId xmlns:a16="http://schemas.microsoft.com/office/drawing/2014/main" val="467798502"/>
                        </a:ext>
                      </a:extLst>
                    </a:gridCol>
                    <a:gridCol w="1154804">
                      <a:extLst>
                        <a:ext uri="{9D8B030D-6E8A-4147-A177-3AD203B41FA5}">
                          <a16:colId xmlns:a16="http://schemas.microsoft.com/office/drawing/2014/main" val="20958006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Minimum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Maximum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0066812"/>
                      </a:ext>
                    </a:extLst>
                  </a:tr>
                  <a:tr h="509128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Skin Thickness (mm)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1111544"/>
                      </a:ext>
                    </a:extLst>
                  </a:tr>
                  <a:tr h="509128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Rib Thickness (mm)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960828"/>
                      </a:ext>
                    </a:extLst>
                  </a:tr>
                  <a:tr h="509128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LE Spar Thickness (mm)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4.35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0191664"/>
                      </a:ext>
                    </a:extLst>
                  </a:tr>
                  <a:tr h="509128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TE Spar Thickness (mm)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4.35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99648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55" t="-666667" r="-9642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23587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55" t="-766667" r="-9642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845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98672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9879A7-D692-4AE8-972C-26EE80B179AC}"/>
                  </a:ext>
                </a:extLst>
              </p:cNvPr>
              <p:cNvSpPr txBox="1"/>
              <p:nvPr/>
            </p:nvSpPr>
            <p:spPr>
              <a:xfrm>
                <a:off x="3245476" y="1822758"/>
                <a:ext cx="330413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Structural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  <a:p>
                <a:br>
                  <a:rPr lang="en-IN" dirty="0"/>
                </a:br>
                <a:r>
                  <a:rPr lang="en-IN" dirty="0"/>
                  <a:t>Aerodynamic Equation (VLM)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  <a:p>
                <a:br>
                  <a:rPr lang="en-IN" dirty="0"/>
                </a:br>
                <a:r>
                  <a:rPr lang="en-IN" dirty="0"/>
                  <a:t>Coupling: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9879A7-D692-4AE8-972C-26EE80B1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476" y="1822758"/>
                <a:ext cx="3304133" cy="2308324"/>
              </a:xfrm>
              <a:prstGeom prst="rect">
                <a:avLst/>
              </a:prstGeom>
              <a:blipFill>
                <a:blip r:embed="rId6"/>
                <a:stretch>
                  <a:fillRect l="-1476" t="-13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5FEB8700-46D8-46F7-AD1A-C292B5E4DB83}"/>
              </a:ext>
            </a:extLst>
          </p:cNvPr>
          <p:cNvSpPr/>
          <p:nvPr/>
        </p:nvSpPr>
        <p:spPr>
          <a:xfrm>
            <a:off x="771970" y="5709793"/>
            <a:ext cx="50236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Figure 10: Swept back wing geometry used for aeroelasticity ROM.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5882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56C0-8B42-4CF6-9177-C92A46E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Snapshot Matrix – Greedy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E538-A7B5-4FC2-B710-8EF031FAA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51020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Column by Column addition of solution vectors to snapshot matrix.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Iterative procedure to include point of maximum error/residual to the snapshot matrix.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ROM residuals calculated at each step for unsampled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Iteration is run till average residual is lesser than threshold.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Although time consuming, snapshot matrix has optimal number of columns for least error.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12CF8-7A8A-4F1C-B826-1EBDC0FD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22</a:t>
            </a:fld>
            <a:r>
              <a:rPr lang="en-US" dirty="0"/>
              <a:t>/25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1258A9-49D4-4881-AF32-9898C7E97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795" y="1782234"/>
            <a:ext cx="4053205" cy="380035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C82F1CB-58A6-4972-88B5-542D70840176}"/>
              </a:ext>
            </a:extLst>
          </p:cNvPr>
          <p:cNvSpPr/>
          <p:nvPr/>
        </p:nvSpPr>
        <p:spPr>
          <a:xfrm>
            <a:off x="5085397" y="5608136"/>
            <a:ext cx="6603999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/>
              <a:t>Figure 11: Visual representation of Greedy Algorithm. Blue points represent pre-sampled points, the Orange point represents the point of max residual and the black points are unsampled points [</a:t>
            </a:r>
            <a:r>
              <a:rPr lang="en-US" sz="1400" dirty="0" err="1"/>
              <a:t>Chandre</a:t>
            </a:r>
            <a:r>
              <a:rPr lang="en-US" sz="1400" dirty="0"/>
              <a:t>-Vila, 2019].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718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DB7D-F5BF-4300-9F62-631A9817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Aeroelasticity ROM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864E8F-4EDA-475E-8FF8-E88444138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27" y="1864522"/>
            <a:ext cx="5333853" cy="27066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6347C-89EF-4739-90B2-C7F68B36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23</a:t>
            </a:fld>
            <a:r>
              <a:rPr lang="en-US" dirty="0"/>
              <a:t>/25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50A634-4000-402D-9001-C50049322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80" y="1864522"/>
            <a:ext cx="4631800" cy="2848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08111A-C93D-4F14-83A5-903A54D7CC30}"/>
              </a:ext>
            </a:extLst>
          </p:cNvPr>
          <p:cNvSpPr/>
          <p:nvPr/>
        </p:nvSpPr>
        <p:spPr>
          <a:xfrm>
            <a:off x="1453763" y="5201807"/>
            <a:ext cx="48063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Figure 12: Circulation contours plotted over the wing geometry.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DD031-8159-4AC2-AF9D-3A5797B8ACEB}"/>
              </a:ext>
            </a:extLst>
          </p:cNvPr>
          <p:cNvSpPr/>
          <p:nvPr/>
        </p:nvSpPr>
        <p:spPr>
          <a:xfrm>
            <a:off x="6366639" y="5201807"/>
            <a:ext cx="494629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Figure 13: Deformation contours plotted over the wing geometry.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4924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4D4A-286B-4853-BD45-FBAA5685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2575-C636-4D69-B161-FFDF4ED1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24</a:t>
            </a:fld>
            <a:r>
              <a:rPr lang="en-US" dirty="0"/>
              <a:t>/25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B96CF4-7609-414B-85C9-FCC108A1E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0"/>
            <a:ext cx="1294228" cy="78536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9EF899-BFD0-4FB8-B57E-219891F9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Study and application of the NI-ROM was successful.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Massive improvements in computation times were observed with minimal loss of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Future work-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Implement Greedy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Expand NI-ROM to aeroelasticity simulations.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Introduce non-linearity in simulations.</a:t>
            </a:r>
          </a:p>
        </p:txBody>
      </p:sp>
    </p:spTree>
    <p:extLst>
      <p:ext uri="{BB962C8B-B14F-4D97-AF65-F5344CB8AC3E}">
        <p14:creationId xmlns:p14="http://schemas.microsoft.com/office/powerpoint/2010/main" val="4153183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7219-01CA-4014-92D4-F2D968AA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969B-B8CC-41EB-B59A-59A78528D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3" cy="4323246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Calibri "/>
              </a:rPr>
              <a:t>D. Xiao, F. Fang, C. Pain, G. Hu (2015). Non-intrusive reduced-order modelling of the Navier-Stokes equations based on RBF interpolation. </a:t>
            </a:r>
            <a:r>
              <a:rPr lang="en-US" sz="2200" i="1" dirty="0">
                <a:latin typeface="Calibri "/>
              </a:rPr>
              <a:t>Int. J. </a:t>
            </a:r>
            <a:r>
              <a:rPr lang="en-US" sz="2200" i="1" dirty="0" err="1">
                <a:latin typeface="Calibri "/>
              </a:rPr>
              <a:t>Numer</a:t>
            </a:r>
            <a:r>
              <a:rPr lang="en-US" sz="2200" i="1" dirty="0">
                <a:latin typeface="Calibri "/>
              </a:rPr>
              <a:t>. Methods Fluids</a:t>
            </a:r>
            <a:r>
              <a:rPr lang="en-US" sz="2200" dirty="0">
                <a:latin typeface="Calibri "/>
              </a:rPr>
              <a:t> 79 580–595. </a:t>
            </a:r>
            <a:r>
              <a:rPr lang="en-US" sz="2200" dirty="0" err="1">
                <a:latin typeface="Calibri "/>
              </a:rPr>
              <a:t>doi</a:t>
            </a:r>
            <a:r>
              <a:rPr lang="en-US" sz="2200" dirty="0">
                <a:latin typeface="Calibri "/>
              </a:rPr>
              <a:t>: 0.1002/fld.406.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Calibri "/>
              </a:rPr>
              <a:t>C. </a:t>
            </a:r>
            <a:r>
              <a:rPr lang="en-US" sz="2200" b="0" i="0" u="none" strike="noStrike" baseline="0" dirty="0" err="1">
                <a:latin typeface="Calibri "/>
              </a:rPr>
              <a:t>Audouze</a:t>
            </a:r>
            <a:r>
              <a:rPr lang="en-US" sz="2200" b="0" i="0" u="none" strike="noStrike" baseline="0" dirty="0">
                <a:latin typeface="Calibri "/>
              </a:rPr>
              <a:t>, F. De </a:t>
            </a:r>
            <a:r>
              <a:rPr lang="en-US" sz="2200" b="0" i="0" u="none" strike="noStrike" baseline="0" dirty="0" err="1">
                <a:latin typeface="Calibri "/>
              </a:rPr>
              <a:t>Vuyst</a:t>
            </a:r>
            <a:r>
              <a:rPr lang="en-US" sz="2200" b="0" i="0" u="none" strike="noStrike" baseline="0" dirty="0">
                <a:latin typeface="Calibri "/>
              </a:rPr>
              <a:t>, P. Nair (2013). Nonintrusive Reduced-Order Modeling of Parametrized Time- Dependent Partial Differential Equations, </a:t>
            </a:r>
            <a:r>
              <a:rPr lang="en-US" sz="2200" b="0" i="0" u="none" strike="noStrike" baseline="0" dirty="0" err="1">
                <a:latin typeface="Calibri "/>
              </a:rPr>
              <a:t>Numer</a:t>
            </a:r>
            <a:r>
              <a:rPr lang="en-US" sz="2200" b="0" i="0" u="none" strike="noStrike" baseline="0" dirty="0">
                <a:latin typeface="Calibri "/>
              </a:rPr>
              <a:t>. Methods Partial Differ. </a:t>
            </a:r>
            <a:r>
              <a:rPr lang="en-US" sz="2200" b="0" i="0" u="none" strike="noStrike" baseline="0" dirty="0" err="1">
                <a:latin typeface="Calibri "/>
              </a:rPr>
              <a:t>Equasion</a:t>
            </a:r>
            <a:r>
              <a:rPr lang="en-US" sz="2200" b="0" i="0" u="none" strike="noStrike" baseline="0" dirty="0">
                <a:latin typeface="Calibri "/>
              </a:rPr>
              <a:t> 29 (5) </a:t>
            </a:r>
            <a:r>
              <a:rPr lang="pt-BR" sz="2200" b="0" i="0" u="none" strike="noStrike" baseline="0" dirty="0">
                <a:latin typeface="Calibri "/>
              </a:rPr>
              <a:t>1587–1628. doi:10.1002/num.21768.</a:t>
            </a:r>
            <a:endParaRPr lang="en-US" sz="2200" dirty="0">
              <a:latin typeface="Calibri 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Calibri "/>
              </a:rPr>
              <a:t>Berkooz</a:t>
            </a:r>
            <a:r>
              <a:rPr lang="en-US" sz="2200" dirty="0">
                <a:latin typeface="Calibri "/>
              </a:rPr>
              <a:t>, G., Holmes, P., &amp; Lumley, J. L. (1993). The proper orthogonal decomposition in the analysis of turbulent flows. </a:t>
            </a:r>
            <a:r>
              <a:rPr lang="en-US" sz="2200" i="1" dirty="0">
                <a:latin typeface="Calibri "/>
              </a:rPr>
              <a:t>Annual review of fluid mechanics</a:t>
            </a:r>
            <a:r>
              <a:rPr lang="en-US" sz="2200" dirty="0">
                <a:latin typeface="Calibri "/>
              </a:rPr>
              <a:t>, </a:t>
            </a:r>
            <a:r>
              <a:rPr lang="en-US" sz="2200" i="1" dirty="0">
                <a:latin typeface="Calibri "/>
              </a:rPr>
              <a:t>25</a:t>
            </a:r>
            <a:r>
              <a:rPr lang="en-US" sz="2200" dirty="0">
                <a:latin typeface="Calibri "/>
              </a:rPr>
              <a:t>(1), 539-575.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 "/>
              </a:rPr>
              <a:t>Halder, R., Damodaran, M., &amp; Khoo, B. C. (2020). Signal Interpolation Augmented Linear Nonintrusive Reduced-Order Model for Aeroelastic Applications. </a:t>
            </a:r>
            <a:r>
              <a:rPr lang="en-IN" sz="2000" i="1" dirty="0">
                <a:effectLst/>
                <a:latin typeface="Calibri "/>
              </a:rPr>
              <a:t>AIAA Journal,</a:t>
            </a:r>
            <a:r>
              <a:rPr lang="en-IN" sz="2000" dirty="0">
                <a:effectLst/>
                <a:latin typeface="Calibri "/>
              </a:rPr>
              <a:t> </a:t>
            </a:r>
            <a:r>
              <a:rPr lang="en-IN" sz="2000" i="1" dirty="0">
                <a:effectLst/>
                <a:latin typeface="Calibri "/>
              </a:rPr>
              <a:t>58</a:t>
            </a:r>
            <a:r>
              <a:rPr lang="en-IN" sz="2000" dirty="0">
                <a:effectLst/>
                <a:latin typeface="Calibri "/>
              </a:rPr>
              <a:t>(1), 426-444.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Calibri "/>
              </a:rPr>
              <a:t>Rogers, C. A., </a:t>
            </a:r>
            <a:r>
              <a:rPr lang="en-IN" dirty="0" err="1">
                <a:effectLst/>
                <a:latin typeface="Calibri "/>
              </a:rPr>
              <a:t>Kassab</a:t>
            </a:r>
            <a:r>
              <a:rPr lang="en-IN" dirty="0">
                <a:effectLst/>
                <a:latin typeface="Calibri "/>
              </a:rPr>
              <a:t>, A. J., Divo, E. A., Ostrowski, Z., &amp; </a:t>
            </a:r>
            <a:r>
              <a:rPr lang="en-IN" dirty="0" err="1">
                <a:effectLst/>
                <a:latin typeface="Calibri "/>
              </a:rPr>
              <a:t>Bialecki</a:t>
            </a:r>
            <a:r>
              <a:rPr lang="en-IN" dirty="0">
                <a:effectLst/>
                <a:latin typeface="Calibri "/>
              </a:rPr>
              <a:t>, R. A. (2012). An inverse POD-RBF network approach to parameter estimation in mechanics. </a:t>
            </a:r>
            <a:r>
              <a:rPr lang="en-IN" i="1" dirty="0">
                <a:effectLst/>
                <a:latin typeface="Calibri "/>
              </a:rPr>
              <a:t>Inverse Problems in Science and Engineering,</a:t>
            </a:r>
            <a:r>
              <a:rPr lang="en-IN" dirty="0">
                <a:effectLst/>
                <a:latin typeface="Calibri "/>
              </a:rPr>
              <a:t> </a:t>
            </a:r>
            <a:r>
              <a:rPr lang="en-IN" i="1" dirty="0">
                <a:effectLst/>
                <a:latin typeface="Calibri "/>
              </a:rPr>
              <a:t>20</a:t>
            </a:r>
            <a:r>
              <a:rPr lang="en-IN" dirty="0">
                <a:effectLst/>
                <a:latin typeface="Calibri "/>
              </a:rPr>
              <a:t>(5), 749-767. doi:10.1080/17415977.2012.693080</a:t>
            </a:r>
            <a:r>
              <a:rPr lang="en-IN" sz="2000" dirty="0">
                <a:effectLst/>
                <a:latin typeface="Calibri "/>
              </a:rPr>
              <a:t> doi:10.2514/1.j058529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Calibri "/>
              </a:rPr>
              <a:t>Chandre</a:t>
            </a:r>
            <a:r>
              <a:rPr lang="en-US" sz="2200" dirty="0">
                <a:latin typeface="Calibri "/>
              </a:rPr>
              <a:t>-Vila, O. (2018). Structural Wing Model Reduction in Fluid-Structure Interactions. Retrieved March 20, 2021, from </a:t>
            </a:r>
            <a:r>
              <a:rPr lang="en-US" sz="2200" dirty="0">
                <a:latin typeface="Calibri "/>
                <a:hlinkClick r:id="rId2"/>
              </a:rPr>
              <a:t>https://github.com/mid2SUPAERO/PGD-ROM_CHANDRE</a:t>
            </a:r>
            <a:endParaRPr lang="en-US" sz="2200" dirty="0">
              <a:latin typeface="Calibri 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Calibri "/>
              </a:rPr>
              <a:t>Chandre</a:t>
            </a:r>
            <a:r>
              <a:rPr lang="en-US" sz="2200" dirty="0">
                <a:latin typeface="Calibri "/>
              </a:rPr>
              <a:t>-Vila, O. (2019). POD+K for Real-Time Aeroelastic Pre-design Problem. Retrieved March 20, 2021, from </a:t>
            </a:r>
            <a:r>
              <a:rPr lang="en-US" sz="2200" dirty="0">
                <a:latin typeface="Calibri "/>
                <a:hlinkClick r:id="rId3"/>
              </a:rPr>
              <a:t>https://github.com/mid2SUPAERO/POD-K_v2-CHANDRE</a:t>
            </a:r>
            <a:r>
              <a:rPr lang="en-US" sz="2200" dirty="0">
                <a:latin typeface="Calibri 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 "/>
              </a:rPr>
              <a:t>Li, Y., and </a:t>
            </a:r>
            <a:r>
              <a:rPr lang="en-US" sz="2000" b="0" i="0" dirty="0" err="1">
                <a:effectLst/>
                <a:latin typeface="Calibri "/>
              </a:rPr>
              <a:t>Morlier</a:t>
            </a:r>
            <a:r>
              <a:rPr lang="en-US" sz="2000" b="0" i="0" dirty="0">
                <a:effectLst/>
                <a:latin typeface="Calibri "/>
              </a:rPr>
              <a:t>, J. (2019). Parameterised PDE Prediction. </a:t>
            </a:r>
            <a:r>
              <a:rPr lang="en-US" sz="2000" dirty="0">
                <a:latin typeface="Calibri "/>
              </a:rPr>
              <a:t>Retrieved March 20, 2021, from </a:t>
            </a:r>
            <a:r>
              <a:rPr lang="en-US" sz="2000" b="0" i="0" dirty="0">
                <a:effectLst/>
                <a:latin typeface="Calibri "/>
                <a:hlinkClick r:id="rId4"/>
              </a:rPr>
              <a:t>https://github.com/mid2SUPAERO/SFE_Yaduo_LI.</a:t>
            </a:r>
            <a:endParaRPr lang="en-US" sz="2200" dirty="0">
              <a:latin typeface="Calibri 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E0A00-458F-4A64-8E3D-2EE31009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25</a:t>
            </a:fld>
            <a:r>
              <a:rPr lang="en-US" dirty="0"/>
              <a:t>/25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B22E9-3E77-4030-8902-3E043DD9B3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0"/>
            <a:ext cx="1294228" cy="7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3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3160-CD16-4F25-89FC-34DE7DC6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F036-94D0-486A-8E3E-358546995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129020" cy="4023360"/>
          </a:xfrm>
        </p:spPr>
        <p:txBody>
          <a:bodyPr/>
          <a:lstStyle/>
          <a:p>
            <a:r>
              <a:rPr lang="en-IN" sz="2800" dirty="0"/>
              <a:t>Aeroelasticity</a:t>
            </a:r>
          </a:p>
          <a:p>
            <a:r>
              <a:rPr lang="en-IN" dirty="0"/>
              <a:t>Coupling between the aerodynamic forces, inertial and elastic forces of a structure.</a:t>
            </a:r>
          </a:p>
          <a:p>
            <a:r>
              <a:rPr lang="en-IN" sz="2800" dirty="0"/>
              <a:t>Aeroelasticity Simulations</a:t>
            </a:r>
          </a:p>
          <a:p>
            <a:r>
              <a:rPr lang="en-IN" dirty="0"/>
              <a:t>1) Complexity: Coupling of two physics heavy phenomena</a:t>
            </a:r>
          </a:p>
          <a:p>
            <a:r>
              <a:rPr lang="en-IN" dirty="0"/>
              <a:t>2) Expensive: Requirement of time and computational</a:t>
            </a:r>
          </a:p>
          <a:p>
            <a:r>
              <a:rPr lang="en-IN" dirty="0"/>
              <a:t>     resources.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8CF8-ADF8-4B60-99B3-AD730817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3</a:t>
            </a:fld>
            <a:r>
              <a:rPr lang="en-US" dirty="0"/>
              <a:t>/25</a:t>
            </a:r>
          </a:p>
        </p:txBody>
      </p:sp>
      <p:pic>
        <p:nvPicPr>
          <p:cNvPr id="1026" name="Picture 2" descr="Aeroelasticity - an overview | ScienceDirect Topics">
            <a:extLst>
              <a:ext uri="{FF2B5EF4-FFF2-40B4-BE49-F238E27FC236}">
                <a16:creationId xmlns:a16="http://schemas.microsoft.com/office/drawing/2014/main" id="{BD4D6CB7-5262-456F-87E9-1B1210883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55" y="2023963"/>
            <a:ext cx="38195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896649-0D60-47A1-A31D-FAE24E9DE256}"/>
              </a:ext>
            </a:extLst>
          </p:cNvPr>
          <p:cNvSpPr/>
          <p:nvPr/>
        </p:nvSpPr>
        <p:spPr>
          <a:xfrm>
            <a:off x="6938639" y="6025940"/>
            <a:ext cx="525336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source: </a:t>
            </a:r>
            <a:r>
              <a:rPr lang="en-US" sz="1200" dirty="0"/>
              <a:t>https://www.sciencedirect.com/topics/engineering/aeroelasticity</a:t>
            </a:r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306A1D-431B-4181-9E1B-83AD1D8CEF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0"/>
            <a:ext cx="1294228" cy="7853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BBF4D5-FBC2-4523-8814-7A02C03ED2E0}"/>
              </a:ext>
            </a:extLst>
          </p:cNvPr>
          <p:cNvSpPr/>
          <p:nvPr/>
        </p:nvSpPr>
        <p:spPr>
          <a:xfrm>
            <a:off x="7871090" y="5128690"/>
            <a:ext cx="274966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/>
              <a:t>Figure 1: Collar Triangle for Aeroelasticity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023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2398-529E-4076-A7EF-D7874697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AIM/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764A-FC04-4800-AD45-B730D9622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964895" cy="4023360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Aim</a:t>
            </a:r>
          </a:p>
          <a:p>
            <a:r>
              <a:rPr lang="en-IN" dirty="0"/>
              <a:t>Investigate the techniques of Reduced Order Modelling for different physical phenomena to reduce computation costs with minimal compromise in accuracy.</a:t>
            </a:r>
          </a:p>
          <a:p>
            <a:r>
              <a:rPr lang="en-IN" sz="2800" dirty="0"/>
              <a:t>Objective</a:t>
            </a:r>
          </a:p>
          <a:p>
            <a:r>
              <a:rPr lang="en-IN" dirty="0"/>
              <a:t>1) Do a literature survey on the many ROM methodologies available.</a:t>
            </a:r>
          </a:p>
          <a:p>
            <a:r>
              <a:rPr lang="en-IN" dirty="0"/>
              <a:t>2) Select one suitable ROM technique based on efficiency, ease of use, implementation etc.</a:t>
            </a:r>
          </a:p>
          <a:p>
            <a:r>
              <a:rPr lang="en-IN" dirty="0"/>
              <a:t>3) Apply the chosen methodology to a physical problem as a test case and expand it to an aeroelastic application.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0CF0A-E201-48EC-9684-90518E8A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pPr/>
              <a:t>4</a:t>
            </a:fld>
            <a:r>
              <a:rPr lang="en-US" dirty="0"/>
              <a:t>/25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9A63CD-2BCB-4BF5-B4E6-BC6FA744C5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11438" y="3300666"/>
            <a:ext cx="3178040" cy="23752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7D0BF6-2968-47E8-AC1F-D0D151496882}"/>
              </a:ext>
            </a:extLst>
          </p:cNvPr>
          <p:cNvSpPr/>
          <p:nvPr/>
        </p:nvSpPr>
        <p:spPr>
          <a:xfrm>
            <a:off x="8399911" y="5592095"/>
            <a:ext cx="318914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Figure</a:t>
            </a:r>
            <a:r>
              <a:rPr lang="en-US" sz="1200" dirty="0"/>
              <a:t> 2: ROM Output from a 2D heat equation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527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9D14-275C-4235-9238-DFCA229B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13138"/>
          </a:xfrm>
        </p:spPr>
        <p:txBody>
          <a:bodyPr/>
          <a:lstStyle/>
          <a:p>
            <a:r>
              <a:rPr lang="en-US" dirty="0"/>
              <a:t>Time? Accuracy?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F064F-2672-4641-9C55-13B6F675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7285"/>
            <a:ext cx="4731353" cy="31424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 0, solution is quick, but inaccurate.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 7, solution is highly accurate, but simulation takes a lot of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Best scenario for accuracy is 7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for computation time it’s 0.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BE4F2-6AC4-49AA-9979-9C2098E3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5/25</a:t>
            </a:r>
          </a:p>
        </p:txBody>
      </p:sp>
      <p:pic>
        <p:nvPicPr>
          <p:cNvPr id="2052" name="Picture 4" descr="fine mesh Archives - CFD.NINJA">
            <a:extLst>
              <a:ext uri="{FF2B5EF4-FFF2-40B4-BE49-F238E27FC236}">
                <a16:creationId xmlns:a16="http://schemas.microsoft.com/office/drawing/2014/main" id="{8FD8D4D4-C63D-417A-ADB0-D3695BF8B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1777285"/>
            <a:ext cx="5118071" cy="319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45CE84-8C82-4D0C-9854-62E6099849D3}"/>
              </a:ext>
            </a:extLst>
          </p:cNvPr>
          <p:cNvSpPr/>
          <p:nvPr/>
        </p:nvSpPr>
        <p:spPr>
          <a:xfrm>
            <a:off x="1141413" y="5422966"/>
            <a:ext cx="11629965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the best scenario achievable?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A29BA0-6E16-43C9-BAC9-D3E79B870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0"/>
            <a:ext cx="1294228" cy="7853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96F979-D1F8-4249-B9B1-A756FBA58573}"/>
              </a:ext>
            </a:extLst>
          </p:cNvPr>
          <p:cNvSpPr/>
          <p:nvPr/>
        </p:nvSpPr>
        <p:spPr>
          <a:xfrm>
            <a:off x="9079994" y="6048140"/>
            <a:ext cx="311200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source: </a:t>
            </a:r>
            <a:r>
              <a:rPr lang="en-US" sz="1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https://cfd.ninja/tag/fine-mesh/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37D43-9F77-45EE-A9A9-B206E4979ACE}"/>
              </a:ext>
            </a:extLst>
          </p:cNvPr>
          <p:cNvSpPr/>
          <p:nvPr/>
        </p:nvSpPr>
        <p:spPr>
          <a:xfrm>
            <a:off x="7046600" y="5110725"/>
            <a:ext cx="321370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Figure 3: Meshes of different refinements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708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657E-07E4-4287-B92A-F2D65636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9143"/>
            <a:ext cx="9905998" cy="1193443"/>
          </a:xfrm>
        </p:spPr>
        <p:txBody>
          <a:bodyPr/>
          <a:lstStyle/>
          <a:p>
            <a:r>
              <a:rPr lang="en-US" dirty="0"/>
              <a:t>Reduced order modelling</a:t>
            </a:r>
          </a:p>
        </p:txBody>
      </p:sp>
      <p:pic>
        <p:nvPicPr>
          <p:cNvPr id="3076" name="Picture 4" descr="3.6. scikit-learn: machine learning in Python — Scipy lecture notes">
            <a:extLst>
              <a:ext uri="{FF2B5EF4-FFF2-40B4-BE49-F238E27FC236}">
                <a16:creationId xmlns:a16="http://schemas.microsoft.com/office/drawing/2014/main" id="{CE3A6549-1B2F-4B82-87D2-7382C9CB6A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4" r="6887"/>
          <a:stretch/>
        </p:blipFill>
        <p:spPr bwMode="auto">
          <a:xfrm>
            <a:off x="7093337" y="1904272"/>
            <a:ext cx="3093925" cy="195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7D8B9-2036-4E68-90E1-52C77E5B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6</a:t>
            </a:fld>
            <a:r>
              <a:rPr lang="en-US" dirty="0"/>
              <a:t>/25</a:t>
            </a:r>
          </a:p>
        </p:txBody>
      </p:sp>
      <p:pic>
        <p:nvPicPr>
          <p:cNvPr id="3074" name="Picture 2" descr="Introductory Fluid Mechanics L12 p8 - Navier-Stokes Equations ...">
            <a:extLst>
              <a:ext uri="{FF2B5EF4-FFF2-40B4-BE49-F238E27FC236}">
                <a16:creationId xmlns:a16="http://schemas.microsoft.com/office/drawing/2014/main" id="{87AF7F07-CC12-42F7-8042-56E2A5320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31" y="1795929"/>
            <a:ext cx="3691834" cy="207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GS--Bull. 171--Appendices and Code">
            <a:extLst>
              <a:ext uri="{FF2B5EF4-FFF2-40B4-BE49-F238E27FC236}">
                <a16:creationId xmlns:a16="http://schemas.microsoft.com/office/drawing/2014/main" id="{B564B180-82FD-4838-A842-8483CBC1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94" y="4396510"/>
            <a:ext cx="3480676" cy="182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artition a matrix to small matrix for find variable - Mathematics ...">
            <a:extLst>
              <a:ext uri="{FF2B5EF4-FFF2-40B4-BE49-F238E27FC236}">
                <a16:creationId xmlns:a16="http://schemas.microsoft.com/office/drawing/2014/main" id="{3CDDCBE4-540C-47A5-A461-F24C3BBBB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20"/>
          <a:stretch/>
        </p:blipFill>
        <p:spPr bwMode="auto">
          <a:xfrm>
            <a:off x="7265986" y="4967812"/>
            <a:ext cx="3781425" cy="67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B08376A-CCB7-461B-A773-210A24527011}"/>
              </a:ext>
            </a:extLst>
          </p:cNvPr>
          <p:cNvSpPr/>
          <p:nvPr/>
        </p:nvSpPr>
        <p:spPr>
          <a:xfrm>
            <a:off x="5612851" y="3896930"/>
            <a:ext cx="1232452" cy="4684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78459-AF75-429D-8030-99DFA7AD78F1}"/>
              </a:ext>
            </a:extLst>
          </p:cNvPr>
          <p:cNvSpPr/>
          <p:nvPr/>
        </p:nvSpPr>
        <p:spPr>
          <a:xfrm>
            <a:off x="1641722" y="3903715"/>
            <a:ext cx="324761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Physics driven modelling</a:t>
            </a:r>
            <a:endParaRPr 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F7DD00-146A-4439-BC38-A58867ABE1C6}"/>
              </a:ext>
            </a:extLst>
          </p:cNvPr>
          <p:cNvSpPr/>
          <p:nvPr/>
        </p:nvSpPr>
        <p:spPr>
          <a:xfrm>
            <a:off x="7442021" y="3934845"/>
            <a:ext cx="29353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driven modelling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AE7E9B-7835-471C-A521-DAF9B10BFD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0"/>
            <a:ext cx="1294228" cy="7853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4F8D83-3009-437C-8FA1-614C7EDE1F2E}"/>
              </a:ext>
            </a:extLst>
          </p:cNvPr>
          <p:cNvSpPr/>
          <p:nvPr/>
        </p:nvSpPr>
        <p:spPr>
          <a:xfrm>
            <a:off x="7515029" y="6079926"/>
            <a:ext cx="47708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source: https://scipy-lectures.org/packages/scikit-learn/index.html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591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977C-AFAD-47A5-A92B-D6B797C4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65441"/>
            <a:ext cx="9905998" cy="948744"/>
          </a:xfrm>
        </p:spPr>
        <p:txBody>
          <a:bodyPr/>
          <a:lstStyle/>
          <a:p>
            <a:r>
              <a:rPr lang="en-US" dirty="0"/>
              <a:t>State of the Art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27DF65-6B1F-4FE2-8A5A-238F5F587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751284" cy="378522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Out of all the mathematical formulations available for reduced order modelling,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Proper Orthogonal Decomposition (POD) with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Galerkin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projection</a:t>
            </a:r>
            <a:r>
              <a:rPr lang="en-IN" dirty="0"/>
              <a:t> is widely used in industrial and academic studies. (</a:t>
            </a:r>
            <a:r>
              <a:rPr lang="en-IN" dirty="0" err="1"/>
              <a:t>Berkooz</a:t>
            </a:r>
            <a:r>
              <a:rPr lang="en-IN" dirty="0"/>
              <a:t>, ARFM, 1993; Willcox, AIAA, 2002; ). </a:t>
            </a:r>
            <a:r>
              <a:rPr lang="en-US" dirty="0"/>
              <a:t>The POD-</a:t>
            </a:r>
            <a:r>
              <a:rPr lang="en-US" dirty="0" err="1"/>
              <a:t>Galerkin</a:t>
            </a:r>
            <a:r>
              <a:rPr lang="en-US" dirty="0"/>
              <a:t> method involves solving the physics equation in the reduced basis, followed by expansion into the full domain.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Non Intrusive ROMs </a:t>
            </a:r>
            <a:r>
              <a:rPr lang="en-US" dirty="0"/>
              <a:t>counter the challenges faced by intrusive ROMs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better stability</a:t>
            </a:r>
            <a:r>
              <a:rPr lang="en-US" dirty="0"/>
              <a:t>, reduction in complexity of code manipulation, more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accurate estimation </a:t>
            </a:r>
            <a:r>
              <a:rPr lang="en-US" dirty="0"/>
              <a:t>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non-linear problems </a:t>
            </a:r>
            <a:r>
              <a:rPr lang="en-US" dirty="0"/>
              <a:t>and have been quite successful while using 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RBF interpolation </a:t>
            </a:r>
            <a:r>
              <a:rPr lang="en-US" dirty="0"/>
              <a:t>method. (Xiao, IJNMF, 2015; </a:t>
            </a:r>
            <a:r>
              <a:rPr lang="en-US" dirty="0" err="1"/>
              <a:t>Audouze</a:t>
            </a:r>
            <a:r>
              <a:rPr lang="en-US" dirty="0"/>
              <a:t>, NMPDE, 2013).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NI-ROMS are quite helpful in scenarios where original source code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not available </a:t>
            </a:r>
            <a:r>
              <a:rPr lang="en-US" dirty="0"/>
              <a:t>or it is too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complicated to modify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 of NI-ROMs were studied in the fields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Heat Convection- Diffusion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Aeroelasticity</a:t>
            </a:r>
            <a:r>
              <a:rPr lang="en-US" dirty="0"/>
              <a:t>, showing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good correlation </a:t>
            </a:r>
            <a:r>
              <a:rPr lang="en-US" dirty="0"/>
              <a:t>between ROM solution and high fidelity solution. (Halder, AIAA,2020; Rogers, IPSE,2012)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93528-5E0E-473D-9412-335750D4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7</a:t>
            </a:fld>
            <a:r>
              <a:rPr lang="en-US" dirty="0"/>
              <a:t>/25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6462E-635C-4414-B12F-961AA3854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0"/>
            <a:ext cx="1294228" cy="785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34089F-2D62-4368-91F9-9FE895579C4B}"/>
              </a:ext>
            </a:extLst>
          </p:cNvPr>
          <p:cNvSpPr txBox="1"/>
          <p:nvPr/>
        </p:nvSpPr>
        <p:spPr>
          <a:xfrm>
            <a:off x="979517" y="5655264"/>
            <a:ext cx="10353891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Thus the choice of ROM for this study is the POD-RBF NI-ROM</a:t>
            </a:r>
          </a:p>
        </p:txBody>
      </p:sp>
    </p:spTree>
    <p:extLst>
      <p:ext uri="{BB962C8B-B14F-4D97-AF65-F5344CB8AC3E}">
        <p14:creationId xmlns:p14="http://schemas.microsoft.com/office/powerpoint/2010/main" val="364532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977C-AFAD-47A5-A92B-D6B797C4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Creation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93528-5E0E-473D-9412-335750D4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8/25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6462E-635C-4414-B12F-961AA3854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0"/>
            <a:ext cx="1294228" cy="785363"/>
          </a:xfrm>
          <a:prstGeom prst="rect">
            <a:avLst/>
          </a:prstGeom>
        </p:spPr>
      </p:pic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37F0ADD9-741C-4E10-9DE9-69D7F6CCD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617899"/>
              </p:ext>
            </p:extLst>
          </p:nvPr>
        </p:nvGraphicFramePr>
        <p:xfrm>
          <a:off x="6281566" y="2341760"/>
          <a:ext cx="4930917" cy="3799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6D18B22-C72E-4A7F-AE0F-8CB10A0316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231745"/>
              </p:ext>
            </p:extLst>
          </p:nvPr>
        </p:nvGraphicFramePr>
        <p:xfrm>
          <a:off x="1138866" y="2362245"/>
          <a:ext cx="4771567" cy="3948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62FE518-0527-4757-AF0A-D90911F53C10}"/>
              </a:ext>
            </a:extLst>
          </p:cNvPr>
          <p:cNvGrpSpPr/>
          <p:nvPr/>
        </p:nvGrpSpPr>
        <p:grpSpPr>
          <a:xfrm>
            <a:off x="1097279" y="1942686"/>
            <a:ext cx="4813155" cy="419559"/>
            <a:chOff x="0" y="261416"/>
            <a:chExt cx="1711589" cy="41955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C18858C-8675-480A-A1E1-80115B0D9755}"/>
                </a:ext>
              </a:extLst>
            </p:cNvPr>
            <p:cNvSpPr/>
            <p:nvPr/>
          </p:nvSpPr>
          <p:spPr>
            <a:xfrm>
              <a:off x="0" y="261416"/>
              <a:ext cx="1711589" cy="419559"/>
            </a:xfrm>
            <a:prstGeom prst="roundRect">
              <a:avLst>
                <a:gd name="adj" fmla="val 16670"/>
              </a:avLst>
            </a:prstGeom>
            <a:solidFill>
              <a:srgbClr val="EA690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EAE5581-7C33-42C6-9E2F-FB1A5A5526BD}"/>
                </a:ext>
              </a:extLst>
            </p:cNvPr>
            <p:cNvSpPr txBox="1"/>
            <p:nvPr/>
          </p:nvSpPr>
          <p:spPr>
            <a:xfrm>
              <a:off x="20485" y="281901"/>
              <a:ext cx="1670619" cy="3785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POD-</a:t>
              </a:r>
              <a:r>
                <a:rPr lang="en-US" sz="1400" kern="1200" dirty="0" err="1"/>
                <a:t>Galerkin</a:t>
              </a:r>
              <a:r>
                <a:rPr lang="en-US" sz="1400" kern="1200" dirty="0"/>
                <a:t> [</a:t>
              </a:r>
              <a:r>
                <a:rPr lang="en-US" sz="1400" kern="1200" dirty="0" err="1"/>
                <a:t>Chandre</a:t>
              </a:r>
              <a:r>
                <a:rPr lang="en-US" sz="1400" kern="1200" dirty="0"/>
                <a:t>-Vila, 2019]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93E86C6-B96A-4C90-A1D8-4C9A176F2AE8}"/>
              </a:ext>
            </a:extLst>
          </p:cNvPr>
          <p:cNvSpPr/>
          <p:nvPr/>
        </p:nvSpPr>
        <p:spPr>
          <a:xfrm>
            <a:off x="6281566" y="1942686"/>
            <a:ext cx="4930917" cy="432636"/>
          </a:xfrm>
          <a:prstGeom prst="roundRect">
            <a:avLst>
              <a:gd name="adj" fmla="val 1667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dirty="0"/>
              <a:t>POD-RBF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E8CA72-0B7D-41AC-B162-A6171E1162EE}"/>
              </a:ext>
            </a:extLst>
          </p:cNvPr>
          <p:cNvSpPr/>
          <p:nvPr/>
        </p:nvSpPr>
        <p:spPr>
          <a:xfrm>
            <a:off x="5196769" y="4981914"/>
            <a:ext cx="1084797" cy="34823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BA8EEA-0EE8-4585-A849-27679BE3A6F5}"/>
              </a:ext>
            </a:extLst>
          </p:cNvPr>
          <p:cNvSpPr/>
          <p:nvPr/>
        </p:nvSpPr>
        <p:spPr>
          <a:xfrm>
            <a:off x="4449519" y="4196178"/>
            <a:ext cx="1832047" cy="44578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E35880-2B22-49FC-B24E-BD7E80CBA8A2}"/>
              </a:ext>
            </a:extLst>
          </p:cNvPr>
          <p:cNvSpPr/>
          <p:nvPr/>
        </p:nvSpPr>
        <p:spPr>
          <a:xfrm>
            <a:off x="10556470" y="5123115"/>
            <a:ext cx="1363748" cy="41406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25777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2EF9-34ED-49E3-8114-CC007DDB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Snapshot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380AF-6EC9-46B1-B9C6-A250BED6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564872" cy="4225761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Snapshot matrix – culmination of high fidelity solutions at different input parameters.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Parameters sampled using Latin Hypercube Sampling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All parameters sampled are unique, thus representing the</a:t>
            </a:r>
            <a:br>
              <a:rPr lang="en-US" dirty="0"/>
            </a:br>
            <a:r>
              <a:rPr lang="en-US" dirty="0"/>
              <a:t>entire parameter domain, centered around the middle.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Individual snapshots stacked horizontally to form snapshot matrix.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Out of all the sampled parameters, 80% of the solutions are used for training and 20% are used for testing.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89E1D-1286-4848-824F-2C2CDAFF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9/25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088FF-3F25-4C58-B957-112B70499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0"/>
            <a:ext cx="1294228" cy="7853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8B9BA6-19DD-47B1-8FBF-08748029F536}"/>
              </a:ext>
            </a:extLst>
          </p:cNvPr>
          <p:cNvSpPr/>
          <p:nvPr/>
        </p:nvSpPr>
        <p:spPr>
          <a:xfrm>
            <a:off x="6328866" y="5932995"/>
            <a:ext cx="37013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Figure 4: Snapshot matrix creation methodology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817F7C-7204-460B-AEAC-803A0C8DB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0" b="556"/>
          <a:stretch/>
        </p:blipFill>
        <p:spPr>
          <a:xfrm>
            <a:off x="6450364" y="1776412"/>
            <a:ext cx="4106106" cy="400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629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enseS3" id="{C5EE7E85-DE53-4235-A9F5-4098F9CE86B1}" vid="{F8DC1483-DCC3-4891-BD52-BA294A0341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6154</TotalTime>
  <Words>2146</Words>
  <Application>Microsoft Office PowerPoint</Application>
  <PresentationFormat>Widescreen</PresentationFormat>
  <Paragraphs>408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</vt:lpstr>
      <vt:lpstr>Calibri Light</vt:lpstr>
      <vt:lpstr>Cambria Math</vt:lpstr>
      <vt:lpstr>Retrospect</vt:lpstr>
      <vt:lpstr>Reduced Order Modelling for Aeroelastic Simulations</vt:lpstr>
      <vt:lpstr>Table of Contents</vt:lpstr>
      <vt:lpstr>Introduction</vt:lpstr>
      <vt:lpstr>AIM/ Objective</vt:lpstr>
      <vt:lpstr>Time? Accuracy?</vt:lpstr>
      <vt:lpstr>Reduced order modelling</vt:lpstr>
      <vt:lpstr>State of the Art</vt:lpstr>
      <vt:lpstr>ROM Creation Methodology</vt:lpstr>
      <vt:lpstr>Creation of Snapshot Matrix</vt:lpstr>
      <vt:lpstr>Estimating Reduced Basis</vt:lpstr>
      <vt:lpstr>Methods to perform POD</vt:lpstr>
      <vt:lpstr>Radial Basis Function</vt:lpstr>
      <vt:lpstr>Radial Basis Function</vt:lpstr>
      <vt:lpstr>EZyRB Library</vt:lpstr>
      <vt:lpstr>ROM for a Convection-Diffusion Problem</vt:lpstr>
      <vt:lpstr>Snapshot Matrix – Convergence (contd.)</vt:lpstr>
      <vt:lpstr>Snapshot Matrix - Convergence</vt:lpstr>
      <vt:lpstr>Results: Advection-Diffusion ROM</vt:lpstr>
      <vt:lpstr>Comparison w/ previous works</vt:lpstr>
      <vt:lpstr>Parametric Widget</vt:lpstr>
      <vt:lpstr>ROM for Aeroelastic Simulations </vt:lpstr>
      <vt:lpstr>Snapshot Matrix – Greedy Algorithm</vt:lpstr>
      <vt:lpstr>Results: Aeroelasticity ROM</vt:lpstr>
      <vt:lpstr>Conclusions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Reduced Order Modelling for Aeroelasticity Solvers</dc:title>
  <dc:creator>Billton Vitus</dc:creator>
  <cp:lastModifiedBy>Billton Vitus</cp:lastModifiedBy>
  <cp:revision>195</cp:revision>
  <dcterms:created xsi:type="dcterms:W3CDTF">2020-05-14T08:43:56Z</dcterms:created>
  <dcterms:modified xsi:type="dcterms:W3CDTF">2021-04-09T11:16:06Z</dcterms:modified>
</cp:coreProperties>
</file>