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60" r:id="rId5"/>
    <p:sldId id="261" r:id="rId6"/>
    <p:sldId id="262" r:id="rId7"/>
    <p:sldId id="279" r:id="rId8"/>
    <p:sldId id="259" r:id="rId9"/>
    <p:sldId id="271" r:id="rId10"/>
    <p:sldId id="272" r:id="rId11"/>
    <p:sldId id="273" r:id="rId12"/>
    <p:sldId id="274" r:id="rId13"/>
    <p:sldId id="276" r:id="rId14"/>
    <p:sldId id="278" r:id="rId15"/>
    <p:sldId id="277" r:id="rId16"/>
    <p:sldId id="280" r:id="rId17"/>
    <p:sldId id="283" r:id="rId18"/>
    <p:sldId id="281" r:id="rId19"/>
    <p:sldId id="284" r:id="rId20"/>
    <p:sldId id="285" r:id="rId21"/>
    <p:sldId id="286" r:id="rId22"/>
    <p:sldId id="287" r:id="rId23"/>
    <p:sldId id="288" r:id="rId24"/>
    <p:sldId id="266" r:id="rId25"/>
    <p:sldId id="275" r:id="rId26"/>
    <p:sldId id="264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90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0" autoAdjust="0"/>
  </p:normalViewPr>
  <p:slideViewPr>
    <p:cSldViewPr>
      <p:cViewPr varScale="1">
        <p:scale>
          <a:sx n="118" d="100"/>
          <a:sy n="118" d="100"/>
        </p:scale>
        <p:origin x="7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77FA-C23B-4497-B727-F51A8FB0D71D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F6F2-7C5F-4105-BBCD-FAF5ADEA60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6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6b0c51585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3" name="Google Shape;1203;g6b0c515853_0_22:notes"/>
          <p:cNvSpPr txBox="1">
            <a:spLocks noGrp="1"/>
          </p:cNvSpPr>
          <p:nvPr>
            <p:ph type="body" idx="1"/>
          </p:nvPr>
        </p:nvSpPr>
        <p:spPr>
          <a:xfrm>
            <a:off x="685494" y="4401091"/>
            <a:ext cx="5487134" cy="359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t" anchorCtr="0">
            <a:noAutofit/>
          </a:bodyPr>
          <a:lstStyle/>
          <a:p>
            <a:endParaRPr/>
          </a:p>
        </p:txBody>
      </p:sp>
      <p:sp>
        <p:nvSpPr>
          <p:cNvPr id="1204" name="Google Shape;1204;g6b0c515853_0_22:notes"/>
          <p:cNvSpPr txBox="1">
            <a:spLocks noGrp="1"/>
          </p:cNvSpPr>
          <p:nvPr>
            <p:ph type="sldNum" idx="12"/>
          </p:nvPr>
        </p:nvSpPr>
        <p:spPr>
          <a:xfrm>
            <a:off x="3884462" y="8685878"/>
            <a:ext cx="2971932" cy="45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b" anchorCtr="0">
            <a:noAutofit/>
          </a:bodyPr>
          <a:lstStyle/>
          <a:p>
            <a:fld id="{00000000-1234-1234-1234-123412341234}" type="slidenum">
              <a:rPr lang="fr-FR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6F2-7C5F-4105-BBCD-FAF5ADEA60E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2.wdp"/><Relationship Id="rId3" Type="http://schemas.microsoft.com/office/2007/relationships/hdphoto" Target="../media/hdphoto47.wdp"/><Relationship Id="rId7" Type="http://schemas.microsoft.com/office/2007/relationships/hdphoto" Target="../media/hdphoto49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1.wdp"/><Relationship Id="rId5" Type="http://schemas.microsoft.com/office/2007/relationships/hdphoto" Target="../media/hdphoto48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50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2.wdp"/><Relationship Id="rId3" Type="http://schemas.microsoft.com/office/2007/relationships/hdphoto" Target="../media/hdphoto52.wdp"/><Relationship Id="rId7" Type="http://schemas.microsoft.com/office/2007/relationships/hdphoto" Target="../media/hdphoto54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56.wdp"/><Relationship Id="rId5" Type="http://schemas.microsoft.com/office/2007/relationships/hdphoto" Target="../media/hdphoto53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55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2.wdp"/><Relationship Id="rId3" Type="http://schemas.microsoft.com/office/2007/relationships/hdphoto" Target="../media/hdphoto7.wdp"/><Relationship Id="rId7" Type="http://schemas.microsoft.com/office/2007/relationships/hdphoto" Target="../media/hdphoto9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10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7.wdp"/><Relationship Id="rId3" Type="http://schemas.microsoft.com/office/2007/relationships/hdphoto" Target="../media/hdphoto13.wdp"/><Relationship Id="rId7" Type="http://schemas.microsoft.com/office/2007/relationships/hdphoto" Target="../media/hdphoto15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16.wdp"/><Relationship Id="rId5" Type="http://schemas.microsoft.com/office/2007/relationships/hdphoto" Target="../media/hdphoto14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10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3.wdp"/><Relationship Id="rId3" Type="http://schemas.microsoft.com/office/2007/relationships/hdphoto" Target="../media/hdphoto18.wdp"/><Relationship Id="rId7" Type="http://schemas.microsoft.com/office/2007/relationships/hdphoto" Target="../media/hdphoto20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22.wdp"/><Relationship Id="rId5" Type="http://schemas.microsoft.com/office/2007/relationships/hdphoto" Target="../media/hdphoto19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2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7.wdp"/><Relationship Id="rId3" Type="http://schemas.microsoft.com/office/2007/relationships/hdphoto" Target="../media/hdphoto1.wdp"/><Relationship Id="rId7" Type="http://schemas.microsoft.com/office/2007/relationships/hdphoto" Target="../media/hdphoto25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26.wdp"/><Relationship Id="rId5" Type="http://schemas.microsoft.com/office/2007/relationships/hdphoto" Target="../media/hdphoto24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2.wdp"/><Relationship Id="rId3" Type="http://schemas.microsoft.com/office/2007/relationships/hdphoto" Target="../media/hdphoto28.wdp"/><Relationship Id="rId7" Type="http://schemas.microsoft.com/office/2007/relationships/hdphoto" Target="../media/hdphoto30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31.wdp"/><Relationship Id="rId5" Type="http://schemas.microsoft.com/office/2007/relationships/hdphoto" Target="../media/hdphoto29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2.wdp"/><Relationship Id="rId3" Type="http://schemas.microsoft.com/office/2007/relationships/hdphoto" Target="../media/hdphoto33.wdp"/><Relationship Id="rId7" Type="http://schemas.microsoft.com/office/2007/relationships/hdphoto" Target="../media/hdphoto35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36.wdp"/><Relationship Id="rId5" Type="http://schemas.microsoft.com/office/2007/relationships/hdphoto" Target="../media/hdphoto34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10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1.wdp"/><Relationship Id="rId3" Type="http://schemas.microsoft.com/office/2007/relationships/hdphoto" Target="../media/hdphoto37.wdp"/><Relationship Id="rId7" Type="http://schemas.microsoft.com/office/2007/relationships/hdphoto" Target="../media/hdphoto39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40.wdp"/><Relationship Id="rId5" Type="http://schemas.microsoft.com/office/2007/relationships/hdphoto" Target="../media/hdphoto38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10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6.wdp"/><Relationship Id="rId3" Type="http://schemas.microsoft.com/office/2007/relationships/hdphoto" Target="../media/hdphoto42.wdp"/><Relationship Id="rId7" Type="http://schemas.microsoft.com/office/2007/relationships/hdphoto" Target="../media/hdphoto44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45.wdp"/><Relationship Id="rId5" Type="http://schemas.microsoft.com/office/2007/relationships/hdphoto" Target="../media/hdphoto43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282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5709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435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7442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8724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9883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5A86311B-CDF3-40B3-8E03-F2720E618C41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2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CDFA8A76-EF3A-4873-B640-804CC8290761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15503482-7E0B-4152-81BB-10242FC48C74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1F9DE576-9FA9-488D-A7E1-DBD6623D1920}" type="datetime1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8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4912C82A-BF60-469E-BA90-7341AA576DE6}" type="datetime1">
              <a:rPr lang="fr-FR" smtClean="0"/>
              <a:t>05/07/2021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6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8530C69D-5099-4B5D-B3E4-C02FADE4F6AE}" type="datetime1">
              <a:rPr lang="fr-FR" smtClean="0"/>
              <a:t>05/07/2021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2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51851FF9-3B59-43FD-A3AB-B7EDC262E794}" type="datetime1">
              <a:rPr lang="fr-FR" smtClean="0"/>
              <a:t>05/07/2021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1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F97F24F0-1B5F-4B2A-A39C-CA451305BB91}" type="datetime1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195977" y="6453336"/>
            <a:ext cx="946448" cy="365125"/>
          </a:xfrm>
          <a:prstGeom prst="rect">
            <a:avLst/>
          </a:prstGeom>
        </p:spPr>
        <p:txBody>
          <a:bodyPr/>
          <a:lstStyle/>
          <a:p>
            <a:fld id="{A4D21B7D-3F57-44A3-BDD0-C6663F7470D6}" type="datetime1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787542" y="6453336"/>
            <a:ext cx="432048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‹#›</a:t>
            </a:fld>
            <a:endParaRPr lang="fr-FR"/>
          </a:p>
        </p:txBody>
      </p:sp>
      <p:pic>
        <p:nvPicPr>
          <p:cNvPr id="1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56706"/>
            <a:ext cx="64114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676" y="6456706"/>
            <a:ext cx="53244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51" y="6456706"/>
            <a:ext cx="47472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907" y="6456706"/>
            <a:ext cx="86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438" y="6456706"/>
            <a:ext cx="29387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6456706"/>
            <a:ext cx="54683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om ICA\Chartes graphiques\papier-ICA\Dossier-papier-ICA\Dossier-papier-ICA\Links\Fond-lettre-ica.png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797" y="0"/>
            <a:ext cx="91527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61636" y="0"/>
            <a:ext cx="6820728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9" name="Picture 9" descr="E:\Com ICA\Chartes graphiques\LOGO ICA\2018 LOGO ICA RETENU\Valise-Logo-ICA\Valise-Logo-ICA\LOGO sans baseline\Logo-ICA-simple.pn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4299" cy="89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8" y="266942"/>
            <a:ext cx="505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95977" y="6418144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222C62E-70FE-458D-B7E8-8857CF3BBE67}" type="datetime1">
              <a:rPr lang="fr-FR" smtClean="0"/>
              <a:t>05/07/2021</a:t>
            </a:fld>
            <a:endParaRPr lang="fr-FR"/>
          </a:p>
        </p:txBody>
      </p:sp>
      <p:sp>
        <p:nvSpPr>
          <p:cNvPr id="2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804154" y="6418144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/>
              <a:t>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9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venirclimatique.org/micmac/index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Quel est le bilan carbone de ma thèse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531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GES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7544" y="908720"/>
            <a:ext cx="81940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SCOPE 1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: </a:t>
            </a:r>
            <a:r>
              <a:rPr lang="fr-FR" sz="2000" b="1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Émissions directes</a:t>
            </a:r>
            <a:r>
              <a:rPr lang="fr-FR" sz="2000" b="1" dirty="0">
                <a:solidFill>
                  <a:srgbClr val="FFC00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des sources </a:t>
            </a:r>
            <a:r>
              <a:rPr lang="fr-FR" sz="2000" b="1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détenues par l’organisme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.</a:t>
            </a:r>
            <a:endParaRPr lang="fr-FR" sz="2000" dirty="0">
              <a:latin typeface="Calibri" panose="020F0502020204030204" pitchFamily="34" charset="0"/>
            </a:endParaRPr>
          </a:p>
          <a:p>
            <a:pPr lvl="0" algn="just"/>
            <a:r>
              <a:rPr lang="fr-FR" sz="2000" u="sng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Exemple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: chaudière à gaz ou fuel; flotte de voitures; sol et forêt ; fuites de méthane ; </a:t>
            </a:r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SCOPE 2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: </a:t>
            </a:r>
            <a:r>
              <a:rPr lang="fr-FR" sz="2000" b="1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Émissions indirectes 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associées à la </a:t>
            </a:r>
            <a:r>
              <a:rPr lang="fr-FR" sz="2000" b="1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production d’électricité ou de chaleur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000" u="sng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Exemple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: émissions d’une chaufferie extérieures au campus; conso électrique</a:t>
            </a:r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SCOPE 3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: </a:t>
            </a:r>
            <a:r>
              <a:rPr lang="fr-FR" sz="2000" b="1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Le reste </a:t>
            </a:r>
          </a:p>
          <a:p>
            <a:pPr lvl="0" algn="just">
              <a:buClr>
                <a:schemeClr val="dk1"/>
              </a:buClr>
              <a:buSzPts val="1800"/>
            </a:pPr>
            <a:r>
              <a:rPr lang="fr-FR" sz="2000" u="sng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Exemple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: achat; déplacements; gestions des déchets; immobilisation des biens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8" y="3677272"/>
            <a:ext cx="5015086" cy="27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3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GES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11</a:t>
            </a:fld>
            <a:endParaRPr lang="fr-FR"/>
          </a:p>
        </p:txBody>
      </p:sp>
      <p:sp>
        <p:nvSpPr>
          <p:cNvPr id="9" name="Google Shape;779;p78"/>
          <p:cNvSpPr/>
          <p:nvPr/>
        </p:nvSpPr>
        <p:spPr>
          <a:xfrm>
            <a:off x="845285" y="908720"/>
            <a:ext cx="7771439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GES non obligatoire pour les labos, mais obligatoire pour les tutelles</a:t>
            </a:r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Publication par l’</a:t>
            </a:r>
            <a:r>
              <a:rPr lang="fr-F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Ademe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Périmètre : </a:t>
            </a:r>
            <a:r>
              <a:rPr lang="fr-F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fr-FR" sz="2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SCOPE 3 est optionnel </a:t>
            </a:r>
            <a:r>
              <a:rPr lang="fr-F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mais recommandé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fr-FR" sz="2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SCOPE 3 </a:t>
            </a:r>
            <a:r>
              <a:rPr lang="fr-F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représente souvent près de </a:t>
            </a:r>
            <a:r>
              <a:rPr lang="fr-FR" sz="2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75 % des émissions d’une activité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7694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Littérature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12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4244" y="1780637"/>
            <a:ext cx="7108729" cy="100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608" y="2754132"/>
            <a:ext cx="5832648" cy="348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779;p78"/>
          <p:cNvSpPr/>
          <p:nvPr/>
        </p:nvSpPr>
        <p:spPr>
          <a:xfrm>
            <a:off x="107504" y="908720"/>
            <a:ext cx="892899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GES d’une thèse à KU Leuven</a:t>
            </a:r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/>
              <a:t>21.5 t CO2-eq (2.69 t CO2-eq /paper, 0.3 t CO2-eq /citation)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602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Littérature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13</a:t>
            </a:fld>
            <a:endParaRPr lang="fr-FR"/>
          </a:p>
        </p:txBody>
      </p:sp>
      <p:sp>
        <p:nvSpPr>
          <p:cNvPr id="9" name="Google Shape;779;p78"/>
          <p:cNvSpPr/>
          <p:nvPr/>
        </p:nvSpPr>
        <p:spPr>
          <a:xfrm>
            <a:off x="107504" y="908720"/>
            <a:ext cx="892899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GES d’un labo : ISTERRE (</a:t>
            </a:r>
            <a:r>
              <a:rPr lang="fr-FR" sz="2400" dirty="0">
                <a:ea typeface="Calibri"/>
                <a:cs typeface="Calibri"/>
                <a:sym typeface="Calibri"/>
              </a:rPr>
              <a:t>études physique et chimique de la T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ea typeface="Calibri"/>
                <a:cs typeface="Calibri"/>
                <a:sym typeface="Calibri"/>
              </a:rPr>
              <a:t>Ont compté tout sauf : bâtiments, achat de matériel et d’équipement (hors informatique)</a:t>
            </a:r>
            <a:endParaRPr lang="fr-F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/>
              <a:t>4,2 t CO2-eq /agent (</a:t>
            </a:r>
            <a:r>
              <a:rPr lang="en-US" sz="2400" dirty="0" err="1"/>
              <a:t>dont</a:t>
            </a:r>
            <a:r>
              <a:rPr lang="en-US" sz="2400" dirty="0"/>
              <a:t> 57% </a:t>
            </a:r>
            <a:r>
              <a:rPr lang="en-US" sz="2400" dirty="0" err="1"/>
              <a:t>dû</a:t>
            </a:r>
            <a:r>
              <a:rPr lang="en-US" sz="2400" dirty="0"/>
              <a:t> à </a:t>
            </a:r>
            <a:r>
              <a:rPr lang="en-US" sz="2400" dirty="0" err="1"/>
              <a:t>l’aviation</a:t>
            </a:r>
            <a:r>
              <a:rPr lang="en-US" sz="2400" dirty="0"/>
              <a:t>)</a:t>
            </a:r>
            <a:endParaRPr sz="2400" dirty="0"/>
          </a:p>
        </p:txBody>
      </p:sp>
      <p:pic>
        <p:nvPicPr>
          <p:cNvPr id="10" name="Google Shape;105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24" y="2564904"/>
            <a:ext cx="6985351" cy="3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05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comparer à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14</a:t>
            </a:fld>
            <a:endParaRPr lang="fr-FR"/>
          </a:p>
        </p:txBody>
      </p:sp>
      <p:sp>
        <p:nvSpPr>
          <p:cNvPr id="9" name="Google Shape;779;p78"/>
          <p:cNvSpPr/>
          <p:nvPr/>
        </p:nvSpPr>
        <p:spPr>
          <a:xfrm>
            <a:off x="80442" y="1340768"/>
            <a:ext cx="892899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Emissions moyennes par français : 11teqCO2 (50% hors territoire)</a:t>
            </a:r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Emissions moyennes par terrien : 5 teqCO2 </a:t>
            </a:r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Emissions moyennes par terrien durables (&lt;+2°C) : 2 teqCO2</a:t>
            </a:r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Pourquoi pas faire son bilan personnel en 20’ : 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fr-FR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fr-FR" sz="2400" dirty="0">
                <a:hlinkClick r:id="rId3"/>
              </a:rPr>
              <a:t>https://avenirclimatique.org/micmac/index.php</a:t>
            </a:r>
            <a:endParaRPr lang="fr-FR" sz="2400" dirty="0"/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5661248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Source : https://www.statistiques.developpement-durable.gouv.fr/sites/default/files/2020-01/datalab-essentiel-204-l-empreinte-carbone-des-francais-reste-%20stable-janvier2020.pdf</a:t>
            </a:r>
          </a:p>
        </p:txBody>
      </p:sp>
    </p:spTree>
    <p:extLst>
      <p:ext uri="{BB962C8B-B14F-4D97-AF65-F5344CB8AC3E}">
        <p14:creationId xmlns:p14="http://schemas.microsoft.com/office/powerpoint/2010/main" val="260644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Labos 1point5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15</a:t>
            </a:fld>
            <a:endParaRPr lang="fr-FR"/>
          </a:p>
        </p:txBody>
      </p:sp>
      <p:sp>
        <p:nvSpPr>
          <p:cNvPr id="9" name="Google Shape;779;p78"/>
          <p:cNvSpPr/>
          <p:nvPr/>
        </p:nvSpPr>
        <p:spPr>
          <a:xfrm>
            <a:off x="107504" y="908720"/>
            <a:ext cx="892899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Collectif de membres du monde académique, de toutes disciplines et sur tout le territoire, partageant un objectif commun : mieux comprendre et réduire l’impact des activités de recherche scientifique sur l'environnement, en particulier sur le climat.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221 labos (dont INSA, CNES)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291 bilans GES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https://labos1point5.org/</a:t>
            </a:r>
          </a:p>
          <a:p>
            <a:pPr algn="just">
              <a:buClr>
                <a:schemeClr val="dk1"/>
              </a:buClr>
              <a:buSzPts val="1800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Utilisateur anonyme : estimer l’empreinte carbone du Labo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Utilisateur habilité : 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fr-FR" sz="2400" dirty="0"/>
              <a:t>- Faire le BGES réglementaire de votre </a:t>
            </a:r>
            <a:r>
              <a:rPr lang="fr-FR" sz="2400" b="1" dirty="0"/>
              <a:t>laboratoire</a:t>
            </a:r>
            <a:endParaRPr lang="fr-FR" sz="2400" dirty="0"/>
          </a:p>
          <a:p>
            <a:r>
              <a:rPr lang="fr-FR" sz="2400" dirty="0"/>
              <a:t>- Avoir l'accord du directeur de votre laboratoire</a:t>
            </a:r>
          </a:p>
          <a:p>
            <a:r>
              <a:rPr lang="fr-FR" sz="2400" dirty="0"/>
              <a:t>- Participer à l'étude nationale</a:t>
            </a:r>
          </a:p>
          <a:p>
            <a:r>
              <a:rPr lang="fr-FR" sz="2400" dirty="0"/>
              <a:t>- Avoir accès aux BGES multi-années de votre laboratoire</a:t>
            </a:r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360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Contexte</a:t>
            </a:r>
          </a:p>
          <a:p>
            <a:endParaRPr lang="fr-FR" dirty="0"/>
          </a:p>
          <a:p>
            <a:r>
              <a:rPr lang="fr-FR" dirty="0"/>
              <a:t>Bilan GES</a:t>
            </a:r>
          </a:p>
          <a:p>
            <a:endParaRPr lang="fr-FR" dirty="0"/>
          </a:p>
          <a:p>
            <a:r>
              <a:rPr lang="fr-FR" b="1" dirty="0"/>
              <a:t>Outil rapide</a:t>
            </a:r>
          </a:p>
          <a:p>
            <a:endParaRPr lang="fr-FR" dirty="0"/>
          </a:p>
          <a:p>
            <a:r>
              <a:rPr lang="fr-FR" dirty="0"/>
              <a:t>Impacts évités?</a:t>
            </a:r>
          </a:p>
          <a:p>
            <a:endParaRPr lang="fr-FR" dirty="0"/>
          </a:p>
          <a:p>
            <a:r>
              <a:rPr lang="fr-FR" dirty="0"/>
              <a:t>Et ma thèse?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69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rapide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17</a:t>
            </a:fld>
            <a:endParaRPr lang="fr-FR"/>
          </a:p>
        </p:txBody>
      </p:sp>
      <p:sp>
        <p:nvSpPr>
          <p:cNvPr id="9" name="Google Shape;779;p78"/>
          <p:cNvSpPr/>
          <p:nvPr/>
        </p:nvSpPr>
        <p:spPr>
          <a:xfrm>
            <a:off x="107504" y="764704"/>
            <a:ext cx="892899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Intérêts: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Rapide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Tester différents choix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Adapté au spécificité du labo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Sources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Aides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Peut aussi servir pour autres projets de recherche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Hypothèses :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Thèse en 3 ans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Alimentation pas pris en compte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Prolongement linéaire des émissions sur la 2</a:t>
            </a:r>
            <a:r>
              <a:rPr lang="fr-FR" sz="2400" baseline="30000" dirty="0"/>
              <a:t>e</a:t>
            </a:r>
            <a:r>
              <a:rPr lang="fr-FR" sz="2400" dirty="0"/>
              <a:t> moitié de thèse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Emissions de bâtiments standard</a:t>
            </a:r>
          </a:p>
          <a:p>
            <a:pPr algn="just">
              <a:buClr>
                <a:schemeClr val="dk1"/>
              </a:buClr>
              <a:buSzPts val="1800"/>
            </a:pPr>
            <a:endParaRPr lang="fr-FR" sz="2400" dirty="0"/>
          </a:p>
          <a:p>
            <a:pPr algn="just">
              <a:buClr>
                <a:schemeClr val="dk1"/>
              </a:buClr>
              <a:buSzPts val="1800"/>
            </a:pPr>
            <a:r>
              <a:rPr lang="fr-FR" sz="2400" dirty="0"/>
              <a:t>=&gt; À améliorer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Valable aussi pour projet de 3 ans, sinon bidouiller</a:t>
            </a:r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0208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rapide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18</a:t>
            </a:fld>
            <a:endParaRPr lang="fr-FR"/>
          </a:p>
        </p:txBody>
      </p:sp>
      <p:sp>
        <p:nvSpPr>
          <p:cNvPr id="9" name="Google Shape;779;p78"/>
          <p:cNvSpPr/>
          <p:nvPr/>
        </p:nvSpPr>
        <p:spPr>
          <a:xfrm>
            <a:off x="107504" y="908720"/>
            <a:ext cx="892899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Alternatives :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Conférence à Sydney : 11TeqCO2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Conférence à New York : 3,7 TeqCO2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Conférence à Bordeaux : 0,004TeqCO2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r>
              <a:rPr lang="fr-FR" sz="2400" dirty="0"/>
              <a:t>Conférence internationale Zoom : 0,004TeqCO2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endParaRPr lang="fr-FR" sz="2400" dirty="0"/>
          </a:p>
          <a:p>
            <a:pPr algn="just">
              <a:buClr>
                <a:schemeClr val="dk1"/>
              </a:buClr>
              <a:buSzPts val="1800"/>
            </a:pPr>
            <a:endParaRPr lang="fr-FR" sz="2400" dirty="0"/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400" dirty="0"/>
              <a:t>Ma thèse : 2,6 TeqCO2 (merci </a:t>
            </a:r>
            <a:r>
              <a:rPr lang="fr-FR" sz="2400" dirty="0" err="1"/>
              <a:t>covid</a:t>
            </a:r>
            <a:r>
              <a:rPr lang="fr-FR" sz="2400" dirty="0"/>
              <a:t>!)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endParaRPr lang="fr-FR" sz="2400" dirty="0"/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8586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Contexte</a:t>
            </a:r>
          </a:p>
          <a:p>
            <a:endParaRPr lang="fr-FR" dirty="0"/>
          </a:p>
          <a:p>
            <a:r>
              <a:rPr lang="fr-FR" dirty="0"/>
              <a:t>Bilan GES</a:t>
            </a:r>
          </a:p>
          <a:p>
            <a:endParaRPr lang="fr-FR" dirty="0"/>
          </a:p>
          <a:p>
            <a:r>
              <a:rPr lang="fr-FR" dirty="0"/>
              <a:t>Outil rapide</a:t>
            </a:r>
          </a:p>
          <a:p>
            <a:endParaRPr lang="fr-FR" dirty="0"/>
          </a:p>
          <a:p>
            <a:r>
              <a:rPr lang="fr-FR" b="1" dirty="0"/>
              <a:t>Impacts évités?</a:t>
            </a:r>
          </a:p>
          <a:p>
            <a:endParaRPr lang="fr-FR" dirty="0"/>
          </a:p>
          <a:p>
            <a:r>
              <a:rPr lang="fr-FR" dirty="0"/>
              <a:t>Et ma thèse?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7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Contexte</a:t>
            </a:r>
          </a:p>
          <a:p>
            <a:endParaRPr lang="fr-FR" dirty="0"/>
          </a:p>
          <a:p>
            <a:r>
              <a:rPr lang="fr-FR" dirty="0"/>
              <a:t>Bilan GES</a:t>
            </a:r>
          </a:p>
          <a:p>
            <a:endParaRPr lang="fr-FR" dirty="0"/>
          </a:p>
          <a:p>
            <a:r>
              <a:rPr lang="fr-FR" dirty="0"/>
              <a:t>Outil rapide</a:t>
            </a:r>
          </a:p>
          <a:p>
            <a:endParaRPr lang="fr-FR" dirty="0"/>
          </a:p>
          <a:p>
            <a:r>
              <a:rPr lang="fr-FR" dirty="0"/>
              <a:t>Impacts évités?</a:t>
            </a:r>
          </a:p>
          <a:p>
            <a:endParaRPr lang="fr-FR" dirty="0"/>
          </a:p>
          <a:p>
            <a:r>
              <a:rPr lang="fr-FR" dirty="0"/>
              <a:t>Et ma thèse?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85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Impacts évités aviation?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20</a:t>
            </a:fld>
            <a:endParaRPr lang="fr-FR"/>
          </a:p>
        </p:txBody>
      </p:sp>
      <p:sp>
        <p:nvSpPr>
          <p:cNvPr id="9" name="Google Shape;779;p78"/>
          <p:cNvSpPr/>
          <p:nvPr/>
        </p:nvSpPr>
        <p:spPr>
          <a:xfrm>
            <a:off x="120130" y="3645024"/>
            <a:ext cx="892899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100g à 75g en 20 ans =&gt; -1,5%/an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3,5% des émissions mondiales = 1,4Md TeqCO2 =&gt; -20M TeqCO2/an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Industrie aéronautique 9 millions employés monde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fr-FR" sz="2400" dirty="0"/>
              <a:t>-&gt; -2,2 TeqCO2/an /employé (qui contribue le plus)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fr-FR" sz="2400" dirty="0"/>
              <a:t>Bilan total : 2,6-6,6=-4 TeqCO2!!!</a:t>
            </a:r>
          </a:p>
          <a:p>
            <a:pPr marL="342900" indent="-342900" algn="just">
              <a:buClr>
                <a:schemeClr val="dk1"/>
              </a:buClr>
              <a:buSzPts val="1800"/>
              <a:buFontTx/>
              <a:buChar char="-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sz="2400" dirty="0"/>
          </a:p>
        </p:txBody>
      </p:sp>
      <p:pic>
        <p:nvPicPr>
          <p:cNvPr id="3074" name="Picture 2" descr="http://www.senat.fr/rap/r18-734/r18-7341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5258224" cy="279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f/f2/Aviation_Effective_Radiative_Forcing_components%2C_2018_%28mW_per_m%C2%B2%29.svg/440px-Aviation_Effective_Radiative_Forcing_components%2C_2018_%28mW_per_m%C2%B2%29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9110" y="908720"/>
            <a:ext cx="4645418" cy="28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20130" y="5733256"/>
            <a:ext cx="862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DGAC et </a:t>
            </a:r>
            <a:r>
              <a:rPr lang="en-US" dirty="0"/>
              <a:t>David S. Lee </a:t>
            </a:r>
            <a:r>
              <a:rPr lang="en-US" i="1" dirty="0"/>
              <a:t>et al.</a:t>
            </a:r>
            <a:r>
              <a:rPr lang="en-US" dirty="0"/>
              <a:t>, « The contribution of global aviation to anthropogenic climate forcing for 2000 to 2018 », </a:t>
            </a:r>
            <a:r>
              <a:rPr lang="en-US" i="1" dirty="0"/>
              <a:t>Atmospheric Environment</a:t>
            </a:r>
            <a:r>
              <a:rPr lang="en-US" dirty="0"/>
              <a:t>, vol. 244,‎ 1</a:t>
            </a:r>
            <a:r>
              <a:rPr lang="en-US" baseline="30000" dirty="0"/>
              <a:t>er</a:t>
            </a:r>
            <a:r>
              <a:rPr lang="en-US" dirty="0"/>
              <a:t> </a:t>
            </a:r>
            <a:r>
              <a:rPr lang="en-US" dirty="0" err="1"/>
              <a:t>janvier</a:t>
            </a:r>
            <a:r>
              <a:rPr lang="en-US" dirty="0"/>
              <a:t> 2021 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8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Sauf que…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21</a:t>
            </a:fld>
            <a:endParaRPr lang="fr-FR"/>
          </a:p>
        </p:txBody>
      </p:sp>
      <p:sp>
        <p:nvSpPr>
          <p:cNvPr id="9" name="Google Shape;779;p78"/>
          <p:cNvSpPr/>
          <p:nvPr/>
        </p:nvSpPr>
        <p:spPr>
          <a:xfrm>
            <a:off x="251520" y="3208884"/>
            <a:ext cx="892899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Consommation plus faible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Symbol"/>
              <a:buChar char="Þ"/>
            </a:pPr>
            <a:r>
              <a:rPr lang="fr-FR" sz="2400" dirty="0"/>
              <a:t>Prix billets plus faible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Symbol"/>
              <a:buChar char="Þ"/>
            </a:pPr>
            <a:r>
              <a:rPr lang="fr-FR" sz="2400" dirty="0"/>
              <a:t>Traffic aérien augmente 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fr-FR" sz="2400" dirty="0"/>
              <a:t>« effet rebond »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+4,4% trafic aérien annuel (source Airbus)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fr-FR" sz="2400" dirty="0"/>
              <a:t>=&gt; En fait + 3% émissions CO2eq/an …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/>
              <a:t>Bilan total : 2,6+13,2=15,8TeqCO2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fr-FR" sz="2400" dirty="0"/>
              <a:t>(augmentation aussi due à amélioration niveau de vie, …)</a:t>
            </a:r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sz="2400" dirty="0"/>
          </a:p>
        </p:txBody>
      </p:sp>
      <p:pic>
        <p:nvPicPr>
          <p:cNvPr id="13314" name="Picture 2" descr="https://upload.wikimedia.org/wikipedia/commons/3/33/Airplanepasseng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9911" y="1052736"/>
            <a:ext cx="5393097" cy="341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Contexte</a:t>
            </a:r>
          </a:p>
          <a:p>
            <a:endParaRPr lang="fr-FR" dirty="0"/>
          </a:p>
          <a:p>
            <a:r>
              <a:rPr lang="fr-FR" dirty="0"/>
              <a:t>Bilan GES</a:t>
            </a:r>
          </a:p>
          <a:p>
            <a:endParaRPr lang="fr-FR" dirty="0"/>
          </a:p>
          <a:p>
            <a:r>
              <a:rPr lang="fr-FR" dirty="0"/>
              <a:t>Outil rapide</a:t>
            </a:r>
          </a:p>
          <a:p>
            <a:endParaRPr lang="fr-FR" dirty="0"/>
          </a:p>
          <a:p>
            <a:r>
              <a:rPr lang="fr-FR" dirty="0"/>
              <a:t>Impacts évités?</a:t>
            </a:r>
          </a:p>
          <a:p>
            <a:endParaRPr lang="fr-FR" dirty="0"/>
          </a:p>
          <a:p>
            <a:r>
              <a:rPr lang="fr-FR" b="1" dirty="0"/>
              <a:t>Et ma thèse?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452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ma thèse?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23</a:t>
            </a:fld>
            <a:endParaRPr lang="fr-FR"/>
          </a:p>
        </p:txBody>
      </p:sp>
      <p:sp>
        <p:nvSpPr>
          <p:cNvPr id="9" name="Google Shape;779;p78"/>
          <p:cNvSpPr/>
          <p:nvPr/>
        </p:nvSpPr>
        <p:spPr>
          <a:xfrm>
            <a:off x="120130" y="980728"/>
            <a:ext cx="892899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626" y="3114692"/>
            <a:ext cx="4270555" cy="32029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2755" y="936061"/>
            <a:ext cx="1999405" cy="201637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421" y="831969"/>
            <a:ext cx="2966075" cy="2224556"/>
          </a:xfrm>
          <a:prstGeom prst="rect">
            <a:avLst/>
          </a:prstGeom>
        </p:spPr>
      </p:pic>
      <p:sp>
        <p:nvSpPr>
          <p:cNvPr id="11" name="Google Shape;779;p78"/>
          <p:cNvSpPr/>
          <p:nvPr/>
        </p:nvSpPr>
        <p:spPr>
          <a:xfrm>
            <a:off x="251520" y="936061"/>
            <a:ext cx="3600400" cy="530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000" dirty="0"/>
              <a:t>Ecoconception optimisée de matériaux architecturés (ECOMA)</a:t>
            </a:r>
          </a:p>
          <a:p>
            <a:pPr algn="just">
              <a:buClr>
                <a:schemeClr val="dk1"/>
              </a:buClr>
              <a:buSzPts val="1800"/>
            </a:pPr>
            <a:endParaRPr lang="fr-FR" sz="2000" dirty="0"/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000" dirty="0" err="1"/>
              <a:t>Optimization</a:t>
            </a:r>
            <a:r>
              <a:rPr lang="fr-FR" sz="2000" dirty="0"/>
              <a:t> topologique multi-échelle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000" dirty="0"/>
              <a:t>=&gt; moins de calculs?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000" dirty="0"/>
              <a:t>Propriétés </a:t>
            </a:r>
            <a:r>
              <a:rPr lang="fr-FR" sz="2000" dirty="0" err="1"/>
              <a:t>anisotropiques</a:t>
            </a:r>
            <a:r>
              <a:rPr lang="fr-FR" sz="2000" dirty="0"/>
              <a:t> mais recyclable?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000" dirty="0" err="1"/>
              <a:t>Minimization</a:t>
            </a:r>
            <a:r>
              <a:rPr lang="fr-FR" sz="2000" dirty="0"/>
              <a:t> impact carbone des structures</a:t>
            </a:r>
          </a:p>
          <a:p>
            <a:pPr algn="just">
              <a:buClr>
                <a:schemeClr val="dk1"/>
              </a:buClr>
              <a:buSzPts val="1800"/>
            </a:pPr>
            <a:r>
              <a:rPr lang="fr-FR" sz="2000" dirty="0"/>
              <a:t>(fabrication, utilisation)</a:t>
            </a: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lang="fr-FR" sz="2400" dirty="0"/>
          </a:p>
          <a:p>
            <a:pPr lvl="0" indent="-114300" algn="just">
              <a:buClr>
                <a:schemeClr val="dk1"/>
              </a:buClr>
              <a:buSzPts val="1800"/>
              <a:buFont typeface="Arial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74330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Titre 1</a:t>
            </a:r>
          </a:p>
          <a:p>
            <a:pPr lvl="1"/>
            <a:r>
              <a:rPr lang="fr-FR" dirty="0"/>
              <a:t>Titre 2</a:t>
            </a:r>
          </a:p>
          <a:p>
            <a:pPr lvl="2"/>
            <a:r>
              <a:rPr lang="fr-FR" dirty="0"/>
              <a:t>Titre 3</a:t>
            </a:r>
          </a:p>
          <a:p>
            <a:pPr lvl="3"/>
            <a:r>
              <a:rPr lang="fr-FR" dirty="0"/>
              <a:t>Titre 4</a:t>
            </a:r>
          </a:p>
          <a:p>
            <a:pPr lvl="4"/>
            <a:r>
              <a:rPr lang="fr-FR" dirty="0"/>
              <a:t>Titre 5</a:t>
            </a:r>
          </a:p>
          <a:p>
            <a:pPr lvl="5"/>
            <a:r>
              <a:rPr lang="fr-FR"/>
              <a:t>Titre 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137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Litérature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1560" y="1556792"/>
            <a:ext cx="7108729" cy="3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5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10"/>
          <p:cNvSpPr txBox="1"/>
          <p:nvPr/>
        </p:nvSpPr>
        <p:spPr>
          <a:xfrm>
            <a:off x="1158207" y="109800"/>
            <a:ext cx="630585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Rester en-dessous de 1.5°C ou 2°C pour éviter le pire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7" name="Google Shape;120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06" y="570051"/>
            <a:ext cx="4693913" cy="61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110"/>
          <p:cNvSpPr txBox="1"/>
          <p:nvPr/>
        </p:nvSpPr>
        <p:spPr>
          <a:xfrm>
            <a:off x="5133863" y="6225000"/>
            <a:ext cx="3911175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Rapport PNUE (Programmes de Nations Unies pour l’Environnement), 2009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44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général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3</a:t>
            </a:fld>
            <a:endParaRPr lang="fr-FR"/>
          </a:p>
        </p:txBody>
      </p:sp>
      <p:pic>
        <p:nvPicPr>
          <p:cNvPr id="7" name="Google Shape;256;p4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628800"/>
            <a:ext cx="3499078" cy="34862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57;p42"/>
          <p:cNvSpPr txBox="1"/>
          <p:nvPr/>
        </p:nvSpPr>
        <p:spPr>
          <a:xfrm>
            <a:off x="3923928" y="1124744"/>
            <a:ext cx="4896544" cy="4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Principaux gaz à effet de serre et leur origine humaine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► </a:t>
            </a: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dioxyde de carbone (CO</a:t>
            </a:r>
            <a:r>
              <a:rPr lang="fr-FR" sz="1800" b="1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: combustion des énergies fossiles (gaz, charbon, pétrole) et du bois (déforestation, chauffage, etc..)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► </a:t>
            </a: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méthane (CH</a:t>
            </a:r>
            <a:r>
              <a:rPr lang="fr-FR" sz="1800" b="1" baseline="-250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: ruminants, riz, décomposition matière organique (et donc barrages hydroélectriques)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► </a:t>
            </a: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protoxyde d’azote (N</a:t>
            </a:r>
            <a:r>
              <a:rPr lang="fr-FR" sz="1800" b="1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O) 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: réactions des engrais industriels et du fumier avec l’oxygène de l’air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► </a:t>
            </a: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hydrocarbures halogénés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: productions de divers produits industriels (solvants, huiles, colles, mastic, etc…)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14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général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4</a:t>
            </a:fld>
            <a:endParaRPr lang="fr-FR"/>
          </a:p>
        </p:txBody>
      </p:sp>
      <p:pic>
        <p:nvPicPr>
          <p:cNvPr id="9" name="Google Shape;265;p4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57" y="1556792"/>
            <a:ext cx="4542443" cy="41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2132856"/>
            <a:ext cx="4104456" cy="3094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27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général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5</a:t>
            </a:fld>
            <a:endParaRPr lang="fr-FR"/>
          </a:p>
        </p:txBody>
      </p:sp>
      <p:grpSp>
        <p:nvGrpSpPr>
          <p:cNvPr id="8" name="Google Shape;292;p45"/>
          <p:cNvGrpSpPr/>
          <p:nvPr/>
        </p:nvGrpSpPr>
        <p:grpSpPr>
          <a:xfrm>
            <a:off x="395536" y="980728"/>
            <a:ext cx="8573204" cy="2471355"/>
            <a:chOff x="169016" y="1384085"/>
            <a:chExt cx="11855776" cy="3353015"/>
          </a:xfrm>
        </p:grpSpPr>
        <p:pic>
          <p:nvPicPr>
            <p:cNvPr id="11" name="Google Shape;293;p45"/>
            <p:cNvPicPr preferRelativeResize="0"/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2249"/>
            <a:stretch/>
          </p:blipFill>
          <p:spPr>
            <a:xfrm>
              <a:off x="169016" y="1384085"/>
              <a:ext cx="11855776" cy="33530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Google Shape;294;p45"/>
            <p:cNvCxnSpPr/>
            <p:nvPr/>
          </p:nvCxnSpPr>
          <p:spPr>
            <a:xfrm>
              <a:off x="791507" y="2878399"/>
              <a:ext cx="10542900" cy="384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13" name="Google Shape;296;p4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962" y="3645024"/>
            <a:ext cx="2981902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57;p42"/>
          <p:cNvSpPr txBox="1"/>
          <p:nvPr/>
        </p:nvSpPr>
        <p:spPr>
          <a:xfrm>
            <a:off x="3923928" y="3573016"/>
            <a:ext cx="4896544" cy="224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Réchauffement 200 fois plus rapide que lors de la fin de la dernière glaciation.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5°C : jamais vu par l’homme et encore moins depuis que l’homme fait de l’élevage ou de l’agriculture.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général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6</a:t>
            </a:fld>
            <a:endParaRPr lang="fr-FR"/>
          </a:p>
        </p:txBody>
      </p:sp>
      <p:sp>
        <p:nvSpPr>
          <p:cNvPr id="15" name="Google Shape;314;p47"/>
          <p:cNvSpPr txBox="1"/>
          <p:nvPr/>
        </p:nvSpPr>
        <p:spPr>
          <a:xfrm>
            <a:off x="3583131" y="5805264"/>
            <a:ext cx="5560869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Humid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heat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waves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at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warming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levels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, S.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Russo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, J.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Sillmann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&amp; A.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Sterl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Sci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fr-FR" sz="1800" dirty="0" err="1">
                <a:latin typeface="Calibri"/>
                <a:ea typeface="Calibri"/>
                <a:cs typeface="Calibri"/>
                <a:sym typeface="Calibri"/>
              </a:rPr>
              <a:t>Rep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. 7: 7477 (2017).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31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44" y="895775"/>
            <a:ext cx="3874442" cy="396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16;p47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5013176"/>
            <a:ext cx="3383564" cy="8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17;p47"/>
          <p:cNvSpPr txBox="1"/>
          <p:nvPr/>
        </p:nvSpPr>
        <p:spPr>
          <a:xfrm>
            <a:off x="4499992" y="980728"/>
            <a:ext cx="4248472" cy="20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i="1" dirty="0">
                <a:latin typeface="Calibri"/>
                <a:ea typeface="Calibri"/>
                <a:cs typeface="Calibri"/>
                <a:sym typeface="Calibri"/>
              </a:rPr>
              <a:t>Cartes des températures dites “du thermomètre mouillé” pendant les vagues de chaleur. Au-dessus de 35°C, une personne, même à l’ombre à côté d’un ventilateur, décède d’hyperthermie.</a:t>
            </a:r>
            <a:endParaRPr sz="2000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19;p47"/>
          <p:cNvSpPr txBox="1"/>
          <p:nvPr/>
        </p:nvSpPr>
        <p:spPr>
          <a:xfrm>
            <a:off x="4341986" y="3319915"/>
            <a:ext cx="4406478" cy="23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► Dans la période récente, cette température n’a excédé 31°C que dans quelques rares régions (France : 26°C)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latin typeface="Calibri"/>
                <a:ea typeface="Calibri"/>
                <a:cs typeface="Calibri"/>
                <a:sym typeface="Calibri"/>
              </a:rPr>
              <a:t>►Pour un scénario +4°C, de nombreuses régions très peuplées excéderait 35°C (France : 31°C).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21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Contexte</a:t>
            </a:r>
          </a:p>
          <a:p>
            <a:endParaRPr lang="fr-FR" dirty="0"/>
          </a:p>
          <a:p>
            <a:r>
              <a:rPr lang="fr-FR" b="1" dirty="0"/>
              <a:t>Bilan GES</a:t>
            </a:r>
          </a:p>
          <a:p>
            <a:endParaRPr lang="fr-FR" dirty="0"/>
          </a:p>
          <a:p>
            <a:r>
              <a:rPr lang="fr-FR" dirty="0"/>
              <a:t>Outil rapide</a:t>
            </a:r>
          </a:p>
          <a:p>
            <a:endParaRPr lang="fr-FR" dirty="0"/>
          </a:p>
          <a:p>
            <a:r>
              <a:rPr lang="fr-FR" dirty="0"/>
              <a:t>Impacts évités?</a:t>
            </a:r>
          </a:p>
          <a:p>
            <a:endParaRPr lang="fr-FR" dirty="0"/>
          </a:p>
          <a:p>
            <a:r>
              <a:rPr lang="fr-FR" dirty="0"/>
              <a:t>Et ma thèse?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16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GES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98434" y="1052736"/>
            <a:ext cx="82035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Méthode de comptabilisation des émissions de gaz à effet de serre d’une activité. Plus simple et rapide que ACV.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Développée par l’ADEME et JM </a:t>
            </a:r>
            <a:r>
              <a:rPr lang="fr-FR" sz="2400" dirty="0" err="1"/>
              <a:t>Jancovici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Compatible avec norme ISO 14064 et GHG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entreprises industrielles, tertiaires, administrations, collectivités,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But :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Connaitre son impact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Connaitre ses marges de manœuvres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Connaitre les risques en cas d’évolution de la réglementation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41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GES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238" y="1124744"/>
            <a:ext cx="895453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497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ICA">
      <a:dk1>
        <a:sysClr val="windowText" lastClr="000000"/>
      </a:dk1>
      <a:lt1>
        <a:sysClr val="window" lastClr="FFFFFF"/>
      </a:lt1>
      <a:dk2>
        <a:srgbClr val="E1201C"/>
      </a:dk2>
      <a:lt2>
        <a:srgbClr val="EEECE1"/>
      </a:lt2>
      <a:accent1>
        <a:srgbClr val="E75417"/>
      </a:accent1>
      <a:accent2>
        <a:srgbClr val="262626"/>
      </a:accent2>
      <a:accent3>
        <a:srgbClr val="3F3F3F"/>
      </a:accent3>
      <a:accent4>
        <a:srgbClr val="595959"/>
      </a:accent4>
      <a:accent5>
        <a:srgbClr val="7F7F7F"/>
      </a:accent5>
      <a:accent6>
        <a:srgbClr val="C00000"/>
      </a:accent6>
      <a:hlink>
        <a:srgbClr val="E36C09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1237</Words>
  <Application>Microsoft Macintosh PowerPoint</Application>
  <PresentationFormat>On-screen Show (4:3)</PresentationFormat>
  <Paragraphs>295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Symbol</vt:lpstr>
      <vt:lpstr>Thème Office</vt:lpstr>
      <vt:lpstr>Quel est le bilan carbone de ma thèse</vt:lpstr>
      <vt:lpstr>Plan</vt:lpstr>
      <vt:lpstr>Contexte général</vt:lpstr>
      <vt:lpstr>Contexte général</vt:lpstr>
      <vt:lpstr>Contexte général</vt:lpstr>
      <vt:lpstr>Contexte général</vt:lpstr>
      <vt:lpstr>Plan</vt:lpstr>
      <vt:lpstr>Bilan GES</vt:lpstr>
      <vt:lpstr>Bilan GES</vt:lpstr>
      <vt:lpstr>Bilan GES</vt:lpstr>
      <vt:lpstr>Bilan GES</vt:lpstr>
      <vt:lpstr>Littérature</vt:lpstr>
      <vt:lpstr>Littérature</vt:lpstr>
      <vt:lpstr>À comparer à</vt:lpstr>
      <vt:lpstr>Labos 1point5</vt:lpstr>
      <vt:lpstr>Plan</vt:lpstr>
      <vt:lpstr>Outil rapide</vt:lpstr>
      <vt:lpstr>Outil rapide</vt:lpstr>
      <vt:lpstr>Plan</vt:lpstr>
      <vt:lpstr>Impacts évités aviation?</vt:lpstr>
      <vt:lpstr>Sauf que…</vt:lpstr>
      <vt:lpstr>Plan</vt:lpstr>
      <vt:lpstr>Et ma thèse?</vt:lpstr>
      <vt:lpstr>Titre</vt:lpstr>
      <vt:lpstr>Litérature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</dc:creator>
  <cp:lastModifiedBy>Microsoft Office User</cp:lastModifiedBy>
  <cp:revision>43</cp:revision>
  <dcterms:created xsi:type="dcterms:W3CDTF">2018-06-28T10:25:33Z</dcterms:created>
  <dcterms:modified xsi:type="dcterms:W3CDTF">2021-07-05T07:21:58Z</dcterms:modified>
</cp:coreProperties>
</file>