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5" r:id="rId2"/>
    <p:sldId id="322" r:id="rId3"/>
    <p:sldId id="323" r:id="rId4"/>
    <p:sldId id="320" r:id="rId5"/>
    <p:sldId id="325" r:id="rId6"/>
    <p:sldId id="326" r:id="rId7"/>
    <p:sldId id="328" r:id="rId8"/>
    <p:sldId id="321" r:id="rId9"/>
    <p:sldId id="324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94629" autoAdjust="0"/>
  </p:normalViewPr>
  <p:slideViewPr>
    <p:cSldViewPr showGuides="1">
      <p:cViewPr varScale="1">
        <p:scale>
          <a:sx n="116" d="100"/>
          <a:sy n="116" d="100"/>
        </p:scale>
        <p:origin x="324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6/19/2020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6/19/2020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79461" y="1684742"/>
            <a:ext cx="4903513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88" y="432000"/>
            <a:ext cx="547057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689" y="1008000"/>
            <a:ext cx="5470575" cy="360000"/>
          </a:xfrm>
        </p:spPr>
        <p:txBody>
          <a:bodyPr/>
          <a:lstStyle>
            <a:lvl1pPr marL="0" indent="0">
              <a:buNone/>
              <a:defRPr/>
            </a:lvl1pPr>
            <a:lvl2pPr marL="266620" indent="0">
              <a:buNone/>
              <a:defRPr/>
            </a:lvl2pPr>
            <a:lvl3pPr marL="542762" indent="0">
              <a:buNone/>
              <a:defRPr/>
            </a:lvl3pPr>
            <a:lvl4pPr marL="809382" indent="0">
              <a:buNone/>
              <a:defRPr/>
            </a:lvl4pPr>
            <a:lvl5pPr marL="1076002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88" y="1511566"/>
            <a:ext cx="5470575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832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6/19/2020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6/19/2020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6/19/2020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6/19/2020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Aeroelastic</a:t>
            </a:r>
            <a:r>
              <a:rPr lang="en-US" dirty="0"/>
              <a:t>  Analysis and  Optimization of a Highly  Flexible  Aircraft</a:t>
            </a:r>
            <a:br>
              <a:rPr lang="en-US" dirty="0"/>
            </a:br>
            <a:r>
              <a:rPr lang="en-US" dirty="0"/>
              <a:t>and  Application at  X-HALE-BR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Francisco Arthur Bonfim Azevedo</a:t>
            </a:r>
          </a:p>
          <a:p>
            <a:r>
              <a:rPr lang="en-US" dirty="0"/>
              <a:t>Tutor: Joseph </a:t>
            </a:r>
            <a:r>
              <a:rPr lang="en-US" dirty="0" err="1"/>
              <a:t>Morlier</a:t>
            </a:r>
            <a:endParaRPr lang="en-US" dirty="0"/>
          </a:p>
          <a:p>
            <a:r>
              <a:rPr lang="en-US" dirty="0" smtClean="0"/>
              <a:t>19/06/2020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the </a:t>
            </a:r>
            <a:r>
              <a:rPr lang="en-US" dirty="0"/>
              <a:t>final </a:t>
            </a:r>
            <a:r>
              <a:rPr lang="en-US" dirty="0" smtClean="0"/>
              <a:t>defense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3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of the final defense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Introduction about highly flexible airplanes</a:t>
            </a:r>
          </a:p>
          <a:p>
            <a:r>
              <a:rPr lang="en-US" dirty="0" smtClean="0"/>
              <a:t>Brief presentation of the X-HALE-BR</a:t>
            </a:r>
          </a:p>
          <a:p>
            <a:r>
              <a:rPr lang="en-US" dirty="0" smtClean="0"/>
              <a:t>Presentation of the </a:t>
            </a:r>
            <a:r>
              <a:rPr lang="en-US" dirty="0" err="1" smtClean="0"/>
              <a:t>aeroelastic</a:t>
            </a:r>
            <a:r>
              <a:rPr lang="en-US" dirty="0" smtClean="0"/>
              <a:t> problem</a:t>
            </a:r>
          </a:p>
          <a:p>
            <a:r>
              <a:rPr lang="en-US" dirty="0" smtClean="0"/>
              <a:t>Literature that solves it and why </a:t>
            </a:r>
            <a:r>
              <a:rPr lang="en-US" dirty="0" err="1" smtClean="0"/>
              <a:t>AeroFlex</a:t>
            </a:r>
            <a:r>
              <a:rPr lang="en-US" dirty="0" smtClean="0"/>
              <a:t> was chosen</a:t>
            </a:r>
          </a:p>
          <a:p>
            <a:r>
              <a:rPr lang="en-US" dirty="0" smtClean="0"/>
              <a:t>Presentation of the </a:t>
            </a:r>
            <a:r>
              <a:rPr lang="en-US" dirty="0" err="1" smtClean="0"/>
              <a:t>AeroFlex</a:t>
            </a:r>
            <a:r>
              <a:rPr lang="en-US" dirty="0" smtClean="0"/>
              <a:t> toolbox and its methodology</a:t>
            </a:r>
          </a:p>
          <a:p>
            <a:r>
              <a:rPr lang="en-US" dirty="0" smtClean="0"/>
              <a:t>Modifications in the methodology and why</a:t>
            </a:r>
          </a:p>
          <a:p>
            <a:r>
              <a:rPr lang="en-US" dirty="0" smtClean="0"/>
              <a:t>Presentation of the results</a:t>
            </a:r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Presentation of the optimizable</a:t>
            </a:r>
            <a:r>
              <a:rPr lang="pt-BR" dirty="0" smtClean="0"/>
              <a:t> </a:t>
            </a:r>
            <a:r>
              <a:rPr lang="pt-BR" dirty="0" err="1" smtClean="0"/>
              <a:t>parameters</a:t>
            </a:r>
            <a:endParaRPr lang="pt-BR" dirty="0" smtClean="0"/>
          </a:p>
          <a:p>
            <a:r>
              <a:rPr lang="pt-BR" dirty="0" err="1" smtClean="0"/>
              <a:t>Presentation</a:t>
            </a:r>
            <a:r>
              <a:rPr lang="pt-BR" dirty="0" smtClean="0"/>
              <a:t> of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optimization</a:t>
            </a:r>
            <a:r>
              <a:rPr lang="pt-BR" dirty="0" smtClean="0"/>
              <a:t> </a:t>
            </a:r>
            <a:r>
              <a:rPr lang="pt-BR" dirty="0" err="1" smtClean="0"/>
              <a:t>problem</a:t>
            </a:r>
            <a:endParaRPr lang="pt-BR" dirty="0" smtClean="0"/>
          </a:p>
          <a:p>
            <a:r>
              <a:rPr lang="pt-BR" dirty="0" err="1" smtClean="0"/>
              <a:t>OpenMDAO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its </a:t>
            </a:r>
            <a:r>
              <a:rPr lang="pt-BR" dirty="0" err="1" smtClean="0"/>
              <a:t>benefits</a:t>
            </a:r>
            <a:endParaRPr lang="pt-BR" dirty="0" smtClean="0"/>
          </a:p>
          <a:p>
            <a:r>
              <a:rPr lang="pt-BR" dirty="0" err="1" smtClean="0"/>
              <a:t>Presentation</a:t>
            </a:r>
            <a:r>
              <a:rPr lang="pt-BR" dirty="0" smtClean="0"/>
              <a:t> of </a:t>
            </a:r>
            <a:r>
              <a:rPr lang="pt-BR" dirty="0" err="1" smtClean="0"/>
              <a:t>the</a:t>
            </a:r>
            <a:r>
              <a:rPr lang="pt-BR" dirty="0" smtClean="0"/>
              <a:t> final </a:t>
            </a:r>
            <a:r>
              <a:rPr lang="pt-BR" dirty="0" err="1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05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Methodology</a:t>
            </a:r>
            <a:r>
              <a:rPr lang="pt-BR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04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86" y="432780"/>
            <a:ext cx="6230788" cy="431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1293003" y="1985695"/>
            <a:ext cx="2050688" cy="634148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 err="1"/>
              <a:t>AeroFlex</a:t>
            </a:r>
            <a:endParaRPr lang="en-US" sz="1799" dirty="0"/>
          </a:p>
        </p:txBody>
      </p:sp>
      <p:sp>
        <p:nvSpPr>
          <p:cNvPr id="26" name="TextBox 25"/>
          <p:cNvSpPr txBox="1"/>
          <p:nvPr/>
        </p:nvSpPr>
        <p:spPr>
          <a:xfrm>
            <a:off x="1293003" y="2619843"/>
            <a:ext cx="2050688" cy="1384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really complete modelling for </a:t>
            </a:r>
            <a:r>
              <a:rPr lang="en-US" sz="1400" dirty="0"/>
              <a:t>f</a:t>
            </a:r>
            <a:r>
              <a:rPr lang="en-US" sz="1400" dirty="0"/>
              <a:t>lexible aircrafts, including </a:t>
            </a:r>
            <a:r>
              <a:rPr lang="en-US" sz="1400" dirty="0" err="1"/>
              <a:t>aeroelastic</a:t>
            </a:r>
            <a:r>
              <a:rPr lang="en-US" sz="1400" dirty="0"/>
              <a:t> analysis, flight dynamics, and other functionalities.</a:t>
            </a:r>
            <a:endParaRPr lang="en-US" sz="1400" dirty="0"/>
          </a:p>
        </p:txBody>
      </p:sp>
      <p:cxnSp>
        <p:nvCxnSpPr>
          <p:cNvPr id="28" name="Straight Arrow Connector 27"/>
          <p:cNvCxnSpPr>
            <a:stCxn id="25" idx="3"/>
            <a:endCxn id="33" idx="1"/>
          </p:cNvCxnSpPr>
          <p:nvPr/>
        </p:nvCxnSpPr>
        <p:spPr>
          <a:xfrm flipV="1">
            <a:off x="3343691" y="1765635"/>
            <a:ext cx="1037697" cy="537134"/>
          </a:xfrm>
          <a:prstGeom prst="straightConnector1">
            <a:avLst/>
          </a:prstGeom>
          <a:ln>
            <a:solidFill>
              <a:schemeClr val="accent5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3"/>
            <a:endCxn id="34" idx="1"/>
          </p:cNvCxnSpPr>
          <p:nvPr/>
        </p:nvCxnSpPr>
        <p:spPr>
          <a:xfrm>
            <a:off x="3343691" y="2302769"/>
            <a:ext cx="1037697" cy="608114"/>
          </a:xfrm>
          <a:prstGeom prst="straightConnector1">
            <a:avLst/>
          </a:prstGeom>
          <a:ln>
            <a:solidFill>
              <a:schemeClr val="accent5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4381388" y="1523169"/>
            <a:ext cx="2083630" cy="484933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 err="1"/>
              <a:t>Aeroelastic</a:t>
            </a:r>
            <a:r>
              <a:rPr lang="en-US" sz="1799" dirty="0"/>
              <a:t> Analysis</a:t>
            </a:r>
            <a:endParaRPr lang="en-US" sz="1799" dirty="0"/>
          </a:p>
        </p:txBody>
      </p:sp>
      <p:sp>
        <p:nvSpPr>
          <p:cNvPr id="34" name="Rounded Rectangle 33"/>
          <p:cNvSpPr/>
          <p:nvPr/>
        </p:nvSpPr>
        <p:spPr>
          <a:xfrm>
            <a:off x="4381388" y="2668416"/>
            <a:ext cx="2083630" cy="484933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/>
              <a:t>Flight Dynamics</a:t>
            </a:r>
            <a:endParaRPr lang="en-US" sz="1799" dirty="0"/>
          </a:p>
        </p:txBody>
      </p:sp>
      <p:sp>
        <p:nvSpPr>
          <p:cNvPr id="41" name="Cross 40"/>
          <p:cNvSpPr/>
          <p:nvPr/>
        </p:nvSpPr>
        <p:spPr>
          <a:xfrm rot="2633342">
            <a:off x="3662285" y="2424949"/>
            <a:ext cx="400511" cy="403447"/>
          </a:xfrm>
          <a:prstGeom prst="plus">
            <a:avLst>
              <a:gd name="adj" fmla="val 4413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42" name="Rounded Rectangle 41"/>
          <p:cNvSpPr/>
          <p:nvPr/>
        </p:nvSpPr>
        <p:spPr>
          <a:xfrm>
            <a:off x="7210348" y="864668"/>
            <a:ext cx="2083630" cy="484933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/>
              <a:t>Flexible Wings </a:t>
            </a:r>
            <a:endParaRPr lang="en-US" sz="1799" dirty="0"/>
          </a:p>
        </p:txBody>
      </p:sp>
      <p:sp>
        <p:nvSpPr>
          <p:cNvPr id="43" name="Rounded Rectangle 42"/>
          <p:cNvSpPr/>
          <p:nvPr/>
        </p:nvSpPr>
        <p:spPr>
          <a:xfrm>
            <a:off x="7210348" y="1523169"/>
            <a:ext cx="2083630" cy="484933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/>
              <a:t>Rigid Wings </a:t>
            </a:r>
            <a:endParaRPr lang="en-US" sz="1799" dirty="0"/>
          </a:p>
        </p:txBody>
      </p:sp>
      <p:sp>
        <p:nvSpPr>
          <p:cNvPr id="44" name="Rounded Rectangle 43"/>
          <p:cNvSpPr/>
          <p:nvPr/>
        </p:nvSpPr>
        <p:spPr>
          <a:xfrm>
            <a:off x="7210346" y="2237372"/>
            <a:ext cx="2170107" cy="1107212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/>
              <a:t>It is possible to chose between some </a:t>
            </a:r>
            <a:r>
              <a:rPr lang="en-US" sz="1799" dirty="0" err="1"/>
              <a:t>aerodinamic</a:t>
            </a:r>
            <a:r>
              <a:rPr lang="en-US" sz="1799" dirty="0"/>
              <a:t> models</a:t>
            </a:r>
            <a:endParaRPr lang="en-US" sz="1799" dirty="0"/>
          </a:p>
        </p:txBody>
      </p:sp>
      <p:cxnSp>
        <p:nvCxnSpPr>
          <p:cNvPr id="45" name="Straight Arrow Connector 44"/>
          <p:cNvCxnSpPr>
            <a:stCxn id="33" idx="3"/>
            <a:endCxn id="42" idx="1"/>
          </p:cNvCxnSpPr>
          <p:nvPr/>
        </p:nvCxnSpPr>
        <p:spPr>
          <a:xfrm flipV="1">
            <a:off x="6465017" y="1107135"/>
            <a:ext cx="745330" cy="658500"/>
          </a:xfrm>
          <a:prstGeom prst="straightConnector1">
            <a:avLst/>
          </a:prstGeom>
          <a:ln>
            <a:solidFill>
              <a:schemeClr val="accent5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3" idx="3"/>
            <a:endCxn id="43" idx="1"/>
          </p:cNvCxnSpPr>
          <p:nvPr/>
        </p:nvCxnSpPr>
        <p:spPr>
          <a:xfrm>
            <a:off x="6465017" y="1765635"/>
            <a:ext cx="745330" cy="0"/>
          </a:xfrm>
          <a:prstGeom prst="straightConnector1">
            <a:avLst/>
          </a:prstGeom>
          <a:ln>
            <a:solidFill>
              <a:schemeClr val="accent5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3" idx="3"/>
            <a:endCxn id="44" idx="1"/>
          </p:cNvCxnSpPr>
          <p:nvPr/>
        </p:nvCxnSpPr>
        <p:spPr>
          <a:xfrm>
            <a:off x="6465018" y="1765635"/>
            <a:ext cx="745329" cy="1025343"/>
          </a:xfrm>
          <a:prstGeom prst="straightConnector1">
            <a:avLst/>
          </a:prstGeom>
          <a:ln>
            <a:solidFill>
              <a:schemeClr val="accent5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ross 56"/>
          <p:cNvSpPr/>
          <p:nvPr/>
        </p:nvSpPr>
        <p:spPr>
          <a:xfrm rot="2633342">
            <a:off x="6637425" y="1563913"/>
            <a:ext cx="400511" cy="403447"/>
          </a:xfrm>
          <a:prstGeom prst="plus">
            <a:avLst>
              <a:gd name="adj" fmla="val 4413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58" name="Cross 57"/>
          <p:cNvSpPr/>
          <p:nvPr/>
        </p:nvSpPr>
        <p:spPr>
          <a:xfrm rot="2633342">
            <a:off x="6637426" y="2068179"/>
            <a:ext cx="400511" cy="403447"/>
          </a:xfrm>
          <a:prstGeom prst="plus">
            <a:avLst>
              <a:gd name="adj" fmla="val 4413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59" name="TextBox 58"/>
          <p:cNvSpPr txBox="1"/>
          <p:nvPr/>
        </p:nvSpPr>
        <p:spPr>
          <a:xfrm>
            <a:off x="1161232" y="4382282"/>
            <a:ext cx="6522669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The </a:t>
            </a:r>
            <a:r>
              <a:rPr lang="en-US" sz="1799" dirty="0" err="1"/>
              <a:t>aeroelastic</a:t>
            </a:r>
            <a:r>
              <a:rPr lang="en-US" sz="1799" dirty="0"/>
              <a:t> model will be used with less options for the user, to simplify the initial work.</a:t>
            </a:r>
            <a:endParaRPr lang="en-US" sz="1799" dirty="0"/>
          </a:p>
        </p:txBody>
      </p:sp>
    </p:spTree>
    <p:extLst>
      <p:ext uri="{BB962C8B-B14F-4D97-AF65-F5344CB8AC3E}">
        <p14:creationId xmlns:p14="http://schemas.microsoft.com/office/powerpoint/2010/main" val="22745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3" grpId="0" animBg="1"/>
      <p:bldP spid="34" grpId="0" animBg="1"/>
      <p:bldP spid="41" grpId="0" animBg="1"/>
      <p:bldP spid="42" grpId="0" animBg="1"/>
      <p:bldP spid="43" grpId="0" animBg="1"/>
      <p:bldP spid="44" grpId="0" animBg="1"/>
      <p:bldP spid="57" grpId="0" animBg="1"/>
      <p:bldP spid="58" grpId="0" animBg="1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86" y="432780"/>
            <a:ext cx="6230788" cy="431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4702580" y="1613272"/>
            <a:ext cx="2083630" cy="484933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 err="1"/>
              <a:t>Aeroelastic</a:t>
            </a:r>
            <a:r>
              <a:rPr lang="en-US" sz="1799" dirty="0"/>
              <a:t> Analysis</a:t>
            </a:r>
            <a:endParaRPr lang="en-US" sz="1799" dirty="0"/>
          </a:p>
        </p:txBody>
      </p:sp>
      <p:sp>
        <p:nvSpPr>
          <p:cNvPr id="24" name="Rounded Rectangle 23"/>
          <p:cNvSpPr/>
          <p:nvPr/>
        </p:nvSpPr>
        <p:spPr>
          <a:xfrm>
            <a:off x="1066522" y="2521985"/>
            <a:ext cx="2083630" cy="484933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/>
              <a:t>Mesh creation</a:t>
            </a:r>
            <a:endParaRPr lang="en-US" sz="1799" dirty="0"/>
          </a:p>
        </p:txBody>
      </p:sp>
      <p:sp>
        <p:nvSpPr>
          <p:cNvPr id="27" name="Rounded Rectangle 26"/>
          <p:cNvSpPr/>
          <p:nvPr/>
        </p:nvSpPr>
        <p:spPr>
          <a:xfrm>
            <a:off x="3553700" y="2521985"/>
            <a:ext cx="2083630" cy="484933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/>
              <a:t>Aerodynamic model</a:t>
            </a:r>
            <a:endParaRPr lang="en-US" sz="1799" dirty="0"/>
          </a:p>
        </p:txBody>
      </p:sp>
      <p:sp>
        <p:nvSpPr>
          <p:cNvPr id="29" name="Rounded Rectangle 28"/>
          <p:cNvSpPr/>
          <p:nvPr/>
        </p:nvSpPr>
        <p:spPr>
          <a:xfrm>
            <a:off x="6325582" y="2521982"/>
            <a:ext cx="1960095" cy="484933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/>
              <a:t>Visual feedback for the user</a:t>
            </a:r>
            <a:endParaRPr lang="en-US" sz="1799" dirty="0"/>
          </a:p>
        </p:txBody>
      </p:sp>
      <p:sp>
        <p:nvSpPr>
          <p:cNvPr id="31" name="Rounded Rectangle 30"/>
          <p:cNvSpPr/>
          <p:nvPr/>
        </p:nvSpPr>
        <p:spPr>
          <a:xfrm>
            <a:off x="8822207" y="2521982"/>
            <a:ext cx="2157757" cy="484933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/>
              <a:t>User Interface (GUI)</a:t>
            </a:r>
            <a:endParaRPr lang="en-US" sz="1799" dirty="0"/>
          </a:p>
        </p:txBody>
      </p:sp>
      <p:sp>
        <p:nvSpPr>
          <p:cNvPr id="11" name="Line Callout 2 (Accent Bar) 10"/>
          <p:cNvSpPr/>
          <p:nvPr/>
        </p:nvSpPr>
        <p:spPr>
          <a:xfrm>
            <a:off x="1453598" y="3311642"/>
            <a:ext cx="1696553" cy="84827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7014"/>
              <a:gd name="adj6" fmla="val -16950"/>
            </a:avLst>
          </a:prstGeom>
          <a:ln>
            <a:solidFill>
              <a:schemeClr val="accent5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399" indent="-171399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Nodes</a:t>
            </a:r>
          </a:p>
          <a:p>
            <a:pPr marL="171399" indent="-171399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Elements</a:t>
            </a:r>
          </a:p>
          <a:p>
            <a:pPr marL="171399" indent="-171399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Complete aircraft (including fuselage and motors)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2" name="Line Callout 2 (Accent Bar) 31"/>
          <p:cNvSpPr/>
          <p:nvPr/>
        </p:nvSpPr>
        <p:spPr>
          <a:xfrm>
            <a:off x="3994310" y="3303406"/>
            <a:ext cx="1696553" cy="84827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7014"/>
              <a:gd name="adj6" fmla="val -16950"/>
            </a:avLst>
          </a:prstGeom>
          <a:ln>
            <a:solidFill>
              <a:schemeClr val="accent5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399" indent="-171399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Unsteady model based in </a:t>
            </a:r>
            <a:r>
              <a:rPr lang="en-US" sz="1050" dirty="0">
                <a:solidFill>
                  <a:schemeClr val="tx1"/>
                </a:solidFill>
              </a:rPr>
              <a:t>Peters et al. </a:t>
            </a:r>
            <a:r>
              <a:rPr lang="en-US" sz="1050" dirty="0">
                <a:solidFill>
                  <a:schemeClr val="tx1"/>
                </a:solidFill>
              </a:rPr>
              <a:t>(</a:t>
            </a:r>
            <a:r>
              <a:rPr lang="en-US" sz="1050" dirty="0" smtClean="0">
                <a:solidFill>
                  <a:schemeClr val="tx1"/>
                </a:solidFill>
              </a:rPr>
              <a:t>1995)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24" idx="3"/>
            <a:endCxn id="27" idx="1"/>
          </p:cNvCxnSpPr>
          <p:nvPr/>
        </p:nvCxnSpPr>
        <p:spPr>
          <a:xfrm>
            <a:off x="3150152" y="2764451"/>
            <a:ext cx="403548" cy="0"/>
          </a:xfrm>
          <a:prstGeom prst="straightConnector1">
            <a:avLst/>
          </a:prstGeom>
          <a:ln>
            <a:solidFill>
              <a:schemeClr val="accent5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3"/>
            <a:endCxn id="29" idx="1"/>
          </p:cNvCxnSpPr>
          <p:nvPr/>
        </p:nvCxnSpPr>
        <p:spPr>
          <a:xfrm flipV="1">
            <a:off x="5637330" y="2764449"/>
            <a:ext cx="688252" cy="3"/>
          </a:xfrm>
          <a:prstGeom prst="straightConnector1">
            <a:avLst/>
          </a:prstGeom>
          <a:ln>
            <a:solidFill>
              <a:schemeClr val="accent5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3"/>
            <a:endCxn id="31" idx="1"/>
          </p:cNvCxnSpPr>
          <p:nvPr/>
        </p:nvCxnSpPr>
        <p:spPr>
          <a:xfrm>
            <a:off x="8285677" y="2764449"/>
            <a:ext cx="536530" cy="0"/>
          </a:xfrm>
          <a:prstGeom prst="straightConnector1">
            <a:avLst/>
          </a:prstGeom>
          <a:ln>
            <a:solidFill>
              <a:schemeClr val="accent5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ame 17"/>
          <p:cNvSpPr/>
          <p:nvPr/>
        </p:nvSpPr>
        <p:spPr>
          <a:xfrm>
            <a:off x="543555" y="1195068"/>
            <a:ext cx="10607572" cy="3648413"/>
          </a:xfrm>
          <a:prstGeom prst="frame">
            <a:avLst>
              <a:gd name="adj1" fmla="val 2342"/>
            </a:avLst>
          </a:prstGeom>
          <a:solidFill>
            <a:schemeClr val="accent5">
              <a:lumMod val="75000"/>
              <a:lumOff val="25000"/>
            </a:schemeClr>
          </a:solidFill>
          <a:ln>
            <a:solidFill>
              <a:schemeClr val="accent5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tx1"/>
              </a:solidFill>
            </a:endParaRPr>
          </a:p>
        </p:txBody>
      </p:sp>
      <p:cxnSp>
        <p:nvCxnSpPr>
          <p:cNvPr id="40" name="Elbow Connector 39"/>
          <p:cNvCxnSpPr>
            <a:endCxn id="54" idx="1"/>
          </p:cNvCxnSpPr>
          <p:nvPr/>
        </p:nvCxnSpPr>
        <p:spPr>
          <a:xfrm rot="16200000" flipH="1">
            <a:off x="4786297" y="3809024"/>
            <a:ext cx="2920951" cy="831803"/>
          </a:xfrm>
          <a:prstGeom prst="bentConnector2">
            <a:avLst/>
          </a:prstGeom>
          <a:ln>
            <a:solidFill>
              <a:schemeClr val="accent5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6662674" y="5267261"/>
            <a:ext cx="2347174" cy="8362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>
                <a:solidFill>
                  <a:schemeClr val="tx1"/>
                </a:solidFill>
              </a:rPr>
              <a:t>At this point it is possible to start the optimization</a:t>
            </a:r>
            <a:endParaRPr lang="en-US" sz="1799" dirty="0">
              <a:solidFill>
                <a:schemeClr val="tx1"/>
              </a:solidFill>
            </a:endParaRPr>
          </a:p>
        </p:txBody>
      </p:sp>
      <p:sp>
        <p:nvSpPr>
          <p:cNvPr id="21" name="Cross 20"/>
          <p:cNvSpPr/>
          <p:nvPr/>
        </p:nvSpPr>
        <p:spPr>
          <a:xfrm rot="2633342">
            <a:off x="8356593" y="2560657"/>
            <a:ext cx="400511" cy="403447"/>
          </a:xfrm>
          <a:prstGeom prst="plus">
            <a:avLst>
              <a:gd name="adj" fmla="val 4413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</p:spTree>
    <p:extLst>
      <p:ext uri="{BB962C8B-B14F-4D97-AF65-F5344CB8AC3E}">
        <p14:creationId xmlns:p14="http://schemas.microsoft.com/office/powerpoint/2010/main" val="160639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29" grpId="0" animBg="1"/>
      <p:bldP spid="31" grpId="0" animBg="1"/>
      <p:bldP spid="11" grpId="0" animBg="1"/>
      <p:bldP spid="32" grpId="0" animBg="1"/>
      <p:bldP spid="54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86" y="432780"/>
            <a:ext cx="6230788" cy="431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2120203" y="3002447"/>
            <a:ext cx="1915286" cy="60568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>
                <a:solidFill>
                  <a:schemeClr val="tx1"/>
                </a:solidFill>
              </a:rPr>
              <a:t>Optimization</a:t>
            </a:r>
            <a:endParaRPr lang="en-US" sz="1799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130347" y="2084167"/>
            <a:ext cx="2158240" cy="60568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>
                <a:solidFill>
                  <a:schemeClr val="tx1"/>
                </a:solidFill>
              </a:rPr>
              <a:t>Aircraft general parameters</a:t>
            </a:r>
            <a:endParaRPr lang="en-US" sz="1799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130347" y="3982494"/>
            <a:ext cx="2158240" cy="124806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>
                <a:solidFill>
                  <a:schemeClr val="tx1"/>
                </a:solidFill>
              </a:rPr>
              <a:t>Optimization of composite layers (direction, material, number of layers)</a:t>
            </a:r>
            <a:endParaRPr lang="en-US" sz="1799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54" idx="3"/>
            <a:endCxn id="17" idx="1"/>
          </p:cNvCxnSpPr>
          <p:nvPr/>
        </p:nvCxnSpPr>
        <p:spPr>
          <a:xfrm flipV="1">
            <a:off x="4035488" y="2387008"/>
            <a:ext cx="1094859" cy="91828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4" idx="3"/>
            <a:endCxn id="19" idx="1"/>
          </p:cNvCxnSpPr>
          <p:nvPr/>
        </p:nvCxnSpPr>
        <p:spPr>
          <a:xfrm>
            <a:off x="4035488" y="3305288"/>
            <a:ext cx="1094859" cy="130124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ross 8"/>
          <p:cNvSpPr/>
          <p:nvPr/>
        </p:nvSpPr>
        <p:spPr>
          <a:xfrm rot="2939351">
            <a:off x="4361755" y="3719004"/>
            <a:ext cx="400511" cy="403447"/>
          </a:xfrm>
          <a:prstGeom prst="plus">
            <a:avLst>
              <a:gd name="adj" fmla="val 4413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</p:spTree>
    <p:extLst>
      <p:ext uri="{BB962C8B-B14F-4D97-AF65-F5344CB8AC3E}">
        <p14:creationId xmlns:p14="http://schemas.microsoft.com/office/powerpoint/2010/main" val="315869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Preliminary</a:t>
            </a:r>
            <a:r>
              <a:rPr lang="pt-BR" dirty="0" smtClean="0"/>
              <a:t> </a:t>
            </a:r>
            <a:r>
              <a:rPr lang="pt-BR" dirty="0" err="1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78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Preliminary</a:t>
            </a:r>
            <a:r>
              <a:rPr lang="pt-BR" dirty="0"/>
              <a:t> </a:t>
            </a:r>
            <a:r>
              <a:rPr lang="pt-BR" dirty="0" err="1"/>
              <a:t>results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the code will be shown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70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4155</TotalTime>
  <Words>229</Words>
  <Application>Microsoft Office PowerPoint</Application>
  <PresentationFormat>Custom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Times New Roman</vt:lpstr>
      <vt:lpstr>Digital Blue Tunnel 16x9</vt:lpstr>
      <vt:lpstr>Aeroelastic  Analysis and  Optimization of a Highly  Flexible  Aircraft and  Application at  X-HALE-BR </vt:lpstr>
      <vt:lpstr>Plan of the final defense</vt:lpstr>
      <vt:lpstr>Plan of the final defense</vt:lpstr>
      <vt:lpstr>Methodology </vt:lpstr>
      <vt:lpstr>The Methodology</vt:lpstr>
      <vt:lpstr>The Methodology</vt:lpstr>
      <vt:lpstr>The Methodology</vt:lpstr>
      <vt:lpstr>Preliminary results</vt:lpstr>
      <vt:lpstr>Preliminary 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Aeroelastic  Analysis and  Optimization of a Highly  Flexible  Aircraft and  Application at  X-HALE-BR</dc:title>
  <dc:creator>Arthur Azevedo</dc:creator>
  <cp:lastModifiedBy>Arthur Azevedo</cp:lastModifiedBy>
  <cp:revision>6</cp:revision>
  <dcterms:created xsi:type="dcterms:W3CDTF">2020-06-19T01:07:19Z</dcterms:created>
  <dcterms:modified xsi:type="dcterms:W3CDTF">2020-06-21T22:22:28Z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