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92" r:id="rId6"/>
    <p:sldId id="298" r:id="rId7"/>
    <p:sldId id="299" r:id="rId8"/>
    <p:sldId id="283" r:id="rId9"/>
    <p:sldId id="305" r:id="rId10"/>
    <p:sldId id="301" r:id="rId11"/>
    <p:sldId id="302" r:id="rId12"/>
    <p:sldId id="303" r:id="rId13"/>
    <p:sldId id="300" r:id="rId14"/>
    <p:sldId id="296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31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5/20/2020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r="526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087" y="3080951"/>
            <a:ext cx="7717913" cy="3777049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4000" dirty="0" err="1"/>
              <a:t>Aeroelastic</a:t>
            </a:r>
            <a:r>
              <a:rPr lang="en-US" sz="4000" dirty="0"/>
              <a:t> </a:t>
            </a:r>
            <a:r>
              <a:rPr lang="en-US" sz="4000" dirty="0" smtClean="0"/>
              <a:t> Analysis </a:t>
            </a:r>
            <a:r>
              <a:rPr lang="en-US" sz="4000" dirty="0"/>
              <a:t>and </a:t>
            </a:r>
            <a:r>
              <a:rPr lang="en-US" sz="4000" dirty="0" smtClean="0"/>
              <a:t> Optimization </a:t>
            </a:r>
            <a:r>
              <a:rPr lang="en-US" sz="4000" dirty="0"/>
              <a:t>of a Highly </a:t>
            </a:r>
            <a:r>
              <a:rPr lang="en-US" sz="4000" dirty="0" smtClean="0"/>
              <a:t> Flexible  Aircraft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and </a:t>
            </a:r>
            <a:r>
              <a:rPr lang="en-US" sz="4000" dirty="0" smtClean="0"/>
              <a:t> Application </a:t>
            </a:r>
            <a:r>
              <a:rPr lang="en-US" sz="4000" dirty="0"/>
              <a:t>at </a:t>
            </a:r>
            <a:r>
              <a:rPr lang="en-US" sz="4000" dirty="0" smtClean="0"/>
              <a:t> X-HALE-BR </a:t>
            </a:r>
            <a:endParaRPr lang="en-US" sz="4000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6586" y="5053868"/>
            <a:ext cx="3721786" cy="1224220"/>
          </a:xfrm>
        </p:spPr>
        <p:txBody>
          <a:bodyPr/>
          <a:lstStyle/>
          <a:p>
            <a:r>
              <a:rPr lang="en-US" dirty="0"/>
              <a:t>Francisco Arthur Bonfim </a:t>
            </a:r>
            <a:r>
              <a:rPr lang="en-US" dirty="0" smtClean="0"/>
              <a:t>Azevedo</a:t>
            </a:r>
          </a:p>
          <a:p>
            <a:r>
              <a:rPr lang="en-US" dirty="0" smtClean="0"/>
              <a:t>Tutor</a:t>
            </a:r>
            <a:r>
              <a:rPr lang="en-US" dirty="0"/>
              <a:t>: Joseph </a:t>
            </a:r>
            <a:r>
              <a:rPr lang="en-US" dirty="0" err="1" smtClean="0"/>
              <a:t>Morlier</a:t>
            </a:r>
            <a:endParaRPr lang="en-US" dirty="0" smtClean="0"/>
          </a:p>
          <a:p>
            <a:r>
              <a:rPr lang="en-US" dirty="0" smtClean="0"/>
              <a:t>20/05/2020</a:t>
            </a:r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74087" y="6433029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07287"/>
            <a:ext cx="5472000" cy="432000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=""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971091"/>
            <a:ext cx="11397535" cy="24723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Su, </a:t>
            </a:r>
            <a:r>
              <a:rPr lang="en-US" dirty="0" err="1"/>
              <a:t>Weihua</a:t>
            </a:r>
            <a:r>
              <a:rPr lang="en-US" dirty="0"/>
              <a:t>. </a:t>
            </a:r>
            <a:r>
              <a:rPr lang="en-US" i="1" dirty="0"/>
              <a:t>Coupled Nonlinear </a:t>
            </a:r>
            <a:r>
              <a:rPr lang="en-US" i="1" dirty="0" err="1"/>
              <a:t>Aeroelasticity</a:t>
            </a:r>
            <a:r>
              <a:rPr lang="en-US" i="1" dirty="0"/>
              <a:t> and Flight Dynamics of Fully Flexible Aircraft</a:t>
            </a:r>
            <a:r>
              <a:rPr lang="en-US" dirty="0"/>
              <a:t>. Diss. 2008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Ribeiro, F., et al. "</a:t>
            </a:r>
            <a:r>
              <a:rPr lang="pt-BR" dirty="0" err="1"/>
              <a:t>Aeroflex</a:t>
            </a:r>
            <a:r>
              <a:rPr lang="pt-BR" dirty="0"/>
              <a:t>: a toolbox for </a:t>
            </a:r>
            <a:r>
              <a:rPr lang="pt-BR" dirty="0" err="1"/>
              <a:t>studying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flight</a:t>
            </a:r>
            <a:r>
              <a:rPr lang="pt-BR" dirty="0"/>
              <a:t> dynamics of </a:t>
            </a:r>
            <a:r>
              <a:rPr lang="pt-BR" dirty="0" err="1"/>
              <a:t>highly</a:t>
            </a:r>
            <a:r>
              <a:rPr lang="pt-BR" dirty="0"/>
              <a:t> </a:t>
            </a:r>
            <a:r>
              <a:rPr lang="pt-BR" dirty="0" err="1"/>
              <a:t>flexible</a:t>
            </a:r>
            <a:r>
              <a:rPr lang="pt-BR" dirty="0"/>
              <a:t> </a:t>
            </a:r>
            <a:r>
              <a:rPr lang="pt-BR" dirty="0" err="1"/>
              <a:t>airplanes</a:t>
            </a:r>
            <a:r>
              <a:rPr lang="pt-BR" dirty="0"/>
              <a:t>." </a:t>
            </a:r>
            <a:r>
              <a:rPr lang="pt-BR" i="1" dirty="0"/>
              <a:t>Congresso Nacional de Engenharia Mecânica</a:t>
            </a:r>
            <a:r>
              <a:rPr lang="pt-BR" dirty="0"/>
              <a:t>. 2012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Van </a:t>
            </a:r>
            <a:r>
              <a:rPr lang="en-US" dirty="0" err="1"/>
              <a:t>Schoor</a:t>
            </a:r>
            <a:r>
              <a:rPr lang="en-US" dirty="0"/>
              <a:t>, </a:t>
            </a:r>
            <a:r>
              <a:rPr lang="en-US" dirty="0" err="1"/>
              <a:t>Marthinus</a:t>
            </a:r>
            <a:r>
              <a:rPr lang="en-US" dirty="0"/>
              <a:t> C., and Andreas H. von </a:t>
            </a:r>
            <a:r>
              <a:rPr lang="en-US" dirty="0" err="1"/>
              <a:t>Flotow</a:t>
            </a:r>
            <a:r>
              <a:rPr lang="en-US" dirty="0"/>
              <a:t>. "</a:t>
            </a:r>
            <a:r>
              <a:rPr lang="en-US" dirty="0" err="1"/>
              <a:t>Aeroelastic</a:t>
            </a:r>
            <a:r>
              <a:rPr lang="en-US" dirty="0"/>
              <a:t> characteristics of a highly flexible aircraft." </a:t>
            </a:r>
            <a:r>
              <a:rPr lang="en-US" i="1" dirty="0"/>
              <a:t>Journal of Aircraft</a:t>
            </a:r>
            <a:r>
              <a:rPr lang="en-US" dirty="0"/>
              <a:t> 27.10 (1990): 901-908.</a:t>
            </a:r>
            <a:r>
              <a:rPr lang="pt-BR" dirty="0" err="1"/>
              <a:t>Dowell</a:t>
            </a:r>
            <a:r>
              <a:rPr lang="pt-BR" dirty="0"/>
              <a:t>, Earl H. </a:t>
            </a:r>
            <a:r>
              <a:rPr lang="pt-BR" i="1" dirty="0"/>
              <a:t>A </a:t>
            </a:r>
            <a:r>
              <a:rPr lang="pt-BR" i="1" dirty="0" err="1"/>
              <a:t>modern</a:t>
            </a:r>
            <a:r>
              <a:rPr lang="pt-BR" i="1" dirty="0"/>
              <a:t> </a:t>
            </a:r>
            <a:r>
              <a:rPr lang="pt-BR" i="1" dirty="0" err="1"/>
              <a:t>course</a:t>
            </a:r>
            <a:r>
              <a:rPr lang="pt-BR" i="1" dirty="0"/>
              <a:t> in </a:t>
            </a:r>
            <a:r>
              <a:rPr lang="pt-BR" i="1" dirty="0" err="1"/>
              <a:t>aeroelasticity</a:t>
            </a:r>
            <a:r>
              <a:rPr lang="pt-BR" dirty="0"/>
              <a:t>. Eds. Howard C. </a:t>
            </a:r>
            <a:r>
              <a:rPr lang="pt-BR" dirty="0" err="1"/>
              <a:t>Curtiss</a:t>
            </a:r>
            <a:r>
              <a:rPr lang="pt-BR" dirty="0"/>
              <a:t>, Robert H. </a:t>
            </a:r>
            <a:r>
              <a:rPr lang="pt-BR" dirty="0" err="1"/>
              <a:t>Scanlan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Fernando </a:t>
            </a:r>
            <a:r>
              <a:rPr lang="pt-BR" dirty="0" err="1"/>
              <a:t>Sisto</a:t>
            </a:r>
            <a:r>
              <a:rPr lang="pt-BR" dirty="0"/>
              <a:t>. Vol. 3. Dordrecht, The </a:t>
            </a:r>
            <a:r>
              <a:rPr lang="pt-BR" dirty="0" err="1"/>
              <a:t>Netherlands</a:t>
            </a:r>
            <a:r>
              <a:rPr lang="pt-BR" dirty="0"/>
              <a:t>: </a:t>
            </a:r>
            <a:r>
              <a:rPr lang="pt-BR" dirty="0" err="1"/>
              <a:t>Kluwer</a:t>
            </a:r>
            <a:r>
              <a:rPr lang="pt-BR" dirty="0"/>
              <a:t> </a:t>
            </a:r>
            <a:r>
              <a:rPr lang="pt-BR" dirty="0" err="1"/>
              <a:t>academic</a:t>
            </a:r>
            <a:r>
              <a:rPr lang="pt-BR" dirty="0"/>
              <a:t> </a:t>
            </a:r>
            <a:r>
              <a:rPr lang="pt-BR" dirty="0" err="1"/>
              <a:t>publishers</a:t>
            </a:r>
            <a:r>
              <a:rPr lang="pt-BR" dirty="0"/>
              <a:t>, 1989</a:t>
            </a:r>
            <a:r>
              <a:rPr lang="pt-BR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Peters</a:t>
            </a:r>
            <a:r>
              <a:rPr lang="en-US" dirty="0"/>
              <a:t>, D., </a:t>
            </a:r>
            <a:r>
              <a:rPr lang="en-US" dirty="0" err="1"/>
              <a:t>Karunamoorthy</a:t>
            </a:r>
            <a:r>
              <a:rPr lang="en-US" dirty="0"/>
              <a:t>, S. and Cao, W., 1995. “Finite state induced flow models. i: Two-dimensional thin </a:t>
            </a:r>
            <a:r>
              <a:rPr lang="en-US" dirty="0" err="1"/>
              <a:t>airfoil”.Journal</a:t>
            </a:r>
            <a:r>
              <a:rPr lang="en-US" dirty="0"/>
              <a:t> of Aircraft, Vol. 32, No. 2, pp. 313–322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=""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=""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=""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=""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=""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r="5261"/>
          <a:stretch>
            <a:fillRect/>
          </a:stretch>
        </p:blipFill>
        <p:spPr/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=""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=""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=""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=""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=""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r="5261"/>
          <a:stretch>
            <a:fillRect/>
          </a:stretch>
        </p:blipFill>
        <p:spPr/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3" r="14273"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773680"/>
            <a:ext cx="4459766" cy="278131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r="2003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532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of all, the object of study is a Brazilian highly flexible aircraft, called X-HALE-BR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523" y="1540080"/>
            <a:ext cx="5549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this work, an </a:t>
            </a:r>
            <a:r>
              <a:rPr lang="en-US" dirty="0" err="1"/>
              <a:t>aeroelastic</a:t>
            </a:r>
            <a:r>
              <a:rPr lang="en-US" dirty="0"/>
              <a:t> analysis was proposed for this type of aircraft, followed by </a:t>
            </a:r>
            <a:r>
              <a:rPr lang="en-US" dirty="0" smtClean="0"/>
              <a:t>an </a:t>
            </a:r>
            <a:r>
              <a:rPr lang="en-US" dirty="0"/>
              <a:t>optimization of the model, achieving the improvement of the </a:t>
            </a:r>
            <a:r>
              <a:rPr lang="en-US" dirty="0" err="1"/>
              <a:t>aeroelastic</a:t>
            </a:r>
            <a:r>
              <a:rPr lang="en-US" dirty="0"/>
              <a:t> characteristics of the aircraft without compromising its  flexibility</a:t>
            </a:r>
          </a:p>
        </p:txBody>
      </p:sp>
    </p:spTree>
    <p:extLst>
      <p:ext uri="{BB962C8B-B14F-4D97-AF65-F5344CB8AC3E}">
        <p14:creationId xmlns:p14="http://schemas.microsoft.com/office/powerpoint/2010/main" val="4488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3" r="14273"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3924" y="2773680"/>
            <a:ext cx="4891135" cy="278131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Methodology: past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59481"/>
          </a:xfrm>
        </p:spPr>
        <p:txBody>
          <a:bodyPr/>
          <a:lstStyle/>
          <a:p>
            <a:r>
              <a:rPr lang="en-US" dirty="0" smtClean="0"/>
              <a:t>In the literature, there is some modelling of this problem: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00" y="1351005"/>
            <a:ext cx="54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Weihua</a:t>
            </a:r>
            <a:r>
              <a:rPr lang="en-US" dirty="0" smtClean="0"/>
              <a:t> Su, 2008 </a:t>
            </a:r>
            <a:r>
              <a:rPr lang="en-US" dirty="0" smtClean="0">
                <a:solidFill>
                  <a:srgbClr val="00B0F0"/>
                </a:solidFill>
              </a:rPr>
              <a:t>[1]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801" y="1684742"/>
            <a:ext cx="259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Flavio Ribeiro, 2012 </a:t>
            </a:r>
            <a:r>
              <a:rPr lang="en-US" dirty="0" smtClean="0">
                <a:solidFill>
                  <a:srgbClr val="00B0F0"/>
                </a:solidFill>
              </a:rPr>
              <a:t>[2]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801" y="2037597"/>
            <a:ext cx="54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Van </a:t>
            </a:r>
            <a:r>
              <a:rPr lang="en-US" dirty="0" err="1"/>
              <a:t>Schoor</a:t>
            </a:r>
            <a:r>
              <a:rPr lang="en-US" dirty="0" smtClean="0"/>
              <a:t>, 1989 </a:t>
            </a:r>
            <a:r>
              <a:rPr lang="en-US" dirty="0" smtClean="0">
                <a:solidFill>
                  <a:srgbClr val="00B0F0"/>
                </a:solidFill>
              </a:rPr>
              <a:t>[3]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Methodology: past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59481"/>
          </a:xfrm>
        </p:spPr>
        <p:txBody>
          <a:bodyPr/>
          <a:lstStyle/>
          <a:p>
            <a:r>
              <a:rPr lang="en-US" dirty="0" smtClean="0"/>
              <a:t>In the literature, there is some modelling of this problem: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r>
              <a:rPr lang="en-US" dirty="0" smtClean="0"/>
              <a:t>Originally made for the same aircraft in study. </a:t>
            </a:r>
            <a:endParaRPr lang="en-US" dirty="0"/>
          </a:p>
          <a:p>
            <a:r>
              <a:rPr lang="en-US" dirty="0" smtClean="0"/>
              <a:t>Come with a </a:t>
            </a:r>
            <a:r>
              <a:rPr lang="en-US" dirty="0" err="1" smtClean="0"/>
              <a:t>Matlab’s</a:t>
            </a:r>
            <a:r>
              <a:rPr lang="en-US" dirty="0" smtClean="0"/>
              <a:t> Toolbox. </a:t>
            </a:r>
            <a:endParaRPr lang="en-US" dirty="0"/>
          </a:p>
          <a:p>
            <a:r>
              <a:rPr lang="en-US" dirty="0" smtClean="0"/>
              <a:t>Recent and updated work. </a:t>
            </a:r>
          </a:p>
          <a:p>
            <a:r>
              <a:rPr lang="en-US" dirty="0" smtClean="0"/>
              <a:t>The work may be done </a:t>
            </a:r>
            <a:r>
              <a:rPr lang="en-US" dirty="0" smtClean="0"/>
              <a:t>in </a:t>
            </a:r>
            <a:r>
              <a:rPr lang="en-US" dirty="0" smtClean="0"/>
              <a:t>contact with Flavio.</a:t>
            </a:r>
          </a:p>
          <a:p>
            <a:r>
              <a:rPr lang="en-US" dirty="0" smtClean="0"/>
              <a:t>It has really precise results in comparison with other works and experimental data.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00" y="1351005"/>
            <a:ext cx="54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Weihua</a:t>
            </a:r>
            <a:r>
              <a:rPr lang="en-US" dirty="0" smtClean="0"/>
              <a:t> Su, 2008 </a:t>
            </a:r>
            <a:r>
              <a:rPr lang="en-US" dirty="0" smtClean="0">
                <a:solidFill>
                  <a:srgbClr val="00B0F0"/>
                </a:solidFill>
              </a:rPr>
              <a:t>[1]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801" y="1684742"/>
            <a:ext cx="259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Flavio Ribeiro, 2012 </a:t>
            </a:r>
            <a:r>
              <a:rPr lang="en-US" dirty="0" smtClean="0">
                <a:solidFill>
                  <a:srgbClr val="00B0F0"/>
                </a:solidFill>
              </a:rPr>
              <a:t>[2]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801" y="2037597"/>
            <a:ext cx="54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Van </a:t>
            </a:r>
            <a:r>
              <a:rPr lang="en-US" dirty="0" err="1"/>
              <a:t>Schoor</a:t>
            </a:r>
            <a:r>
              <a:rPr lang="en-US" dirty="0" smtClean="0"/>
              <a:t>, 1989 </a:t>
            </a:r>
            <a:r>
              <a:rPr lang="en-US" dirty="0" smtClean="0">
                <a:solidFill>
                  <a:srgbClr val="00B0F0"/>
                </a:solidFill>
              </a:rPr>
              <a:t>[3]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9" r="7569"/>
          <a:stretch>
            <a:fillRect/>
          </a:stretch>
        </p:blipFill>
        <p:spPr/>
      </p:pic>
      <p:cxnSp>
        <p:nvCxnSpPr>
          <p:cNvPr id="17" name="Straight Arrow Connector 16"/>
          <p:cNvCxnSpPr>
            <a:stCxn id="12" idx="3"/>
            <a:endCxn id="18" idx="1"/>
          </p:cNvCxnSpPr>
          <p:nvPr/>
        </p:nvCxnSpPr>
        <p:spPr>
          <a:xfrm>
            <a:off x="3031524" y="1869408"/>
            <a:ext cx="586727" cy="0"/>
          </a:xfrm>
          <a:prstGeom prst="straightConnector1">
            <a:avLst/>
          </a:prstGeom>
          <a:ln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18251" y="1710778"/>
            <a:ext cx="1927654" cy="31726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AeroFlex</a:t>
            </a:r>
            <a:r>
              <a:rPr lang="en-US" dirty="0" smtClean="0"/>
              <a:t> Toolbox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  <a:endCxn id="4" idx="0"/>
          </p:cNvCxnSpPr>
          <p:nvPr/>
        </p:nvCxnSpPr>
        <p:spPr>
          <a:xfrm flipH="1">
            <a:off x="3168000" y="2028038"/>
            <a:ext cx="1414078" cy="527962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 animBg="1"/>
      <p:bldP spid="8" grpId="0"/>
      <p:bldP spid="1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6232411" cy="432000"/>
          </a:xfrm>
        </p:spPr>
        <p:txBody>
          <a:bodyPr/>
          <a:lstStyle/>
          <a:p>
            <a:r>
              <a:rPr lang="en-US" dirty="0" smtClean="0"/>
              <a:t>The Methodology: the present 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293340" y="1985319"/>
            <a:ext cx="2051222" cy="634313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AeroFlex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93340" y="2619632"/>
            <a:ext cx="2051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really complete modelling for </a:t>
            </a:r>
            <a:r>
              <a:rPr lang="en-US" sz="1400" dirty="0"/>
              <a:t>f</a:t>
            </a:r>
            <a:r>
              <a:rPr lang="en-US" sz="1400" dirty="0" smtClean="0"/>
              <a:t>lexible aircrafts, including </a:t>
            </a:r>
            <a:r>
              <a:rPr lang="en-US" sz="1400" dirty="0" err="1" smtClean="0"/>
              <a:t>aeroelastic</a:t>
            </a:r>
            <a:r>
              <a:rPr lang="en-US" sz="1400" dirty="0" smtClean="0"/>
              <a:t> analysis, flight dynamics, and other functionalities.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5" idx="3"/>
            <a:endCxn id="33" idx="1"/>
          </p:cNvCxnSpPr>
          <p:nvPr/>
        </p:nvCxnSpPr>
        <p:spPr>
          <a:xfrm flipV="1">
            <a:off x="3344562" y="1765202"/>
            <a:ext cx="1037967" cy="537274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34" idx="1"/>
          </p:cNvCxnSpPr>
          <p:nvPr/>
        </p:nvCxnSpPr>
        <p:spPr>
          <a:xfrm>
            <a:off x="3344562" y="2302476"/>
            <a:ext cx="1037967" cy="608272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82529" y="1522672"/>
            <a:ext cx="2084173" cy="485059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Aeroelastic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382529" y="2668218"/>
            <a:ext cx="2084173" cy="485059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Dynamics</a:t>
            </a:r>
            <a:endParaRPr lang="en-US" dirty="0"/>
          </a:p>
        </p:txBody>
      </p:sp>
      <p:sp>
        <p:nvSpPr>
          <p:cNvPr id="41" name="Cross 40"/>
          <p:cNvSpPr/>
          <p:nvPr/>
        </p:nvSpPr>
        <p:spPr>
          <a:xfrm rot="2633342">
            <a:off x="3663239" y="2424688"/>
            <a:ext cx="400615" cy="403552"/>
          </a:xfrm>
          <a:prstGeom prst="plus">
            <a:avLst>
              <a:gd name="adj" fmla="val 4413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12226" y="864000"/>
            <a:ext cx="2084173" cy="485059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Flexible Wings 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212226" y="1522672"/>
            <a:ext cx="2084173" cy="485059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Rigid Wings 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212225" y="2237062"/>
            <a:ext cx="2170672" cy="110750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possible to chose between some </a:t>
            </a:r>
            <a:r>
              <a:rPr lang="en-US" dirty="0" err="1" smtClean="0"/>
              <a:t>aerodinamic</a:t>
            </a:r>
            <a:r>
              <a:rPr lang="en-US" dirty="0" smtClean="0"/>
              <a:t> models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3" idx="3"/>
            <a:endCxn id="42" idx="1"/>
          </p:cNvCxnSpPr>
          <p:nvPr/>
        </p:nvCxnSpPr>
        <p:spPr>
          <a:xfrm flipV="1">
            <a:off x="6466702" y="1106530"/>
            <a:ext cx="745524" cy="658672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3"/>
            <a:endCxn id="43" idx="1"/>
          </p:cNvCxnSpPr>
          <p:nvPr/>
        </p:nvCxnSpPr>
        <p:spPr>
          <a:xfrm>
            <a:off x="6466702" y="1765202"/>
            <a:ext cx="745524" cy="0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3"/>
            <a:endCxn id="44" idx="1"/>
          </p:cNvCxnSpPr>
          <p:nvPr/>
        </p:nvCxnSpPr>
        <p:spPr>
          <a:xfrm>
            <a:off x="6466702" y="1765202"/>
            <a:ext cx="745523" cy="1025610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ross 56"/>
          <p:cNvSpPr/>
          <p:nvPr/>
        </p:nvSpPr>
        <p:spPr>
          <a:xfrm rot="2633342">
            <a:off x="6639154" y="1563427"/>
            <a:ext cx="400615" cy="403552"/>
          </a:xfrm>
          <a:prstGeom prst="plus">
            <a:avLst>
              <a:gd name="adj" fmla="val 4413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633342">
            <a:off x="6639155" y="2067825"/>
            <a:ext cx="400615" cy="403552"/>
          </a:xfrm>
          <a:prstGeom prst="plus">
            <a:avLst>
              <a:gd name="adj" fmla="val 4413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161535" y="4382530"/>
            <a:ext cx="652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aeroelastic</a:t>
            </a:r>
            <a:r>
              <a:rPr lang="en-US" dirty="0" smtClean="0"/>
              <a:t> model will be used with less options for the user, to simplify the initial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6232411" cy="432000"/>
          </a:xfrm>
        </p:spPr>
        <p:txBody>
          <a:bodyPr/>
          <a:lstStyle/>
          <a:p>
            <a:r>
              <a:rPr lang="en-US" dirty="0" smtClean="0"/>
              <a:t>The Methodology: the present 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703805" y="1612799"/>
            <a:ext cx="2084173" cy="485059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Aeroelastic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66800" y="2521748"/>
            <a:ext cx="2084173" cy="485059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Mesh creation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554626" y="2521748"/>
            <a:ext cx="2084173" cy="485059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Aerodynamic model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42452" y="2521748"/>
            <a:ext cx="1960606" cy="485059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feedback for the user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410827" y="2521748"/>
            <a:ext cx="2158319" cy="485059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 (GUI)</a:t>
            </a:r>
            <a:endParaRPr lang="en-US" dirty="0"/>
          </a:p>
        </p:txBody>
      </p:sp>
      <p:sp>
        <p:nvSpPr>
          <p:cNvPr id="11" name="Line Callout 2 (Accent Bar) 10"/>
          <p:cNvSpPr/>
          <p:nvPr/>
        </p:nvSpPr>
        <p:spPr>
          <a:xfrm>
            <a:off x="1453977" y="3311611"/>
            <a:ext cx="1696995" cy="84849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014"/>
              <a:gd name="adj6" fmla="val -16950"/>
            </a:avLst>
          </a:prstGeom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Complete aircraft (including fuselage and motors)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" name="Line Callout 2 (Accent Bar) 31"/>
          <p:cNvSpPr/>
          <p:nvPr/>
        </p:nvSpPr>
        <p:spPr>
          <a:xfrm>
            <a:off x="3995350" y="3303373"/>
            <a:ext cx="1696995" cy="84849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014"/>
              <a:gd name="adj6" fmla="val -16950"/>
            </a:avLst>
          </a:prstGeom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Unsteady model based in </a:t>
            </a:r>
            <a:r>
              <a:rPr lang="en-US" sz="1050" dirty="0">
                <a:solidFill>
                  <a:schemeClr val="tx1"/>
                </a:solidFill>
              </a:rPr>
              <a:t>Peters et al. (1995</a:t>
            </a:r>
            <a:r>
              <a:rPr lang="en-US" sz="1050" dirty="0" smtClean="0">
                <a:solidFill>
                  <a:schemeClr val="tx1"/>
                </a:solidFill>
              </a:rPr>
              <a:t>) [4]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4" idx="3"/>
            <a:endCxn id="27" idx="1"/>
          </p:cNvCxnSpPr>
          <p:nvPr/>
        </p:nvCxnSpPr>
        <p:spPr>
          <a:xfrm>
            <a:off x="3150973" y="2764278"/>
            <a:ext cx="403653" cy="0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3"/>
            <a:endCxn id="29" idx="1"/>
          </p:cNvCxnSpPr>
          <p:nvPr/>
        </p:nvCxnSpPr>
        <p:spPr>
          <a:xfrm>
            <a:off x="5638799" y="2764278"/>
            <a:ext cx="403653" cy="0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1" idx="1"/>
          </p:cNvCxnSpPr>
          <p:nvPr/>
        </p:nvCxnSpPr>
        <p:spPr>
          <a:xfrm>
            <a:off x="8003058" y="2764278"/>
            <a:ext cx="407769" cy="0"/>
          </a:xfrm>
          <a:prstGeom prst="straightConnector1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/>
          <p:cNvSpPr/>
          <p:nvPr/>
        </p:nvSpPr>
        <p:spPr>
          <a:xfrm>
            <a:off x="543697" y="1194486"/>
            <a:ext cx="10610335" cy="3649363"/>
          </a:xfrm>
          <a:prstGeom prst="frame">
            <a:avLst>
              <a:gd name="adj1" fmla="val 2342"/>
            </a:avLst>
          </a:prstGeom>
          <a:solidFill>
            <a:schemeClr val="accent5">
              <a:lumMod val="75000"/>
              <a:lumOff val="25000"/>
            </a:schemeClr>
          </a:solidFill>
          <a:ln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endCxn id="54" idx="1"/>
          </p:cNvCxnSpPr>
          <p:nvPr/>
        </p:nvCxnSpPr>
        <p:spPr>
          <a:xfrm rot="16200000" flipH="1">
            <a:off x="4787544" y="3809123"/>
            <a:ext cx="2921712" cy="832020"/>
          </a:xfrm>
          <a:prstGeom prst="bentConnector2">
            <a:avLst/>
          </a:prstGeom>
          <a:ln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664410" y="5267740"/>
            <a:ext cx="2347785" cy="836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this point it is possible to start the optimization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9" grpId="0" animBg="1"/>
      <p:bldP spid="31" grpId="0" animBg="1"/>
      <p:bldP spid="11" grpId="0" animBg="1"/>
      <p:bldP spid="32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6232411" cy="432000"/>
          </a:xfrm>
        </p:spPr>
        <p:txBody>
          <a:bodyPr/>
          <a:lstStyle/>
          <a:p>
            <a:r>
              <a:rPr lang="en-US" dirty="0" smtClean="0"/>
              <a:t>The Methodology: the future 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120755" y="3002335"/>
            <a:ext cx="1915785" cy="6058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31684" y="2083816"/>
            <a:ext cx="2158802" cy="6058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Aircraft general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31684" y="3982638"/>
            <a:ext cx="2158802" cy="12483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Optimization of composite layers (direction, material, number of layers)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54" idx="3"/>
            <a:endCxn id="17" idx="1"/>
          </p:cNvCxnSpPr>
          <p:nvPr/>
        </p:nvCxnSpPr>
        <p:spPr>
          <a:xfrm flipV="1">
            <a:off x="4036540" y="2386736"/>
            <a:ext cx="1095144" cy="91851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4" idx="3"/>
            <a:endCxn id="19" idx="1"/>
          </p:cNvCxnSpPr>
          <p:nvPr/>
        </p:nvCxnSpPr>
        <p:spPr>
          <a:xfrm>
            <a:off x="4036540" y="3305255"/>
            <a:ext cx="1095144" cy="130157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350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Office Theme</vt:lpstr>
      <vt:lpstr>Aeroelastic  Analysis and  Optimization of a Highly  Flexible  Aircraft and  Application at  X-HALE-BR </vt:lpstr>
      <vt:lpstr>  Introduction</vt:lpstr>
      <vt:lpstr>Introduction</vt:lpstr>
      <vt:lpstr>  The Methodology</vt:lpstr>
      <vt:lpstr>The Methodology: past works</vt:lpstr>
      <vt:lpstr>The Methodology: past works</vt:lpstr>
      <vt:lpstr>The Methodology: the present work</vt:lpstr>
      <vt:lpstr>The Methodology: the present work</vt:lpstr>
      <vt:lpstr>The Methodology: the future work</vt:lpstr>
      <vt:lpstr>Bibliography</vt:lpstr>
      <vt:lpstr> Thank  You</vt:lpstr>
      <vt:lpstr>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2020-05-19T21:02:54Z</dcterms:created>
  <dcterms:modified xsi:type="dcterms:W3CDTF">2020-05-20T18:35:20Z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