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1" r:id="rId3"/>
    <p:sldId id="275" r:id="rId4"/>
    <p:sldId id="258" r:id="rId5"/>
    <p:sldId id="288" r:id="rId6"/>
    <p:sldId id="259" r:id="rId7"/>
    <p:sldId id="260" r:id="rId8"/>
    <p:sldId id="261" r:id="rId9"/>
    <p:sldId id="263" r:id="rId10"/>
    <p:sldId id="270" r:id="rId11"/>
    <p:sldId id="262" r:id="rId12"/>
    <p:sldId id="289" r:id="rId13"/>
    <p:sldId id="268" r:id="rId14"/>
    <p:sldId id="276" r:id="rId15"/>
    <p:sldId id="273" r:id="rId16"/>
    <p:sldId id="277" r:id="rId17"/>
    <p:sldId id="284" r:id="rId18"/>
    <p:sldId id="285" r:id="rId19"/>
    <p:sldId id="278" r:id="rId20"/>
    <p:sldId id="279" r:id="rId21"/>
    <p:sldId id="280" r:id="rId22"/>
    <p:sldId id="290" r:id="rId23"/>
    <p:sldId id="282" r:id="rId24"/>
    <p:sldId id="286" r:id="rId25"/>
    <p:sldId id="287" r:id="rId26"/>
    <p:sldId id="283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OMI LUGLIO" initials="N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F36"/>
    <a:srgbClr val="ED9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2C7DF-4849-4340-BB2E-1F606B3BB01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49B0-D452-41AF-A8B5-05BEA5FF0C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6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7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2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2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9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9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4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9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1393-80D2-4F54-8CE4-848CF66C02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5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8950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3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4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5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9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D57594-B8D5-4928-9587-9C30735A931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D8DAEA-DDB4-4C19-8C37-DBB3F8456B7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2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21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4540D-DD2D-4C79-9B2A-228AE9BD6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751" y="117474"/>
            <a:ext cx="5441075" cy="3950581"/>
          </a:xfrm>
          <a:noFill/>
        </p:spPr>
        <p:txBody>
          <a:bodyPr>
            <a:normAutofit/>
          </a:bodyPr>
          <a:lstStyle/>
          <a:p>
            <a:r>
              <a:rPr lang="en-GB" dirty="0"/>
              <a:t>Dynamic</a:t>
            </a:r>
            <a:br>
              <a:rPr lang="en-GB" dirty="0"/>
            </a:br>
            <a:r>
              <a:rPr lang="en-GB" dirty="0"/>
              <a:t>analysis of a reusable launcher 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38449D-8B23-42DA-9170-94FA8E3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7414" y="6469062"/>
            <a:ext cx="2743200" cy="365125"/>
          </a:xfrm>
        </p:spPr>
        <p:txBody>
          <a:bodyPr/>
          <a:lstStyle/>
          <a:p>
            <a:fld id="{F995B6B0-6B2C-4E6F-8B12-7659134AFD26}" type="datetime1">
              <a:rPr lang="en-GB" smtClean="0"/>
              <a:t>27/06/2019</a:t>
            </a:fld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0025EB-8C34-4971-B74B-E91E722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</a:t>
            </a:fld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61A1F-AF9A-461F-A62F-1CF820DCC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278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665477-4065-47AC-B694-082DF390A8D7}"/>
              </a:ext>
            </a:extLst>
          </p:cNvPr>
          <p:cNvSpPr txBox="1"/>
          <p:nvPr/>
        </p:nvSpPr>
        <p:spPr>
          <a:xfrm>
            <a:off x="4861248" y="4324998"/>
            <a:ext cx="59367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Student: Naomi </a:t>
            </a:r>
            <a:r>
              <a:rPr lang="en-GB" sz="2000" b="1" dirty="0"/>
              <a:t>LUGLIO</a:t>
            </a:r>
            <a:r>
              <a:rPr lang="en-GB" sz="2000" dirty="0"/>
              <a:t> </a:t>
            </a:r>
            <a:r>
              <a:rPr lang="en-GB" dirty="0"/>
              <a:t>– Double Degree Student </a:t>
            </a:r>
            <a:r>
              <a:rPr lang="en-GB" dirty="0" err="1"/>
              <a:t>Politecnico</a:t>
            </a:r>
            <a:r>
              <a:rPr lang="en-GB" dirty="0"/>
              <a:t> di Torino and ISAE-SUPAERO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3D175C-9C7F-4F3C-ADD5-1945EBD70334}"/>
              </a:ext>
            </a:extLst>
          </p:cNvPr>
          <p:cNvSpPr txBox="1"/>
          <p:nvPr/>
        </p:nvSpPr>
        <p:spPr>
          <a:xfrm>
            <a:off x="4861248" y="5091362"/>
            <a:ext cx="67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Tutor: Joseph </a:t>
            </a:r>
            <a:r>
              <a:rPr lang="en-GB" sz="2000" b="1" dirty="0"/>
              <a:t>MORLIER </a:t>
            </a:r>
            <a:r>
              <a:rPr lang="en-GB" sz="2000" dirty="0"/>
              <a:t>– ISAE-SUPAERO - DMSM</a:t>
            </a:r>
            <a:endParaRPr lang="en-GB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E4DB51-E0F8-46D0-AF60-C65969215CCB}"/>
              </a:ext>
            </a:extLst>
          </p:cNvPr>
          <p:cNvSpPr txBox="1"/>
          <p:nvPr/>
        </p:nvSpPr>
        <p:spPr>
          <a:xfrm>
            <a:off x="4861248" y="5431726"/>
            <a:ext cx="746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Tutor: Laurent </a:t>
            </a:r>
            <a:r>
              <a:rPr lang="en-GB" sz="2000" b="1" dirty="0"/>
              <a:t>BEAUREGARD</a:t>
            </a:r>
            <a:r>
              <a:rPr lang="en-GB" sz="2000" dirty="0"/>
              <a:t>–ISAE-SUPAERO - DCAS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335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6A4ABCF-EF4B-4D0F-9690-82A8D431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64" y="628444"/>
            <a:ext cx="5273003" cy="518732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A6824368-35EB-4E44-BEED-400B5D0E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325359"/>
            <a:ext cx="10515600" cy="1325563"/>
          </a:xfrm>
        </p:spPr>
        <p:txBody>
          <a:bodyPr/>
          <a:lstStyle/>
          <a:p>
            <a:r>
              <a:rPr lang="en-GB" dirty="0"/>
              <a:t>5. 1D Refined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56D2EE-79AF-4B3C-B05D-7C10DB92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06B7C83-1628-4AAE-ACFE-3F904E7F505B}" type="datetime1">
              <a:rPr lang="en-US" smtClean="0"/>
              <a:pPr>
                <a:spcAft>
                  <a:spcPts val="600"/>
                </a:spcAft>
              </a:pPr>
              <a:t>6/27/2019</a:t>
            </a:fld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D5F310-E600-4423-BDB5-4611C2D1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0A314E35-39F2-4B46-A5E6-9FAD056F45B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3A4D30F-5088-4B54-B16D-5FD8E25F8ED7}"/>
              </a:ext>
            </a:extLst>
          </p:cNvPr>
          <p:cNvSpPr txBox="1"/>
          <p:nvPr/>
        </p:nvSpPr>
        <p:spPr>
          <a:xfrm>
            <a:off x="645918" y="2886240"/>
            <a:ext cx="356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+mj-lt"/>
              </a:rPr>
              <a:t>Example:</a:t>
            </a:r>
          </a:p>
          <a:p>
            <a:pPr algn="just"/>
            <a:r>
              <a:rPr lang="en-GB" sz="2000" dirty="0">
                <a:latin typeface="+mj-lt"/>
              </a:rPr>
              <a:t>-Beam element with two nodes</a:t>
            </a:r>
            <a:endParaRPr lang="en-GB" sz="2000" dirty="0"/>
          </a:p>
          <a:p>
            <a:pPr algn="just"/>
            <a:endParaRPr lang="en-GB" sz="2000" dirty="0">
              <a:latin typeface="+mj-lt"/>
            </a:endParaRPr>
          </a:p>
          <a:p>
            <a:pPr algn="just"/>
            <a:endParaRPr lang="en-GB" sz="2000" dirty="0">
              <a:latin typeface="+mj-lt"/>
            </a:endParaRPr>
          </a:p>
          <a:p>
            <a:pPr algn="just"/>
            <a:endParaRPr lang="en-GB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71BEEE5-152D-43BA-B0CC-2BC6404348E7}"/>
                  </a:ext>
                </a:extLst>
              </p:cNvPr>
              <p:cNvSpPr txBox="1"/>
              <p:nvPr/>
            </p:nvSpPr>
            <p:spPr>
              <a:xfrm>
                <a:off x="1203710" y="2083915"/>
                <a:ext cx="3494033" cy="369332"/>
              </a:xfrm>
              <a:prstGeom prst="rect">
                <a:avLst/>
              </a:prstGeom>
              <a:solidFill>
                <a:srgbClr val="ED901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</a:rPr>
                        <m:t>(</m:t>
                      </m:r>
                      <m:r>
                        <a:rPr lang="fr-FR" sz="2400" b="0" i="1" smtClean="0">
                          <a:latin typeface="Cambria Math"/>
                        </a:rPr>
                        <m:t>𝑦</m:t>
                      </m:r>
                      <m:r>
                        <a:rPr lang="fr-FR" sz="2400" b="0" i="1" smtClean="0">
                          <a:latin typeface="Cambria Math"/>
                        </a:rPr>
                        <m:t>,</m:t>
                      </m:r>
                      <m:r>
                        <a:rPr lang="fr-FR" sz="2400" b="0" i="1" smtClean="0">
                          <a:latin typeface="Cambria Math"/>
                        </a:rPr>
                        <m:t>𝑧</m:t>
                      </m:r>
                      <m:r>
                        <a:rPr lang="fr-FR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1BEEE5-152D-43BA-B0CC-2BC6404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10" y="2083915"/>
                <a:ext cx="349403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F45D2E-4879-4AED-9217-08CFA55AF655}"/>
                  </a:ext>
                </a:extLst>
              </p:cNvPr>
              <p:cNvSpPr txBox="1"/>
              <p:nvPr/>
            </p:nvSpPr>
            <p:spPr>
              <a:xfrm>
                <a:off x="714949" y="4113070"/>
                <a:ext cx="2722668" cy="588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num>
                                <m:den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num>
                                <m:den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F45D2E-4879-4AED-9217-08CFA55A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9" y="4113070"/>
                <a:ext cx="2722668" cy="588944"/>
              </a:xfrm>
              <a:prstGeom prst="rect">
                <a:avLst/>
              </a:prstGeom>
              <a:blipFill>
                <a:blip r:embed="rId5"/>
                <a:stretch>
                  <a:fillRect l="-895" t="-1042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tangolo 17">
            <a:extLst>
              <a:ext uri="{FF2B5EF4-FFF2-40B4-BE49-F238E27FC236}">
                <a16:creationId xmlns:a16="http://schemas.microsoft.com/office/drawing/2014/main" id="{612BFF0D-6EAD-4BE6-83D4-266928A39B14}"/>
              </a:ext>
            </a:extLst>
          </p:cNvPr>
          <p:cNvSpPr/>
          <p:nvPr/>
        </p:nvSpPr>
        <p:spPr>
          <a:xfrm>
            <a:off x="5935347" y="5678579"/>
            <a:ext cx="4948895" cy="73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baseline="-25000" dirty="0"/>
              <a:t>Fig 3: </a:t>
            </a:r>
            <a:r>
              <a:rPr lang="en-GB" sz="2200" baseline="-25000" dirty="0"/>
              <a:t>Stiffness Matrix of a Beam element with 2 longitudinal nodes </a:t>
            </a:r>
            <a:r>
              <a:rPr lang="en-GB" sz="2200" i="1" baseline="-25000" dirty="0"/>
              <a:t>(bnod2) </a:t>
            </a:r>
            <a:r>
              <a:rPr lang="en-GB" sz="2200" baseline="-25000" dirty="0"/>
              <a:t>and M=4 </a:t>
            </a:r>
            <a:r>
              <a:rPr lang="en-GB" sz="2200" baseline="30000" dirty="0"/>
              <a:t>[6]Carrera, </a:t>
            </a:r>
            <a:r>
              <a:rPr lang="en-GB" sz="2200" i="1" baseline="30000" dirty="0"/>
              <a:t>2014</a:t>
            </a:r>
            <a:endParaRPr lang="en-GB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D47817C-CC97-45B1-A6B0-58BB59F75AB9}"/>
                  </a:ext>
                </a:extLst>
              </p:cNvPr>
              <p:cNvSpPr txBox="1"/>
              <p:nvPr/>
            </p:nvSpPr>
            <p:spPr>
              <a:xfrm>
                <a:off x="714949" y="5091054"/>
                <a:ext cx="35617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000" dirty="0">
                    <a:latin typeface="+mj-lt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expression over the cross-section with  M=4 terms</a:t>
                </a:r>
              </a:p>
              <a:p>
                <a:pPr algn="just"/>
                <a:endParaRPr lang="en-GB" sz="2000" dirty="0">
                  <a:latin typeface="+mj-lt"/>
                </a:endParaRPr>
              </a:p>
              <a:p>
                <a:pPr algn="just"/>
                <a:endParaRPr lang="en-GB" sz="2000" dirty="0">
                  <a:latin typeface="+mj-lt"/>
                </a:endParaRPr>
              </a:p>
              <a:p>
                <a:pPr algn="just"/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D47817C-CC97-45B1-A6B0-58BB59F75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9" y="5091054"/>
                <a:ext cx="3561741" cy="1938992"/>
              </a:xfrm>
              <a:prstGeom prst="rect">
                <a:avLst/>
              </a:prstGeom>
              <a:blipFill>
                <a:blip r:embed="rId6"/>
                <a:stretch>
                  <a:fillRect l="-1709" t="-1572" r="-1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3D0974F1-1F2E-42B5-8911-F6412F1B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59" y="3702084"/>
            <a:ext cx="2020367" cy="145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7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5A07B-4F14-40FD-9FC0-F7665392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86"/>
            <a:ext cx="10515600" cy="1325563"/>
          </a:xfrm>
        </p:spPr>
        <p:txBody>
          <a:bodyPr/>
          <a:lstStyle/>
          <a:p>
            <a:r>
              <a:rPr lang="en-GB" dirty="0"/>
              <a:t>6. 1D Refined Model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2C11CE-C402-4339-99AF-6EF5B099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00DA-AD57-4898-B0A3-72C548C2C6F1}" type="datetime1">
              <a:rPr lang="en-GB" smtClean="0"/>
              <a:t>27/06/2019</a:t>
            </a:fld>
            <a:endParaRPr lang="en-GB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9664DF4-C079-43B7-A0C0-FB3D2ED1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F04906-11E8-4AD4-B794-91B85AFA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22" y="1852699"/>
            <a:ext cx="2369309" cy="5179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D74D47-1DC9-4392-831D-6BE042831171}"/>
              </a:ext>
            </a:extLst>
          </p:cNvPr>
          <p:cNvSpPr txBox="1"/>
          <p:nvPr/>
        </p:nvSpPr>
        <p:spPr>
          <a:xfrm>
            <a:off x="5130496" y="1960569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PVD’s equation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5226830-5799-405F-BEF7-B3CD9448C197}"/>
              </a:ext>
            </a:extLst>
          </p:cNvPr>
          <p:cNvSpPr/>
          <p:nvPr/>
        </p:nvSpPr>
        <p:spPr>
          <a:xfrm>
            <a:off x="3412178" y="2706442"/>
            <a:ext cx="337033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0E90F0-733D-498F-8403-743E7273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038" y="3475283"/>
            <a:ext cx="2505075" cy="6762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1176B9-46A5-44D3-B132-9940198D2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038" y="5249373"/>
            <a:ext cx="2337123" cy="676274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027D623B-BA9F-4052-AA09-CC353F16A980}"/>
              </a:ext>
            </a:extLst>
          </p:cNvPr>
          <p:cNvSpPr/>
          <p:nvPr/>
        </p:nvSpPr>
        <p:spPr>
          <a:xfrm>
            <a:off x="3412177" y="4337111"/>
            <a:ext cx="337033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CF1298-054C-491F-B808-9B305F0263D1}"/>
              </a:ext>
            </a:extLst>
          </p:cNvPr>
          <p:cNvSpPr txBox="1"/>
          <p:nvPr/>
        </p:nvSpPr>
        <p:spPr>
          <a:xfrm>
            <a:off x="5130496" y="5341272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Eigenvalue Problem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C73DF54-B14E-4BF5-938E-F84F05075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791" y="2121265"/>
            <a:ext cx="1905486" cy="146325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1B0BE3D-37DD-4644-8684-A9656F139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80" y="1221471"/>
            <a:ext cx="1905486" cy="9299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B10F432-AD57-40F1-940A-E3B291C5F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2791" y="3754940"/>
            <a:ext cx="1905486" cy="115524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06C37E9-B91B-4F7A-BBFF-26CC1BA5C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2791" y="4967199"/>
            <a:ext cx="2071931" cy="140293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FA7623F-075F-43D4-8466-78B7C3CCA9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6052F-9FE5-49C9-89AA-C7C2610E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00" y="2574807"/>
            <a:ext cx="9692640" cy="1325562"/>
          </a:xfrm>
        </p:spPr>
        <p:txBody>
          <a:bodyPr/>
          <a:lstStyle/>
          <a:p>
            <a:r>
              <a:rPr lang="en-GB" dirty="0"/>
              <a:t>Advantages of 1D Refined Method…</a:t>
            </a:r>
          </a:p>
        </p:txBody>
      </p:sp>
      <p:pic>
        <p:nvPicPr>
          <p:cNvPr id="2050" name="Picture 2" descr="Immagine correlata">
            <a:extLst>
              <a:ext uri="{FF2B5EF4-FFF2-40B4-BE49-F238E27FC236}">
                <a16:creationId xmlns:a16="http://schemas.microsoft.com/office/drawing/2014/main" id="{94107412-7904-4D00-8EE8-921EFE18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" y="288807"/>
            <a:ext cx="190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0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F716D-726C-47DC-A3A2-343D092D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Strong Points of 1D Refined Model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6C543-002F-4476-AA52-E882B9A3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This method can be applied to beams and shell allowing to obtain the formulation of any structure </a:t>
            </a:r>
            <a:r>
              <a:rPr lang="en-GB" sz="2000" b="1" dirty="0"/>
              <a:t>without the need for ad hoc classical formulations</a:t>
            </a:r>
            <a:r>
              <a:rPr lang="en-GB" sz="2000" dirty="0"/>
              <a:t>.</a:t>
            </a:r>
          </a:p>
          <a:p>
            <a:r>
              <a:rPr lang="en-GB" sz="2000" dirty="0"/>
              <a:t>Refined 1-dimensional LE models’ </a:t>
            </a:r>
            <a:r>
              <a:rPr lang="en-GB" sz="2000" b="1" dirty="0"/>
              <a:t>accuracy</a:t>
            </a:r>
            <a:r>
              <a:rPr lang="en-GB" sz="2000" dirty="0"/>
              <a:t> is comparable to  3D FEM models even if they require a much </a:t>
            </a:r>
            <a:r>
              <a:rPr lang="en-GB" sz="2000" b="1" dirty="0"/>
              <a:t>smaller number of DOFs</a:t>
            </a:r>
            <a:r>
              <a:rPr lang="en-GB" sz="2000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7E56BD-7F7E-45CC-835C-A13B416D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06B7C83-1628-4AAE-ACFE-3F904E7F505B}" type="datetime1">
              <a:rPr lang="en-GB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27/06/2019</a:t>
            </a:fld>
            <a:endParaRPr lang="en-GB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0DB71C-4094-4CE1-B80A-6E9948F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0A314E35-39F2-4B46-A5E6-9FAD056F45B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5E73FE-15BF-497F-AF59-5FD2BE54A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F1C978-E72D-476E-9637-B10F5A372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101" y="136525"/>
            <a:ext cx="1321041" cy="829413"/>
          </a:xfrm>
          <a:prstGeom prst="rect">
            <a:avLst/>
          </a:prstGeom>
        </p:spPr>
      </p:pic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15E9A0F2-B726-41E8-ACF4-1C9C6B1556C6}"/>
              </a:ext>
            </a:extLst>
          </p:cNvPr>
          <p:cNvSpPr txBox="1">
            <a:spLocks/>
          </p:cNvSpPr>
          <p:nvPr/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314E35-39F2-4B46-A5E6-9FAD056F45B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130E9-4E59-4F2A-9B1A-338ADFC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1 Lagrange Expansions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3E8F5-BAFC-4EDA-B668-BED0EB0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2977360"/>
            <a:ext cx="4184327" cy="378541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LE model variables and BCs can be </a:t>
            </a:r>
            <a:r>
              <a:rPr lang="en-GB" b="1" dirty="0"/>
              <a:t>located above </a:t>
            </a:r>
            <a:r>
              <a:rPr lang="en-GB" dirty="0"/>
              <a:t>the </a:t>
            </a:r>
            <a:r>
              <a:rPr lang="en-GB" b="1" dirty="0"/>
              <a:t>physical surfaces</a:t>
            </a:r>
            <a:r>
              <a:rPr lang="en-GB" dirty="0"/>
              <a:t>  of the structure.</a:t>
            </a:r>
          </a:p>
          <a:p>
            <a:pPr algn="just"/>
            <a:r>
              <a:rPr lang="en-GB" b="1" dirty="0"/>
              <a:t>Locally refined </a:t>
            </a:r>
            <a:r>
              <a:rPr lang="en-GB" sz="1600" b="1" dirty="0"/>
              <a:t>models</a:t>
            </a:r>
            <a:r>
              <a:rPr lang="en-GB" b="1" dirty="0"/>
              <a:t> </a:t>
            </a:r>
            <a:r>
              <a:rPr lang="en-GB" dirty="0"/>
              <a:t>can be easily built since polynomials set can be arbitrarily spread above the cross-section.</a:t>
            </a:r>
          </a:p>
          <a:p>
            <a:pPr algn="just"/>
            <a:endParaRPr lang="en-GB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5D9B10-83D2-4860-9A63-87DF8AD63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" r="2" b="2"/>
          <a:stretch/>
        </p:blipFill>
        <p:spPr>
          <a:xfrm>
            <a:off x="6095999" y="834996"/>
            <a:ext cx="3514605" cy="3589323"/>
          </a:xfrm>
          <a:prstGeom prst="rect">
            <a:avLst/>
          </a:prstGeom>
          <a:effectLst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04125BD-80CD-4E6E-AC89-84C78878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34" y="4319419"/>
            <a:ext cx="5648325" cy="2266950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2C3291-1FC7-4346-8E3D-D9CF9335F0C8}"/>
              </a:ext>
            </a:extLst>
          </p:cNvPr>
          <p:cNvCxnSpPr/>
          <p:nvPr/>
        </p:nvCxnSpPr>
        <p:spPr>
          <a:xfrm>
            <a:off x="6469626" y="4257368"/>
            <a:ext cx="4857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72DAD63-D453-4481-AD25-2372983DB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F567459A-20F2-4308-B26C-16AC1BC4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14</a:t>
            </a:fld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84E21AA-6C4C-4031-BF1E-E3DA52967DF1}"/>
              </a:ext>
            </a:extLst>
          </p:cNvPr>
          <p:cNvSpPr/>
          <p:nvPr/>
        </p:nvSpPr>
        <p:spPr>
          <a:xfrm>
            <a:off x="2252238" y="5776296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-25000" dirty="0"/>
              <a:t>Fig 4: </a:t>
            </a:r>
            <a:r>
              <a:rPr lang="en-GB" baseline="-25000" dirty="0"/>
              <a:t>LE4 and LE9 elements</a:t>
            </a:r>
            <a:r>
              <a:rPr lang="en-GB" baseline="30000" dirty="0"/>
              <a:t> [6]Carrera, </a:t>
            </a:r>
            <a:r>
              <a:rPr lang="en-GB" i="1" baseline="30000" dirty="0"/>
              <a:t>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31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2EEF-C780-4618-8A65-F3FA49BC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Lagrange Expansions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0B6362-8E30-4A40-B81B-00FB602F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7C83-1628-4AAE-ACFE-3F904E7F505B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FE12-C1F4-42E1-9300-E0393F16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15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B5CA1A-A232-4D7F-B2CD-0E1988AC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9" y="2447365"/>
            <a:ext cx="4818956" cy="3583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B24A05-76B2-4CB8-A104-9413A21A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53" y="1850052"/>
            <a:ext cx="4083772" cy="41804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2952D9-8DB5-4E43-B330-C307CB84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4688FF-9048-4F63-9B82-EFD112F35753}"/>
              </a:ext>
            </a:extLst>
          </p:cNvPr>
          <p:cNvSpPr txBox="1"/>
          <p:nvPr/>
        </p:nvSpPr>
        <p:spPr>
          <a:xfrm>
            <a:off x="1211498" y="6056522"/>
            <a:ext cx="44708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Fig5: </a:t>
            </a:r>
            <a:r>
              <a:rPr lang="en-GB" sz="1500" dirty="0"/>
              <a:t>An example of two L4 elements assembled within a beam model</a:t>
            </a:r>
            <a:r>
              <a:rPr lang="en-GB" sz="2000" dirty="0"/>
              <a:t> </a:t>
            </a:r>
            <a:r>
              <a:rPr lang="en-GB" sz="1600" baseline="30000" dirty="0"/>
              <a:t>[6]Carrera, </a:t>
            </a:r>
            <a:r>
              <a:rPr lang="en-GB" sz="1600" i="1" baseline="30000" dirty="0"/>
              <a:t>2014</a:t>
            </a:r>
            <a:endParaRPr lang="en-GB" sz="15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3BCD79-BD61-408C-A7A1-DD681910F250}"/>
              </a:ext>
            </a:extLst>
          </p:cNvPr>
          <p:cNvSpPr txBox="1"/>
          <p:nvPr/>
        </p:nvSpPr>
        <p:spPr>
          <a:xfrm>
            <a:off x="6866553" y="6056522"/>
            <a:ext cx="4470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Fig6: </a:t>
            </a:r>
            <a:r>
              <a:rPr lang="en-GB" sz="1500" dirty="0"/>
              <a:t>Stiffness/mass matrix of  single longitudinal node of a Beam element</a:t>
            </a:r>
            <a:r>
              <a:rPr lang="en-GB" sz="2000" baseline="30000" dirty="0"/>
              <a:t> [6]Carrera, </a:t>
            </a:r>
            <a:r>
              <a:rPr lang="en-GB" sz="2000" i="1" baseline="30000" dirty="0"/>
              <a:t>2014</a:t>
            </a:r>
            <a:r>
              <a:rPr lang="en-GB" sz="2000" dirty="0"/>
              <a:t> </a:t>
            </a:r>
            <a:endParaRPr lang="en-GB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2">
                <a:extLst>
                  <a:ext uri="{FF2B5EF4-FFF2-40B4-BE49-F238E27FC236}">
                    <a16:creationId xmlns:a16="http://schemas.microsoft.com/office/drawing/2014/main" id="{C71BEEE5-152D-43BA-B0CC-2BC6404348E7}"/>
                  </a:ext>
                </a:extLst>
              </p:cNvPr>
              <p:cNvSpPr txBox="1"/>
              <p:nvPr/>
            </p:nvSpPr>
            <p:spPr>
              <a:xfrm>
                <a:off x="2015400" y="1899249"/>
                <a:ext cx="3494033" cy="369332"/>
              </a:xfrm>
              <a:prstGeom prst="rect">
                <a:avLst/>
              </a:prstGeom>
              <a:solidFill>
                <a:srgbClr val="ED901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</a:rPr>
                        <m:t>(</m:t>
                      </m:r>
                      <m:r>
                        <a:rPr lang="fr-FR" sz="2400" b="0" i="1" smtClean="0">
                          <a:latin typeface="Cambria Math"/>
                        </a:rPr>
                        <m:t>𝑦</m:t>
                      </m:r>
                      <m:r>
                        <a:rPr lang="fr-FR" sz="2400" b="0" i="1" smtClean="0">
                          <a:latin typeface="Cambria Math"/>
                        </a:rPr>
                        <m:t>,</m:t>
                      </m:r>
                      <m:r>
                        <a:rPr lang="fr-FR" sz="2400" b="0" i="1" smtClean="0">
                          <a:latin typeface="Cambria Math"/>
                        </a:rPr>
                        <m:t>𝑧</m:t>
                      </m:r>
                      <m:r>
                        <a:rPr lang="fr-FR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CasellaDiTes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1BEEE5-152D-43BA-B0CC-2BC6404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00" y="1899249"/>
                <a:ext cx="349403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4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EC1E3-60D0-4CB9-BB76-B0F57EF7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Taylor Expansions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77567F6-7F9C-4B27-BEDA-CB1765EE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954205"/>
            <a:ext cx="8594725" cy="255787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E13DE4-2BFE-4BD3-80CD-43CF40D8CA52}"/>
              </a:ext>
            </a:extLst>
          </p:cNvPr>
          <p:cNvSpPr txBox="1"/>
          <p:nvPr/>
        </p:nvSpPr>
        <p:spPr>
          <a:xfrm>
            <a:off x="5625537" y="2120781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CUF’s hypothesis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B977923-3DC4-4E4C-8424-67F48D38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CBB898EC-74FB-49E9-AFF4-C27AD5B3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C71BEEE5-152D-43BA-B0CC-2BC6404348E7}"/>
                  </a:ext>
                </a:extLst>
              </p:cNvPr>
              <p:cNvSpPr txBox="1"/>
              <p:nvPr/>
            </p:nvSpPr>
            <p:spPr>
              <a:xfrm>
                <a:off x="1352939" y="2153486"/>
                <a:ext cx="3494033" cy="369332"/>
              </a:xfrm>
              <a:prstGeom prst="rect">
                <a:avLst/>
              </a:prstGeom>
              <a:solidFill>
                <a:srgbClr val="ED901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</a:rPr>
                        <m:t>(</m:t>
                      </m:r>
                      <m:r>
                        <a:rPr lang="fr-FR" sz="2400" b="0" i="1" smtClean="0">
                          <a:latin typeface="Cambria Math"/>
                        </a:rPr>
                        <m:t>𝑦</m:t>
                      </m:r>
                      <m:r>
                        <a:rPr lang="fr-FR" sz="2400" b="0" i="1" smtClean="0">
                          <a:latin typeface="Cambria Math"/>
                        </a:rPr>
                        <m:t>,</m:t>
                      </m:r>
                      <m:r>
                        <a:rPr lang="fr-FR" sz="2400" b="0" i="1" smtClean="0">
                          <a:latin typeface="Cambria Math"/>
                        </a:rPr>
                        <m:t>𝑧</m:t>
                      </m:r>
                      <m:r>
                        <a:rPr lang="fr-FR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1BEEE5-152D-43BA-B0CC-2BC6404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39" y="2153486"/>
                <a:ext cx="349403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7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21B16-6ED6-49B4-A7EF-9E05F910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04396"/>
            <a:ext cx="9692640" cy="1325562"/>
          </a:xfrm>
        </p:spPr>
        <p:txBody>
          <a:bodyPr/>
          <a:lstStyle/>
          <a:p>
            <a:r>
              <a:rPr lang="it-IT" dirty="0"/>
              <a:t>Taylor                        Lagrange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4E465C3-475F-43E2-B730-1E8091079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04" y="1777990"/>
            <a:ext cx="5376017" cy="48563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AD7CB0-8392-4F06-BDB4-34121355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27" y="1707327"/>
            <a:ext cx="5186073" cy="5150673"/>
          </a:xfrm>
          <a:prstGeom prst="rect">
            <a:avLst/>
          </a:prstGeom>
        </p:spPr>
      </p:pic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8A57A4B9-84D2-47E9-B32C-DAC9F2AD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49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9EFB7-2CBB-49CE-943F-9B9553A0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78" y="2571077"/>
            <a:ext cx="9692640" cy="1325562"/>
          </a:xfrm>
        </p:spPr>
        <p:txBody>
          <a:bodyPr/>
          <a:lstStyle/>
          <a:p>
            <a:r>
              <a:rPr lang="it-IT" dirty="0"/>
              <a:t>Numerical Results...</a:t>
            </a:r>
          </a:p>
        </p:txBody>
      </p:sp>
      <p:pic>
        <p:nvPicPr>
          <p:cNvPr id="1026" name="Picture 2" descr="RÃ©sultat de recherche d'images pour &quot;calcul en cour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11" y="2272553"/>
            <a:ext cx="2305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5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DDB24-C32B-4734-9D79-961F6CBF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Taylor Expansions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B25F48E-8CD4-433D-9083-260F57B1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46" y="1752096"/>
            <a:ext cx="1633520" cy="13255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CEC5454-3FA2-401E-81B6-D0DAA02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634A0D-E8DA-4827-9101-DCEC4427B5AA}"/>
              </a:ext>
            </a:extLst>
          </p:cNvPr>
          <p:cNvSpPr txBox="1"/>
          <p:nvPr/>
        </p:nvSpPr>
        <p:spPr>
          <a:xfrm>
            <a:off x="1352939" y="5858453"/>
            <a:ext cx="58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Fig7: </a:t>
            </a:r>
            <a:r>
              <a:rPr lang="en-GB" sz="1500" dirty="0"/>
              <a:t>Results of Taylor method carried out for a square-section beam</a:t>
            </a:r>
            <a:endParaRPr lang="en-GB" sz="1500" b="1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F5DA866D-0E80-4C90-903A-FD45D3E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19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92" y="3324226"/>
            <a:ext cx="2200604" cy="158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97" y="4798610"/>
            <a:ext cx="2118651" cy="155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AF01FC6-9D0C-4DDA-B416-8456D3FC2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8" y="1961861"/>
            <a:ext cx="6543675" cy="3962400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F972DA0-2A6A-400F-8901-0F41B5B4FFF2}"/>
              </a:ext>
            </a:extLst>
          </p:cNvPr>
          <p:cNvSpPr/>
          <p:nvPr/>
        </p:nvSpPr>
        <p:spPr>
          <a:xfrm>
            <a:off x="6007852" y="4918057"/>
            <a:ext cx="1116106" cy="336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5FD9E0AC-F7E8-4955-8CD1-01129CFCF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04" b="294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C393D8-C221-4675-A9E7-CBC55672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Why a dynamic study of a reusable launcher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55CB0DC-0353-4B22-9215-E07278AF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rgbClr val="000000"/>
                </a:solidFill>
              </a:rPr>
              <a:t>An ambitious project:</a:t>
            </a:r>
            <a:endParaRPr lang="en-GB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000000"/>
                </a:solidFill>
              </a:rPr>
              <a:t>Lunar Orbital Platform Gateway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8901FB-AB71-4E34-9CED-D43E8B16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22FB-373B-4E68-AAAD-40D0ED852E0A}" type="datetime1">
              <a:rPr lang="en-GB" smtClean="0"/>
              <a:t>27/06/2019</a:t>
            </a:fld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563DEF-487C-41C0-BB08-8B5C2B7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3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20FC2-97A6-47EC-B598-B27B41B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Lagrange Expansions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673EC0-2786-4AC8-9286-A05767E7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961861"/>
            <a:ext cx="6213988" cy="36860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3A1003-90CE-43F2-B8E8-193CCD50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54224A-C48D-42B4-A779-4DD93FA1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15" y="1961861"/>
            <a:ext cx="3019197" cy="25099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6E0613-E946-4D25-87A2-A86DC898B214}"/>
              </a:ext>
            </a:extLst>
          </p:cNvPr>
          <p:cNvSpPr txBox="1"/>
          <p:nvPr/>
        </p:nvSpPr>
        <p:spPr>
          <a:xfrm>
            <a:off x="7935315" y="4552760"/>
            <a:ext cx="340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Fig9: </a:t>
            </a:r>
            <a:r>
              <a:rPr lang="en-GB" sz="1500" dirty="0"/>
              <a:t>Beam element </a:t>
            </a:r>
            <a:r>
              <a:rPr lang="en-GB" sz="1500" i="1" dirty="0"/>
              <a:t>(bnod2)</a:t>
            </a:r>
            <a:r>
              <a:rPr lang="en-GB" sz="1500" dirty="0"/>
              <a:t> when LE4 method is performed.</a:t>
            </a:r>
            <a:endParaRPr lang="en-GB" sz="15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1E735E-714C-478F-8650-265DF49F543A}"/>
              </a:ext>
            </a:extLst>
          </p:cNvPr>
          <p:cNvSpPr txBox="1"/>
          <p:nvPr/>
        </p:nvSpPr>
        <p:spPr>
          <a:xfrm>
            <a:off x="1352939" y="5641441"/>
            <a:ext cx="58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Fig8: </a:t>
            </a:r>
            <a:r>
              <a:rPr lang="en-GB" sz="1500" dirty="0"/>
              <a:t>Results of Lagrange method carried out for a square-section beam</a:t>
            </a:r>
            <a:endParaRPr lang="en-GB" sz="1500" b="1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27AA0C4-DE84-4A5F-8C01-5EDD03C4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20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755341" y="3048740"/>
            <a:ext cx="1116106" cy="336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3C9F9-B325-4889-A0C3-72054D95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Thin-walled beam application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CA827F-4122-44B3-B97E-5AE58481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94" y="1634821"/>
            <a:ext cx="3888201" cy="411330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11AF3E-CD41-433C-8364-301CE166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614" y="3936466"/>
            <a:ext cx="5708599" cy="15222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05E8447-76C8-402A-9F85-FC053CA05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542" y="1768824"/>
            <a:ext cx="5104558" cy="14774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B799F2-7DC4-47BC-AAF6-2B8082BD0DD6}"/>
              </a:ext>
            </a:extLst>
          </p:cNvPr>
          <p:cNvSpPr txBox="1"/>
          <p:nvPr/>
        </p:nvSpPr>
        <p:spPr>
          <a:xfrm>
            <a:off x="5691648" y="3284221"/>
            <a:ext cx="4890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Tab1</a:t>
            </a:r>
            <a:r>
              <a:rPr lang="en-GB" sz="1500" dirty="0"/>
              <a:t>: Results through Lagrange expansions by using bnod3 Beam elements.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160A3BB-0865-462E-A4C5-045544355F66}"/>
              </a:ext>
            </a:extLst>
          </p:cNvPr>
          <p:cNvSpPr txBox="1"/>
          <p:nvPr/>
        </p:nvSpPr>
        <p:spPr>
          <a:xfrm>
            <a:off x="5661743" y="5638359"/>
            <a:ext cx="4747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Tab2</a:t>
            </a:r>
            <a:r>
              <a:rPr lang="en-GB" sz="1500" dirty="0"/>
              <a:t>: Results through Taylor expansions by using bnod3 Beam elements.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49EF80E-44B4-41BE-9E2A-421B83C21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B4C202-1C8D-4C85-8E4A-4C8D66CC1798}"/>
              </a:ext>
            </a:extLst>
          </p:cNvPr>
          <p:cNvSpPr txBox="1"/>
          <p:nvPr/>
        </p:nvSpPr>
        <p:spPr>
          <a:xfrm>
            <a:off x="1352939" y="5675514"/>
            <a:ext cx="4019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Fig10</a:t>
            </a:r>
            <a:r>
              <a:rPr lang="en-GB" sz="1500" dirty="0"/>
              <a:t>: Cross-section discretization for Lagrange method</a:t>
            </a:r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49AA7421-CE4D-4145-A998-08F018B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33618" y="1618343"/>
            <a:ext cx="376517" cy="29348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8241854" y="2938708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704849" y="2938708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2285265" y="3805881"/>
            <a:ext cx="376517" cy="29348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400074" y="5286489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0093094" y="530173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400073" y="499866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40134" y="499149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0389758" y="2143838"/>
            <a:ext cx="174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3D FEM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9578" y="2170834"/>
            <a:ext cx="5790910" cy="307777"/>
          </a:xfrm>
          <a:prstGeom prst="rect">
            <a:avLst/>
          </a:prstGeom>
          <a:solidFill>
            <a:srgbClr val="00B0F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8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447B507-FB46-4FB9-8297-CB357133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7" y="1627009"/>
            <a:ext cx="3850902" cy="20186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A7F125-D6FB-4224-88AB-DCAC33DB73C6}"/>
              </a:ext>
            </a:extLst>
          </p:cNvPr>
          <p:cNvSpPr txBox="1"/>
          <p:nvPr/>
        </p:nvSpPr>
        <p:spPr>
          <a:xfrm>
            <a:off x="5211503" y="2980344"/>
            <a:ext cx="3691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Fig11: </a:t>
            </a:r>
            <a:r>
              <a:rPr lang="en-GB" sz="1500" dirty="0"/>
              <a:t>launcher’s cross-section</a:t>
            </a:r>
            <a:endParaRPr lang="en-GB" sz="15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0506B4-2151-407A-88CA-50B02C41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38" y="3581314"/>
            <a:ext cx="6170390" cy="3147480"/>
          </a:xfrm>
          <a:prstGeom prst="rect">
            <a:avLst/>
          </a:prstGeom>
        </p:spPr>
      </p:pic>
      <p:cxnSp>
        <p:nvCxnSpPr>
          <p:cNvPr id="8" name="Connecteur droit 11">
            <a:extLst>
              <a:ext uri="{FF2B5EF4-FFF2-40B4-BE49-F238E27FC236}">
                <a16:creationId xmlns:a16="http://schemas.microsoft.com/office/drawing/2014/main" id="{62783DC9-99A2-4BA8-86A1-043648BC71FE}"/>
              </a:ext>
            </a:extLst>
          </p:cNvPr>
          <p:cNvCxnSpPr/>
          <p:nvPr/>
        </p:nvCxnSpPr>
        <p:spPr>
          <a:xfrm>
            <a:off x="7609609" y="4046912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11">
            <a:extLst>
              <a:ext uri="{FF2B5EF4-FFF2-40B4-BE49-F238E27FC236}">
                <a16:creationId xmlns:a16="http://schemas.microsoft.com/office/drawing/2014/main" id="{E1B9CCE6-FDD2-4E1E-ABEE-6AF6E8303475}"/>
              </a:ext>
            </a:extLst>
          </p:cNvPr>
          <p:cNvCxnSpPr/>
          <p:nvPr/>
        </p:nvCxnSpPr>
        <p:spPr>
          <a:xfrm>
            <a:off x="8902551" y="4067514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11">
            <a:extLst>
              <a:ext uri="{FF2B5EF4-FFF2-40B4-BE49-F238E27FC236}">
                <a16:creationId xmlns:a16="http://schemas.microsoft.com/office/drawing/2014/main" id="{6B3C990A-8B72-4D24-952C-33BE9B5401DD}"/>
              </a:ext>
            </a:extLst>
          </p:cNvPr>
          <p:cNvCxnSpPr/>
          <p:nvPr/>
        </p:nvCxnSpPr>
        <p:spPr>
          <a:xfrm>
            <a:off x="10269235" y="4087179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1">
            <a:extLst>
              <a:ext uri="{FF2B5EF4-FFF2-40B4-BE49-F238E27FC236}">
                <a16:creationId xmlns:a16="http://schemas.microsoft.com/office/drawing/2014/main" id="{C07242A8-8C9A-40E4-AAAC-AE4307461FC3}"/>
              </a:ext>
            </a:extLst>
          </p:cNvPr>
          <p:cNvCxnSpPr/>
          <p:nvPr/>
        </p:nvCxnSpPr>
        <p:spPr>
          <a:xfrm>
            <a:off x="7609609" y="4612267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A85E30-6B00-4B8A-975D-F13295F09F6C}"/>
              </a:ext>
            </a:extLst>
          </p:cNvPr>
          <p:cNvCxnSpPr/>
          <p:nvPr/>
        </p:nvCxnSpPr>
        <p:spPr>
          <a:xfrm>
            <a:off x="8902551" y="4612267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1">
            <a:extLst>
              <a:ext uri="{FF2B5EF4-FFF2-40B4-BE49-F238E27FC236}">
                <a16:creationId xmlns:a16="http://schemas.microsoft.com/office/drawing/2014/main" id="{ACA3B7AC-1160-4C2A-9965-AD07C0796A53}"/>
              </a:ext>
            </a:extLst>
          </p:cNvPr>
          <p:cNvCxnSpPr/>
          <p:nvPr/>
        </p:nvCxnSpPr>
        <p:spPr>
          <a:xfrm>
            <a:off x="10302438" y="4612267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1">
            <a:extLst>
              <a:ext uri="{FF2B5EF4-FFF2-40B4-BE49-F238E27FC236}">
                <a16:creationId xmlns:a16="http://schemas.microsoft.com/office/drawing/2014/main" id="{4F717BDB-9FA2-4015-8F2A-F497E66C6510}"/>
              </a:ext>
            </a:extLst>
          </p:cNvPr>
          <p:cNvCxnSpPr/>
          <p:nvPr/>
        </p:nvCxnSpPr>
        <p:spPr>
          <a:xfrm>
            <a:off x="7583818" y="628375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1">
            <a:extLst>
              <a:ext uri="{FF2B5EF4-FFF2-40B4-BE49-F238E27FC236}">
                <a16:creationId xmlns:a16="http://schemas.microsoft.com/office/drawing/2014/main" id="{1DC1E535-F35D-4587-AA8E-719A1BDD5471}"/>
              </a:ext>
            </a:extLst>
          </p:cNvPr>
          <p:cNvCxnSpPr/>
          <p:nvPr/>
        </p:nvCxnSpPr>
        <p:spPr>
          <a:xfrm>
            <a:off x="8902550" y="628375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1">
            <a:extLst>
              <a:ext uri="{FF2B5EF4-FFF2-40B4-BE49-F238E27FC236}">
                <a16:creationId xmlns:a16="http://schemas.microsoft.com/office/drawing/2014/main" id="{658858DE-FE8D-46D7-B47A-FA961C3ACE7A}"/>
              </a:ext>
            </a:extLst>
          </p:cNvPr>
          <p:cNvCxnSpPr/>
          <p:nvPr/>
        </p:nvCxnSpPr>
        <p:spPr>
          <a:xfrm>
            <a:off x="10302438" y="6283751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1">
            <a:extLst>
              <a:ext uri="{FF2B5EF4-FFF2-40B4-BE49-F238E27FC236}">
                <a16:creationId xmlns:a16="http://schemas.microsoft.com/office/drawing/2014/main" id="{1E4FFEF9-752B-4EC9-BE44-6222F2F34F2F}"/>
              </a:ext>
            </a:extLst>
          </p:cNvPr>
          <p:cNvCxnSpPr/>
          <p:nvPr/>
        </p:nvCxnSpPr>
        <p:spPr>
          <a:xfrm>
            <a:off x="7609609" y="6539389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1">
            <a:extLst>
              <a:ext uri="{FF2B5EF4-FFF2-40B4-BE49-F238E27FC236}">
                <a16:creationId xmlns:a16="http://schemas.microsoft.com/office/drawing/2014/main" id="{A07C0190-6ECA-458E-81F7-D101B7885E28}"/>
              </a:ext>
            </a:extLst>
          </p:cNvPr>
          <p:cNvCxnSpPr/>
          <p:nvPr/>
        </p:nvCxnSpPr>
        <p:spPr>
          <a:xfrm>
            <a:off x="8902550" y="6539389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1">
            <a:extLst>
              <a:ext uri="{FF2B5EF4-FFF2-40B4-BE49-F238E27FC236}">
                <a16:creationId xmlns:a16="http://schemas.microsoft.com/office/drawing/2014/main" id="{9306D294-11FA-4C12-A432-D0FDB9E325CE}"/>
              </a:ext>
            </a:extLst>
          </p:cNvPr>
          <p:cNvCxnSpPr/>
          <p:nvPr/>
        </p:nvCxnSpPr>
        <p:spPr>
          <a:xfrm>
            <a:off x="10269234" y="6540327"/>
            <a:ext cx="4706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4C210EE1-9E50-4F41-8845-806E25AFB69F}"/>
              </a:ext>
            </a:extLst>
          </p:cNvPr>
          <p:cNvSpPr/>
          <p:nvPr/>
        </p:nvSpPr>
        <p:spPr>
          <a:xfrm>
            <a:off x="4851918" y="3874750"/>
            <a:ext cx="6102594" cy="544751"/>
          </a:xfrm>
          <a:prstGeom prst="rect">
            <a:avLst/>
          </a:prstGeom>
          <a:solidFill>
            <a:srgbClr val="EABF36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A1436C5-CA65-4794-BA9C-5052807D2B6B}"/>
              </a:ext>
            </a:extLst>
          </p:cNvPr>
          <p:cNvSpPr txBox="1"/>
          <p:nvPr/>
        </p:nvSpPr>
        <p:spPr>
          <a:xfrm>
            <a:off x="1153089" y="5891336"/>
            <a:ext cx="36910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Tab3: </a:t>
            </a:r>
            <a:r>
              <a:rPr lang="en-GB" sz="1500" dirty="0"/>
              <a:t>First frequencies obtained by the 1D Refined Method and percentage errors</a:t>
            </a:r>
            <a:endParaRPr lang="en-GB" sz="1500" b="1" dirty="0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206B4EBC-6D4D-426A-869F-B59B4C17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/>
              <a:t>Launcher Application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CD4F035-80BB-48CC-9025-C855C037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AB4B8-BB4F-42B7-9B99-B5DE5FE8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Launcher Application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254F3C-EC15-4EB9-B784-0F169FD5B7F2}"/>
              </a:ext>
            </a:extLst>
          </p:cNvPr>
          <p:cNvSpPr txBox="1"/>
          <p:nvPr/>
        </p:nvSpPr>
        <p:spPr>
          <a:xfrm>
            <a:off x="1352939" y="4511804"/>
            <a:ext cx="36910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Fig12: </a:t>
            </a:r>
            <a:r>
              <a:rPr lang="en-GB" sz="1500" dirty="0"/>
              <a:t>Launcher’s second free mode by 1D Refine Model implemented in Python</a:t>
            </a:r>
            <a:endParaRPr lang="en-GB" sz="1500" b="1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504DE63-D241-42D0-A5B7-3872A172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23</a:t>
            </a:fld>
            <a:endParaRPr lang="en-GB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17B956-86D6-4C6D-9F09-D73CE601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  <p:pic>
        <p:nvPicPr>
          <p:cNvPr id="19" name="Image 12">
            <a:extLst>
              <a:ext uri="{FF2B5EF4-FFF2-40B4-BE49-F238E27FC236}">
                <a16:creationId xmlns:a16="http://schemas.microsoft.com/office/drawing/2014/main" id="{1B0889B2-2EFE-45F5-8B46-B3C4762B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88" y="2140279"/>
            <a:ext cx="3384042" cy="2245733"/>
          </a:xfrm>
          <a:prstGeom prst="rect">
            <a:avLst/>
          </a:prstGeom>
        </p:spPr>
      </p:pic>
      <p:pic>
        <p:nvPicPr>
          <p:cNvPr id="20" name="Image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72" y="2140279"/>
            <a:ext cx="2005093" cy="382792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17FF250-E713-476C-B569-A11A0A4A575A}"/>
              </a:ext>
            </a:extLst>
          </p:cNvPr>
          <p:cNvSpPr txBox="1"/>
          <p:nvPr/>
        </p:nvSpPr>
        <p:spPr>
          <a:xfrm>
            <a:off x="3879425" y="5539997"/>
            <a:ext cx="3691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Fig13</a:t>
            </a:r>
            <a:r>
              <a:rPr lang="en-GB" sz="1500" b="1"/>
              <a:t>: </a:t>
            </a:r>
            <a:r>
              <a:rPr lang="en-GB" sz="1500"/>
              <a:t>Launcher’s </a:t>
            </a:r>
            <a:r>
              <a:rPr lang="en-GB" sz="1500" dirty="0"/>
              <a:t>second free mode by very refined meshed model in Nastran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240639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r>
              <a:rPr lang="fr-FR" dirty="0"/>
              <a:t> of 1D </a:t>
            </a:r>
            <a:r>
              <a:rPr lang="fr-FR" dirty="0" err="1"/>
              <a:t>Refined</a:t>
            </a:r>
            <a:r>
              <a:rPr lang="fr-FR" dirty="0"/>
              <a:t> Method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b="1" dirty="0"/>
              <a:t>Python</a:t>
            </a:r>
            <a:r>
              <a:rPr lang="fr-FR" dirty="0"/>
              <a:t> Code</a:t>
            </a:r>
          </a:p>
          <a:p>
            <a:r>
              <a:rPr lang="en-US" dirty="0"/>
              <a:t>Several structures have been analyzed</a:t>
            </a:r>
          </a:p>
          <a:p>
            <a:r>
              <a:rPr lang="en-US" b="1" dirty="0"/>
              <a:t>Both Taylor </a:t>
            </a:r>
            <a:r>
              <a:rPr lang="en-US" dirty="0"/>
              <a:t>and </a:t>
            </a:r>
            <a:r>
              <a:rPr lang="en-US" b="1" dirty="0"/>
              <a:t>Lagrange</a:t>
            </a:r>
            <a:r>
              <a:rPr lang="en-US" dirty="0"/>
              <a:t> Expansions were taken into account</a:t>
            </a:r>
          </a:p>
          <a:p>
            <a:r>
              <a:rPr lang="en-US" b="1" dirty="0"/>
              <a:t>Lagrange</a:t>
            </a:r>
            <a:r>
              <a:rPr lang="en-US" dirty="0"/>
              <a:t> expansions provide results </a:t>
            </a:r>
            <a:r>
              <a:rPr lang="en-US" b="1" dirty="0"/>
              <a:t>at least as accurate as Solid 3D FEM</a:t>
            </a:r>
          </a:p>
          <a:p>
            <a:r>
              <a:rPr lang="en-US" b="1" dirty="0"/>
              <a:t>Lagrange</a:t>
            </a:r>
            <a:r>
              <a:rPr lang="en-US" dirty="0"/>
              <a:t> expansions </a:t>
            </a:r>
            <a:r>
              <a:rPr lang="en-US" b="1" dirty="0"/>
              <a:t>are more convenient than Taylor </a:t>
            </a:r>
            <a:r>
              <a:rPr lang="en-US" dirty="0"/>
              <a:t>expansions for </a:t>
            </a:r>
            <a:r>
              <a:rPr lang="en-US" b="1" dirty="0"/>
              <a:t>thin-walled structure</a:t>
            </a:r>
          </a:p>
          <a:p>
            <a:r>
              <a:rPr lang="en-US" b="1" dirty="0"/>
              <a:t>Taylor</a:t>
            </a:r>
            <a:r>
              <a:rPr lang="en-US" dirty="0"/>
              <a:t> expansions provide </a:t>
            </a:r>
            <a:r>
              <a:rPr lang="en-US" b="1" dirty="0"/>
              <a:t>less accurate </a:t>
            </a:r>
            <a:r>
              <a:rPr lang="en-US" dirty="0"/>
              <a:t>solutions than LE or 3D FEM when </a:t>
            </a:r>
            <a:r>
              <a:rPr lang="en-US" b="1" dirty="0"/>
              <a:t>cross-section geometry is not simple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ED47F7-E8E4-4DD4-B3BE-4C516056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6" y="95221"/>
            <a:ext cx="1180043" cy="7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7F5AF-6EA0-4B65-971F-3CFF884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/>
              <a:t>Thanks to…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FF7040D-E195-4D6C-BDF0-383A90C4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GB" sz="2000" dirty="0"/>
              <a:t>Prof. Joseph MORLIER</a:t>
            </a:r>
          </a:p>
          <a:p>
            <a:r>
              <a:rPr lang="en-GB" sz="2000" dirty="0"/>
              <a:t>Engineer Simone CONIGLIO</a:t>
            </a:r>
          </a:p>
          <a:p>
            <a:r>
              <a:rPr lang="en-GB" sz="2000" dirty="0"/>
              <a:t>PHD Joan MAS COLOMER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E3E4BA9-A57F-439E-9E3C-6102AB29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7C3B9AF-6205-4B3F-86A5-54523EEA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037" y="4208930"/>
            <a:ext cx="3356322" cy="2208284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81" y="944650"/>
            <a:ext cx="2874297" cy="1566105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8AA4CFFB-A0AE-4CFE-9C80-8B0D4AAF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881" y="2510755"/>
            <a:ext cx="9692640" cy="1325562"/>
          </a:xfrm>
        </p:spPr>
        <p:txBody>
          <a:bodyPr/>
          <a:lstStyle/>
          <a:p>
            <a:r>
              <a:rPr lang="en-GB" dirty="0"/>
              <a:t>Thanks for your attention</a:t>
            </a:r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7C804E23-27C3-4A23-8AE4-80B9D47A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68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D9474-1D2E-405D-8C70-107CF076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515DCB-4D48-4415-B93C-CAA5A24B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aseline="-25000" dirty="0"/>
              <a:t>[1] </a:t>
            </a:r>
            <a:r>
              <a:rPr lang="en-GB" baseline="-25000" dirty="0" err="1"/>
              <a:t>Przemieniecki</a:t>
            </a:r>
            <a:r>
              <a:rPr lang="en-GB" baseline="-25000" dirty="0"/>
              <a:t>, J.S., “Matrix structural analysis of substructures”, </a:t>
            </a:r>
            <a:r>
              <a:rPr lang="en-GB" i="1" baseline="-25000" dirty="0"/>
              <a:t>AIAA Journal</a:t>
            </a:r>
            <a:r>
              <a:rPr lang="en-GB" baseline="-25000" dirty="0"/>
              <a:t>, Vol.1, No.1, 1963, pp.138-147</a:t>
            </a:r>
          </a:p>
          <a:p>
            <a:pPr marL="0" indent="0">
              <a:buNone/>
            </a:pPr>
            <a:r>
              <a:rPr lang="en-GB" baseline="-25000" dirty="0"/>
              <a:t>[2] </a:t>
            </a:r>
            <a:r>
              <a:rPr lang="en-GB" baseline="-25000" dirty="0" err="1"/>
              <a:t>Hurty</a:t>
            </a:r>
            <a:r>
              <a:rPr lang="en-GB" baseline="-25000" dirty="0"/>
              <a:t>, W.C., “Dynamic analysis of structural systems using component modes”, </a:t>
            </a:r>
            <a:r>
              <a:rPr lang="en-GB" i="1" baseline="-25000" dirty="0"/>
              <a:t>AIAA Journal </a:t>
            </a:r>
            <a:r>
              <a:rPr lang="en-GB" baseline="-25000" dirty="0"/>
              <a:t>, Vol.3, No.4, 1965, pp 678-685.</a:t>
            </a:r>
          </a:p>
          <a:p>
            <a:pPr marL="0" indent="0">
              <a:buNone/>
            </a:pPr>
            <a:r>
              <a:rPr lang="en-GB" baseline="-25000" dirty="0"/>
              <a:t>[3] </a:t>
            </a:r>
            <a:r>
              <a:rPr lang="en-GB" baseline="-25000" dirty="0" err="1"/>
              <a:t>Friwell</a:t>
            </a:r>
            <a:r>
              <a:rPr lang="en-GB" baseline="-25000" dirty="0"/>
              <a:t>, M. and </a:t>
            </a:r>
            <a:r>
              <a:rPr lang="en-GB" baseline="-25000" dirty="0" err="1"/>
              <a:t>Mottershead</a:t>
            </a:r>
            <a:r>
              <a:rPr lang="en-GB" baseline="-25000" dirty="0"/>
              <a:t>, J.E., </a:t>
            </a:r>
            <a:r>
              <a:rPr lang="en-GB" i="1" baseline="-25000" dirty="0"/>
              <a:t>Finite Element Model Updating in Structural Dynamics.</a:t>
            </a:r>
          </a:p>
          <a:p>
            <a:pPr marL="0" indent="0">
              <a:buNone/>
            </a:pPr>
            <a:r>
              <a:rPr lang="en-GB" baseline="-25000" dirty="0"/>
              <a:t>[4] Carrera, “Theories and finite elements for multi-layered plates and shells: a unified compact formulation with numerical assessment and benchmarking”, </a:t>
            </a:r>
            <a:r>
              <a:rPr lang="en-GB" i="1" baseline="-25000" dirty="0"/>
              <a:t>Archives of Computational Methods in Engineering, </a:t>
            </a:r>
            <a:r>
              <a:rPr lang="en-GB" baseline="-25000" dirty="0"/>
              <a:t>Vol. 10, No.3, 2003, pp.216-296</a:t>
            </a:r>
          </a:p>
          <a:p>
            <a:pPr marL="0" indent="0">
              <a:buNone/>
            </a:pPr>
            <a:r>
              <a:rPr lang="en-GB" baseline="-25000" dirty="0"/>
              <a:t>[5] Carrera, E., </a:t>
            </a:r>
            <a:r>
              <a:rPr lang="en-GB" baseline="-25000" dirty="0" err="1"/>
              <a:t>Petrolo</a:t>
            </a:r>
            <a:r>
              <a:rPr lang="en-GB" baseline="-25000" dirty="0"/>
              <a:t>, M. And </a:t>
            </a:r>
            <a:r>
              <a:rPr lang="en-GB" baseline="-25000" dirty="0" err="1"/>
              <a:t>Nali</a:t>
            </a:r>
            <a:r>
              <a:rPr lang="en-GB" baseline="-25000" dirty="0"/>
              <a:t>, “Unified formulation applied to free vibrations finite element analysis of beams with arbitrary section”, </a:t>
            </a:r>
            <a:r>
              <a:rPr lang="en-GB" i="1" baseline="-25000" dirty="0"/>
              <a:t>Shock and Vibrations</a:t>
            </a:r>
            <a:r>
              <a:rPr lang="en-GB" baseline="-25000" dirty="0"/>
              <a:t>, Vol.18, No.3, 2011, pp. 485-502</a:t>
            </a:r>
          </a:p>
          <a:p>
            <a:pPr marL="0" indent="0">
              <a:buNone/>
            </a:pPr>
            <a:r>
              <a:rPr lang="en-GB" baseline="-25000" dirty="0"/>
              <a:t>[6] Carrera, E., </a:t>
            </a:r>
            <a:r>
              <a:rPr lang="en-GB" baseline="-25000" dirty="0" err="1"/>
              <a:t>Cinefra</a:t>
            </a:r>
            <a:r>
              <a:rPr lang="en-GB" baseline="-25000" dirty="0"/>
              <a:t>, M., </a:t>
            </a:r>
            <a:r>
              <a:rPr lang="en-GB" baseline="-25000" dirty="0" err="1"/>
              <a:t>Petrolo</a:t>
            </a:r>
            <a:r>
              <a:rPr lang="en-GB" baseline="-25000" dirty="0"/>
              <a:t>, M. and </a:t>
            </a:r>
            <a:r>
              <a:rPr lang="en-GB" baseline="-25000" dirty="0" err="1"/>
              <a:t>Zappino</a:t>
            </a:r>
            <a:r>
              <a:rPr lang="en-GB" baseline="-25000" dirty="0"/>
              <a:t>, E., </a:t>
            </a:r>
            <a:r>
              <a:rPr lang="en-GB" i="1" baseline="-25000" dirty="0"/>
              <a:t>Finite Element Analysis of Structures Through Unified Formulation, </a:t>
            </a:r>
            <a:r>
              <a:rPr lang="en-GB" baseline="-25000" dirty="0"/>
              <a:t>John Wiley &amp; Sons, 2014</a:t>
            </a:r>
          </a:p>
          <a:p>
            <a:pPr marL="0" indent="0">
              <a:buNone/>
            </a:pPr>
            <a:r>
              <a:rPr lang="en-GB" baseline="-25000" dirty="0"/>
              <a:t>[7] Carrera, Enrico </a:t>
            </a:r>
            <a:r>
              <a:rPr lang="en-GB" baseline="-25000" dirty="0" err="1"/>
              <a:t>Zappino</a:t>
            </a:r>
            <a:r>
              <a:rPr lang="en-GB" baseline="-25000" dirty="0"/>
              <a:t>, Tommaso </a:t>
            </a:r>
            <a:r>
              <a:rPr lang="en-GB" baseline="-25000" dirty="0" err="1"/>
              <a:t>Cavallo,”Accurate</a:t>
            </a:r>
            <a:r>
              <a:rPr lang="en-GB" baseline="-25000" dirty="0"/>
              <a:t> Free Vibration Analysis of a Launcher Structures Using Refined 1D Models</a:t>
            </a:r>
            <a:r>
              <a:rPr lang="en-GB" i="1" baseline="-25000" dirty="0"/>
              <a:t>, International Journal of Aeronautical and Space Science,</a:t>
            </a:r>
            <a:r>
              <a:rPr lang="en-GB" baseline="-25000" dirty="0"/>
              <a:t> 2015</a:t>
            </a:r>
          </a:p>
          <a:p>
            <a:pPr marL="0" indent="0">
              <a:buNone/>
            </a:pPr>
            <a:endParaRPr lang="en-GB" baseline="-25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95841A-B3EC-40B4-82D3-79AEA71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02A7CEDC-DE52-48DE-9DFC-3DF285D25C70}" type="datetime1">
              <a:rPr lang="en-GB" smtClean="0"/>
              <a:t>27/06/2019</a:t>
            </a:fld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15488-1DC1-4914-91F2-0718C90B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27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0A9D2F-B92F-4038-8EF4-28F3C3DC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016" y="159070"/>
            <a:ext cx="1281349" cy="8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67261-B28C-4DC7-9EFC-5B6FC444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6292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9CA46F-02E1-42B2-9187-E0E85F42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940" y="1263002"/>
            <a:ext cx="9480504" cy="5594998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/>
              <a:t>Why a dynamic study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600" dirty="0"/>
              <a:t>Problem Statement &amp; Past Researches 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1600" dirty="0"/>
              <a:t>1D Refined Model Theory:</a:t>
            </a:r>
          </a:p>
          <a:p>
            <a:pPr lvl="1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1400" dirty="0"/>
              <a:t>Hypothesis</a:t>
            </a:r>
          </a:p>
          <a:p>
            <a:pPr lvl="1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1400" dirty="0"/>
              <a:t>Derivation of nuclei matrices</a:t>
            </a:r>
          </a:p>
          <a:p>
            <a:pPr lvl="1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1400" dirty="0"/>
              <a:t>Assembly procedure</a:t>
            </a:r>
          </a:p>
          <a:p>
            <a:pPr lvl="1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1400" dirty="0"/>
              <a:t>Reduction of the dynamic analysis to an eigenvalue problem</a:t>
            </a:r>
          </a:p>
          <a:p>
            <a:pPr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sz="1600" dirty="0"/>
              <a:t>Advantages of 1D Refined Model: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400" dirty="0"/>
              <a:t>Lagrange &amp; Taylor Expansion</a:t>
            </a:r>
          </a:p>
          <a:p>
            <a:pPr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</a:pPr>
            <a:r>
              <a:rPr lang="en-US" sz="1600" dirty="0"/>
              <a:t>Convergence Analysis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</a:pPr>
            <a:r>
              <a:rPr lang="en-US" sz="1600" dirty="0"/>
              <a:t>Thin-walled beam Application</a:t>
            </a:r>
          </a:p>
          <a:p>
            <a:pPr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1600" dirty="0"/>
              <a:t>Launcher Application</a:t>
            </a:r>
          </a:p>
          <a:p>
            <a:pPr>
              <a:buBlip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</a:buBlip>
            </a:pPr>
            <a:r>
              <a:rPr lang="en-US" sz="1600" dirty="0"/>
              <a:t>Conclusions</a:t>
            </a:r>
          </a:p>
          <a:p>
            <a:pPr>
              <a:buBlip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</a:buBlip>
            </a:pPr>
            <a:r>
              <a:rPr lang="en-US" sz="1600" dirty="0"/>
              <a:t>References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1600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8BDECE-6AE2-40D7-9BC2-C20F494A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106B7C83-1628-4AAE-ACFE-3F904E7F505B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62B040-9683-4D65-B284-34A1C54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3</a:t>
            </a:fld>
            <a:endParaRPr lang="en-GB"/>
          </a:p>
        </p:txBody>
      </p:sp>
      <p:pic>
        <p:nvPicPr>
          <p:cNvPr id="6" name="Immagine 16">
            <a:extLst>
              <a:ext uri="{FF2B5EF4-FFF2-40B4-BE49-F238E27FC236}">
                <a16:creationId xmlns:a16="http://schemas.microsoft.com/office/drawing/2014/main" id="{4B81DC89-C375-48A7-985B-F1752615C18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14016" y="63757"/>
            <a:ext cx="1370517" cy="8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D42EB-D8C5-4AA4-9614-362CF0A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anose="02020603050405020304" pitchFamily="18" charset="0"/>
              </a:rPr>
              <a:t>Problem Statement: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33BFD0-4076-45F8-9384-3E14C8BD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7B4D-A1CE-48E5-AD29-91C73502FE86}" type="datetime1">
              <a:rPr lang="en-GB" smtClean="0"/>
              <a:t>27/06/2019</a:t>
            </a:fld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ABC8DC-862F-4D4F-944B-B4303488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4</a:t>
            </a:fld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7FE255-A005-43EA-9B77-1E7D002F724E}"/>
              </a:ext>
            </a:extLst>
          </p:cNvPr>
          <p:cNvSpPr txBox="1"/>
          <p:nvPr/>
        </p:nvSpPr>
        <p:spPr>
          <a:xfrm>
            <a:off x="1355271" y="1872478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enough </a:t>
            </a:r>
            <a:r>
              <a:rPr lang="en-GB" sz="2400" dirty="0">
                <a:cs typeface="Times New Roman" panose="02020603050405020304" pitchFamily="18" charset="0"/>
              </a:rPr>
              <a:t>precise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with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number of DOFs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fidelity tool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preliminary dimensioning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A4A95-5C21-4F82-968D-42F34DD61594}"/>
              </a:ext>
            </a:extLst>
          </p:cNvPr>
          <p:cNvSpPr txBox="1"/>
          <p:nvPr/>
        </p:nvSpPr>
        <p:spPr>
          <a:xfrm>
            <a:off x="1200539" y="4952494"/>
            <a:ext cx="906313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1D Refined Model</a:t>
            </a:r>
            <a:r>
              <a:rPr lang="en-GB" sz="3200" b="1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[4] Carrera, 2003 [5] Carrera,2011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E9E75BF-84FC-466E-8A81-CA4B9671D476}"/>
              </a:ext>
            </a:extLst>
          </p:cNvPr>
          <p:cNvSpPr/>
          <p:nvPr/>
        </p:nvSpPr>
        <p:spPr>
          <a:xfrm>
            <a:off x="4086808" y="3741576"/>
            <a:ext cx="709127" cy="93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32FB3A3-35A3-40C8-A791-C843FB22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31" y="1659948"/>
            <a:ext cx="2899797" cy="8477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F93D0A-CD7F-4569-A803-D8E13121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95" y="3197198"/>
            <a:ext cx="2834466" cy="8495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22330" y="1317510"/>
            <a:ext cx="28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Reference solution: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527471" y="2806169"/>
            <a:ext cx="34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1D </a:t>
            </a:r>
            <a:r>
              <a:rPr lang="fr-FR" dirty="0" err="1"/>
              <a:t>Refined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solution:</a:t>
            </a:r>
          </a:p>
        </p:txBody>
      </p:sp>
      <p:pic>
        <p:nvPicPr>
          <p:cNvPr id="12" name="Immagine 16">
            <a:extLst>
              <a:ext uri="{FF2B5EF4-FFF2-40B4-BE49-F238E27FC236}">
                <a16:creationId xmlns:a16="http://schemas.microsoft.com/office/drawing/2014/main" id="{4B81DC89-C375-48A7-985B-F1752615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28" y="63757"/>
            <a:ext cx="1370517" cy="8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6052F-9FE5-49C9-89AA-C7C2610E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04" y="2593469"/>
            <a:ext cx="9692640" cy="1325562"/>
          </a:xfrm>
        </p:spPr>
        <p:txBody>
          <a:bodyPr/>
          <a:lstStyle/>
          <a:p>
            <a:r>
              <a:rPr lang="en-GB" dirty="0"/>
              <a:t>Theory…</a:t>
            </a:r>
          </a:p>
        </p:txBody>
      </p:sp>
      <p:pic>
        <p:nvPicPr>
          <p:cNvPr id="1026" name="Picture 2" descr="Risultati immagini per teoria">
            <a:extLst>
              <a:ext uri="{FF2B5EF4-FFF2-40B4-BE49-F238E27FC236}">
                <a16:creationId xmlns:a16="http://schemas.microsoft.com/office/drawing/2014/main" id="{48E5C41A-5D4F-4050-8AFE-690C6943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03" y="1825276"/>
            <a:ext cx="2500868" cy="250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264AD-3169-4D36-9AF2-BE180001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. 1D Refined Model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4FA997-415A-4B68-9940-279ED71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327-A2C7-4D0B-90BE-790BF9A7A949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94A6CE-46D7-4CAD-B3C2-0AAF497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6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39C338-1FD5-4CB8-87A2-AE01F3EE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18" y="1738065"/>
            <a:ext cx="2066754" cy="7253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0299B6E-39DE-401F-A46D-4EB5377E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72" y="2336852"/>
            <a:ext cx="3619500" cy="5524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F81EF89-5D17-4B6E-837B-C9FEE148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47" y="2786181"/>
            <a:ext cx="3305175" cy="571500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4A983842-20C9-4494-A985-7F4C750002A9}"/>
              </a:ext>
            </a:extLst>
          </p:cNvPr>
          <p:cNvSpPr/>
          <p:nvPr/>
        </p:nvSpPr>
        <p:spPr>
          <a:xfrm>
            <a:off x="905572" y="1812241"/>
            <a:ext cx="43262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6DDC70-BEDB-426A-AE84-330904B49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022" y="4434840"/>
            <a:ext cx="2638425" cy="2057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A98EA3-C96A-4FE4-B46A-9142A61CD693}"/>
              </a:ext>
            </a:extLst>
          </p:cNvPr>
          <p:cNvSpPr txBox="1"/>
          <p:nvPr/>
        </p:nvSpPr>
        <p:spPr>
          <a:xfrm>
            <a:off x="6204362" y="2336852"/>
            <a:ext cx="3638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Hooke’s law: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A2E2805-7B12-423F-89B2-3DB34B257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578" y="2286324"/>
            <a:ext cx="1200150" cy="485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14E15D-538F-4239-8F69-073356C00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380" y="3561733"/>
            <a:ext cx="5527435" cy="2353686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D2677CD-8B55-473E-A08C-7F10851ABFF8}"/>
              </a:ext>
            </a:extLst>
          </p:cNvPr>
          <p:cNvCxnSpPr/>
          <p:nvPr/>
        </p:nvCxnSpPr>
        <p:spPr>
          <a:xfrm>
            <a:off x="5784066" y="1865763"/>
            <a:ext cx="0" cy="4778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81DC89-C375-48A7-985B-F1752615C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4016" y="63757"/>
            <a:ext cx="1370517" cy="8604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5572" y="3635743"/>
            <a:ext cx="44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strain-displacement</a:t>
            </a:r>
            <a:r>
              <a:rPr lang="fr-FR" dirty="0"/>
              <a:t> relations are </a:t>
            </a:r>
            <a:r>
              <a:rPr lang="fr-FR" dirty="0" err="1"/>
              <a:t>used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177747" y="5205819"/>
                <a:ext cx="1235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205819"/>
                <a:ext cx="123578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4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8D781-F5E4-4476-9BFF-EC0AC3C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1D Refined Model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218D6D-1C19-4441-94E9-DBC15561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19" y="2122351"/>
            <a:ext cx="2586219" cy="720213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C4AD63-2130-46D3-BC9B-79FDC4CF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4704-E0D0-4B56-96D4-FD55A79AEF7C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611F5C-1B3A-4870-94DB-159ECC5F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7</a:t>
            </a:fld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E88ADB-FADE-4471-8D75-CAE1072D9225}"/>
              </a:ext>
            </a:extLst>
          </p:cNvPr>
          <p:cNvSpPr txBox="1"/>
          <p:nvPr/>
        </p:nvSpPr>
        <p:spPr>
          <a:xfrm>
            <a:off x="3875138" y="2237755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CUF’s hypothesis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6B06ED-6E07-4856-96E6-87B18426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69" y="2844953"/>
            <a:ext cx="2034509" cy="6148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7B5907-6C06-440E-A7FE-02BD7F502C57}"/>
              </a:ext>
            </a:extLst>
          </p:cNvPr>
          <p:cNvSpPr txBox="1"/>
          <p:nvPr/>
        </p:nvSpPr>
        <p:spPr>
          <a:xfrm>
            <a:off x="3875138" y="3059667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FEM’s hypothesis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A6348F8-3D74-4C70-A526-F9592BBD7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69" y="3686567"/>
            <a:ext cx="2047875" cy="4476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2D786B-CB19-4F10-A79F-0D4393D820AF}"/>
              </a:ext>
            </a:extLst>
          </p:cNvPr>
          <p:cNvSpPr txBox="1"/>
          <p:nvPr/>
        </p:nvSpPr>
        <p:spPr>
          <a:xfrm>
            <a:off x="3875138" y="3734132"/>
            <a:ext cx="373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PVD’s equation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6C1AC80-62F7-4675-B731-04D4108B3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856" y="5145071"/>
            <a:ext cx="2703569" cy="72021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1482CE-47EC-48FA-89CE-D34350203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646" y="5024253"/>
            <a:ext cx="3212271" cy="84103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2E21D8C-80E9-48F2-8829-D8E43F678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4016" y="63757"/>
            <a:ext cx="1370517" cy="86047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9194CF9-02ED-4FAF-9636-DD16B26AB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396" y="1847194"/>
            <a:ext cx="2798538" cy="227094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FB3ADE9-0A8A-417C-8501-E58ADE0F42FB}"/>
              </a:ext>
            </a:extLst>
          </p:cNvPr>
          <p:cNvSpPr/>
          <p:nvPr/>
        </p:nvSpPr>
        <p:spPr>
          <a:xfrm>
            <a:off x="7833900" y="402525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-25000" dirty="0"/>
              <a:t>Fig 1: </a:t>
            </a:r>
            <a:r>
              <a:rPr lang="en-GB" baseline="-25000" dirty="0"/>
              <a:t>Used</a:t>
            </a:r>
            <a:r>
              <a:rPr lang="en-GB" b="1" baseline="-25000" dirty="0"/>
              <a:t> </a:t>
            </a:r>
            <a:r>
              <a:rPr lang="en-GB" baseline="-25000" dirty="0"/>
              <a:t>reference system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06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38076-B603-489E-862E-1CE48CF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1D Refined Model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FB28851-D3F2-4E8D-932F-75CBC9EDD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1" y="5505450"/>
            <a:ext cx="5495925" cy="666750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C909BA-9733-48AB-A11F-FEB9174E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AF7-D635-4E54-8088-B24C454722AE}" type="datetime1">
              <a:rPr lang="en-GB" smtClean="0"/>
              <a:t>27/06/2019</a:t>
            </a:fld>
            <a:endParaRPr lang="en-GB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508F65F-C812-4DE8-A964-79ABF4D9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8</a:t>
            </a:fld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929C58-F1F8-4324-8331-68FBBFF0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18" y="5424487"/>
            <a:ext cx="4714875" cy="828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C4024AC-DBDC-4BCF-9AA7-8809DD525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012" y="3387972"/>
            <a:ext cx="5183904" cy="5414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577BE99-0D2B-4932-9E32-B921F7DA6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21" y="3310723"/>
            <a:ext cx="5261335" cy="522706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7098A09-AD10-488B-B328-E98A7C1D2898}"/>
              </a:ext>
            </a:extLst>
          </p:cNvPr>
          <p:cNvSpPr/>
          <p:nvPr/>
        </p:nvSpPr>
        <p:spPr>
          <a:xfrm>
            <a:off x="3154813" y="4232344"/>
            <a:ext cx="462116" cy="1150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E5F52B8-D881-4023-8E0C-FE1B289EB92D}"/>
              </a:ext>
            </a:extLst>
          </p:cNvPr>
          <p:cNvSpPr/>
          <p:nvPr/>
        </p:nvSpPr>
        <p:spPr>
          <a:xfrm>
            <a:off x="8700153" y="4274113"/>
            <a:ext cx="462116" cy="1150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7D00D6EB-2764-45D5-BC39-84F743C7CA90}"/>
              </a:ext>
            </a:extLst>
          </p:cNvPr>
          <p:cNvSpPr/>
          <p:nvPr/>
        </p:nvSpPr>
        <p:spPr>
          <a:xfrm rot="5400000">
            <a:off x="3190623" y="2333052"/>
            <a:ext cx="317241" cy="3192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D3BD8B08-E315-4E7B-8DC2-69456C8FFD12}"/>
              </a:ext>
            </a:extLst>
          </p:cNvPr>
          <p:cNvSpPr/>
          <p:nvPr/>
        </p:nvSpPr>
        <p:spPr>
          <a:xfrm rot="5400000">
            <a:off x="8772591" y="2623988"/>
            <a:ext cx="317241" cy="27361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EE9846C-D4E4-4AF0-9C38-EA3EE3731CAE}"/>
              </a:ext>
            </a:extLst>
          </p:cNvPr>
          <p:cNvCxnSpPr>
            <a:cxnSpLocks/>
          </p:cNvCxnSpPr>
          <p:nvPr/>
        </p:nvCxnSpPr>
        <p:spPr>
          <a:xfrm>
            <a:off x="5832344" y="3052738"/>
            <a:ext cx="26919" cy="3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BC760EE6-8C3D-415B-9FD2-3C3E03C75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016" y="63757"/>
            <a:ext cx="1370517" cy="86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095CCC-CE74-4345-9F06-31E63387DD9E}"/>
                  </a:ext>
                </a:extLst>
              </p:cNvPr>
              <p:cNvSpPr txBox="1"/>
              <p:nvPr/>
            </p:nvSpPr>
            <p:spPr>
              <a:xfrm>
                <a:off x="4038529" y="2258787"/>
                <a:ext cx="3494033" cy="369332"/>
              </a:xfrm>
              <a:prstGeom prst="rect">
                <a:avLst/>
              </a:prstGeom>
              <a:solidFill>
                <a:srgbClr val="ED901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</a:rPr>
                        <m:t>(</m:t>
                      </m:r>
                      <m:r>
                        <a:rPr lang="fr-FR" sz="2400" b="0" i="1" smtClean="0">
                          <a:latin typeface="Cambria Math"/>
                        </a:rPr>
                        <m:t>𝑦</m:t>
                      </m:r>
                      <m:r>
                        <a:rPr lang="fr-FR" sz="2400" b="0" i="1" smtClean="0">
                          <a:latin typeface="Cambria Math"/>
                        </a:rPr>
                        <m:t>,</m:t>
                      </m:r>
                      <m:r>
                        <a:rPr lang="fr-FR" sz="2400" b="0" i="1" smtClean="0">
                          <a:latin typeface="Cambria Math"/>
                        </a:rPr>
                        <m:t>𝑧</m:t>
                      </m:r>
                      <m:r>
                        <a:rPr lang="fr-FR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095CCC-CE74-4345-9F06-31E63387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9" y="2258787"/>
                <a:ext cx="34940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40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A079915-904E-4CE2-9F60-30BBE679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1D Refined Model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7228FF-89E2-48D0-B986-2E1040DB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0D41-4A1D-42B9-842E-952ADD78977C}" type="datetime1">
              <a:rPr lang="en-GB" smtClean="0"/>
              <a:t>27/06/2019</a:t>
            </a:fld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1C919B-0236-4A03-AB78-A4A35F0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314E35-39F2-4B46-A5E6-9FAD056F45B7}" type="slidenum">
              <a:rPr lang="en-GB" smtClean="0"/>
              <a:t>9</a:t>
            </a:fld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143341-1B43-4078-A540-03457AD7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67" y="1537562"/>
            <a:ext cx="6096000" cy="43689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A152DD-2348-4C97-9B79-2897D888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43" y="3032675"/>
            <a:ext cx="924761" cy="486716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72AE5FE-9DA0-42E9-8170-28E42BFFF362}"/>
              </a:ext>
            </a:extLst>
          </p:cNvPr>
          <p:cNvSpPr/>
          <p:nvPr/>
        </p:nvSpPr>
        <p:spPr>
          <a:xfrm>
            <a:off x="2417940" y="3531540"/>
            <a:ext cx="67209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21B7071-D25B-4E3A-857D-DB46C02035A6}"/>
              </a:ext>
            </a:extLst>
          </p:cNvPr>
          <p:cNvSpPr/>
          <p:nvPr/>
        </p:nvSpPr>
        <p:spPr>
          <a:xfrm>
            <a:off x="9055457" y="3531540"/>
            <a:ext cx="67209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F68B4A-996C-4DC2-B910-4D07987B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68" y="3896115"/>
            <a:ext cx="1099797" cy="73766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9555B7-EDB0-415D-B986-86156C93D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833" y="3018214"/>
            <a:ext cx="393020" cy="4803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D5DEBFA-BFD2-4124-8723-30F762C12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833" y="4068439"/>
            <a:ext cx="393020" cy="3930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3A3B91D-3781-4EFF-8F65-9FECC5CB5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4016" y="63757"/>
            <a:ext cx="1370517" cy="860476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F3624110-2FDD-4D77-9758-856DAA72C099}"/>
              </a:ext>
            </a:extLst>
          </p:cNvPr>
          <p:cNvSpPr/>
          <p:nvPr/>
        </p:nvSpPr>
        <p:spPr>
          <a:xfrm>
            <a:off x="1876499" y="6151026"/>
            <a:ext cx="8439002" cy="31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baseline="-25000" dirty="0"/>
              <a:t>Fig 2: </a:t>
            </a:r>
            <a:r>
              <a:rPr lang="en-GB" sz="2200" baseline="-25000" dirty="0"/>
              <a:t>Assembling procedure for the stiffness matrix of a 1D refined model </a:t>
            </a:r>
            <a:r>
              <a:rPr lang="en-GB" sz="2200" baseline="30000" dirty="0"/>
              <a:t>[6]Carrera, </a:t>
            </a:r>
            <a:r>
              <a:rPr lang="en-GB" sz="2200" i="1" baseline="30000" dirty="0"/>
              <a:t>2014</a:t>
            </a:r>
            <a:endParaRPr lang="en-GB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293647082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TM01859868[[fn=Thermique]]</Template>
  <TotalTime>571</TotalTime>
  <Words>987</Words>
  <Application>Microsoft Office PowerPoint</Application>
  <PresentationFormat>Widescreen</PresentationFormat>
  <Paragraphs>154</Paragraphs>
  <Slides>27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Century Schoolbook</vt:lpstr>
      <vt:lpstr>Times New Roman</vt:lpstr>
      <vt:lpstr>Wingdings 2</vt:lpstr>
      <vt:lpstr>Vista</vt:lpstr>
      <vt:lpstr>Dynamic analysis of a reusable launcher </vt:lpstr>
      <vt:lpstr>Why a dynamic study of a reusable launcher</vt:lpstr>
      <vt:lpstr>Contents</vt:lpstr>
      <vt:lpstr>Problem Statement: </vt:lpstr>
      <vt:lpstr>Theory…</vt:lpstr>
      <vt:lpstr>1 . 1D Refined Model</vt:lpstr>
      <vt:lpstr>2. 1D Refined Model</vt:lpstr>
      <vt:lpstr>3. 1D Refined Model</vt:lpstr>
      <vt:lpstr>4. 1D Refined Model</vt:lpstr>
      <vt:lpstr>5. 1D Refined Model</vt:lpstr>
      <vt:lpstr>6. 1D Refined Model</vt:lpstr>
      <vt:lpstr>Advantages of 1D Refined Method…</vt:lpstr>
      <vt:lpstr>Strong Points of 1D Refined Model </vt:lpstr>
      <vt:lpstr>1 Lagrange Expansions</vt:lpstr>
      <vt:lpstr>2. Lagrange Expansions</vt:lpstr>
      <vt:lpstr>Taylor Expansions</vt:lpstr>
      <vt:lpstr>Taylor                        Lagrange</vt:lpstr>
      <vt:lpstr>Numerical Results...</vt:lpstr>
      <vt:lpstr>Convergence Taylor Expansions</vt:lpstr>
      <vt:lpstr>Convergence Lagrange Expansions</vt:lpstr>
      <vt:lpstr>Thin-walled beam application</vt:lpstr>
      <vt:lpstr>Launcher Application</vt:lpstr>
      <vt:lpstr>Launcher Application</vt:lpstr>
      <vt:lpstr>Conclusions</vt:lpstr>
      <vt:lpstr>Thanks to…</vt:lpstr>
      <vt:lpstr>Thanks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 of a reusable launcher</dc:title>
  <dc:creator>NAOMI LUGLIO</dc:creator>
  <cp:lastModifiedBy>NAOMI LUGLIO</cp:lastModifiedBy>
  <cp:revision>41</cp:revision>
  <dcterms:created xsi:type="dcterms:W3CDTF">2019-06-25T17:54:35Z</dcterms:created>
  <dcterms:modified xsi:type="dcterms:W3CDTF">2019-06-27T08:41:40Z</dcterms:modified>
</cp:coreProperties>
</file>